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03" r:id="rId4"/>
  </p:sldMasterIdLst>
  <p:notesMasterIdLst>
    <p:notesMasterId r:id="rId47"/>
  </p:notesMasterIdLst>
  <p:handoutMasterIdLst>
    <p:handoutMasterId r:id="rId48"/>
  </p:handoutMasterIdLst>
  <p:sldIdLst>
    <p:sldId id="789" r:id="rId5"/>
    <p:sldId id="1051" r:id="rId6"/>
    <p:sldId id="1052" r:id="rId7"/>
    <p:sldId id="1016" r:id="rId8"/>
    <p:sldId id="1017" r:id="rId9"/>
    <p:sldId id="1018" r:id="rId10"/>
    <p:sldId id="1019" r:id="rId11"/>
    <p:sldId id="1056" r:id="rId12"/>
    <p:sldId id="1021" r:id="rId13"/>
    <p:sldId id="1022" r:id="rId14"/>
    <p:sldId id="1023" r:id="rId15"/>
    <p:sldId id="1024" r:id="rId16"/>
    <p:sldId id="1025" r:id="rId17"/>
    <p:sldId id="1026" r:id="rId18"/>
    <p:sldId id="1027" r:id="rId19"/>
    <p:sldId id="1028" r:id="rId20"/>
    <p:sldId id="1029" r:id="rId21"/>
    <p:sldId id="1030" r:id="rId22"/>
    <p:sldId id="1031" r:id="rId23"/>
    <p:sldId id="1032" r:id="rId24"/>
    <p:sldId id="1033" r:id="rId25"/>
    <p:sldId id="1034" r:id="rId26"/>
    <p:sldId id="1035" r:id="rId27"/>
    <p:sldId id="1036" r:id="rId28"/>
    <p:sldId id="1057" r:id="rId29"/>
    <p:sldId id="1037" r:id="rId30"/>
    <p:sldId id="1038" r:id="rId31"/>
    <p:sldId id="1058" r:id="rId32"/>
    <p:sldId id="1039" r:id="rId33"/>
    <p:sldId id="1059" r:id="rId34"/>
    <p:sldId id="1040" r:id="rId35"/>
    <p:sldId id="1041" r:id="rId36"/>
    <p:sldId id="1042" r:id="rId37"/>
    <p:sldId id="1043" r:id="rId38"/>
    <p:sldId id="1044" r:id="rId39"/>
    <p:sldId id="1045" r:id="rId40"/>
    <p:sldId id="1046" r:id="rId41"/>
    <p:sldId id="1050" r:id="rId42"/>
    <p:sldId id="1053" r:id="rId43"/>
    <p:sldId id="1054" r:id="rId44"/>
    <p:sldId id="989" r:id="rId45"/>
    <p:sldId id="759" r:id="rId4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orient="horz" pos="870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0" userDrawn="1">
          <p15:clr>
            <a:srgbClr val="A4A3A4"/>
          </p15:clr>
        </p15:guide>
        <p15:guide id="7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r, Jill" initials="WJ" lastIdx="61" clrIdx="0"/>
  <p:cmAuthor id="2" name="Jill weller" initials="Jw" lastIdx="6" clrIdx="1"/>
  <p:cmAuthor id="3" name="jill wel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13231"/>
    <a:srgbClr val="FFFF82"/>
    <a:srgbClr val="56DAD7"/>
    <a:srgbClr val="474746"/>
    <a:srgbClr val="A39B8C"/>
    <a:srgbClr val="5051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5" autoAdjust="0"/>
    <p:restoredTop sz="94226" autoAdjust="0"/>
  </p:normalViewPr>
  <p:slideViewPr>
    <p:cSldViewPr snapToGrid="0" snapToObjects="1">
      <p:cViewPr varScale="1">
        <p:scale>
          <a:sx n="97" d="100"/>
          <a:sy n="97" d="100"/>
        </p:scale>
        <p:origin x="78" y="336"/>
      </p:cViewPr>
      <p:guideLst>
        <p:guide orient="horz" pos="1498"/>
        <p:guide orient="horz" pos="870"/>
        <p:guide orient="horz" pos="2857"/>
        <p:guide orient="horz" pos="122"/>
        <p:guide pos="7295"/>
        <p:guide pos="380"/>
        <p:guide pos="4763"/>
      </p:guideLst>
    </p:cSldViewPr>
  </p:slideViewPr>
  <p:outlineViewPr>
    <p:cViewPr>
      <p:scale>
        <a:sx n="33" d="100"/>
        <a:sy n="33" d="100"/>
      </p:scale>
      <p:origin x="0" y="-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580"/>
    </p:cViewPr>
  </p:sorterViewPr>
  <p:notesViewPr>
    <p:cSldViewPr snapToGrid="0" snapToObjects="1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36054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81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24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4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Possibly bypass this demo for the sake of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7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6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the word</a:t>
            </a:r>
            <a:r>
              <a:rPr lang="en-US" baseline="0" dirty="0"/>
              <a:t> attributer and replace!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77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the word</a:t>
            </a:r>
            <a:r>
              <a:rPr lang="en-US" baseline="0" dirty="0"/>
              <a:t> attributer and replace!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48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8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69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54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Possibly bypass this demo for the sake of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64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51983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need to remember one thing.. Its</a:t>
            </a:r>
            <a:r>
              <a:rPr lang="en-US" baseline="0" dirty="0" smtClean="0"/>
              <a:t> the TG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237783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this to your Google Calendar https://calendar.google.com/calendar/u/0?cid=amVjZHVqZTA0ZTM1aGQzcW1wbnB0djloNGdAZ3JvdXAuY2FsZW5kYXIuZ29vZ2xlLmNvbQ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Pre-Award Training Grants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9/10/2019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82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28920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3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8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6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7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9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9460"/>
            <a:ext cx="10972800" cy="958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800"/>
            </a:lvl2pPr>
            <a:lvl3pPr>
              <a:defRPr sz="2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28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8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2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3672" r:id="rId12"/>
    <p:sldLayoutId id="2147483670" r:id="rId13"/>
    <p:sldLayoutId id="2147483650" r:id="rId14"/>
    <p:sldLayoutId id="2147483653" r:id="rId15"/>
    <p:sldLayoutId id="2147483795" r:id="rId16"/>
    <p:sldLayoutId id="214748451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orms_updates_faq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orms_updates_faq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347040" y="2896340"/>
            <a:ext cx="5497920" cy="106532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 tables 1 </a:t>
            </a:r>
            <a:r>
              <a:rPr lang="en-US" dirty="0" smtClean="0">
                <a:solidFill>
                  <a:schemeClr val="bg1"/>
                </a:solidFill>
              </a:rPr>
              <a:t>&amp;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4495800" y="5366910"/>
            <a:ext cx="3200400" cy="11563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Jill I. Vampola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Training Grant Analyst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Research Service Core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3669" y="6421993"/>
            <a:ext cx="180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October 12, 2023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264304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Tips to Gathering &amp; Verifying Data for Table 2</a:t>
            </a:r>
          </a:p>
        </p:txBody>
      </p:sp>
      <p:sp>
        <p:nvSpPr>
          <p:cNvPr id="6" name="Freeform 5"/>
          <p:cNvSpPr/>
          <p:nvPr/>
        </p:nvSpPr>
        <p:spPr>
          <a:xfrm>
            <a:off x="344547" y="1747999"/>
            <a:ext cx="5461881" cy="3277129"/>
          </a:xfrm>
          <a:custGeom>
            <a:avLst/>
            <a:gdLst>
              <a:gd name="connsiteX0" fmla="*/ 0 w 5461881"/>
              <a:gd name="connsiteY0" fmla="*/ 0 h 3277129"/>
              <a:gd name="connsiteX1" fmla="*/ 5461881 w 5461881"/>
              <a:gd name="connsiteY1" fmla="*/ 0 h 3277129"/>
              <a:gd name="connsiteX2" fmla="*/ 5461881 w 5461881"/>
              <a:gd name="connsiteY2" fmla="*/ 3277129 h 3277129"/>
              <a:gd name="connsiteX3" fmla="*/ 0 w 5461881"/>
              <a:gd name="connsiteY3" fmla="*/ 3277129 h 3277129"/>
              <a:gd name="connsiteX4" fmla="*/ 0 w 5461881"/>
              <a:gd name="connsiteY4" fmla="*/ 0 h 327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881" h="3277129">
                <a:moveTo>
                  <a:pt x="0" y="0"/>
                </a:moveTo>
                <a:lnTo>
                  <a:pt x="5461881" y="0"/>
                </a:lnTo>
                <a:lnTo>
                  <a:pt x="5461881" y="3277129"/>
                </a:lnTo>
                <a:lnTo>
                  <a:pt x="0" y="32771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u="sng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Mentor Records </a:t>
            </a:r>
            <a:r>
              <a:rPr lang="en-US" sz="4200" u="sng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US" sz="4200" u="sng" kern="120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Need to come from each </a:t>
            </a:r>
            <a:r>
              <a:rPr lang="en-US" sz="4200" i="1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individual</a:t>
            </a: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participating faculty member</a:t>
            </a:r>
          </a:p>
        </p:txBody>
      </p:sp>
      <p:sp>
        <p:nvSpPr>
          <p:cNvPr id="7" name="Freeform 6"/>
          <p:cNvSpPr/>
          <p:nvPr/>
        </p:nvSpPr>
        <p:spPr>
          <a:xfrm>
            <a:off x="6185342" y="1747999"/>
            <a:ext cx="5461881" cy="3277129"/>
          </a:xfrm>
          <a:custGeom>
            <a:avLst/>
            <a:gdLst>
              <a:gd name="connsiteX0" fmla="*/ 0 w 5461881"/>
              <a:gd name="connsiteY0" fmla="*/ 0 h 3277129"/>
              <a:gd name="connsiteX1" fmla="*/ 5461881 w 5461881"/>
              <a:gd name="connsiteY1" fmla="*/ 0 h 3277129"/>
              <a:gd name="connsiteX2" fmla="*/ 5461881 w 5461881"/>
              <a:gd name="connsiteY2" fmla="*/ 3277129 h 3277129"/>
              <a:gd name="connsiteX3" fmla="*/ 0 w 5461881"/>
              <a:gd name="connsiteY3" fmla="*/ 3277129 h 3277129"/>
              <a:gd name="connsiteX4" fmla="*/ 0 w 5461881"/>
              <a:gd name="connsiteY4" fmla="*/ 0 h 327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881" h="3277129">
                <a:moveTo>
                  <a:pt x="0" y="0"/>
                </a:moveTo>
                <a:lnTo>
                  <a:pt x="5461881" y="0"/>
                </a:lnTo>
                <a:lnTo>
                  <a:pt x="5461881" y="3277129"/>
                </a:lnTo>
                <a:lnTo>
                  <a:pt x="0" y="32771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Verify faculty members home department, program, division, </a:t>
            </a:r>
            <a:b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or rank </a:t>
            </a:r>
            <a:r>
              <a:rPr lang="en-US" sz="4200" kern="1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in          </a:t>
            </a:r>
            <a:endParaRPr lang="en-US" sz="42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47" t="9440"/>
          <a:stretch/>
        </p:blipFill>
        <p:spPr>
          <a:xfrm>
            <a:off x="8593584" y="4012707"/>
            <a:ext cx="2694003" cy="6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589"/>
            <a:ext cx="10972800" cy="746945"/>
          </a:xfrm>
        </p:spPr>
        <p:txBody>
          <a:bodyPr>
            <a:normAutofit/>
          </a:bodyPr>
          <a:lstStyle/>
          <a:p>
            <a:r>
              <a:rPr lang="en-US" sz="4400" dirty="0"/>
              <a:t>Table 2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322"/>
            <a:ext cx="10972799" cy="533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Should Undergraduates or Master’s students be included in mentor records?</a:t>
            </a:r>
          </a:p>
          <a:p>
            <a:pPr marL="1371600" lvl="2" indent="-514350">
              <a:buAutoNum type="alphaUcPeriod"/>
            </a:pPr>
            <a:r>
              <a:rPr lang="en-US" sz="3000" dirty="0">
                <a:solidFill>
                  <a:srgbClr val="FFFF00"/>
                </a:solidFill>
                <a:latin typeface="+mj-lt"/>
              </a:rPr>
              <a:t>No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 Can I list more than one department?</a:t>
            </a:r>
            <a:endParaRPr lang="en-US" dirty="0">
              <a:solidFill>
                <a:schemeClr val="tx1"/>
              </a:solidFill>
              <a:latin typeface="+mj-lt"/>
              <a:hlinkClick r:id="rId3"/>
            </a:endParaRPr>
          </a:p>
          <a:p>
            <a:pPr marL="1371600" lvl="2" indent="-514350">
              <a:buFont typeface="Arial"/>
              <a:buAutoNum type="alphaUcPeriod"/>
            </a:pPr>
            <a:r>
              <a:rPr lang="en-US" sz="3000" dirty="0">
                <a:solidFill>
                  <a:srgbClr val="FFFF00"/>
                </a:solidFill>
                <a:latin typeface="+mj-lt"/>
              </a:rPr>
              <a:t>No, if the faculty has a dual appointment, work with your PI to determine the more 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relevant</a:t>
            </a:r>
            <a:r>
              <a:rPr lang="en-US" sz="3000" dirty="0">
                <a:solidFill>
                  <a:srgbClr val="FFFF00"/>
                </a:solidFill>
                <a:latin typeface="+mj-lt"/>
              </a:rPr>
              <a:t> appointment applicable to this application</a:t>
            </a:r>
          </a:p>
        </p:txBody>
      </p:sp>
    </p:spTree>
    <p:extLst>
      <p:ext uri="{BB962C8B-B14F-4D97-AF65-F5344CB8AC3E}">
        <p14:creationId xmlns:p14="http://schemas.microsoft.com/office/powerpoint/2010/main" val="29601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589"/>
            <a:ext cx="10972800" cy="746945"/>
          </a:xfrm>
        </p:spPr>
        <p:txBody>
          <a:bodyPr>
            <a:normAutofit/>
          </a:bodyPr>
          <a:lstStyle/>
          <a:p>
            <a:r>
              <a:rPr lang="en-US" sz="4400" dirty="0"/>
              <a:t>Table 2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5463"/>
            <a:ext cx="10972799" cy="533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 Should I include past faculty on the table?</a:t>
            </a:r>
            <a:endParaRPr lang="en-US" dirty="0">
              <a:solidFill>
                <a:schemeClr val="tx1"/>
              </a:solidFill>
              <a:latin typeface="+mj-lt"/>
              <a:hlinkClick r:id="rId3"/>
            </a:endParaRPr>
          </a:p>
          <a:p>
            <a:pPr marL="1371600" lvl="2" indent="-514350">
              <a:buFont typeface="Arial"/>
              <a:buAutoNum type="alphaUcPeriod"/>
            </a:pPr>
            <a:r>
              <a:rPr lang="en-US" sz="3200" dirty="0">
                <a:solidFill>
                  <a:srgbClr val="FFFF00"/>
                </a:solidFill>
                <a:latin typeface="+mj-lt"/>
              </a:rPr>
              <a:t>No, they want to assess </a:t>
            </a:r>
            <a:r>
              <a:rPr lang="en-US" sz="3200" i="1" dirty="0">
                <a:solidFill>
                  <a:schemeClr val="tx1"/>
                </a:solidFill>
                <a:latin typeface="+mj-lt"/>
              </a:rPr>
              <a:t>current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training faculty</a:t>
            </a:r>
          </a:p>
          <a:p>
            <a:pPr marL="857250" lvl="2" indent="0">
              <a:buNone/>
            </a:pPr>
            <a:endParaRPr lang="en-US" sz="3200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Should </a:t>
            </a:r>
            <a:r>
              <a:rPr lang="en-US" dirty="0">
                <a:latin typeface="+mj-lt"/>
              </a:rPr>
              <a:t>mentees (i.e. visiting scholars) from foreign institutions be included in the count for Table 2?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	A.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No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4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553" y="2728248"/>
            <a:ext cx="4078680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xTRACT</a:t>
            </a:r>
          </a:p>
        </p:txBody>
      </p:sp>
    </p:spTree>
    <p:extLst>
      <p:ext uri="{BB962C8B-B14F-4D97-AF65-F5344CB8AC3E}">
        <p14:creationId xmlns:p14="http://schemas.microsoft.com/office/powerpoint/2010/main" val="6490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DBFCF-29A7-4FD8-BC0A-F22CD169C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062536"/>
            <a:ext cx="984885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790119"/>
          </a:xfrm>
        </p:spPr>
        <p:txBody>
          <a:bodyPr>
            <a:normAutofit/>
          </a:bodyPr>
          <a:lstStyle/>
          <a:p>
            <a:r>
              <a:rPr lang="en-US" sz="4400" dirty="0"/>
              <a:t>Main Navigation Page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296798" y="3428999"/>
            <a:ext cx="1692496" cy="1082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89294" y="3191671"/>
            <a:ext cx="18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Data Table 2</a:t>
            </a:r>
          </a:p>
        </p:txBody>
      </p:sp>
    </p:spTree>
    <p:extLst>
      <p:ext uri="{BB962C8B-B14F-4D97-AF65-F5344CB8AC3E}">
        <p14:creationId xmlns:p14="http://schemas.microsoft.com/office/powerpoint/2010/main" val="7566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5753E-A2A8-4559-ABD7-E954D546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6" y="1976437"/>
            <a:ext cx="8934450" cy="2905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Add Participating Faculty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6004660" y="4156497"/>
            <a:ext cx="12077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B0E05-70FD-4B60-960E-580CD756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59" y="1228164"/>
            <a:ext cx="10972801" cy="550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Search and Add Faculty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9421402" y="3293188"/>
            <a:ext cx="528534" cy="437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ECE5A0-096F-4108-8AD3-DC485775CD79}"/>
              </a:ext>
            </a:extLst>
          </p:cNvPr>
          <p:cNvCxnSpPr>
            <a:cxnSpLocks/>
          </p:cNvCxnSpPr>
          <p:nvPr/>
        </p:nvCxnSpPr>
        <p:spPr>
          <a:xfrm flipH="1">
            <a:off x="2791064" y="3038645"/>
            <a:ext cx="75744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99BA2-5788-4F6F-9427-7E442156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83" y="1228165"/>
            <a:ext cx="11503631" cy="5068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Search and Add Faculty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9822095" y="3827444"/>
            <a:ext cx="528534" cy="437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7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Table 2 in 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Table 2 information should be added in Participating Faculty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70970"/>
            <a:ext cx="10557476" cy="4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57" y="1799890"/>
            <a:ext cx="4889374" cy="4185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0" y="566643"/>
            <a:ext cx="10972800" cy="4164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Participating Faculty Detail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679994" y="3297399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4077944" y="3939968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93482" y="4582538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4296543" y="5225107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52" y="2933549"/>
            <a:ext cx="3198296" cy="100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a typeface="+mj-ea"/>
                <a:cs typeface="+mj-cs"/>
              </a:rPr>
              <a:t>Data Tables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888192" y="721358"/>
            <a:ext cx="7240471" cy="1106171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1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Census of Participating </a:t>
            </a: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Departments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and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Interdepartmental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Programs</a:t>
            </a:r>
            <a:endParaRPr lang="en-US" sz="2800" kern="1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35108" y="72135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888192" y="2157728"/>
            <a:ext cx="7240471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Participating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Faculty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Members</a:t>
            </a:r>
            <a:endParaRPr lang="en-US" sz="2800" kern="1200" dirty="0">
              <a:solidFill>
                <a:srgbClr val="313231"/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35108" y="215772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3888192" y="3594098"/>
            <a:ext cx="7240471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Federal Institutional Research Training Grant and </a:t>
            </a:r>
            <a:r>
              <a:rPr lang="en-US" sz="24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Related Support Available </a:t>
            </a:r>
            <a:r>
              <a:rPr lang="en-US" sz="24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to Participating Faculty Members</a:t>
            </a:r>
            <a:endParaRPr lang="en-US" sz="2400" kern="1200" dirty="0">
              <a:solidFill>
                <a:srgbClr val="313231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35108" y="359409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3888193" y="5030468"/>
            <a:ext cx="7240472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1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Research Support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of Participating Faculty Members</a:t>
            </a:r>
            <a:endParaRPr lang="en-US" sz="2800" kern="1200" dirty="0">
              <a:solidFill>
                <a:srgbClr val="313231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335108" y="503046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3586856" y="875437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6856" y="2283954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6856" y="3756721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6856" y="5198832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285" y="506105"/>
            <a:ext cx="2547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Recap from last office hours </a:t>
            </a:r>
          </a:p>
        </p:txBody>
      </p:sp>
    </p:spTree>
    <p:extLst>
      <p:ext uri="{BB962C8B-B14F-4D97-AF65-F5344CB8AC3E}">
        <p14:creationId xmlns:p14="http://schemas.microsoft.com/office/powerpoint/2010/main" val="20426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21" grpId="0" animBg="1"/>
      <p:bldP spid="23" grpId="0" animBg="1"/>
      <p:bldP spid="29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18" y="1317593"/>
            <a:ext cx="5229225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817798"/>
          </a:xfrm>
        </p:spPr>
        <p:txBody>
          <a:bodyPr>
            <a:normAutofit/>
          </a:bodyPr>
          <a:lstStyle/>
          <a:p>
            <a:r>
              <a:rPr lang="en-US" sz="4400" dirty="0"/>
              <a:t>Rank, Department, Research Interest &amp; Role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725" y="6422558"/>
            <a:ext cx="983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Some info pulled from eRA commons profile like email or eRA commons ID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185651" y="3368325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2128706" y="4197020"/>
            <a:ext cx="505032" cy="12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565197" y="4799217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4426559" y="5397236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Best Practices for Table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2630" y="1534508"/>
            <a:ext cx="3138214" cy="216223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972630" y="3696738"/>
            <a:ext cx="3138214" cy="2978382"/>
          </a:xfrm>
          <a:custGeom>
            <a:avLst/>
            <a:gdLst>
              <a:gd name="connsiteX0" fmla="*/ 0 w 3138214"/>
              <a:gd name="connsiteY0" fmla="*/ 0 h 1164277"/>
              <a:gd name="connsiteX1" fmla="*/ 3138214 w 3138214"/>
              <a:gd name="connsiteY1" fmla="*/ 0 h 1164277"/>
              <a:gd name="connsiteX2" fmla="*/ 3138214 w 3138214"/>
              <a:gd name="connsiteY2" fmla="*/ 1164277 h 1164277"/>
              <a:gd name="connsiteX3" fmla="*/ 0 w 3138214"/>
              <a:gd name="connsiteY3" fmla="*/ 1164277 h 1164277"/>
              <a:gd name="connsiteX4" fmla="*/ 0 w 3138214"/>
              <a:gd name="connsiteY4" fmla="*/ 0 h 11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14" h="1164277">
                <a:moveTo>
                  <a:pt x="0" y="0"/>
                </a:moveTo>
                <a:lnTo>
                  <a:pt x="3138214" y="0"/>
                </a:lnTo>
                <a:lnTo>
                  <a:pt x="3138214" y="1164277"/>
                </a:lnTo>
                <a:lnTo>
                  <a:pt x="0" y="11642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</a:rPr>
              <a:t>The participating faculty list is your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starting</a:t>
            </a:r>
            <a:r>
              <a:rPr lang="en-US" sz="3200" kern="1200" dirty="0">
                <a:latin typeface="Calibri Light" panose="020F0302020204030204" pitchFamily="34" charset="0"/>
              </a:rPr>
              <a:t> point to sending out emails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05017" y="1534508"/>
            <a:ext cx="2411006" cy="216223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4424799" y="3696738"/>
            <a:ext cx="3138214" cy="2490702"/>
          </a:xfrm>
          <a:custGeom>
            <a:avLst/>
            <a:gdLst>
              <a:gd name="connsiteX0" fmla="*/ 0 w 3138214"/>
              <a:gd name="connsiteY0" fmla="*/ 0 h 1164277"/>
              <a:gd name="connsiteX1" fmla="*/ 3138214 w 3138214"/>
              <a:gd name="connsiteY1" fmla="*/ 0 h 1164277"/>
              <a:gd name="connsiteX2" fmla="*/ 3138214 w 3138214"/>
              <a:gd name="connsiteY2" fmla="*/ 1164277 h 1164277"/>
              <a:gd name="connsiteX3" fmla="*/ 0 w 3138214"/>
              <a:gd name="connsiteY3" fmla="*/ 1164277 h 1164277"/>
              <a:gd name="connsiteX4" fmla="*/ 0 w 3138214"/>
              <a:gd name="connsiteY4" fmla="*/ 0 h 11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14" h="1164277">
                <a:moveTo>
                  <a:pt x="0" y="0"/>
                </a:moveTo>
                <a:lnTo>
                  <a:pt x="3138214" y="0"/>
                </a:lnTo>
                <a:lnTo>
                  <a:pt x="3138214" y="1164277"/>
                </a:lnTo>
                <a:lnTo>
                  <a:pt x="0" y="11642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</a:rPr>
              <a:t>When in doubt ask your PI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76967" y="1534508"/>
            <a:ext cx="3138214" cy="2162230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1000" b="-4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7876967" y="3696738"/>
            <a:ext cx="3138214" cy="2053822"/>
          </a:xfrm>
          <a:custGeom>
            <a:avLst/>
            <a:gdLst>
              <a:gd name="connsiteX0" fmla="*/ 0 w 3138214"/>
              <a:gd name="connsiteY0" fmla="*/ 0 h 1164277"/>
              <a:gd name="connsiteX1" fmla="*/ 3138214 w 3138214"/>
              <a:gd name="connsiteY1" fmla="*/ 0 h 1164277"/>
              <a:gd name="connsiteX2" fmla="*/ 3138214 w 3138214"/>
              <a:gd name="connsiteY2" fmla="*/ 1164277 h 1164277"/>
              <a:gd name="connsiteX3" fmla="*/ 0 w 3138214"/>
              <a:gd name="connsiteY3" fmla="*/ 1164277 h 1164277"/>
              <a:gd name="connsiteX4" fmla="*/ 0 w 3138214"/>
              <a:gd name="connsiteY4" fmla="*/ 0 h 11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14" h="1164277">
                <a:moveTo>
                  <a:pt x="0" y="0"/>
                </a:moveTo>
                <a:lnTo>
                  <a:pt x="3138214" y="0"/>
                </a:lnTo>
                <a:lnTo>
                  <a:pt x="3138214" y="1164277"/>
                </a:lnTo>
                <a:lnTo>
                  <a:pt x="0" y="11642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</a:rPr>
              <a:t>Make sure your numbers 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are </a:t>
            </a:r>
            <a:r>
              <a:rPr lang="en-US" sz="3200" i="1" dirty="0">
                <a:solidFill>
                  <a:schemeClr val="tx1"/>
                </a:solidFill>
                <a:latin typeface="Calibri Light" panose="020F0302020204030204" pitchFamily="34" charset="0"/>
              </a:rPr>
              <a:t>consistent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 within the table!</a:t>
            </a:r>
            <a:endParaRPr lang="en-US" sz="3200" kern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871" y="2728248"/>
            <a:ext cx="6284259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Data Table 1</a:t>
            </a:r>
          </a:p>
        </p:txBody>
      </p:sp>
    </p:spTree>
    <p:extLst>
      <p:ext uri="{BB962C8B-B14F-4D97-AF65-F5344CB8AC3E}">
        <p14:creationId xmlns:p14="http://schemas.microsoft.com/office/powerpoint/2010/main" val="5457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1948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Data Table 1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202276"/>
            <a:ext cx="1106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ctr">
              <a:spcAft>
                <a:spcPts val="400"/>
              </a:spcAft>
            </a:pPr>
            <a:r>
              <a:rPr lang="en-US" sz="2400" dirty="0">
                <a:latin typeface="Calibri Light" panose="020F0302020204030204" pitchFamily="34" charset="0"/>
              </a:rPr>
              <a:t>Summarize this data in the </a:t>
            </a:r>
            <a:r>
              <a:rPr lang="en-US" sz="2400" i="1" dirty="0">
                <a:solidFill>
                  <a:srgbClr val="FFFF00"/>
                </a:solidFill>
                <a:latin typeface="Calibri Light" panose="020F0302020204030204" pitchFamily="34" charset="0"/>
              </a:rPr>
              <a:t>Background</a:t>
            </a:r>
            <a:r>
              <a:rPr lang="en-US" sz="2400" i="1" dirty="0">
                <a:latin typeface="Calibri Light" panose="020F0302020204030204" pitchFamily="34" charset="0"/>
              </a:rPr>
              <a:t> Section </a:t>
            </a:r>
            <a:r>
              <a:rPr lang="en-US" sz="2400" dirty="0">
                <a:latin typeface="Calibri Light" panose="020F0302020204030204" pitchFamily="34" charset="0"/>
              </a:rPr>
              <a:t>of the Research Training Program Plan </a:t>
            </a:r>
          </a:p>
        </p:txBody>
      </p:sp>
      <p:sp>
        <p:nvSpPr>
          <p:cNvPr id="5" name="Freeform 4"/>
          <p:cNvSpPr/>
          <p:nvPr/>
        </p:nvSpPr>
        <p:spPr>
          <a:xfrm>
            <a:off x="439344" y="1685859"/>
            <a:ext cx="11143056" cy="4408268"/>
          </a:xfrm>
          <a:custGeom>
            <a:avLst/>
            <a:gdLst>
              <a:gd name="connsiteX0" fmla="*/ 0 w 11143056"/>
              <a:gd name="connsiteY0" fmla="*/ 0 h 3650850"/>
              <a:gd name="connsiteX1" fmla="*/ 11143056 w 11143056"/>
              <a:gd name="connsiteY1" fmla="*/ 0 h 3650850"/>
              <a:gd name="connsiteX2" fmla="*/ 11143056 w 11143056"/>
              <a:gd name="connsiteY2" fmla="*/ 3650850 h 3650850"/>
              <a:gd name="connsiteX3" fmla="*/ 0 w 11143056"/>
              <a:gd name="connsiteY3" fmla="*/ 3650850 h 3650850"/>
              <a:gd name="connsiteX4" fmla="*/ 0 w 11143056"/>
              <a:gd name="connsiteY4" fmla="*/ 0 h 36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3056" h="3650850">
                <a:moveTo>
                  <a:pt x="0" y="0"/>
                </a:moveTo>
                <a:lnTo>
                  <a:pt x="11143056" y="0"/>
                </a:lnTo>
                <a:lnTo>
                  <a:pt x="11143056" y="3650850"/>
                </a:lnTo>
                <a:lnTo>
                  <a:pt x="0" y="3650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4825" tIns="1270508" rIns="864825" bIns="256032" numCol="1" spcCol="1270" anchor="t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>
                <a:solidFill>
                  <a:schemeClr val="bg1"/>
                </a:solidFill>
                <a:latin typeface="+mj-lt"/>
              </a:rPr>
              <a:t>Provides insight into the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</a:rPr>
              <a:t>environment</a:t>
            </a:r>
            <a:r>
              <a:rPr lang="en-US" sz="2800" kern="1200" dirty="0">
                <a:solidFill>
                  <a:schemeClr val="bg1"/>
                </a:solidFill>
                <a:latin typeface="+mj-lt"/>
              </a:rPr>
              <a:t> in which the proposed training will take place</a:t>
            </a:r>
          </a:p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>
                <a:solidFill>
                  <a:schemeClr val="bg1"/>
                </a:solidFill>
                <a:latin typeface="+mj-lt"/>
              </a:rPr>
              <a:t>Does the program have the "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</a:rPr>
              <a:t>critical mass</a:t>
            </a:r>
            <a:r>
              <a:rPr lang="en-US" sz="2800" kern="1200" dirty="0">
                <a:solidFill>
                  <a:schemeClr val="bg1"/>
                </a:solidFill>
                <a:latin typeface="+mj-lt"/>
              </a:rPr>
              <a:t>" of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</a:rPr>
              <a:t>trainees</a:t>
            </a:r>
            <a:r>
              <a:rPr lang="en-US" sz="2800" kern="12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</a:rPr>
              <a:t>faculty</a:t>
            </a:r>
            <a:r>
              <a:rPr lang="en-US" sz="2800" kern="1200" dirty="0">
                <a:solidFill>
                  <a:schemeClr val="bg1"/>
                </a:solidFill>
                <a:latin typeface="+mj-lt"/>
              </a:rPr>
              <a:t> and to be </a:t>
            </a:r>
            <a:r>
              <a:rPr lang="en-US" sz="2800" kern="1200" dirty="0" smtClean="0">
                <a:solidFill>
                  <a:schemeClr val="bg1"/>
                </a:solidFill>
                <a:latin typeface="+mj-lt"/>
              </a:rPr>
              <a:t>effective</a:t>
            </a:r>
          </a:p>
          <a:p>
            <a:pPr marL="285750" lvl="1" indent="-285750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dirty="0">
                <a:latin typeface="+mj-lt"/>
              </a:rPr>
              <a:t>Detailed data on program applicants, entrants, and appointees for participating departments and interdepartmental programs are collected in a parallel fashion on Table 6</a:t>
            </a:r>
            <a:r>
              <a:rPr lang="en-US" sz="2800" dirty="0" smtClean="0">
                <a:latin typeface="+mj-lt"/>
              </a:rPr>
              <a:t>.</a:t>
            </a:r>
            <a:endParaRPr lang="en-US" sz="28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63012" y="985415"/>
            <a:ext cx="9583485" cy="1800720"/>
          </a:xfrm>
          <a:custGeom>
            <a:avLst/>
            <a:gdLst>
              <a:gd name="connsiteX0" fmla="*/ 0 w 9583485"/>
              <a:gd name="connsiteY0" fmla="*/ 300126 h 1800720"/>
              <a:gd name="connsiteX1" fmla="*/ 300126 w 9583485"/>
              <a:gd name="connsiteY1" fmla="*/ 0 h 1800720"/>
              <a:gd name="connsiteX2" fmla="*/ 9283359 w 9583485"/>
              <a:gd name="connsiteY2" fmla="*/ 0 h 1800720"/>
              <a:gd name="connsiteX3" fmla="*/ 9583485 w 9583485"/>
              <a:gd name="connsiteY3" fmla="*/ 300126 h 1800720"/>
              <a:gd name="connsiteX4" fmla="*/ 9583485 w 9583485"/>
              <a:gd name="connsiteY4" fmla="*/ 1500594 h 1800720"/>
              <a:gd name="connsiteX5" fmla="*/ 9283359 w 9583485"/>
              <a:gd name="connsiteY5" fmla="*/ 1800720 h 1800720"/>
              <a:gd name="connsiteX6" fmla="*/ 300126 w 9583485"/>
              <a:gd name="connsiteY6" fmla="*/ 1800720 h 1800720"/>
              <a:gd name="connsiteX7" fmla="*/ 0 w 9583485"/>
              <a:gd name="connsiteY7" fmla="*/ 1500594 h 1800720"/>
              <a:gd name="connsiteX8" fmla="*/ 0 w 9583485"/>
              <a:gd name="connsiteY8" fmla="*/ 300126 h 180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3485" h="1800720">
                <a:moveTo>
                  <a:pt x="0" y="300126"/>
                </a:moveTo>
                <a:cubicBezTo>
                  <a:pt x="0" y="134371"/>
                  <a:pt x="134371" y="0"/>
                  <a:pt x="300126" y="0"/>
                </a:cubicBezTo>
                <a:lnTo>
                  <a:pt x="9283359" y="0"/>
                </a:lnTo>
                <a:cubicBezTo>
                  <a:pt x="9449114" y="0"/>
                  <a:pt x="9583485" y="134371"/>
                  <a:pt x="9583485" y="300126"/>
                </a:cubicBezTo>
                <a:lnTo>
                  <a:pt x="9583485" y="1500594"/>
                </a:lnTo>
                <a:cubicBezTo>
                  <a:pt x="9583485" y="1666349"/>
                  <a:pt x="9449114" y="1800720"/>
                  <a:pt x="9283359" y="1800720"/>
                </a:cubicBezTo>
                <a:lnTo>
                  <a:pt x="300126" y="1800720"/>
                </a:lnTo>
                <a:cubicBezTo>
                  <a:pt x="134371" y="1800720"/>
                  <a:pt x="0" y="1666349"/>
                  <a:pt x="0" y="1500594"/>
                </a:cubicBezTo>
                <a:lnTo>
                  <a:pt x="0" y="3001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2731" tIns="87904" rIns="382731" bIns="87904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Census of Participating Departments and Interdepartmental Programs</a:t>
            </a:r>
          </a:p>
        </p:txBody>
      </p:sp>
    </p:spTree>
    <p:extLst>
      <p:ext uri="{BB962C8B-B14F-4D97-AF65-F5344CB8AC3E}">
        <p14:creationId xmlns:p14="http://schemas.microsoft.com/office/powerpoint/2010/main" val="14449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2" y="58680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1 - Instructions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89" y="1201017"/>
            <a:ext cx="8575929" cy="531572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087165" y="2300519"/>
            <a:ext cx="572965" cy="4571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34075" y="242585"/>
            <a:ext cx="2932301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</a:rPr>
              <a:t>Part I.  Predocs</a:t>
            </a:r>
          </a:p>
          <a:p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</a:rPr>
              <a:t>Part II.  Postdocs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502" y="1354646"/>
            <a:ext cx="3103746" cy="41549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514350" indent="-514350">
              <a:buFont typeface="+mj-lt"/>
              <a:buAutoNum type="arabicPeriod"/>
              <a:defRPr sz="2800">
                <a:solidFill>
                  <a:srgbClr val="FF0000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</a:rPr>
              <a:t>1. List program, dept. or division involved with the application</a:t>
            </a:r>
          </a:p>
          <a:p>
            <a:endParaRPr lang="en-US" sz="2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Biomedical Sciences (Grad program)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Biological Sciences (Division)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Physics (Dept.)</a:t>
            </a:r>
          </a:p>
        </p:txBody>
      </p:sp>
    </p:spTree>
    <p:extLst>
      <p:ext uri="{BB962C8B-B14F-4D97-AF65-F5344CB8AC3E}">
        <p14:creationId xmlns:p14="http://schemas.microsoft.com/office/powerpoint/2010/main" val="2487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note between </a:t>
            </a:r>
            <a:r>
              <a:rPr lang="en-US" dirty="0" err="1" smtClean="0"/>
              <a:t>predocs</a:t>
            </a:r>
            <a:r>
              <a:rPr lang="en-US" dirty="0" smtClean="0"/>
              <a:t> and postdocs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 Applicants proposing research training in settings where there are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no students in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predoc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research </a:t>
            </a:r>
            <a:r>
              <a:rPr lang="en-US" sz="3200" dirty="0">
                <a:latin typeface="+mj-lt"/>
              </a:rPr>
              <a:t>training, such as some clinical departments or divisions, should omit Part </a:t>
            </a:r>
            <a:r>
              <a:rPr lang="en-US" sz="3200" dirty="0" smtClean="0">
                <a:latin typeface="+mj-lt"/>
              </a:rPr>
              <a:t>I for </a:t>
            </a:r>
            <a:r>
              <a:rPr lang="en-US" sz="3200" dirty="0" err="1" smtClean="0">
                <a:latin typeface="+mj-lt"/>
              </a:rPr>
              <a:t>predocs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All </a:t>
            </a:r>
            <a:r>
              <a:rPr lang="en-US" sz="3200" dirty="0">
                <a:latin typeface="+mj-lt"/>
              </a:rPr>
              <a:t>other applicants are expected to complete Parts I and II, </a:t>
            </a:r>
            <a:r>
              <a:rPr lang="en-US" sz="3200" b="1" dirty="0">
                <a:latin typeface="+mj-lt"/>
              </a:rPr>
              <a:t>regardless</a:t>
            </a:r>
            <a:r>
              <a:rPr lang="en-US" sz="3200" dirty="0">
                <a:latin typeface="+mj-lt"/>
              </a:rPr>
              <a:t> of whether this is a </a:t>
            </a:r>
            <a:r>
              <a:rPr lang="en-US" sz="3200" dirty="0" err="1">
                <a:latin typeface="+mj-lt"/>
              </a:rPr>
              <a:t>predoctoral</a:t>
            </a:r>
            <a:r>
              <a:rPr lang="en-US" sz="3200" dirty="0">
                <a:latin typeface="+mj-lt"/>
              </a:rPr>
              <a:t> or postdoctoral program application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918" r="39033" b="1712"/>
          <a:stretch/>
        </p:blipFill>
        <p:spPr>
          <a:xfrm>
            <a:off x="3054285" y="903093"/>
            <a:ext cx="5630004" cy="5808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9" y="137731"/>
            <a:ext cx="10972800" cy="735102"/>
          </a:xfrm>
        </p:spPr>
        <p:txBody>
          <a:bodyPr>
            <a:normAutofit/>
          </a:bodyPr>
          <a:lstStyle/>
          <a:p>
            <a:r>
              <a:rPr lang="en-US" sz="4400" dirty="0"/>
              <a:t>Table 1 – Dept. Counts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624" y="1706353"/>
            <a:ext cx="2631135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dirty="0">
                <a:latin typeface="Calibri Light" panose="020F0302020204030204" pitchFamily="34" charset="0"/>
              </a:rPr>
              <a:t>Total amount of current faculty in each dept., program or division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435" y="3983132"/>
            <a:ext cx="2536152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 sz="24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dirty="0">
                <a:latin typeface="Calibri Light" panose="020F0302020204030204" pitchFamily="34" charset="0"/>
              </a:rPr>
              <a:t>Total of participating in that dept. or program faculty </a:t>
            </a:r>
            <a:r>
              <a:rPr lang="en-US" sz="2000" b="1" i="1" dirty="0">
                <a:latin typeface="Calibri Light" panose="020F0302020204030204" pitchFamily="34" charset="0"/>
              </a:rPr>
              <a:t>on this grant</a:t>
            </a: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2980759" y="2214185"/>
            <a:ext cx="1129328" cy="4613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87063" y="2723126"/>
            <a:ext cx="1705742" cy="12600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2462" y="1353693"/>
            <a:ext cx="9430" cy="5078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374523" y="2723126"/>
            <a:ext cx="813719" cy="6300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344111" y="2444868"/>
            <a:ext cx="413704" cy="2306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2396" y="395261"/>
            <a:ext cx="2302128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b="1" dirty="0">
                <a:latin typeface="Calibri Light" panose="020F0302020204030204" pitchFamily="34" charset="0"/>
              </a:rPr>
              <a:t>ENTIRE</a:t>
            </a:r>
            <a:r>
              <a:rPr lang="en-US" sz="2000" dirty="0">
                <a:latin typeface="Calibri Light" panose="020F0302020204030204" pitchFamily="34" charset="0"/>
              </a:rPr>
              <a:t> count of predocs or postdocs in that dept.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61492" y="3150534"/>
            <a:ext cx="3535997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dirty="0">
                <a:latin typeface="Calibri Light" panose="020F0302020204030204" pitchFamily="34" charset="0"/>
              </a:rPr>
              <a:t>TOTAL amount of predocs or postdocs supported on </a:t>
            </a:r>
            <a:r>
              <a:rPr lang="en-US" sz="2000" b="1" dirty="0">
                <a:latin typeface="Calibri Light" panose="020F0302020204030204" pitchFamily="34" charset="0"/>
              </a:rPr>
              <a:t>HHS TRAINING</a:t>
            </a:r>
            <a:r>
              <a:rPr lang="en-US" sz="2000" dirty="0">
                <a:latin typeface="Calibri Light" panose="020F0302020204030204" pitchFamily="34" charset="0"/>
              </a:rPr>
              <a:t> funds (T32’s, F32, etc.)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57815" y="1121429"/>
            <a:ext cx="2313597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dirty="0">
                <a:latin typeface="Calibri Light" panose="020F0302020204030204" pitchFamily="34" charset="0"/>
              </a:rPr>
              <a:t>Total amount of predocs or postdocs in training with participating faculty</a:t>
            </a:r>
            <a:endParaRPr lang="en-US" sz="2000" i="1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1492" y="2735186"/>
            <a:ext cx="41561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 Light" panose="020F0302020204030204" pitchFamily="34" charset="0"/>
              </a:rPr>
              <a:t>(</a:t>
            </a:r>
            <a:r>
              <a:rPr lang="en-US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12</a:t>
            </a:r>
            <a:r>
              <a:rPr lang="en-US" i="1" dirty="0">
                <a:solidFill>
                  <a:srgbClr val="FF0000"/>
                </a:solidFill>
                <a:latin typeface="Calibri Light" panose="020F0302020204030204" pitchFamily="34" charset="0"/>
              </a:rPr>
              <a:t> predocs across </a:t>
            </a:r>
            <a:r>
              <a:rPr lang="en-US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14</a:t>
            </a:r>
            <a:r>
              <a:rPr lang="en-US" i="1" dirty="0">
                <a:solidFill>
                  <a:srgbClr val="FF0000"/>
                </a:solidFill>
                <a:latin typeface="Calibri Light" panose="020F0302020204030204" pitchFamily="34" charset="0"/>
              </a:rPr>
              <a:t> participating faculty)</a:t>
            </a:r>
          </a:p>
        </p:txBody>
      </p:sp>
    </p:spTree>
    <p:extLst>
      <p:ext uri="{BB962C8B-B14F-4D97-AF65-F5344CB8AC3E}">
        <p14:creationId xmlns:p14="http://schemas.microsoft.com/office/powerpoint/2010/main" val="11740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7" grpId="0" animBg="1"/>
      <p:bldP spid="31" grpId="0" animBg="1"/>
      <p:bldP spid="33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1043" t="11069" r="1296" b="1681"/>
          <a:stretch/>
        </p:blipFill>
        <p:spPr>
          <a:xfrm>
            <a:off x="3767862" y="1033525"/>
            <a:ext cx="3734151" cy="536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07" y="25851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1 – Dept. Counts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3376" y="1683246"/>
            <a:ext cx="2742689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dirty="0">
                <a:latin typeface="Calibri Light" panose="020F0302020204030204" pitchFamily="34" charset="0"/>
              </a:rPr>
              <a:t>Total amount of students eligible for support  </a:t>
            </a:r>
            <a:br>
              <a:rPr lang="en-US" sz="2000" dirty="0">
                <a:latin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</a:rPr>
              <a:t>Exclude non-citizens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007" y="6445230"/>
            <a:ext cx="961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Eligibility Policy for NRSA Grants - </a:t>
            </a:r>
            <a:r>
              <a:rPr lang="en-US" u="sng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http://grants.nih.gov/grants/policy/nihgps_2012/nihgps_ch11.htm</a:t>
            </a:r>
            <a:endParaRPr lang="en-US" u="sng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29204" y="2138577"/>
            <a:ext cx="325330" cy="1338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70362" y="1819373"/>
            <a:ext cx="722710" cy="3534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97343" y="3179790"/>
            <a:ext cx="2534282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Training Grant Eligible (TGE) postdocs or predocs </a:t>
            </a:r>
            <a:r>
              <a:rPr lang="en-US" sz="20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on</a:t>
            </a:r>
            <a:r>
              <a:rPr lang="en-US" sz="2000" i="1" dirty="0">
                <a:solidFill>
                  <a:srgbClr val="FF0000"/>
                </a:solidFill>
                <a:latin typeface="Calibri Light" panose="020F0302020204030204" pitchFamily="34" charset="0"/>
              </a:rPr>
              <a:t> this grant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9662" y="1098529"/>
            <a:ext cx="2029946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Only applicable to R90 grants, leave blank</a:t>
            </a:r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5598417" y="2613364"/>
            <a:ext cx="598926" cy="10742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44" y="984283"/>
            <a:ext cx="9553575" cy="5619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007" y="25851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1 – Dept. </a:t>
            </a:r>
            <a:r>
              <a:rPr lang="en-US" sz="4400" dirty="0" smtClean="0"/>
              <a:t>Totals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130710" y="6086168"/>
            <a:ext cx="9330813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428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16" y="250431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Tips to Gathering info for Table 1</a:t>
            </a:r>
          </a:p>
        </p:txBody>
      </p:sp>
      <p:sp>
        <p:nvSpPr>
          <p:cNvPr id="6" name="Freeform 5"/>
          <p:cNvSpPr/>
          <p:nvPr/>
        </p:nvSpPr>
        <p:spPr>
          <a:xfrm>
            <a:off x="1315562" y="2002166"/>
            <a:ext cx="9393286" cy="1759680"/>
          </a:xfrm>
          <a:custGeom>
            <a:avLst/>
            <a:gdLst>
              <a:gd name="connsiteX0" fmla="*/ 0 w 9393286"/>
              <a:gd name="connsiteY0" fmla="*/ 293286 h 1759680"/>
              <a:gd name="connsiteX1" fmla="*/ 293286 w 9393286"/>
              <a:gd name="connsiteY1" fmla="*/ 0 h 1759680"/>
              <a:gd name="connsiteX2" fmla="*/ 9100000 w 9393286"/>
              <a:gd name="connsiteY2" fmla="*/ 0 h 1759680"/>
              <a:gd name="connsiteX3" fmla="*/ 9393286 w 9393286"/>
              <a:gd name="connsiteY3" fmla="*/ 293286 h 1759680"/>
              <a:gd name="connsiteX4" fmla="*/ 9393286 w 9393286"/>
              <a:gd name="connsiteY4" fmla="*/ 1466394 h 1759680"/>
              <a:gd name="connsiteX5" fmla="*/ 9100000 w 9393286"/>
              <a:gd name="connsiteY5" fmla="*/ 1759680 h 1759680"/>
              <a:gd name="connsiteX6" fmla="*/ 293286 w 9393286"/>
              <a:gd name="connsiteY6" fmla="*/ 1759680 h 1759680"/>
              <a:gd name="connsiteX7" fmla="*/ 0 w 9393286"/>
              <a:gd name="connsiteY7" fmla="*/ 1466394 h 1759680"/>
              <a:gd name="connsiteX8" fmla="*/ 0 w 9393286"/>
              <a:gd name="connsiteY8" fmla="*/ 293286 h 17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3286" h="1759680">
                <a:moveTo>
                  <a:pt x="0" y="293286"/>
                </a:moveTo>
                <a:cubicBezTo>
                  <a:pt x="0" y="131309"/>
                  <a:pt x="131309" y="0"/>
                  <a:pt x="293286" y="0"/>
                </a:cubicBezTo>
                <a:lnTo>
                  <a:pt x="9100000" y="0"/>
                </a:lnTo>
                <a:cubicBezTo>
                  <a:pt x="9261977" y="0"/>
                  <a:pt x="9393286" y="131309"/>
                  <a:pt x="9393286" y="293286"/>
                </a:cubicBezTo>
                <a:lnTo>
                  <a:pt x="9393286" y="1466394"/>
                </a:lnTo>
                <a:cubicBezTo>
                  <a:pt x="9393286" y="1628371"/>
                  <a:pt x="9261977" y="1759680"/>
                  <a:pt x="9100000" y="1759680"/>
                </a:cubicBezTo>
                <a:lnTo>
                  <a:pt x="293286" y="1759680"/>
                </a:lnTo>
                <a:cubicBezTo>
                  <a:pt x="131309" y="1759680"/>
                  <a:pt x="0" y="1628371"/>
                  <a:pt x="0" y="1466394"/>
                </a:cubicBezTo>
                <a:lnTo>
                  <a:pt x="0" y="293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820" tIns="207820" rIns="207820" bIns="2078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Total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Predoc/Postdoc population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, eligibility and HHS funding information will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NEED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to come from the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departments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.  i.e.  HR, ARC or grad program</a:t>
            </a:r>
          </a:p>
        </p:txBody>
      </p:sp>
      <p:sp>
        <p:nvSpPr>
          <p:cNvPr id="7" name="Freeform 6"/>
          <p:cNvSpPr/>
          <p:nvPr/>
        </p:nvSpPr>
        <p:spPr>
          <a:xfrm>
            <a:off x="1315562" y="3854007"/>
            <a:ext cx="9393286" cy="1759680"/>
          </a:xfrm>
          <a:custGeom>
            <a:avLst/>
            <a:gdLst>
              <a:gd name="connsiteX0" fmla="*/ 0 w 9393286"/>
              <a:gd name="connsiteY0" fmla="*/ 293286 h 1759680"/>
              <a:gd name="connsiteX1" fmla="*/ 293286 w 9393286"/>
              <a:gd name="connsiteY1" fmla="*/ 0 h 1759680"/>
              <a:gd name="connsiteX2" fmla="*/ 9100000 w 9393286"/>
              <a:gd name="connsiteY2" fmla="*/ 0 h 1759680"/>
              <a:gd name="connsiteX3" fmla="*/ 9393286 w 9393286"/>
              <a:gd name="connsiteY3" fmla="*/ 293286 h 1759680"/>
              <a:gd name="connsiteX4" fmla="*/ 9393286 w 9393286"/>
              <a:gd name="connsiteY4" fmla="*/ 1466394 h 1759680"/>
              <a:gd name="connsiteX5" fmla="*/ 9100000 w 9393286"/>
              <a:gd name="connsiteY5" fmla="*/ 1759680 h 1759680"/>
              <a:gd name="connsiteX6" fmla="*/ 293286 w 9393286"/>
              <a:gd name="connsiteY6" fmla="*/ 1759680 h 1759680"/>
              <a:gd name="connsiteX7" fmla="*/ 0 w 9393286"/>
              <a:gd name="connsiteY7" fmla="*/ 1466394 h 1759680"/>
              <a:gd name="connsiteX8" fmla="*/ 0 w 9393286"/>
              <a:gd name="connsiteY8" fmla="*/ 293286 h 17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3286" h="1759680">
                <a:moveTo>
                  <a:pt x="0" y="293286"/>
                </a:moveTo>
                <a:cubicBezTo>
                  <a:pt x="0" y="131309"/>
                  <a:pt x="131309" y="0"/>
                  <a:pt x="293286" y="0"/>
                </a:cubicBezTo>
                <a:lnTo>
                  <a:pt x="9100000" y="0"/>
                </a:lnTo>
                <a:cubicBezTo>
                  <a:pt x="9261977" y="0"/>
                  <a:pt x="9393286" y="131309"/>
                  <a:pt x="9393286" y="293286"/>
                </a:cubicBezTo>
                <a:lnTo>
                  <a:pt x="9393286" y="1466394"/>
                </a:lnTo>
                <a:cubicBezTo>
                  <a:pt x="9393286" y="1628371"/>
                  <a:pt x="9261977" y="1759680"/>
                  <a:pt x="9100000" y="1759680"/>
                </a:cubicBezTo>
                <a:lnTo>
                  <a:pt x="293286" y="1759680"/>
                </a:lnTo>
                <a:cubicBezTo>
                  <a:pt x="131309" y="1759680"/>
                  <a:pt x="0" y="1628371"/>
                  <a:pt x="0" y="1466394"/>
                </a:cubicBezTo>
                <a:lnTo>
                  <a:pt x="0" y="293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820" tIns="207820" rIns="207820" bIns="2078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Participating faculty members need to supply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individual mentoring records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, then you will need to calculate totals</a:t>
            </a:r>
          </a:p>
        </p:txBody>
      </p:sp>
    </p:spTree>
    <p:extLst>
      <p:ext uri="{BB962C8B-B14F-4D97-AF65-F5344CB8AC3E}">
        <p14:creationId xmlns:p14="http://schemas.microsoft.com/office/powerpoint/2010/main" val="19618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3534900" y="843740"/>
            <a:ext cx="7708064" cy="1106171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1" numCol="1" spcCol="1270" anchor="ctr" anchorCtr="0">
            <a:noAutofit/>
          </a:bodyPr>
          <a:lstStyle/>
          <a:p>
            <a:pPr fontAlgn="ctr"/>
            <a:r>
              <a:rPr lang="en-US" sz="2800" dirty="0">
                <a:solidFill>
                  <a:srgbClr val="FFFF00"/>
                </a:solidFill>
                <a:latin typeface="+mj-lt"/>
              </a:rPr>
              <a:t>Publications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of Those in Training</a:t>
            </a:r>
          </a:p>
        </p:txBody>
      </p:sp>
      <p:sp>
        <p:nvSpPr>
          <p:cNvPr id="18" name="Oval 17"/>
          <p:cNvSpPr/>
          <p:nvPr/>
        </p:nvSpPr>
        <p:spPr>
          <a:xfrm>
            <a:off x="2981816" y="84374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534900" y="2280110"/>
            <a:ext cx="7708064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fontAlgn="ctr"/>
            <a:r>
              <a:rPr lang="en-US" sz="2800" dirty="0">
                <a:solidFill>
                  <a:srgbClr val="FFFF82"/>
                </a:solidFill>
                <a:latin typeface="+mj-lt"/>
              </a:rPr>
              <a:t>Applicants, Entrants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and their Characteristics for the Past Five Years</a:t>
            </a:r>
          </a:p>
        </p:txBody>
      </p:sp>
      <p:sp>
        <p:nvSpPr>
          <p:cNvPr id="20" name="Oval 19"/>
          <p:cNvSpPr/>
          <p:nvPr/>
        </p:nvSpPr>
        <p:spPr>
          <a:xfrm>
            <a:off x="2981816" y="228011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3534900" y="3716480"/>
            <a:ext cx="7708064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fontAlgn="ctr"/>
            <a:r>
              <a:rPr lang="en-US" sz="2400" dirty="0">
                <a:solidFill>
                  <a:srgbClr val="FFFF00"/>
                </a:solidFill>
                <a:latin typeface="+mj-lt"/>
              </a:rPr>
              <a:t>Appointments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313231"/>
                </a:solidFill>
                <a:latin typeface="+mj-lt"/>
              </a:rPr>
              <a:t>to the Training Grant for Each Year of the Current Project Period (Renewals only)</a:t>
            </a:r>
          </a:p>
        </p:txBody>
      </p:sp>
      <p:sp>
        <p:nvSpPr>
          <p:cNvPr id="22" name="Oval 21"/>
          <p:cNvSpPr/>
          <p:nvPr/>
        </p:nvSpPr>
        <p:spPr>
          <a:xfrm>
            <a:off x="2981816" y="371648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3534900" y="5152850"/>
            <a:ext cx="7708065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1" bIns="76200" numCol="1" spcCol="1270" anchor="ctr" anchorCtr="0">
            <a:noAutofit/>
          </a:bodyPr>
          <a:lstStyle/>
          <a:p>
            <a:pPr fontAlgn="ctr"/>
            <a:r>
              <a:rPr lang="en-US" sz="2800" dirty="0">
                <a:solidFill>
                  <a:srgbClr val="FFFF00"/>
                </a:solidFill>
                <a:latin typeface="+mj-lt"/>
              </a:rPr>
              <a:t>Program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313231"/>
                </a:solidFill>
                <a:latin typeface="+mj-lt"/>
              </a:rPr>
              <a:t>Outcomes</a:t>
            </a:r>
          </a:p>
        </p:txBody>
      </p:sp>
      <p:sp>
        <p:nvSpPr>
          <p:cNvPr id="24" name="Oval 23"/>
          <p:cNvSpPr/>
          <p:nvPr/>
        </p:nvSpPr>
        <p:spPr>
          <a:xfrm>
            <a:off x="2981816" y="515285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3047350" y="759158"/>
            <a:ext cx="9750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5</a:t>
            </a:r>
            <a:br>
              <a:rPr lang="en-US" sz="4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A &amp; 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3564" y="3879103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3564" y="5321214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0296" y="2206631"/>
            <a:ext cx="9750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6</a:t>
            </a:r>
            <a:br>
              <a:rPr lang="en-US" sz="4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A &amp; B</a:t>
            </a:r>
          </a:p>
        </p:txBody>
      </p:sp>
    </p:spTree>
    <p:extLst>
      <p:ext uri="{BB962C8B-B14F-4D97-AF65-F5344CB8AC3E}">
        <p14:creationId xmlns:p14="http://schemas.microsoft.com/office/powerpoint/2010/main" val="4153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/>
      <p:bldP spid="31" grpId="0"/>
      <p:bldP spid="32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990"/>
          <a:stretch/>
        </p:blipFill>
        <p:spPr>
          <a:xfrm>
            <a:off x="572729" y="3454604"/>
            <a:ext cx="9574161" cy="304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4924"/>
          <a:stretch/>
        </p:blipFill>
        <p:spPr>
          <a:xfrm>
            <a:off x="572729" y="216988"/>
            <a:ext cx="10024515" cy="3023437"/>
          </a:xfrm>
          <a:prstGeom prst="rect">
            <a:avLst/>
          </a:prstGeom>
        </p:spPr>
      </p:pic>
      <p:sp>
        <p:nvSpPr>
          <p:cNvPr id="7" name="Up-Down Arrow 6"/>
          <p:cNvSpPr/>
          <p:nvPr/>
        </p:nvSpPr>
        <p:spPr>
          <a:xfrm rot="1979887">
            <a:off x="2005088" y="2713102"/>
            <a:ext cx="339392" cy="22118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345518">
            <a:off x="6017343" y="1681316"/>
            <a:ext cx="1179871" cy="35789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213"/>
            <a:ext cx="10972800" cy="815693"/>
          </a:xfrm>
        </p:spPr>
        <p:txBody>
          <a:bodyPr>
            <a:normAutofit/>
          </a:bodyPr>
          <a:lstStyle/>
          <a:p>
            <a:r>
              <a:rPr lang="en-US" sz="4400" dirty="0"/>
              <a:t>Table 1 -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6434"/>
            <a:ext cx="10972799" cy="5631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What does the acronym TGE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mean?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	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A.  “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Training Grant Eligible.” 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Only U.S citizens and permanent residents are eligible for NRSA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support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 How do I do I know how many trainees are on HHS funds?</a:t>
            </a:r>
          </a:p>
          <a:p>
            <a:pPr marL="1200150" lvl="2" indent="-342900">
              <a:buFont typeface="Arial"/>
              <a:buAutoNum type="alphaUcPeriod"/>
            </a:pPr>
            <a:r>
              <a:rPr lang="en-US" sz="3200" dirty="0">
                <a:solidFill>
                  <a:srgbClr val="FFFF00"/>
                </a:solidFill>
                <a:latin typeface="+mj-lt"/>
              </a:rPr>
              <a:t>Check NIH </a:t>
            </a:r>
            <a:r>
              <a:rPr lang="en-US" sz="3200" dirty="0" err="1">
                <a:solidFill>
                  <a:srgbClr val="FFFF00"/>
                </a:solidFill>
                <a:latin typeface="+mj-lt"/>
              </a:rPr>
              <a:t>RePORTer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for F31/F32 Fellowships, check the TG website for slots on TG on the campus by department (approximate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)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1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21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1 - FAQ’s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1" y="1431344"/>
            <a:ext cx="10972799" cy="5157715"/>
          </a:xfrm>
        </p:spPr>
        <p:txBody>
          <a:bodyPr>
            <a:noAutofit/>
          </a:bodyPr>
          <a:lstStyle/>
          <a:p>
            <a:pPr marL="514350" indent="-514350">
              <a:buAutoNum type="alphaUcPeriod" startAt="17"/>
            </a:pPr>
            <a:r>
              <a:rPr lang="en-US" dirty="0">
                <a:latin typeface="+mj-lt"/>
              </a:rPr>
              <a:t>If a graduate program T32 is cross-departmental, does one list just the program in column 1 or each department that is involved in the graduate program along with the graduate program?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+mj-lt"/>
              </a:rPr>
              <a:t>           A.  List each department participating in the T32 program. If the graduate program is comprised of six departments but only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four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participate in the T32, then just list those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four. </a:t>
            </a:r>
          </a:p>
        </p:txBody>
      </p:sp>
    </p:spTree>
    <p:extLst>
      <p:ext uri="{BB962C8B-B14F-4D97-AF65-F5344CB8AC3E}">
        <p14:creationId xmlns:p14="http://schemas.microsoft.com/office/powerpoint/2010/main" val="28781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552" y="2728248"/>
            <a:ext cx="3989903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xTRACT</a:t>
            </a:r>
          </a:p>
        </p:txBody>
      </p:sp>
    </p:spTree>
    <p:extLst>
      <p:ext uri="{BB962C8B-B14F-4D97-AF65-F5344CB8AC3E}">
        <p14:creationId xmlns:p14="http://schemas.microsoft.com/office/powerpoint/2010/main" val="5732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309116"/>
            <a:ext cx="984885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84378"/>
          </a:xfrm>
        </p:spPr>
        <p:txBody>
          <a:bodyPr>
            <a:normAutofit/>
          </a:bodyPr>
          <a:lstStyle/>
          <a:p>
            <a:r>
              <a:rPr lang="en-US" sz="4400" dirty="0"/>
              <a:t>Data Table 1 in xTRACT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236977" y="3720353"/>
            <a:ext cx="1188718" cy="304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1039" y="2551176"/>
            <a:ext cx="2782825" cy="3584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5695" y="3443531"/>
            <a:ext cx="18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Data Table 1</a:t>
            </a:r>
          </a:p>
        </p:txBody>
      </p:sp>
    </p:spTree>
    <p:extLst>
      <p:ext uri="{BB962C8B-B14F-4D97-AF65-F5344CB8AC3E}">
        <p14:creationId xmlns:p14="http://schemas.microsoft.com/office/powerpoint/2010/main" val="4897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Adding a Department or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3358134"/>
            <a:ext cx="6677025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" y="1501901"/>
            <a:ext cx="5276850" cy="134302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5129644" y="2376323"/>
            <a:ext cx="7651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029316" y="5143907"/>
            <a:ext cx="7651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Editing Programs and Entering Census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7" y="2189509"/>
            <a:ext cx="11752396" cy="273181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0879922" y="2818661"/>
            <a:ext cx="2908" cy="1075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316229"/>
            <a:ext cx="5877877" cy="624573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2615184" y="5961888"/>
            <a:ext cx="12618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2118360" y="1395984"/>
            <a:ext cx="12618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2447544" y="2932176"/>
            <a:ext cx="12618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877056" y="664464"/>
            <a:ext cx="12618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66816" y="1865376"/>
            <a:ext cx="6492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766816" y="3414523"/>
            <a:ext cx="6492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5766816" y="6434328"/>
            <a:ext cx="6492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9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dirty="0"/>
              <a:t>Best Practices and Reminders for Table 1</a:t>
            </a:r>
          </a:p>
        </p:txBody>
      </p:sp>
      <p:sp>
        <p:nvSpPr>
          <p:cNvPr id="6" name="Freeform 5"/>
          <p:cNvSpPr/>
          <p:nvPr/>
        </p:nvSpPr>
        <p:spPr>
          <a:xfrm>
            <a:off x="1427242" y="1275932"/>
            <a:ext cx="4166517" cy="2499910"/>
          </a:xfrm>
          <a:custGeom>
            <a:avLst/>
            <a:gdLst>
              <a:gd name="connsiteX0" fmla="*/ 0 w 4166517"/>
              <a:gd name="connsiteY0" fmla="*/ 0 h 2499910"/>
              <a:gd name="connsiteX1" fmla="*/ 4166517 w 4166517"/>
              <a:gd name="connsiteY1" fmla="*/ 0 h 2499910"/>
              <a:gd name="connsiteX2" fmla="*/ 4166517 w 4166517"/>
              <a:gd name="connsiteY2" fmla="*/ 2499910 h 2499910"/>
              <a:gd name="connsiteX3" fmla="*/ 0 w 4166517"/>
              <a:gd name="connsiteY3" fmla="*/ 2499910 h 2499910"/>
              <a:gd name="connsiteX4" fmla="*/ 0 w 4166517"/>
              <a:gd name="connsiteY4" fmla="*/ 0 h 24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517" h="2499910">
                <a:moveTo>
                  <a:pt x="0" y="0"/>
                </a:moveTo>
                <a:lnTo>
                  <a:pt x="4166517" y="0"/>
                </a:lnTo>
                <a:lnTo>
                  <a:pt x="4166517" y="2499910"/>
                </a:lnTo>
                <a:lnTo>
                  <a:pt x="0" y="24999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Counts for total populations need to come from each </a:t>
            </a:r>
            <a:r>
              <a:rPr lang="en-US" sz="30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individual</a:t>
            </a:r>
            <a:r>
              <a:rPr lang="en-US" sz="30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department</a:t>
            </a:r>
          </a:p>
        </p:txBody>
      </p:sp>
      <p:sp>
        <p:nvSpPr>
          <p:cNvPr id="8" name="Freeform 7"/>
          <p:cNvSpPr/>
          <p:nvPr/>
        </p:nvSpPr>
        <p:spPr>
          <a:xfrm>
            <a:off x="1427241" y="4003882"/>
            <a:ext cx="4166517" cy="2499910"/>
          </a:xfrm>
          <a:custGeom>
            <a:avLst/>
            <a:gdLst>
              <a:gd name="connsiteX0" fmla="*/ 0 w 4166517"/>
              <a:gd name="connsiteY0" fmla="*/ 0 h 2499910"/>
              <a:gd name="connsiteX1" fmla="*/ 4166517 w 4166517"/>
              <a:gd name="connsiteY1" fmla="*/ 0 h 2499910"/>
              <a:gd name="connsiteX2" fmla="*/ 4166517 w 4166517"/>
              <a:gd name="connsiteY2" fmla="*/ 2499910 h 2499910"/>
              <a:gd name="connsiteX3" fmla="*/ 0 w 4166517"/>
              <a:gd name="connsiteY3" fmla="*/ 2499910 h 2499910"/>
              <a:gd name="connsiteX4" fmla="*/ 0 w 4166517"/>
              <a:gd name="connsiteY4" fmla="*/ 0 h 24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517" h="2499910">
                <a:moveTo>
                  <a:pt x="0" y="0"/>
                </a:moveTo>
                <a:lnTo>
                  <a:pt x="4166517" y="0"/>
                </a:lnTo>
                <a:lnTo>
                  <a:pt x="4166517" y="2499910"/>
                </a:lnTo>
                <a:lnTo>
                  <a:pt x="0" y="24999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Use the “organizing spreadsheet” so you can easily calculate the amount of predocs &amp; postdocs </a:t>
            </a: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based on your participating faculty responses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4194" y="2270915"/>
            <a:ext cx="2311498" cy="38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“Table 1 mentor” tab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06" t="2749" r="1000" b="2304"/>
          <a:stretch/>
        </p:blipFill>
        <p:spPr>
          <a:xfrm>
            <a:off x="5874194" y="2799732"/>
            <a:ext cx="5826193" cy="24082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4194" y="4827638"/>
            <a:ext cx="5826193" cy="4197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400" y="6054278"/>
            <a:ext cx="9210992" cy="803574"/>
          </a:xfrm>
        </p:spPr>
        <p:txBody>
          <a:bodyPr vert="horz">
            <a:normAutofit/>
          </a:bodyPr>
          <a:lstStyle/>
          <a:p>
            <a:r>
              <a:rPr lang="en-US" sz="2800" u="sng" dirty="0">
                <a:latin typeface="+mj-lt"/>
              </a:rPr>
              <a:t>https://</a:t>
            </a:r>
            <a:r>
              <a:rPr lang="en-US" sz="2800" u="sng" dirty="0" smtClean="0">
                <a:latin typeface="+mj-lt"/>
              </a:rPr>
              <a:t>pulse.ucsd.edu/traininggrants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000" dirty="0" smtClean="0">
                <a:latin typeface="+mj-lt"/>
              </a:rPr>
              <a:t>AD credentials required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95085" y="4646616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69" y="261412"/>
            <a:ext cx="9341802" cy="5910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059288" y="2967334"/>
            <a:ext cx="6160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Data Table Resources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8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871" y="2728248"/>
            <a:ext cx="6284259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Data Table 2</a:t>
            </a:r>
          </a:p>
        </p:txBody>
      </p:sp>
    </p:spTree>
    <p:extLst>
      <p:ext uri="{BB962C8B-B14F-4D97-AF65-F5344CB8AC3E}">
        <p14:creationId xmlns:p14="http://schemas.microsoft.com/office/powerpoint/2010/main" val="31117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69" y="348573"/>
            <a:ext cx="9545808" cy="57856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400" y="6054278"/>
            <a:ext cx="9210992" cy="803574"/>
          </a:xfrm>
        </p:spPr>
        <p:txBody>
          <a:bodyPr vert="horz">
            <a:normAutofit/>
          </a:bodyPr>
          <a:lstStyle/>
          <a:p>
            <a:r>
              <a:rPr lang="en-US" sz="2800" u="sng" dirty="0">
                <a:latin typeface="+mj-lt"/>
              </a:rPr>
              <a:t>https://</a:t>
            </a:r>
            <a:r>
              <a:rPr lang="en-US" sz="2800" u="sng" dirty="0" smtClean="0">
                <a:latin typeface="+mj-lt"/>
              </a:rPr>
              <a:t>pulse.ucsd.edu/traininggrants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000" dirty="0" smtClean="0">
                <a:latin typeface="+mj-lt"/>
              </a:rPr>
              <a:t>AD credentials required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95085" y="4646616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2059288" y="2644170"/>
            <a:ext cx="616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Resources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98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TG Office </a:t>
            </a:r>
            <a:r>
              <a:rPr lang="en-US" dirty="0"/>
              <a:t>Hours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No office hours October 12, 19 and November 2 </a:t>
            </a:r>
          </a:p>
          <a:p>
            <a:r>
              <a:rPr lang="en-US" sz="3200" dirty="0" smtClean="0">
                <a:latin typeface="+mj-lt"/>
              </a:rPr>
              <a:t>November 9 – Data Tables 3 &amp; 4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9" t="3815" r="2342"/>
          <a:stretch/>
        </p:blipFill>
        <p:spPr>
          <a:xfrm>
            <a:off x="838200" y="3050304"/>
            <a:ext cx="6364836" cy="31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2438" y="3036763"/>
            <a:ext cx="5127125" cy="78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9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4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9" y="210957"/>
            <a:ext cx="10972800" cy="958432"/>
          </a:xfrm>
        </p:spPr>
        <p:txBody>
          <a:bodyPr>
            <a:noAutofit/>
          </a:bodyPr>
          <a:lstStyle/>
          <a:p>
            <a:pPr fontAlgn="ctr"/>
            <a:r>
              <a:rPr lang="en-US" sz="4400" dirty="0"/>
              <a:t>Table 2: Participating Faculty Members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559" y="5761607"/>
            <a:ext cx="1042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latin typeface="Calibri Light" panose="020F0302020204030204" pitchFamily="34" charset="0"/>
              </a:rPr>
              <a:t>Summarize and analyze this data in the </a:t>
            </a:r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</a:rPr>
              <a:t>Background section </a:t>
            </a:r>
            <a:r>
              <a:rPr lang="en-US" sz="2400" dirty="0">
                <a:latin typeface="Calibri Light" panose="020F0302020204030204" pitchFamily="34" charset="0"/>
              </a:rPr>
              <a:t>and the </a:t>
            </a:r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</a:rPr>
              <a:t>program faculty </a:t>
            </a:r>
            <a:r>
              <a:rPr lang="en-US" sz="2400" dirty="0">
                <a:latin typeface="Calibri Light" panose="020F0302020204030204" pitchFamily="34" charset="0"/>
              </a:rPr>
              <a:t>section of the program plan</a:t>
            </a:r>
          </a:p>
        </p:txBody>
      </p:sp>
      <p:sp>
        <p:nvSpPr>
          <p:cNvPr id="5" name="Freeform 4"/>
          <p:cNvSpPr/>
          <p:nvPr/>
        </p:nvSpPr>
        <p:spPr>
          <a:xfrm>
            <a:off x="853001" y="2425328"/>
            <a:ext cx="10453916" cy="3336279"/>
          </a:xfrm>
          <a:custGeom>
            <a:avLst/>
            <a:gdLst>
              <a:gd name="connsiteX0" fmla="*/ 0 w 10453916"/>
              <a:gd name="connsiteY0" fmla="*/ 0 h 3071250"/>
              <a:gd name="connsiteX1" fmla="*/ 10453916 w 10453916"/>
              <a:gd name="connsiteY1" fmla="*/ 0 h 3071250"/>
              <a:gd name="connsiteX2" fmla="*/ 10453916 w 10453916"/>
              <a:gd name="connsiteY2" fmla="*/ 3071250 h 3071250"/>
              <a:gd name="connsiteX3" fmla="*/ 0 w 10453916"/>
              <a:gd name="connsiteY3" fmla="*/ 3071250 h 3071250"/>
              <a:gd name="connsiteX4" fmla="*/ 0 w 10453916"/>
              <a:gd name="connsiteY4" fmla="*/ 0 h 307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3916" h="3071250">
                <a:moveTo>
                  <a:pt x="0" y="0"/>
                </a:moveTo>
                <a:lnTo>
                  <a:pt x="10453916" y="0"/>
                </a:lnTo>
                <a:lnTo>
                  <a:pt x="10453916" y="3071250"/>
                </a:lnTo>
                <a:lnTo>
                  <a:pt x="0" y="3071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340" tIns="1353820" rIns="811340" bIns="227584" numCol="1" spcCol="1270" anchor="t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latin typeface="Calibri Light" panose="020F0302020204030204" pitchFamily="34" charset="0"/>
              </a:rPr>
              <a:t>Rank (Junior vs. Senior</a:t>
            </a:r>
            <a:r>
              <a:rPr lang="en-US" sz="3200" kern="1200" dirty="0" smtClean="0">
                <a:latin typeface="Calibri Light" panose="020F0302020204030204" pitchFamily="34" charset="0"/>
              </a:rPr>
              <a:t>)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 smtClean="0">
                <a:latin typeface="Calibri Light" panose="020F0302020204030204" pitchFamily="34" charset="0"/>
              </a:rPr>
              <a:t>URM</a:t>
            </a:r>
            <a:endParaRPr lang="en-US" sz="3200" kern="1200" dirty="0">
              <a:latin typeface="Calibri Light" panose="020F0302020204030204" pitchFamily="34" charset="0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latin typeface="Calibri Light" panose="020F0302020204030204" pitchFamily="34" charset="0"/>
              </a:rPr>
              <a:t>Research interests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latin typeface="Calibri Light" panose="020F0302020204030204" pitchFamily="34" charset="0"/>
              </a:rPr>
              <a:t>Department or interdepartmental program</a:t>
            </a:r>
          </a:p>
        </p:txBody>
      </p:sp>
      <p:sp>
        <p:nvSpPr>
          <p:cNvPr id="7" name="Freeform 6"/>
          <p:cNvSpPr/>
          <p:nvPr/>
        </p:nvSpPr>
        <p:spPr>
          <a:xfrm>
            <a:off x="1375696" y="1465929"/>
            <a:ext cx="7317741" cy="1918800"/>
          </a:xfrm>
          <a:custGeom>
            <a:avLst/>
            <a:gdLst>
              <a:gd name="connsiteX0" fmla="*/ 0 w 7317741"/>
              <a:gd name="connsiteY0" fmla="*/ 319806 h 1918800"/>
              <a:gd name="connsiteX1" fmla="*/ 319806 w 7317741"/>
              <a:gd name="connsiteY1" fmla="*/ 0 h 1918800"/>
              <a:gd name="connsiteX2" fmla="*/ 6997935 w 7317741"/>
              <a:gd name="connsiteY2" fmla="*/ 0 h 1918800"/>
              <a:gd name="connsiteX3" fmla="*/ 7317741 w 7317741"/>
              <a:gd name="connsiteY3" fmla="*/ 319806 h 1918800"/>
              <a:gd name="connsiteX4" fmla="*/ 7317741 w 7317741"/>
              <a:gd name="connsiteY4" fmla="*/ 1598994 h 1918800"/>
              <a:gd name="connsiteX5" fmla="*/ 6997935 w 7317741"/>
              <a:gd name="connsiteY5" fmla="*/ 1918800 h 1918800"/>
              <a:gd name="connsiteX6" fmla="*/ 319806 w 7317741"/>
              <a:gd name="connsiteY6" fmla="*/ 1918800 h 1918800"/>
              <a:gd name="connsiteX7" fmla="*/ 0 w 7317741"/>
              <a:gd name="connsiteY7" fmla="*/ 1598994 h 1918800"/>
              <a:gd name="connsiteX8" fmla="*/ 0 w 7317741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7741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6997935" y="0"/>
                </a:lnTo>
                <a:cubicBezTo>
                  <a:pt x="7174559" y="0"/>
                  <a:pt x="7317741" y="143182"/>
                  <a:pt x="7317741" y="319806"/>
                </a:cubicBezTo>
                <a:lnTo>
                  <a:pt x="7317741" y="1598994"/>
                </a:lnTo>
                <a:cubicBezTo>
                  <a:pt x="7317741" y="1775618"/>
                  <a:pt x="7174559" y="1918800"/>
                  <a:pt x="6997935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0261" tIns="93668" rIns="370261" bIns="93668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Assess the distribution of participating faculty by:</a:t>
            </a:r>
          </a:p>
        </p:txBody>
      </p:sp>
    </p:spTree>
    <p:extLst>
      <p:ext uri="{BB962C8B-B14F-4D97-AF65-F5344CB8AC3E}">
        <p14:creationId xmlns:p14="http://schemas.microsoft.com/office/powerpoint/2010/main" val="36572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03" y="1283092"/>
            <a:ext cx="10024515" cy="46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3" y="237008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2 Instructions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774" y="4332461"/>
            <a:ext cx="1041073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First, last middle initial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9825" y="3443963"/>
            <a:ext cx="210332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Provide the terminal (</a:t>
            </a:r>
            <a:r>
              <a:rPr lang="en-US" b="1" dirty="0">
                <a:latin typeface="Calibri Light" panose="020F0302020204030204" pitchFamily="34" charset="0"/>
              </a:rPr>
              <a:t>highest</a:t>
            </a:r>
            <a:r>
              <a:rPr lang="en-US" dirty="0">
                <a:latin typeface="Calibri Light" panose="020F0302020204030204" pitchFamily="34" charset="0"/>
              </a:rPr>
              <a:t>) degree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5060" y="2671834"/>
            <a:ext cx="176590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 One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PRIMARY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 department only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713961" y="3112058"/>
            <a:ext cx="390704" cy="443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494658" y="3183252"/>
            <a:ext cx="281051" cy="3693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741474" y="5298435"/>
            <a:ext cx="2471011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Research interest that is </a:t>
            </a:r>
            <a:r>
              <a:rPr lang="en-US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relevant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 to the training program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2784859" y="3139132"/>
            <a:ext cx="281051" cy="3693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771136" y="2356483"/>
            <a:ext cx="363586" cy="443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817487" y="4147805"/>
            <a:ext cx="281051" cy="3693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091112" y="3100159"/>
            <a:ext cx="281051" cy="3693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032260" y="3019490"/>
            <a:ext cx="2996330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+mj-lt"/>
              <a:buNone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Training Roles: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PI/PD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Preceptor (Mentor)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Executive 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Committee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Other 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committee member</a:t>
            </a:r>
          </a:p>
        </p:txBody>
      </p:sp>
    </p:spTree>
    <p:extLst>
      <p:ext uri="{BB962C8B-B14F-4D97-AF65-F5344CB8AC3E}">
        <p14:creationId xmlns:p14="http://schemas.microsoft.com/office/powerpoint/2010/main" val="22215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45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34" r="902" b="3605"/>
          <a:stretch/>
        </p:blipFill>
        <p:spPr>
          <a:xfrm>
            <a:off x="344994" y="1388866"/>
            <a:ext cx="9377082" cy="4417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14" y="22153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Mentor Records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22580" y="3218241"/>
            <a:ext cx="5353" cy="2989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24343" y="3748697"/>
            <a:ext cx="2237983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Should include ALL  current predocs and postdocs (even if they are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NOT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 eligible) in mentor labs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3536" y="1380225"/>
            <a:ext cx="33046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+mj-lt"/>
              <a:buNone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Mentoring Records = last 10 years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598987" y="3218240"/>
            <a:ext cx="7928" cy="3209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3335" y="3218240"/>
            <a:ext cx="4356" cy="323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338217" y="3218240"/>
            <a:ext cx="0" cy="2989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18229" y="3925305"/>
            <a:ext cx="2193743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Include ALL Predocs/Postdocs that have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graduated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 or completed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training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 in the last 10 years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96862" y="2545642"/>
            <a:ext cx="2174088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Predocs/Postdocs that have continued in research or related careers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66805" y="3218240"/>
            <a:ext cx="1912" cy="3215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224682" y="3182471"/>
            <a:ext cx="10396" cy="345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5474558" y="582158"/>
            <a:ext cx="5090836" cy="707886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Predoc trainee is defined as a Ph.D candidate, </a:t>
            </a:r>
            <a:r>
              <a:rPr lang="en-US" sz="20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master’s students and undergrads excluded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993" y="5959244"/>
            <a:ext cx="9585587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Exclude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trainees doing </a:t>
            </a:r>
            <a:r>
              <a:rPr lang="en-US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research rotations</a:t>
            </a:r>
            <a:r>
              <a:rPr lang="en-US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clinical interns </a:t>
            </a:r>
            <a:r>
              <a:rPr lang="en-US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and residents unless they have been or are </a:t>
            </a:r>
            <a:r>
              <a:rPr lang="en-US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currently engaged in full-time</a:t>
            </a:r>
            <a:r>
              <a:rPr lang="en-US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, mentored research training in the faculty member’s research group.</a:t>
            </a:r>
          </a:p>
        </p:txBody>
      </p:sp>
    </p:spTree>
    <p:extLst>
      <p:ext uri="{BB962C8B-B14F-4D97-AF65-F5344CB8AC3E}">
        <p14:creationId xmlns:p14="http://schemas.microsoft.com/office/powerpoint/2010/main" val="11501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  <p:bldP spid="1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“Research or Related Careers?”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561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Teaching</a:t>
            </a:r>
          </a:p>
          <a:p>
            <a:r>
              <a:rPr lang="en-US" dirty="0" smtClean="0">
                <a:latin typeface="+mj-lt"/>
              </a:rPr>
              <a:t>Design experiments</a:t>
            </a:r>
          </a:p>
          <a:p>
            <a:r>
              <a:rPr lang="en-US" dirty="0" smtClean="0">
                <a:latin typeface="+mj-lt"/>
              </a:rPr>
              <a:t>Develops protocols</a:t>
            </a:r>
          </a:p>
          <a:p>
            <a:r>
              <a:rPr lang="en-US" dirty="0" smtClean="0">
                <a:latin typeface="+mj-lt"/>
              </a:rPr>
              <a:t>Collects and interprets data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Administering </a:t>
            </a:r>
            <a:r>
              <a:rPr lang="en-US" dirty="0">
                <a:latin typeface="+mj-lt"/>
              </a:rPr>
              <a:t>research or higher education </a:t>
            </a:r>
            <a:r>
              <a:rPr lang="en-US" dirty="0" smtClean="0">
                <a:latin typeface="+mj-lt"/>
              </a:rPr>
              <a:t>programs</a:t>
            </a:r>
          </a:p>
          <a:p>
            <a:r>
              <a:rPr lang="en-US" dirty="0" smtClean="0">
                <a:latin typeface="+mj-lt"/>
              </a:rPr>
              <a:t>Tech transfer</a:t>
            </a:r>
          </a:p>
          <a:p>
            <a:r>
              <a:rPr lang="en-US" dirty="0" smtClean="0">
                <a:latin typeface="+mj-lt"/>
              </a:rPr>
              <a:t>Science policy</a:t>
            </a:r>
          </a:p>
          <a:p>
            <a:r>
              <a:rPr lang="en-US" dirty="0" smtClean="0">
                <a:latin typeface="+mj-lt"/>
              </a:rPr>
              <a:t>Occur at places such as: NIH, FDA, commercial setting or biotech</a:t>
            </a:r>
          </a:p>
        </p:txBody>
      </p:sp>
    </p:spTree>
    <p:extLst>
      <p:ext uri="{BB962C8B-B14F-4D97-AF65-F5344CB8AC3E}">
        <p14:creationId xmlns:p14="http://schemas.microsoft.com/office/powerpoint/2010/main" val="30745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106879"/>
          </a:xfrm>
        </p:spPr>
        <p:txBody>
          <a:bodyPr>
            <a:normAutofit/>
          </a:bodyPr>
          <a:lstStyle/>
          <a:p>
            <a:r>
              <a:rPr lang="en-US" sz="4400" dirty="0"/>
              <a:t>Tips on Gathering info for Table 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03328"/>
            <a:ext cx="10972799" cy="531692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ALWAYS </a:t>
            </a:r>
            <a:r>
              <a:rPr lang="en-US" dirty="0">
                <a:latin typeface="+mj-lt"/>
              </a:rPr>
              <a:t>Confirm with </a:t>
            </a:r>
            <a:r>
              <a:rPr lang="en-US" dirty="0">
                <a:latin typeface="+mj-lt"/>
              </a:rPr>
              <a:t>the PI </a:t>
            </a:r>
            <a:r>
              <a:rPr lang="en-US" dirty="0">
                <a:latin typeface="+mj-lt"/>
              </a:rPr>
              <a:t>for any changes/additions to participating faculty </a:t>
            </a:r>
          </a:p>
          <a:p>
            <a:r>
              <a:rPr lang="en-US" dirty="0">
                <a:latin typeface="+mj-lt"/>
              </a:rPr>
              <a:t>For </a:t>
            </a:r>
            <a:r>
              <a:rPr lang="en-US" dirty="0">
                <a:latin typeface="+mj-lt"/>
              </a:rPr>
              <a:t>renewals,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start</a:t>
            </a:r>
            <a:r>
              <a:rPr lang="en-US" dirty="0">
                <a:latin typeface="+mj-lt"/>
              </a:rPr>
              <a:t> by checking what was submitted last time </a:t>
            </a:r>
            <a:r>
              <a:rPr lang="en-US" dirty="0">
                <a:latin typeface="+mj-lt"/>
              </a:rPr>
              <a:t>and ask PI about edits to the </a:t>
            </a:r>
            <a:r>
              <a:rPr lang="en-US" dirty="0" smtClean="0">
                <a:latin typeface="+mj-lt"/>
              </a:rPr>
              <a:t>list</a:t>
            </a:r>
          </a:p>
          <a:p>
            <a:r>
              <a:rPr lang="en-US" dirty="0" smtClean="0">
                <a:latin typeface="+mj-lt"/>
              </a:rPr>
              <a:t>Leverage data from previous submissions on campus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17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B32D5-A298-4B24-AD9D-64616FAEF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D8C7DE-C8A6-4DDD-8820-BF2862F31D07}">
  <ds:schemaRefs>
    <ds:schemaRef ds:uri="http://purl.org/dc/terms/"/>
    <ds:schemaRef ds:uri="http://schemas.openxmlformats.org/package/2006/metadata/core-properties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29030</TotalTime>
  <Words>1348</Words>
  <Application>Microsoft Office PowerPoint</Application>
  <PresentationFormat>Widescreen</PresentationFormat>
  <Paragraphs>214</Paragraphs>
  <Slides>42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Segoe UI</vt:lpstr>
      <vt:lpstr>Times New Roman</vt:lpstr>
      <vt:lpstr>Office Theme</vt:lpstr>
      <vt:lpstr>Data tables 1 &amp; 2</vt:lpstr>
      <vt:lpstr>Data Tables</vt:lpstr>
      <vt:lpstr>PowerPoint Presentation</vt:lpstr>
      <vt:lpstr>PowerPoint Presentation</vt:lpstr>
      <vt:lpstr>Table 2: Participating Faculty Members</vt:lpstr>
      <vt:lpstr>Table 2 Instructions</vt:lpstr>
      <vt:lpstr>Mentor Records</vt:lpstr>
      <vt:lpstr>Define “Research or Related Careers?”</vt:lpstr>
      <vt:lpstr>Tips on Gathering info for Table 2</vt:lpstr>
      <vt:lpstr>Tips to Gathering &amp; Verifying Data for Table 2</vt:lpstr>
      <vt:lpstr>Table 2 FAQ’s</vt:lpstr>
      <vt:lpstr>Table 2 FAQ’s</vt:lpstr>
      <vt:lpstr>PowerPoint Presentation</vt:lpstr>
      <vt:lpstr>Main Navigation Page</vt:lpstr>
      <vt:lpstr>Add Participating Faculty</vt:lpstr>
      <vt:lpstr>Search and Add Faculty</vt:lpstr>
      <vt:lpstr>Search and Add Faculty</vt:lpstr>
      <vt:lpstr>Table 2 in xTRACT</vt:lpstr>
      <vt:lpstr>Participating Faculty Detail</vt:lpstr>
      <vt:lpstr>Rank, Department, Research Interest &amp; Role</vt:lpstr>
      <vt:lpstr>Best Practices for Table 2</vt:lpstr>
      <vt:lpstr>PowerPoint Presentation</vt:lpstr>
      <vt:lpstr>Data Table 1 Objectives</vt:lpstr>
      <vt:lpstr>Table 1 - Instructions</vt:lpstr>
      <vt:lpstr>Special note between predocs and postdocs</vt:lpstr>
      <vt:lpstr>Table 1 – Dept. Counts</vt:lpstr>
      <vt:lpstr>Table 1 – Dept. Counts</vt:lpstr>
      <vt:lpstr>Table 1 – Dept. Totals</vt:lpstr>
      <vt:lpstr>Tips to Gathering info for Table 1</vt:lpstr>
      <vt:lpstr>PowerPoint Presentation</vt:lpstr>
      <vt:lpstr>Table 1 - FAQ’s</vt:lpstr>
      <vt:lpstr>Table 1 - FAQ’s</vt:lpstr>
      <vt:lpstr>PowerPoint Presentation</vt:lpstr>
      <vt:lpstr>Data Table 1 in xTRACT</vt:lpstr>
      <vt:lpstr>Adding a Department or Program</vt:lpstr>
      <vt:lpstr>Editing Programs and Entering Census Data</vt:lpstr>
      <vt:lpstr>PowerPoint Presentation</vt:lpstr>
      <vt:lpstr>Best Practices and Reminders for Table 1</vt:lpstr>
      <vt:lpstr>https://pulse.ucsd.edu/traininggrants - AD credentials required</vt:lpstr>
      <vt:lpstr>https://pulse.ucsd.edu/traininggrants - AD credentials required</vt:lpstr>
      <vt:lpstr>Coming up TG Office Hours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Grants  Pre Award April 24, 2019</dc:title>
  <dc:creator>jill weller</dc:creator>
  <cp:lastModifiedBy>Weller, Jill</cp:lastModifiedBy>
  <cp:revision>427</cp:revision>
  <cp:lastPrinted>2020-09-09T15:08:21Z</cp:lastPrinted>
  <dcterms:created xsi:type="dcterms:W3CDTF">2019-04-14T04:07:23Z</dcterms:created>
  <dcterms:modified xsi:type="dcterms:W3CDTF">2023-10-12T18:31:43Z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