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03" r:id="rId4"/>
  </p:sldMasterIdLst>
  <p:notesMasterIdLst>
    <p:notesMasterId r:id="rId50"/>
  </p:notesMasterIdLst>
  <p:handoutMasterIdLst>
    <p:handoutMasterId r:id="rId51"/>
  </p:handoutMasterIdLst>
  <p:sldIdLst>
    <p:sldId id="789" r:id="rId5"/>
    <p:sldId id="945" r:id="rId6"/>
    <p:sldId id="990" r:id="rId7"/>
    <p:sldId id="991" r:id="rId8"/>
    <p:sldId id="992" r:id="rId9"/>
    <p:sldId id="993" r:id="rId10"/>
    <p:sldId id="994" r:id="rId11"/>
    <p:sldId id="1006" r:id="rId12"/>
    <p:sldId id="996" r:id="rId13"/>
    <p:sldId id="997" r:id="rId14"/>
    <p:sldId id="998" r:id="rId15"/>
    <p:sldId id="999" r:id="rId16"/>
    <p:sldId id="1000" r:id="rId17"/>
    <p:sldId id="1001" r:id="rId18"/>
    <p:sldId id="1002" r:id="rId19"/>
    <p:sldId id="1003" r:id="rId20"/>
    <p:sldId id="1004" r:id="rId21"/>
    <p:sldId id="995" r:id="rId22"/>
    <p:sldId id="1007" r:id="rId23"/>
    <p:sldId id="1008" r:id="rId24"/>
    <p:sldId id="1009" r:id="rId25"/>
    <p:sldId id="1010" r:id="rId26"/>
    <p:sldId id="1011" r:id="rId27"/>
    <p:sldId id="1012" r:id="rId28"/>
    <p:sldId id="1013" r:id="rId29"/>
    <p:sldId id="1014" r:id="rId30"/>
    <p:sldId id="1015" r:id="rId31"/>
    <p:sldId id="1016" r:id="rId32"/>
    <p:sldId id="1030" r:id="rId33"/>
    <p:sldId id="1017" r:id="rId34"/>
    <p:sldId id="1018" r:id="rId35"/>
    <p:sldId id="1019" r:id="rId36"/>
    <p:sldId id="1020" r:id="rId37"/>
    <p:sldId id="1021" r:id="rId38"/>
    <p:sldId id="1022" r:id="rId39"/>
    <p:sldId id="1023" r:id="rId40"/>
    <p:sldId id="1024" r:id="rId41"/>
    <p:sldId id="1025" r:id="rId42"/>
    <p:sldId id="1026" r:id="rId43"/>
    <p:sldId id="1027" r:id="rId44"/>
    <p:sldId id="1028" r:id="rId45"/>
    <p:sldId id="1029" r:id="rId46"/>
    <p:sldId id="727" r:id="rId47"/>
    <p:sldId id="989" r:id="rId48"/>
    <p:sldId id="759" r:id="rId4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8" userDrawn="1">
          <p15:clr>
            <a:srgbClr val="A4A3A4"/>
          </p15:clr>
        </p15:guide>
        <p15:guide id="2" orient="horz" pos="870" userDrawn="1">
          <p15:clr>
            <a:srgbClr val="A4A3A4"/>
          </p15:clr>
        </p15:guide>
        <p15:guide id="3" orient="horz" pos="2857" userDrawn="1">
          <p15:clr>
            <a:srgbClr val="A4A3A4"/>
          </p15:clr>
        </p15:guide>
        <p15:guide id="4" orient="horz" pos="122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80" userDrawn="1">
          <p15:clr>
            <a:srgbClr val="A4A3A4"/>
          </p15:clr>
        </p15:guide>
        <p15:guide id="7" pos="47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ler, Jill" initials="WJ" lastIdx="61" clrIdx="0"/>
  <p:cmAuthor id="2" name="Jill weller" initials="Jw" lastIdx="6" clrIdx="1"/>
  <p:cmAuthor id="3" name="jill well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13231"/>
    <a:srgbClr val="FFFF82"/>
    <a:srgbClr val="56DAD7"/>
    <a:srgbClr val="474746"/>
    <a:srgbClr val="A39B8C"/>
    <a:srgbClr val="5051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226" autoAdjust="0"/>
  </p:normalViewPr>
  <p:slideViewPr>
    <p:cSldViewPr snapToGrid="0" snapToObjects="1">
      <p:cViewPr varScale="1">
        <p:scale>
          <a:sx n="99" d="100"/>
          <a:sy n="99" d="100"/>
        </p:scale>
        <p:origin x="90" y="444"/>
      </p:cViewPr>
      <p:guideLst>
        <p:guide orient="horz" pos="1498"/>
        <p:guide orient="horz" pos="870"/>
        <p:guide orient="horz" pos="2857"/>
        <p:guide orient="horz" pos="122"/>
        <p:guide pos="7295"/>
        <p:guide pos="380"/>
        <p:guide pos="4763"/>
      </p:guideLst>
    </p:cSldViewPr>
  </p:slideViewPr>
  <p:outlineViewPr>
    <p:cViewPr>
      <p:scale>
        <a:sx n="33" d="100"/>
        <a:sy n="33" d="100"/>
      </p:scale>
      <p:origin x="0" y="-13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580"/>
    </p:cViewPr>
  </p:sorterViewPr>
  <p:notesViewPr>
    <p:cSldViewPr snapToGrid="0" snapToObjects="1">
      <p:cViewPr varScale="1">
        <p:scale>
          <a:sx n="83" d="100"/>
          <a:sy n="83" d="100"/>
        </p:scale>
        <p:origin x="38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r>
              <a:rPr lang="en-US" dirty="0"/>
              <a:t>Pre-Award Training Grants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r>
              <a:rPr lang="en-US" dirty="0"/>
              <a:t>9/10/2019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A74CE979-9F6B-CD4E-9E39-B5207F7D7A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5097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r>
              <a:rPr lang="en-US" dirty="0"/>
              <a:t>Pre-Award Training Grants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r>
              <a:rPr lang="en-US" dirty="0"/>
              <a:t>9/10/2019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A8E3ED14-1C06-B149-8A7D-CC5362078B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2524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360542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side with numbers screenshot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42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74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6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the word</a:t>
            </a:r>
            <a:r>
              <a:rPr lang="en-US" baseline="0" dirty="0"/>
              <a:t> attributer and replace!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5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Possibly bypass this demo for the sake of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64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69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44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Redo this search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94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Redo this search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76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Redo slide to have a sample with Project</a:t>
            </a:r>
            <a:r>
              <a:rPr lang="en-US" baseline="0" dirty="0"/>
              <a:t> start/end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0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29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11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49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25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5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23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15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screenshot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4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54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63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8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6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need to remember one thing.. Its</a:t>
            </a:r>
            <a:r>
              <a:rPr lang="en-US" baseline="0" dirty="0" smtClean="0"/>
              <a:t> the TG website.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2333495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this to your Google Calendar https://calendar.google.com/calendar/u/0?cid=amVjZHVqZTA0ZTM1aGQzcW1wbnB0djloNGdAZ3JvdXAuY2FsZW5kYXIuZ29vZ2xlLmNvbQ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Pre-Award Training Grants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9/10/2019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82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128920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Possibly bypass this demo for the sake of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9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44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4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25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82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3/17/2020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1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6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9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12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43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034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93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2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19485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3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8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6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4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5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8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2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3672" r:id="rId12"/>
    <p:sldLayoutId id="2147483670" r:id="rId13"/>
    <p:sldLayoutId id="2147483650" r:id="rId14"/>
    <p:sldLayoutId id="2147483653" r:id="rId15"/>
    <p:sldLayoutId id="214748379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forms_updates_faq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forms_updates_faq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253824" y="2198258"/>
            <a:ext cx="5684351" cy="9599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tables 3 &amp; 4	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4495800" y="5347997"/>
            <a:ext cx="3200400" cy="11563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Jill I. Vampola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Training Grant Analyst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Research Service Core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1197" y="6421993"/>
            <a:ext cx="190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November 9, 2023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4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117" y="2214415"/>
            <a:ext cx="5427440" cy="1826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254" r="1695"/>
          <a:stretch/>
        </p:blipFill>
        <p:spPr>
          <a:xfrm>
            <a:off x="857430" y="1349405"/>
            <a:ext cx="4050712" cy="3906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3 in xTRACT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3499911" y="2876787"/>
            <a:ext cx="72316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9113738" y="3253334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7875572" y="3757190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55118" y="2616725"/>
            <a:ext cx="231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Auto populated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8142" y="2657131"/>
            <a:ext cx="186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Data Table 3</a:t>
            </a:r>
          </a:p>
        </p:txBody>
      </p:sp>
    </p:spTree>
    <p:extLst>
      <p:ext uri="{BB962C8B-B14F-4D97-AF65-F5344CB8AC3E}">
        <p14:creationId xmlns:p14="http://schemas.microsoft.com/office/powerpoint/2010/main" val="24511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Institutional Training Support Detail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1773647"/>
            <a:ext cx="11116481" cy="3044159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096504" y="4459026"/>
            <a:ext cx="812791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0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9" y="1760367"/>
            <a:ext cx="9817399" cy="3824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99" y="258050"/>
            <a:ext cx="10972800" cy="880468"/>
          </a:xfrm>
        </p:spPr>
        <p:txBody>
          <a:bodyPr>
            <a:normAutofit/>
          </a:bodyPr>
          <a:lstStyle/>
          <a:p>
            <a:r>
              <a:rPr lang="en-US" sz="4400" dirty="0"/>
              <a:t>Search for TG’s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4244195" y="2226820"/>
            <a:ext cx="746900" cy="6111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7125524" y="3061426"/>
            <a:ext cx="746900" cy="6111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2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99" y="258050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Search for TG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99" y="1688185"/>
            <a:ext cx="10777205" cy="3025858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1853615" y="4183691"/>
            <a:ext cx="0" cy="530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115" y="3891422"/>
            <a:ext cx="1663465" cy="4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7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25" y="1371600"/>
            <a:ext cx="10409150" cy="304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99" y="258050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Institutional Training Support Detail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3201515" y="2460235"/>
            <a:ext cx="746900" cy="6111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373" y="3173667"/>
            <a:ext cx="1663465" cy="4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8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65185"/>
            <a:ext cx="8277225" cy="442912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6213028" y="2257979"/>
            <a:ext cx="8918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2210665" y="4770832"/>
            <a:ext cx="786524" cy="2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8311597" y="3274940"/>
            <a:ext cx="3977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8311597" y="3527853"/>
            <a:ext cx="3977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8311597" y="3779747"/>
            <a:ext cx="3977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8311597" y="4005275"/>
            <a:ext cx="3977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B0CC3FA-9503-405C-9155-2BBA3E7E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7474"/>
            <a:ext cx="9673244" cy="958432"/>
          </a:xfrm>
        </p:spPr>
        <p:txBody>
          <a:bodyPr>
            <a:normAutofit/>
          </a:bodyPr>
          <a:lstStyle/>
          <a:p>
            <a:r>
              <a:rPr lang="en-US" sz="4400" dirty="0"/>
              <a:t>Add Overlapping Faculty</a:t>
            </a:r>
          </a:p>
        </p:txBody>
      </p:sp>
    </p:spTree>
    <p:extLst>
      <p:ext uri="{BB962C8B-B14F-4D97-AF65-F5344CB8AC3E}">
        <p14:creationId xmlns:p14="http://schemas.microsoft.com/office/powerpoint/2010/main" val="35607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17" y="1741343"/>
            <a:ext cx="10994439" cy="288884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4B7BB1-7E14-48AD-A1B2-D89EF282CA69}"/>
              </a:ext>
            </a:extLst>
          </p:cNvPr>
          <p:cNvCxnSpPr>
            <a:cxnSpLocks/>
          </p:cNvCxnSpPr>
          <p:nvPr/>
        </p:nvCxnSpPr>
        <p:spPr>
          <a:xfrm flipV="1">
            <a:off x="8079970" y="4255375"/>
            <a:ext cx="995934" cy="2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7B0CC3FA-9503-405C-9155-2BBA3E7E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17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Add Overlapping Faculty</a:t>
            </a:r>
          </a:p>
        </p:txBody>
      </p:sp>
    </p:spTree>
    <p:extLst>
      <p:ext uri="{BB962C8B-B14F-4D97-AF65-F5344CB8AC3E}">
        <p14:creationId xmlns:p14="http://schemas.microsoft.com/office/powerpoint/2010/main" val="3925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3398" y="5410607"/>
            <a:ext cx="860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Search list is based on Participating Faculty in your RTD</a:t>
            </a:r>
            <a:endParaRPr lang="en-US" sz="2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1" r="652"/>
          <a:stretch/>
        </p:blipFill>
        <p:spPr>
          <a:xfrm>
            <a:off x="723399" y="1459177"/>
            <a:ext cx="9126246" cy="357760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B0CC3FA-9503-405C-9155-2BBA3E7E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17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Add Overlapping Faculty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32" y="3962400"/>
            <a:ext cx="1663465" cy="23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32" y="3510116"/>
            <a:ext cx="1409700" cy="244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32" y="4327477"/>
            <a:ext cx="1409700" cy="244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681" y="3937943"/>
            <a:ext cx="1171931" cy="260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82" y="3529319"/>
            <a:ext cx="978279" cy="229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81" y="4346117"/>
            <a:ext cx="978280" cy="2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421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3 - 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7800"/>
            <a:ext cx="10972799" cy="4591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Q. Are only T32’s listed?</a:t>
            </a:r>
            <a:endParaRPr lang="en-US" dirty="0">
              <a:solidFill>
                <a:schemeClr val="tx1"/>
              </a:solidFill>
              <a:hlinkClick r:id="rId3"/>
            </a:endParaRPr>
          </a:p>
          <a:p>
            <a:pPr marL="800100" lvl="1" indent="-342900">
              <a:buNone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>
                <a:solidFill>
                  <a:srgbClr val="FFFF00"/>
                </a:solidFill>
              </a:rPr>
              <a:t>A.  No, all of federal institutional training (e.g., NIH </a:t>
            </a:r>
            <a:r>
              <a:rPr lang="en-US" sz="3200" dirty="0">
                <a:solidFill>
                  <a:schemeClr val="tx1"/>
                </a:solidFill>
              </a:rPr>
              <a:t>T32, T35, T34, T15</a:t>
            </a:r>
            <a:r>
              <a:rPr lang="en-US" sz="3200" dirty="0">
                <a:solidFill>
                  <a:srgbClr val="FFFF00"/>
                </a:solidFill>
              </a:rPr>
              <a:t>), career development, and research education (e.g., NIH </a:t>
            </a:r>
            <a:r>
              <a:rPr lang="en-US" sz="3200" dirty="0">
                <a:solidFill>
                  <a:schemeClr val="tx1"/>
                </a:solidFill>
              </a:rPr>
              <a:t>R25, K12/KL2, TL1</a:t>
            </a:r>
            <a:r>
              <a:rPr lang="en-US" sz="3200" dirty="0">
                <a:solidFill>
                  <a:srgbClr val="FFFF00"/>
                </a:solidFill>
              </a:rPr>
              <a:t>) support available to the participating faculty members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1200150" lvl="2" indent="-342900">
              <a:buFont typeface="Arial"/>
              <a:buAutoNum type="alphaUcPeriod"/>
            </a:pPr>
            <a:endParaRPr lang="en-US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532" y="231960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dirty="0"/>
              <a:t>Best Practices for Table 3</a:t>
            </a:r>
          </a:p>
        </p:txBody>
      </p:sp>
      <p:sp>
        <p:nvSpPr>
          <p:cNvPr id="10" name="Freeform 9"/>
          <p:cNvSpPr/>
          <p:nvPr/>
        </p:nvSpPr>
        <p:spPr>
          <a:xfrm>
            <a:off x="1547531" y="1236438"/>
            <a:ext cx="4167091" cy="2500254"/>
          </a:xfrm>
          <a:custGeom>
            <a:avLst/>
            <a:gdLst>
              <a:gd name="connsiteX0" fmla="*/ 0 w 4167091"/>
              <a:gd name="connsiteY0" fmla="*/ 0 h 2500254"/>
              <a:gd name="connsiteX1" fmla="*/ 4167091 w 4167091"/>
              <a:gd name="connsiteY1" fmla="*/ 0 h 2500254"/>
              <a:gd name="connsiteX2" fmla="*/ 4167091 w 4167091"/>
              <a:gd name="connsiteY2" fmla="*/ 2500254 h 2500254"/>
              <a:gd name="connsiteX3" fmla="*/ 0 w 4167091"/>
              <a:gd name="connsiteY3" fmla="*/ 2500254 h 2500254"/>
              <a:gd name="connsiteX4" fmla="*/ 0 w 4167091"/>
              <a:gd name="connsiteY4" fmla="*/ 0 h 25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091" h="2500254">
                <a:moveTo>
                  <a:pt x="0" y="0"/>
                </a:moveTo>
                <a:lnTo>
                  <a:pt x="4167091" y="0"/>
                </a:lnTo>
                <a:lnTo>
                  <a:pt x="4167091" y="2500254"/>
                </a:lnTo>
                <a:lnTo>
                  <a:pt x="0" y="25002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Only include grants that have </a:t>
            </a:r>
            <a:r>
              <a:rPr lang="en-US" sz="3200" i="1" u="sng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overlap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with the grant you are working 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6131332" y="1236438"/>
            <a:ext cx="4167091" cy="2500254"/>
          </a:xfrm>
          <a:custGeom>
            <a:avLst/>
            <a:gdLst>
              <a:gd name="connsiteX0" fmla="*/ 0 w 4167091"/>
              <a:gd name="connsiteY0" fmla="*/ 0 h 2500254"/>
              <a:gd name="connsiteX1" fmla="*/ 4167091 w 4167091"/>
              <a:gd name="connsiteY1" fmla="*/ 0 h 2500254"/>
              <a:gd name="connsiteX2" fmla="*/ 4167091 w 4167091"/>
              <a:gd name="connsiteY2" fmla="*/ 2500254 h 2500254"/>
              <a:gd name="connsiteX3" fmla="*/ 0 w 4167091"/>
              <a:gd name="connsiteY3" fmla="*/ 2500254 h 2500254"/>
              <a:gd name="connsiteX4" fmla="*/ 0 w 4167091"/>
              <a:gd name="connsiteY4" fmla="*/ 0 h 25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091" h="2500254">
                <a:moveTo>
                  <a:pt x="0" y="0"/>
                </a:moveTo>
                <a:lnTo>
                  <a:pt x="4167091" y="0"/>
                </a:lnTo>
                <a:lnTo>
                  <a:pt x="4167091" y="2500254"/>
                </a:lnTo>
                <a:lnTo>
                  <a:pt x="0" y="25002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57133"/>
              <a:satOff val="7260"/>
              <a:lumOff val="-3137"/>
              <a:alphaOff val="0"/>
            </a:schemeClr>
          </a:fillRef>
          <a:effectRef idx="0">
            <a:schemeClr val="accent4">
              <a:hueOff val="-857133"/>
              <a:satOff val="7260"/>
              <a:lumOff val="-31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i="1" u="sng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Compare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the grant you are working on </a:t>
            </a:r>
            <a:r>
              <a:rPr lang="en-US" sz="3200" i="1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with each one on the list</a:t>
            </a:r>
            <a:endParaRPr lang="en-US" sz="32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839432" y="4153402"/>
            <a:ext cx="4167091" cy="2500254"/>
          </a:xfrm>
          <a:custGeom>
            <a:avLst/>
            <a:gdLst>
              <a:gd name="connsiteX0" fmla="*/ 0 w 4167091"/>
              <a:gd name="connsiteY0" fmla="*/ 0 h 2500254"/>
              <a:gd name="connsiteX1" fmla="*/ 4167091 w 4167091"/>
              <a:gd name="connsiteY1" fmla="*/ 0 h 2500254"/>
              <a:gd name="connsiteX2" fmla="*/ 4167091 w 4167091"/>
              <a:gd name="connsiteY2" fmla="*/ 2500254 h 2500254"/>
              <a:gd name="connsiteX3" fmla="*/ 0 w 4167091"/>
              <a:gd name="connsiteY3" fmla="*/ 2500254 h 2500254"/>
              <a:gd name="connsiteX4" fmla="*/ 0 w 4167091"/>
              <a:gd name="connsiteY4" fmla="*/ 0 h 25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091" h="2500254">
                <a:moveTo>
                  <a:pt x="0" y="0"/>
                </a:moveTo>
                <a:lnTo>
                  <a:pt x="4167091" y="0"/>
                </a:lnTo>
                <a:lnTo>
                  <a:pt x="4167091" y="2500254"/>
                </a:lnTo>
                <a:lnTo>
                  <a:pt x="0" y="25002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714266"/>
              <a:satOff val="14520"/>
              <a:lumOff val="-6274"/>
              <a:alphaOff val="0"/>
            </a:schemeClr>
          </a:fillRef>
          <a:effectRef idx="0">
            <a:schemeClr val="accent4">
              <a:hueOff val="-1714266"/>
              <a:satOff val="14520"/>
              <a:lumOff val="-627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Use the TG website as a  resource!</a:t>
            </a:r>
          </a:p>
        </p:txBody>
      </p:sp>
    </p:spTree>
    <p:extLst>
      <p:ext uri="{BB962C8B-B14F-4D97-AF65-F5344CB8AC3E}">
        <p14:creationId xmlns:p14="http://schemas.microsoft.com/office/powerpoint/2010/main" val="2007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842"/>
            <a:ext cx="10515600" cy="1325563"/>
          </a:xfrm>
        </p:spPr>
        <p:txBody>
          <a:bodyPr/>
          <a:lstStyle/>
          <a:p>
            <a:r>
              <a:rPr lang="en-US" dirty="0"/>
              <a:t>Recap from last office hours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77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Data Tables 1 &amp; 2</a:t>
            </a:r>
          </a:p>
          <a:p>
            <a:pPr marL="0" indent="0">
              <a:buNone/>
            </a:pPr>
            <a:endParaRPr lang="en-US" sz="3600" i="1" dirty="0" smtClean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04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871" y="2728248"/>
            <a:ext cx="6284259" cy="140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/>
              <a:t>Data Table 4</a:t>
            </a:r>
          </a:p>
        </p:txBody>
      </p:sp>
    </p:spTree>
    <p:extLst>
      <p:ext uri="{BB962C8B-B14F-4D97-AF65-F5344CB8AC3E}">
        <p14:creationId xmlns:p14="http://schemas.microsoft.com/office/powerpoint/2010/main" val="4818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088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4 Objective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396335"/>
            <a:ext cx="907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latin typeface="Calibri Light" panose="020F0302020204030204" pitchFamily="34" charset="0"/>
              </a:rPr>
              <a:t>Analyze and summarize this data in the </a:t>
            </a:r>
            <a:r>
              <a:rPr lang="en-US" sz="2400" dirty="0">
                <a:solidFill>
                  <a:srgbClr val="FFFF00"/>
                </a:solidFill>
                <a:latin typeface="Calibri Light" panose="020F0302020204030204" pitchFamily="34" charset="0"/>
              </a:rPr>
              <a:t>Program Plan </a:t>
            </a:r>
          </a:p>
        </p:txBody>
      </p:sp>
      <p:sp>
        <p:nvSpPr>
          <p:cNvPr id="4" name="Freeform 3"/>
          <p:cNvSpPr/>
          <p:nvPr/>
        </p:nvSpPr>
        <p:spPr>
          <a:xfrm>
            <a:off x="469214" y="1705278"/>
            <a:ext cx="10972800" cy="4677750"/>
          </a:xfrm>
          <a:custGeom>
            <a:avLst/>
            <a:gdLst>
              <a:gd name="connsiteX0" fmla="*/ 0 w 10972800"/>
              <a:gd name="connsiteY0" fmla="*/ 0 h 4677750"/>
              <a:gd name="connsiteX1" fmla="*/ 10972800 w 10972800"/>
              <a:gd name="connsiteY1" fmla="*/ 0 h 4677750"/>
              <a:gd name="connsiteX2" fmla="*/ 10972800 w 10972800"/>
              <a:gd name="connsiteY2" fmla="*/ 4677750 h 4677750"/>
              <a:gd name="connsiteX3" fmla="*/ 0 w 10972800"/>
              <a:gd name="connsiteY3" fmla="*/ 4677750 h 4677750"/>
              <a:gd name="connsiteX4" fmla="*/ 0 w 10972800"/>
              <a:gd name="connsiteY4" fmla="*/ 0 h 467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0" h="4677750">
                <a:moveTo>
                  <a:pt x="0" y="0"/>
                </a:moveTo>
                <a:lnTo>
                  <a:pt x="10972800" y="0"/>
                </a:lnTo>
                <a:lnTo>
                  <a:pt x="10972800" y="4677750"/>
                </a:lnTo>
                <a:lnTo>
                  <a:pt x="0" y="46777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611" tIns="562356" rIns="851611" bIns="227584" numCol="1" spcCol="1270" anchor="t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Provides evidence of the strength of the research </a:t>
            </a:r>
            <a:r>
              <a:rPr lang="en-US" sz="3200" b="1" i="1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environment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2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The </a:t>
            </a:r>
            <a:r>
              <a:rPr lang="en-US" sz="3200" b="1" i="1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availability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of funds to support research conducted by the trainees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2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Appropriateness of the participating faculty in terms of their </a:t>
            </a:r>
            <a:r>
              <a:rPr lang="en-US" sz="3200" b="1" i="1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active research support</a:t>
            </a:r>
          </a:p>
        </p:txBody>
      </p:sp>
      <p:sp>
        <p:nvSpPr>
          <p:cNvPr id="5" name="Freeform 4"/>
          <p:cNvSpPr/>
          <p:nvPr/>
        </p:nvSpPr>
        <p:spPr>
          <a:xfrm>
            <a:off x="1017854" y="1306758"/>
            <a:ext cx="9640372" cy="797040"/>
          </a:xfrm>
          <a:custGeom>
            <a:avLst/>
            <a:gdLst>
              <a:gd name="connsiteX0" fmla="*/ 0 w 9640372"/>
              <a:gd name="connsiteY0" fmla="*/ 132843 h 797040"/>
              <a:gd name="connsiteX1" fmla="*/ 132843 w 9640372"/>
              <a:gd name="connsiteY1" fmla="*/ 0 h 797040"/>
              <a:gd name="connsiteX2" fmla="*/ 9507529 w 9640372"/>
              <a:gd name="connsiteY2" fmla="*/ 0 h 797040"/>
              <a:gd name="connsiteX3" fmla="*/ 9640372 w 9640372"/>
              <a:gd name="connsiteY3" fmla="*/ 132843 h 797040"/>
              <a:gd name="connsiteX4" fmla="*/ 9640372 w 9640372"/>
              <a:gd name="connsiteY4" fmla="*/ 664197 h 797040"/>
              <a:gd name="connsiteX5" fmla="*/ 9507529 w 9640372"/>
              <a:gd name="connsiteY5" fmla="*/ 797040 h 797040"/>
              <a:gd name="connsiteX6" fmla="*/ 132843 w 9640372"/>
              <a:gd name="connsiteY6" fmla="*/ 797040 h 797040"/>
              <a:gd name="connsiteX7" fmla="*/ 0 w 9640372"/>
              <a:gd name="connsiteY7" fmla="*/ 664197 h 797040"/>
              <a:gd name="connsiteX8" fmla="*/ 0 w 9640372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0372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9507529" y="0"/>
                </a:lnTo>
                <a:cubicBezTo>
                  <a:pt x="9580896" y="0"/>
                  <a:pt x="9640372" y="59476"/>
                  <a:pt x="9640372" y="132843"/>
                </a:cubicBezTo>
                <a:lnTo>
                  <a:pt x="9640372" y="664197"/>
                </a:lnTo>
                <a:cubicBezTo>
                  <a:pt x="9640372" y="737564"/>
                  <a:pt x="9580896" y="797040"/>
                  <a:pt x="9507529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9230" tIns="38908" rIns="329230" bIns="38908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tx1"/>
                </a:solidFill>
                <a:latin typeface="Calibri Light" panose="020F0302020204030204" pitchFamily="34" charset="0"/>
              </a:rPr>
              <a:t>Research Support of Participating Faculty Members</a:t>
            </a:r>
            <a:endParaRPr lang="en-US" sz="3200" kern="1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7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61" r="1243" b="1641"/>
          <a:stretch/>
        </p:blipFill>
        <p:spPr>
          <a:xfrm>
            <a:off x="406719" y="989665"/>
            <a:ext cx="11151469" cy="4923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16" y="205120"/>
            <a:ext cx="10515600" cy="472837"/>
          </a:xfrm>
          <a:noFill/>
        </p:spPr>
        <p:txBody>
          <a:bodyPr>
            <a:normAutofit fontScale="90000"/>
          </a:bodyPr>
          <a:lstStyle/>
          <a:p>
            <a:r>
              <a:rPr lang="en-US" sz="4400" dirty="0"/>
              <a:t>Data Table 4:  Research Support Instructions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235" y="789610"/>
            <a:ext cx="242514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latin typeface="Calibri Light" panose="020F0302020204030204" pitchFamily="34" charset="0"/>
              </a:rPr>
              <a:t>Participating Faculty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1826" y="4216432"/>
            <a:ext cx="212349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</a:rPr>
              <a:t>Full Grant Number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581022" y="5001085"/>
            <a:ext cx="199217" cy="4278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88467" y="4050602"/>
            <a:ext cx="343039" cy="338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03938" y="1989424"/>
            <a:ext cx="226244" cy="3704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4400" y="1223872"/>
            <a:ext cx="161059" cy="6407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9506" y="2274688"/>
            <a:ext cx="1570466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latin typeface="Calibri Light" panose="020F0302020204030204" pitchFamily="34" charset="0"/>
              </a:rPr>
              <a:t>Agency/Fund Source of Funding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9538" y="5313452"/>
            <a:ext cx="3712634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latin typeface="Calibri Light" panose="020F0302020204030204" pitchFamily="34" charset="0"/>
              </a:rPr>
              <a:t>Role – should be </a:t>
            </a:r>
            <a:r>
              <a:rPr lang="en-US" i="1" dirty="0">
                <a:latin typeface="Calibri Light" panose="020F0302020204030204" pitchFamily="34" charset="0"/>
              </a:rPr>
              <a:t>PI only </a:t>
            </a:r>
            <a:r>
              <a:rPr lang="en-US" dirty="0">
                <a:latin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(NO CO-I unless a multi PI Project) </a:t>
            </a:r>
          </a:p>
        </p:txBody>
      </p:sp>
    </p:spTree>
    <p:extLst>
      <p:ext uri="{BB962C8B-B14F-4D97-AF65-F5344CB8AC3E}">
        <p14:creationId xmlns:p14="http://schemas.microsoft.com/office/powerpoint/2010/main" val="27496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61" r="1243" b="1641"/>
          <a:stretch/>
        </p:blipFill>
        <p:spPr>
          <a:xfrm>
            <a:off x="188644" y="977639"/>
            <a:ext cx="10869530" cy="479870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16" y="205120"/>
            <a:ext cx="10515600" cy="472837"/>
          </a:xfrm>
          <a:noFill/>
        </p:spPr>
        <p:txBody>
          <a:bodyPr>
            <a:normAutofit fontScale="90000"/>
          </a:bodyPr>
          <a:lstStyle/>
          <a:p>
            <a:r>
              <a:rPr lang="en-US" sz="4400" dirty="0"/>
              <a:t>Data Table 4: Research Support Instructions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0682" y="2263668"/>
            <a:ext cx="1823405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latin typeface="Calibri Light" panose="020F0302020204030204" pitchFamily="34" charset="0"/>
              </a:rPr>
              <a:t>Full Grant 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6550" y="5090125"/>
            <a:ext cx="1221892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latin typeface="Calibri Light" panose="020F0302020204030204" pitchFamily="34" charset="0"/>
              </a:rPr>
              <a:t>MM/YYYY format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92520" y="2263668"/>
            <a:ext cx="1497685" cy="163121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latin typeface="Calibri Light" panose="020F0302020204030204" pitchFamily="34" charset="0"/>
              </a:rPr>
              <a:t>Current Year direct costs only  - </a:t>
            </a:r>
            <a:r>
              <a:rPr lang="en-US" b="1" dirty="0">
                <a:latin typeface="Calibri Light" panose="020F0302020204030204" pitchFamily="34" charset="0"/>
              </a:rPr>
              <a:t>NOT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b="1" dirty="0">
                <a:latin typeface="Calibri Light" panose="020F0302020204030204" pitchFamily="34" charset="0"/>
              </a:rPr>
              <a:t>total</a:t>
            </a:r>
            <a:r>
              <a:rPr lang="en-US" dirty="0">
                <a:latin typeface="Calibri Light" panose="020F0302020204030204" pitchFamily="34" charset="0"/>
              </a:rPr>
              <a:t> project costs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0941363" y="5476676"/>
            <a:ext cx="266629" cy="2996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967810" y="1741779"/>
            <a:ext cx="371274" cy="2568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908330" y="4899235"/>
            <a:ext cx="60160" cy="1908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537814" y="1958422"/>
            <a:ext cx="173312" cy="3193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049411" y="5776348"/>
            <a:ext cx="2903777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latin typeface="Calibri Light" panose="020F0302020204030204" pitchFamily="34" charset="0"/>
              </a:rPr>
              <a:t>Sum of current year direct costs </a:t>
            </a:r>
            <a:r>
              <a:rPr lang="en-US" b="1" dirty="0">
                <a:latin typeface="Calibri Light" panose="020F0302020204030204" pitchFamily="34" charset="0"/>
              </a:rPr>
              <a:t>divided</a:t>
            </a:r>
            <a:r>
              <a:rPr lang="en-US" dirty="0">
                <a:latin typeface="Calibri Light" panose="020F0302020204030204" pitchFamily="34" charset="0"/>
              </a:rPr>
              <a:t> by the total number of faculty</a:t>
            </a:r>
          </a:p>
        </p:txBody>
      </p:sp>
      <p:sp>
        <p:nvSpPr>
          <p:cNvPr id="23" name="Oval 22"/>
          <p:cNvSpPr/>
          <p:nvPr/>
        </p:nvSpPr>
        <p:spPr>
          <a:xfrm>
            <a:off x="9983676" y="5240560"/>
            <a:ext cx="984134" cy="3563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7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202" y="9840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Tips to Gathering &amp; Verifying Data for Table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202" y="1301539"/>
            <a:ext cx="1066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</a:rPr>
              <a:t>xTRACT pulls NIH grants in directly from NIH </a:t>
            </a:r>
            <a:r>
              <a:rPr lang="en-US" sz="32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RePORT</a:t>
            </a:r>
            <a:r>
              <a:rPr lang="en-US" sz="3200" dirty="0" err="1">
                <a:latin typeface="Calibri Light" panose="020F0302020204030204" pitchFamily="34" charset="0"/>
              </a:rPr>
              <a:t>ER</a:t>
            </a:r>
            <a:r>
              <a:rPr lang="en-US" sz="3200" dirty="0">
                <a:latin typeface="Calibri Light" panose="020F0302020204030204" pitchFamily="34" charset="0"/>
              </a:rPr>
              <a:t> when you add the participating faculty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</a:rPr>
              <a:t>However, the dollar amounts aren’t editable in xTRACT and may not be correct – especially for large project grants</a:t>
            </a:r>
            <a:endParaRPr lang="en-US" sz="2800" i="1" dirty="0">
              <a:latin typeface="Calibri Light" panose="020F0302020204030204" pitchFamily="34" charset="0"/>
            </a:endParaRPr>
          </a:p>
          <a:p>
            <a:pPr lvl="1" fontAlgn="ctr">
              <a:buFont typeface="Arial" pitchFamily="34" charset="0"/>
              <a:buChar char="•"/>
            </a:pPr>
            <a:endParaRPr lang="en-US" sz="3200" dirty="0">
              <a:latin typeface="Calibri Light" panose="020F0302020204030204" pitchFamily="34" charset="0"/>
            </a:endParaRPr>
          </a:p>
          <a:p>
            <a:pPr fontAlgn="ctr"/>
            <a:endParaRPr lang="en-US" sz="3200" u="sng" dirty="0">
              <a:solidFill>
                <a:srgbClr val="FFFF00"/>
              </a:solidFill>
              <a:latin typeface="Calibri Light" panose="020F0302020204030204" pitchFamily="34" charset="0"/>
            </a:endParaRPr>
          </a:p>
          <a:p>
            <a:pPr fontAlgn="ctr">
              <a:buFont typeface="Arial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</a:rPr>
              <a:t>  Use NIH </a:t>
            </a:r>
            <a:r>
              <a:rPr lang="en-US" sz="3200" dirty="0">
                <a:solidFill>
                  <a:schemeClr val="accent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RePORT</a:t>
            </a:r>
            <a:r>
              <a:rPr lang="en-US" sz="3200" dirty="0">
                <a:latin typeface="Calibri Light" panose="020F0302020204030204" pitchFamily="34" charset="0"/>
              </a:rPr>
              <a:t>ER to verify direct costs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202" y="6141443"/>
            <a:ext cx="4352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u="sng" dirty="0">
                <a:solidFill>
                  <a:srgbClr val="FFFF00"/>
                </a:solidFill>
                <a:latin typeface="Calibri Light" panose="020F0302020204030204" pitchFamily="34" charset="0"/>
              </a:rPr>
              <a:t>https://projectreporter.nih.gov/reporter.cfm</a:t>
            </a:r>
            <a:endParaRPr lang="en-US" sz="2000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22" b="1751"/>
          <a:stretch/>
        </p:blipFill>
        <p:spPr>
          <a:xfrm>
            <a:off x="375781" y="1382955"/>
            <a:ext cx="11428368" cy="4917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717" y="108966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NIH </a:t>
            </a:r>
            <a:r>
              <a:rPr lang="en-US" sz="44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RePORT</a:t>
            </a:r>
            <a:r>
              <a:rPr lang="en-US" sz="4400" dirty="0"/>
              <a:t>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097059" y="4425409"/>
            <a:ext cx="411408" cy="2290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49300" y="4541864"/>
            <a:ext cx="411408" cy="2290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797990" y="4486722"/>
            <a:ext cx="339645" cy="2841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0989222" y="3101197"/>
            <a:ext cx="363783" cy="3909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84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2132"/>
            <a:ext cx="12092770" cy="43523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177004" y="4015333"/>
            <a:ext cx="315818" cy="2636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8717" y="108966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NIH </a:t>
            </a:r>
            <a:r>
              <a:rPr lang="en-US" sz="44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RePORT</a:t>
            </a:r>
            <a:r>
              <a:rPr lang="en-US" sz="4400" dirty="0"/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29114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32"/>
          <a:stretch/>
        </p:blipFill>
        <p:spPr>
          <a:xfrm>
            <a:off x="187890" y="1173650"/>
            <a:ext cx="11804273" cy="544796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1501270" y="3783119"/>
            <a:ext cx="411408" cy="2290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1355813" y="3430514"/>
            <a:ext cx="411408" cy="2290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22253" y="2375460"/>
            <a:ext cx="411408" cy="2290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99621" y="5642587"/>
            <a:ext cx="363783" cy="3909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88717" y="108966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NIH </a:t>
            </a:r>
            <a:r>
              <a:rPr lang="en-US" sz="44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RePORT</a:t>
            </a:r>
            <a:r>
              <a:rPr lang="en-US" sz="4400" dirty="0"/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39388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77" y="1331086"/>
            <a:ext cx="11382375" cy="47720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165005" y="5495552"/>
            <a:ext cx="718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8717" y="108966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BAH Reports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25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600200"/>
            <a:ext cx="11544300" cy="3657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409247" y="1766170"/>
            <a:ext cx="617855" cy="8842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108966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BAH Reports</a:t>
            </a:r>
            <a:endParaRPr lang="en-US" sz="4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444716" y="1766170"/>
            <a:ext cx="617855" cy="8842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23850" y="5475344"/>
            <a:ext cx="7342079" cy="95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Divide direct costs by # of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871" y="2728248"/>
            <a:ext cx="6284259" cy="140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/>
              <a:t>Data Table 3</a:t>
            </a:r>
          </a:p>
        </p:txBody>
      </p:sp>
    </p:spTree>
    <p:extLst>
      <p:ext uri="{BB962C8B-B14F-4D97-AF65-F5344CB8AC3E}">
        <p14:creationId xmlns:p14="http://schemas.microsoft.com/office/powerpoint/2010/main" val="9973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4" y="176087"/>
            <a:ext cx="10972800" cy="917607"/>
          </a:xfrm>
        </p:spPr>
        <p:txBody>
          <a:bodyPr>
            <a:normAutofit/>
          </a:bodyPr>
          <a:lstStyle/>
          <a:p>
            <a:r>
              <a:rPr lang="en-US" sz="4400" dirty="0"/>
              <a:t>Table 4 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5" y="1266617"/>
            <a:ext cx="10972799" cy="5396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Q. Does Table 4 only include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pending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support?</a:t>
            </a:r>
            <a:endParaRPr lang="en-US" dirty="0">
              <a:solidFill>
                <a:schemeClr val="tx1"/>
              </a:solidFill>
              <a:latin typeface="+mj-lt"/>
              <a:hlinkClick r:id="rId2"/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			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A.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No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Q. Should Co-PI funding be included for participating faculty?</a:t>
            </a:r>
            <a:endParaRPr lang="en-US" dirty="0">
              <a:solidFill>
                <a:schemeClr val="tx1"/>
              </a:solidFill>
              <a:latin typeface="+mj-lt"/>
              <a:hlinkClick r:id="rId2"/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			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A. If a faculty member is a co-PI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of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a multi-PI award (i.e.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U19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or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P50),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he or she can be listed but otherwise the answer is </a:t>
            </a:r>
            <a:r>
              <a:rPr lang="en-US" u="sng" dirty="0">
                <a:solidFill>
                  <a:schemeClr val="tx1"/>
                </a:solidFill>
                <a:latin typeface="+mj-lt"/>
              </a:rPr>
              <a:t>no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!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Q. Can you list grants in no-cost extension?</a:t>
            </a:r>
            <a:endParaRPr lang="en-US" dirty="0" smtClean="0">
              <a:solidFill>
                <a:schemeClr val="tx1"/>
              </a:solidFill>
              <a:latin typeface="+mj-lt"/>
              <a:hlinkClick r:id="rId2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			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A. No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2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4" y="176087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4 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4" y="1212829"/>
            <a:ext cx="10972799" cy="4048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Q. Should </a:t>
            </a:r>
            <a:r>
              <a:rPr lang="en-US" dirty="0">
                <a:latin typeface="+mj-lt"/>
              </a:rPr>
              <a:t>start-up funds and other discretionary research funds be included, or only sponsored grants and contracts?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	A.  All funds available to the faculty member should be listed on the table, including university funds (like start-up funds), and foundation, and other discretionary funds</a:t>
            </a:r>
          </a:p>
          <a:p>
            <a:pPr marL="514350" indent="-514350">
              <a:buAutoNum type="alphaUcPeriod" startAt="17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Can a sub-award be listed in Table 4?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+mj-lt"/>
              </a:rPr>
              <a:t>		A. 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Yes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39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160" y="2012346"/>
            <a:ext cx="6281680" cy="2833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/>
              <a:t>Data Table 4 in XTRACT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227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53"/>
          <a:stretch/>
        </p:blipFill>
        <p:spPr>
          <a:xfrm>
            <a:off x="7362460" y="1566571"/>
            <a:ext cx="3760651" cy="4494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90" b="1104"/>
          <a:stretch/>
        </p:blipFill>
        <p:spPr>
          <a:xfrm>
            <a:off x="408372" y="1618926"/>
            <a:ext cx="4127991" cy="3974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Participating Faculty 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2449619" y="3629345"/>
            <a:ext cx="9680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9052085" y="5290054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25217" y="3414632"/>
            <a:ext cx="273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Data Table 4 (and 2)</a:t>
            </a:r>
          </a:p>
        </p:txBody>
      </p:sp>
    </p:spTree>
    <p:extLst>
      <p:ext uri="{BB962C8B-B14F-4D97-AF65-F5344CB8AC3E}">
        <p14:creationId xmlns:p14="http://schemas.microsoft.com/office/powerpoint/2010/main" val="4653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92" y="1611653"/>
            <a:ext cx="11577005" cy="1453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Research Support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1306415" y="2143921"/>
            <a:ext cx="308224" cy="3891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11689908" y="1926774"/>
            <a:ext cx="0" cy="5076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91" y="3672436"/>
            <a:ext cx="11577005" cy="1804209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9673376" y="5348707"/>
            <a:ext cx="6158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163394"/>
            <a:ext cx="10294010" cy="4855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Search for Funding Source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7235516" y="4340776"/>
            <a:ext cx="49693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2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233487"/>
            <a:ext cx="9194907" cy="501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List of Other Fund Sources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7755392" y="5337627"/>
            <a:ext cx="7042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4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" y="1152525"/>
            <a:ext cx="9235737" cy="5193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4"/>
            <a:ext cx="10972800" cy="754704"/>
          </a:xfrm>
        </p:spPr>
        <p:txBody>
          <a:bodyPr>
            <a:normAutofit/>
          </a:bodyPr>
          <a:lstStyle/>
          <a:p>
            <a:r>
              <a:rPr lang="en-US" sz="4400" dirty="0"/>
              <a:t>Adding a New Funding Source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9FE20F-86E1-48B2-8668-823C656A48D7}"/>
              </a:ext>
            </a:extLst>
          </p:cNvPr>
          <p:cNvCxnSpPr>
            <a:cxnSpLocks/>
          </p:cNvCxnSpPr>
          <p:nvPr/>
        </p:nvCxnSpPr>
        <p:spPr>
          <a:xfrm>
            <a:off x="4663950" y="2767814"/>
            <a:ext cx="563516" cy="3333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7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362939"/>
            <a:ext cx="8794361" cy="4704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782562"/>
          </a:xfrm>
        </p:spPr>
        <p:txBody>
          <a:bodyPr>
            <a:normAutofit/>
          </a:bodyPr>
          <a:lstStyle/>
          <a:p>
            <a:r>
              <a:rPr lang="en-US" sz="4400" dirty="0"/>
              <a:t>Maintaining Funding Sources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2568038" y="4022028"/>
            <a:ext cx="8291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2641476" y="3635810"/>
            <a:ext cx="8200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4ECC6B-6FBA-42DE-BE24-0AD514F06F17}"/>
              </a:ext>
            </a:extLst>
          </p:cNvPr>
          <p:cNvCxnSpPr>
            <a:cxnSpLocks/>
          </p:cNvCxnSpPr>
          <p:nvPr/>
        </p:nvCxnSpPr>
        <p:spPr>
          <a:xfrm flipV="1">
            <a:off x="4052506" y="2538404"/>
            <a:ext cx="482886" cy="392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2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649165"/>
            <a:ext cx="10972799" cy="1559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Table 4 Quiz</a:t>
            </a:r>
          </a:p>
        </p:txBody>
      </p:sp>
    </p:spTree>
    <p:extLst>
      <p:ext uri="{BB962C8B-B14F-4D97-AF65-F5344CB8AC3E}">
        <p14:creationId xmlns:p14="http://schemas.microsoft.com/office/powerpoint/2010/main" val="88912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4214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3 Objectives</a:t>
            </a:r>
          </a:p>
        </p:txBody>
      </p:sp>
      <p:sp>
        <p:nvSpPr>
          <p:cNvPr id="4" name="Freeform 3"/>
          <p:cNvSpPr/>
          <p:nvPr/>
        </p:nvSpPr>
        <p:spPr>
          <a:xfrm>
            <a:off x="609600" y="2283907"/>
            <a:ext cx="10972800" cy="4032000"/>
          </a:xfrm>
          <a:custGeom>
            <a:avLst/>
            <a:gdLst>
              <a:gd name="connsiteX0" fmla="*/ 0 w 10972800"/>
              <a:gd name="connsiteY0" fmla="*/ 0 h 4032000"/>
              <a:gd name="connsiteX1" fmla="*/ 10972800 w 10972800"/>
              <a:gd name="connsiteY1" fmla="*/ 0 h 4032000"/>
              <a:gd name="connsiteX2" fmla="*/ 10972800 w 10972800"/>
              <a:gd name="connsiteY2" fmla="*/ 4032000 h 4032000"/>
              <a:gd name="connsiteX3" fmla="*/ 0 w 10972800"/>
              <a:gd name="connsiteY3" fmla="*/ 4032000 h 4032000"/>
              <a:gd name="connsiteX4" fmla="*/ 0 w 10972800"/>
              <a:gd name="connsiteY4" fmla="*/ 0 h 4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0" h="4032000">
                <a:moveTo>
                  <a:pt x="0" y="0"/>
                </a:moveTo>
                <a:lnTo>
                  <a:pt x="10972800" y="0"/>
                </a:lnTo>
                <a:lnTo>
                  <a:pt x="10972800" y="4032000"/>
                </a:lnTo>
                <a:lnTo>
                  <a:pt x="0" y="403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611" tIns="1332992" rIns="851611" bIns="227584" numCol="1" spcCol="1270" anchor="t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Current level of support for related research training 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b="1" i="1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Overlap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in participating faculty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Used to assess the institutional environment and determine the number of training positions to be awarded</a:t>
            </a:r>
          </a:p>
        </p:txBody>
      </p:sp>
      <p:sp>
        <p:nvSpPr>
          <p:cNvPr id="5" name="Freeform 4"/>
          <p:cNvSpPr/>
          <p:nvPr/>
        </p:nvSpPr>
        <p:spPr>
          <a:xfrm>
            <a:off x="1158240" y="1339267"/>
            <a:ext cx="9640372" cy="1889280"/>
          </a:xfrm>
          <a:custGeom>
            <a:avLst/>
            <a:gdLst>
              <a:gd name="connsiteX0" fmla="*/ 0 w 9640372"/>
              <a:gd name="connsiteY0" fmla="*/ 314886 h 1889280"/>
              <a:gd name="connsiteX1" fmla="*/ 314886 w 9640372"/>
              <a:gd name="connsiteY1" fmla="*/ 0 h 1889280"/>
              <a:gd name="connsiteX2" fmla="*/ 9325486 w 9640372"/>
              <a:gd name="connsiteY2" fmla="*/ 0 h 1889280"/>
              <a:gd name="connsiteX3" fmla="*/ 9640372 w 9640372"/>
              <a:gd name="connsiteY3" fmla="*/ 314886 h 1889280"/>
              <a:gd name="connsiteX4" fmla="*/ 9640372 w 9640372"/>
              <a:gd name="connsiteY4" fmla="*/ 1574394 h 1889280"/>
              <a:gd name="connsiteX5" fmla="*/ 9325486 w 9640372"/>
              <a:gd name="connsiteY5" fmla="*/ 1889280 h 1889280"/>
              <a:gd name="connsiteX6" fmla="*/ 314886 w 9640372"/>
              <a:gd name="connsiteY6" fmla="*/ 1889280 h 1889280"/>
              <a:gd name="connsiteX7" fmla="*/ 0 w 9640372"/>
              <a:gd name="connsiteY7" fmla="*/ 1574394 h 1889280"/>
              <a:gd name="connsiteX8" fmla="*/ 0 w 9640372"/>
              <a:gd name="connsiteY8" fmla="*/ 314886 h 188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0372" h="1889280">
                <a:moveTo>
                  <a:pt x="0" y="314886"/>
                </a:moveTo>
                <a:cubicBezTo>
                  <a:pt x="0" y="140979"/>
                  <a:pt x="140979" y="0"/>
                  <a:pt x="314886" y="0"/>
                </a:cubicBezTo>
                <a:lnTo>
                  <a:pt x="9325486" y="0"/>
                </a:lnTo>
                <a:cubicBezTo>
                  <a:pt x="9499393" y="0"/>
                  <a:pt x="9640372" y="140979"/>
                  <a:pt x="9640372" y="314886"/>
                </a:cubicBezTo>
                <a:lnTo>
                  <a:pt x="9640372" y="1574394"/>
                </a:lnTo>
                <a:cubicBezTo>
                  <a:pt x="9640372" y="1748301"/>
                  <a:pt x="9499393" y="1889280"/>
                  <a:pt x="9325486" y="1889280"/>
                </a:cubicBezTo>
                <a:lnTo>
                  <a:pt x="314886" y="1889280"/>
                </a:lnTo>
                <a:cubicBezTo>
                  <a:pt x="140979" y="1889280"/>
                  <a:pt x="0" y="1748301"/>
                  <a:pt x="0" y="1574394"/>
                </a:cubicBezTo>
                <a:lnTo>
                  <a:pt x="0" y="3148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2549" tIns="92227" rIns="382549" bIns="92227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Federal Institutional Research Training Grants and Related Support Available to Participating Faculty Members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396335"/>
            <a:ext cx="1018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latin typeface="Calibri Light" panose="020F0302020204030204" pitchFamily="34" charset="0"/>
              </a:rPr>
              <a:t>Analyze and summarize this data in the </a:t>
            </a:r>
            <a:r>
              <a:rPr lang="en-US" sz="2400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Background Section of the Program Plan </a:t>
            </a:r>
            <a:endParaRPr lang="en-US" sz="2400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True or False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0284" y="1347960"/>
            <a:ext cx="10972799" cy="5079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1. It’s OK to list pending awards in Table 4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+mj-lt"/>
              </a:rPr>
              <a:t>False, no pending should be listed</a:t>
            </a:r>
          </a:p>
          <a:p>
            <a:pPr marL="457200" lvl="1" indent="0">
              <a:buNone/>
            </a:pP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2. In the last column, list the total project costs</a:t>
            </a:r>
          </a:p>
          <a:p>
            <a:pPr lvl="1"/>
            <a:r>
              <a:rPr lang="en-US" sz="3200" i="1" dirty="0">
                <a:solidFill>
                  <a:srgbClr val="FFFF00"/>
                </a:solidFill>
                <a:latin typeface="+mj-lt"/>
              </a:rPr>
              <a:t>False, only annual direct costs</a:t>
            </a:r>
          </a:p>
          <a:p>
            <a:pPr marL="457200" lvl="1" indent="0">
              <a:buNone/>
            </a:pPr>
            <a:endParaRPr lang="en-US" sz="3200" i="1" dirty="0">
              <a:solidFill>
                <a:srgbClr val="FFFF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3. I can run a query in NIH </a:t>
            </a:r>
            <a:r>
              <a:rPr lang="en-US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rPr>
              <a:t>RePORT</a:t>
            </a:r>
            <a:r>
              <a:rPr lang="en-US" dirty="0" err="1">
                <a:latin typeface="+mj-lt"/>
              </a:rPr>
              <a:t>ER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to find the direct costs for an NIH grant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+mj-lt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6471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Table 4 - True or False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1" y="1401748"/>
            <a:ext cx="10972799" cy="5223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4. I should list the entire project period of the grant 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+mj-lt"/>
              </a:rPr>
              <a:t>True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5. Table 4 provides information on the strength of the research environment 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+mj-lt"/>
              </a:rPr>
              <a:t>True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+mj-lt"/>
              </a:rPr>
              <a:t>6.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Other support is the exact same as Table 4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+mj-lt"/>
              </a:rPr>
              <a:t>False, no effort amounts or pending awards are listed in Table 4</a:t>
            </a:r>
          </a:p>
        </p:txBody>
      </p:sp>
    </p:spTree>
    <p:extLst>
      <p:ext uri="{BB962C8B-B14F-4D97-AF65-F5344CB8AC3E}">
        <p14:creationId xmlns:p14="http://schemas.microsoft.com/office/powerpoint/2010/main" val="40368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Best Practices for Table 4	</a:t>
            </a:r>
          </a:p>
        </p:txBody>
      </p:sp>
      <p:sp>
        <p:nvSpPr>
          <p:cNvPr id="5" name="Freeform 4"/>
          <p:cNvSpPr/>
          <p:nvPr/>
        </p:nvSpPr>
        <p:spPr>
          <a:xfrm>
            <a:off x="1051796" y="1784896"/>
            <a:ext cx="3202668" cy="3683575"/>
          </a:xfrm>
          <a:custGeom>
            <a:avLst/>
            <a:gdLst>
              <a:gd name="connsiteX0" fmla="*/ 0 w 3202668"/>
              <a:gd name="connsiteY0" fmla="*/ 320267 h 3399846"/>
              <a:gd name="connsiteX1" fmla="*/ 320267 w 3202668"/>
              <a:gd name="connsiteY1" fmla="*/ 0 h 3399846"/>
              <a:gd name="connsiteX2" fmla="*/ 2882401 w 3202668"/>
              <a:gd name="connsiteY2" fmla="*/ 0 h 3399846"/>
              <a:gd name="connsiteX3" fmla="*/ 3202668 w 3202668"/>
              <a:gd name="connsiteY3" fmla="*/ 320267 h 3399846"/>
              <a:gd name="connsiteX4" fmla="*/ 3202668 w 3202668"/>
              <a:gd name="connsiteY4" fmla="*/ 3079579 h 3399846"/>
              <a:gd name="connsiteX5" fmla="*/ 2882401 w 3202668"/>
              <a:gd name="connsiteY5" fmla="*/ 3399846 h 3399846"/>
              <a:gd name="connsiteX6" fmla="*/ 320267 w 3202668"/>
              <a:gd name="connsiteY6" fmla="*/ 3399846 h 3399846"/>
              <a:gd name="connsiteX7" fmla="*/ 0 w 3202668"/>
              <a:gd name="connsiteY7" fmla="*/ 3079579 h 3399846"/>
              <a:gd name="connsiteX8" fmla="*/ 0 w 3202668"/>
              <a:gd name="connsiteY8" fmla="*/ 320267 h 339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2668" h="3399846">
                <a:moveTo>
                  <a:pt x="0" y="320267"/>
                </a:moveTo>
                <a:cubicBezTo>
                  <a:pt x="0" y="143388"/>
                  <a:pt x="143388" y="0"/>
                  <a:pt x="320267" y="0"/>
                </a:cubicBezTo>
                <a:lnTo>
                  <a:pt x="2882401" y="0"/>
                </a:lnTo>
                <a:cubicBezTo>
                  <a:pt x="3059280" y="0"/>
                  <a:pt x="3202668" y="143388"/>
                  <a:pt x="3202668" y="320267"/>
                </a:cubicBezTo>
                <a:lnTo>
                  <a:pt x="3202668" y="3079579"/>
                </a:lnTo>
                <a:cubicBezTo>
                  <a:pt x="3202668" y="3256458"/>
                  <a:pt x="3059280" y="3399846"/>
                  <a:pt x="2882401" y="3399846"/>
                </a:cubicBezTo>
                <a:lnTo>
                  <a:pt x="320267" y="3399846"/>
                </a:lnTo>
                <a:cubicBezTo>
                  <a:pt x="143388" y="3399846"/>
                  <a:pt x="0" y="3256458"/>
                  <a:pt x="0" y="3079579"/>
                </a:cubicBezTo>
                <a:lnTo>
                  <a:pt x="0" y="3202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2486573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Remember, Table 4 is </a:t>
            </a:r>
            <a:r>
              <a:rPr lang="en-US" sz="2800" kern="1200" dirty="0">
                <a:solidFill>
                  <a:srgbClr val="FF0000"/>
                </a:solidFill>
                <a:latin typeface="Calibri Light" panose="020F0302020204030204" pitchFamily="34" charset="0"/>
              </a:rPr>
              <a:t>not</a:t>
            </a:r>
            <a: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 the same as a </a:t>
            </a:r>
            <a:r>
              <a:rPr lang="en-US" sz="2800" i="1" kern="12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Other </a:t>
            </a:r>
            <a:r>
              <a:rPr lang="en-US" sz="2800" i="1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Support</a:t>
            </a:r>
          </a:p>
          <a:p>
            <a:pPr marL="457200" lvl="0" indent="-4572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</a:rPr>
              <a:t>H</a:t>
            </a:r>
            <a:r>
              <a:rPr lang="en-US" sz="2400" i="1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owever, you can glean most the information you need off these documents</a:t>
            </a:r>
            <a:endParaRPr lang="en-US" sz="24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494665" y="1784896"/>
            <a:ext cx="3202668" cy="3683575"/>
          </a:xfrm>
          <a:custGeom>
            <a:avLst/>
            <a:gdLst>
              <a:gd name="connsiteX0" fmla="*/ 0 w 3202668"/>
              <a:gd name="connsiteY0" fmla="*/ 320267 h 3399846"/>
              <a:gd name="connsiteX1" fmla="*/ 320267 w 3202668"/>
              <a:gd name="connsiteY1" fmla="*/ 0 h 3399846"/>
              <a:gd name="connsiteX2" fmla="*/ 2882401 w 3202668"/>
              <a:gd name="connsiteY2" fmla="*/ 0 h 3399846"/>
              <a:gd name="connsiteX3" fmla="*/ 3202668 w 3202668"/>
              <a:gd name="connsiteY3" fmla="*/ 320267 h 3399846"/>
              <a:gd name="connsiteX4" fmla="*/ 3202668 w 3202668"/>
              <a:gd name="connsiteY4" fmla="*/ 3079579 h 3399846"/>
              <a:gd name="connsiteX5" fmla="*/ 2882401 w 3202668"/>
              <a:gd name="connsiteY5" fmla="*/ 3399846 h 3399846"/>
              <a:gd name="connsiteX6" fmla="*/ 320267 w 3202668"/>
              <a:gd name="connsiteY6" fmla="*/ 3399846 h 3399846"/>
              <a:gd name="connsiteX7" fmla="*/ 0 w 3202668"/>
              <a:gd name="connsiteY7" fmla="*/ 3079579 h 3399846"/>
              <a:gd name="connsiteX8" fmla="*/ 0 w 3202668"/>
              <a:gd name="connsiteY8" fmla="*/ 320267 h 339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2668" h="3399846">
                <a:moveTo>
                  <a:pt x="0" y="320267"/>
                </a:moveTo>
                <a:cubicBezTo>
                  <a:pt x="0" y="143388"/>
                  <a:pt x="143388" y="0"/>
                  <a:pt x="320267" y="0"/>
                </a:cubicBezTo>
                <a:lnTo>
                  <a:pt x="2882401" y="0"/>
                </a:lnTo>
                <a:cubicBezTo>
                  <a:pt x="3059280" y="0"/>
                  <a:pt x="3202668" y="143388"/>
                  <a:pt x="3202668" y="320267"/>
                </a:cubicBezTo>
                <a:lnTo>
                  <a:pt x="3202668" y="3079579"/>
                </a:lnTo>
                <a:cubicBezTo>
                  <a:pt x="3202668" y="3256458"/>
                  <a:pt x="3059280" y="3399846"/>
                  <a:pt x="2882401" y="3399846"/>
                </a:cubicBezTo>
                <a:lnTo>
                  <a:pt x="320267" y="3399846"/>
                </a:lnTo>
                <a:cubicBezTo>
                  <a:pt x="143388" y="3399846"/>
                  <a:pt x="0" y="3256458"/>
                  <a:pt x="0" y="3079579"/>
                </a:cubicBezTo>
                <a:lnTo>
                  <a:pt x="0" y="32026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248657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No Co-I’s unless a program project or multi-PI award</a:t>
            </a:r>
          </a:p>
        </p:txBody>
      </p:sp>
      <p:sp>
        <p:nvSpPr>
          <p:cNvPr id="7" name="Freeform 6"/>
          <p:cNvSpPr/>
          <p:nvPr/>
        </p:nvSpPr>
        <p:spPr>
          <a:xfrm>
            <a:off x="7937534" y="1784896"/>
            <a:ext cx="3202668" cy="3683575"/>
          </a:xfrm>
          <a:custGeom>
            <a:avLst/>
            <a:gdLst>
              <a:gd name="connsiteX0" fmla="*/ 0 w 3202668"/>
              <a:gd name="connsiteY0" fmla="*/ 320267 h 3399846"/>
              <a:gd name="connsiteX1" fmla="*/ 320267 w 3202668"/>
              <a:gd name="connsiteY1" fmla="*/ 0 h 3399846"/>
              <a:gd name="connsiteX2" fmla="*/ 2882401 w 3202668"/>
              <a:gd name="connsiteY2" fmla="*/ 0 h 3399846"/>
              <a:gd name="connsiteX3" fmla="*/ 3202668 w 3202668"/>
              <a:gd name="connsiteY3" fmla="*/ 320267 h 3399846"/>
              <a:gd name="connsiteX4" fmla="*/ 3202668 w 3202668"/>
              <a:gd name="connsiteY4" fmla="*/ 3079579 h 3399846"/>
              <a:gd name="connsiteX5" fmla="*/ 2882401 w 3202668"/>
              <a:gd name="connsiteY5" fmla="*/ 3399846 h 3399846"/>
              <a:gd name="connsiteX6" fmla="*/ 320267 w 3202668"/>
              <a:gd name="connsiteY6" fmla="*/ 3399846 h 3399846"/>
              <a:gd name="connsiteX7" fmla="*/ 0 w 3202668"/>
              <a:gd name="connsiteY7" fmla="*/ 3079579 h 3399846"/>
              <a:gd name="connsiteX8" fmla="*/ 0 w 3202668"/>
              <a:gd name="connsiteY8" fmla="*/ 320267 h 339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2668" h="3399846">
                <a:moveTo>
                  <a:pt x="0" y="320267"/>
                </a:moveTo>
                <a:cubicBezTo>
                  <a:pt x="0" y="143388"/>
                  <a:pt x="143388" y="0"/>
                  <a:pt x="320267" y="0"/>
                </a:cubicBezTo>
                <a:lnTo>
                  <a:pt x="2882401" y="0"/>
                </a:lnTo>
                <a:cubicBezTo>
                  <a:pt x="3059280" y="0"/>
                  <a:pt x="3202668" y="143388"/>
                  <a:pt x="3202668" y="320267"/>
                </a:cubicBezTo>
                <a:lnTo>
                  <a:pt x="3202668" y="3079579"/>
                </a:lnTo>
                <a:cubicBezTo>
                  <a:pt x="3202668" y="3256458"/>
                  <a:pt x="3059280" y="3399846"/>
                  <a:pt x="2882401" y="3399846"/>
                </a:cubicBezTo>
                <a:lnTo>
                  <a:pt x="320267" y="3399846"/>
                </a:lnTo>
                <a:cubicBezTo>
                  <a:pt x="143388" y="3399846"/>
                  <a:pt x="0" y="3256458"/>
                  <a:pt x="0" y="3079579"/>
                </a:cubicBezTo>
                <a:lnTo>
                  <a:pt x="0" y="32026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248657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</a:rPr>
              <a:t>xTRACT pulls NIH grants in directly when you add the participating faculty</a:t>
            </a:r>
          </a:p>
        </p:txBody>
      </p:sp>
    </p:spTree>
    <p:extLst>
      <p:ext uri="{BB962C8B-B14F-4D97-AF65-F5344CB8AC3E}">
        <p14:creationId xmlns:p14="http://schemas.microsoft.com/office/powerpoint/2010/main" val="35816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84" r="383"/>
          <a:stretch/>
        </p:blipFill>
        <p:spPr>
          <a:xfrm>
            <a:off x="2272683" y="792401"/>
            <a:ext cx="8851037" cy="512012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4400" y="6054278"/>
            <a:ext cx="9210992" cy="803574"/>
          </a:xfrm>
        </p:spPr>
        <p:txBody>
          <a:bodyPr vert="horz">
            <a:normAutofit/>
          </a:bodyPr>
          <a:lstStyle/>
          <a:p>
            <a:r>
              <a:rPr lang="en-US" sz="2800" u="sng" dirty="0">
                <a:latin typeface="+mj-lt"/>
              </a:rPr>
              <a:t>https://</a:t>
            </a:r>
            <a:r>
              <a:rPr lang="en-US" sz="2800" u="sng" dirty="0" smtClean="0">
                <a:latin typeface="+mj-lt"/>
              </a:rPr>
              <a:t>pulse.ucsd.edu/traininggrants</a:t>
            </a:r>
            <a:r>
              <a:rPr lang="en-US" sz="2800" dirty="0" smtClean="0">
                <a:latin typeface="+mj-lt"/>
              </a:rPr>
              <a:t> - </a:t>
            </a:r>
            <a:r>
              <a:rPr lang="en-US" sz="2000" dirty="0" smtClean="0">
                <a:latin typeface="+mj-lt"/>
              </a:rPr>
              <a:t>AD credentials required</a:t>
            </a:r>
            <a:endParaRPr lang="en-US" sz="28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63851" y="4548479"/>
            <a:ext cx="415000" cy="3368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2059288" y="2644170"/>
            <a:ext cx="6160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+mj-lt"/>
              </a:rPr>
              <a:t>Resources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8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970"/>
            <a:ext cx="10515600" cy="1325563"/>
          </a:xfrm>
        </p:spPr>
        <p:txBody>
          <a:bodyPr/>
          <a:lstStyle/>
          <a:p>
            <a:r>
              <a:rPr lang="en-US" dirty="0" smtClean="0"/>
              <a:t>Coming up TG Office </a:t>
            </a:r>
            <a:r>
              <a:rPr lang="en-US" dirty="0"/>
              <a:t>Hours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4" t="989" r="1073" b="1459"/>
          <a:stretch/>
        </p:blipFill>
        <p:spPr>
          <a:xfrm>
            <a:off x="896644" y="1624614"/>
            <a:ext cx="8522563" cy="41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2438" y="3036763"/>
            <a:ext cx="5127125" cy="78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  <a:endParaRPr lang="en-US" sz="9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84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19" r="1012" b="12079"/>
          <a:stretch/>
        </p:blipFill>
        <p:spPr>
          <a:xfrm>
            <a:off x="438763" y="1306381"/>
            <a:ext cx="11552129" cy="3727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63" y="25467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3 Instructions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763" y="3170114"/>
            <a:ext cx="170670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+mj-lt"/>
              <a:buNone/>
            </a:pPr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Full Grant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5392" y="3619084"/>
            <a:ext cx="1442211" cy="163121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+mj-lt"/>
              <a:buNone/>
            </a:pPr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Include mechanism </a:t>
            </a:r>
            <a:r>
              <a:rPr lang="en-US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(i.e. T32</a:t>
            </a:r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) and current year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4720" y="1004951"/>
            <a:ext cx="2069845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+mj-lt"/>
              <a:buNone/>
            </a:pPr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Inception to date - entire Project Period (MM/YYYY)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8175" y="4012026"/>
            <a:ext cx="793952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+mj-lt"/>
              <a:buNone/>
            </a:pPr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PD/PI of TG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118317" y="2292824"/>
            <a:ext cx="9427" cy="3276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407603" y="3712354"/>
            <a:ext cx="266629" cy="2996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056498" y="3142892"/>
            <a:ext cx="9427" cy="4545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288826" y="2020614"/>
            <a:ext cx="575406" cy="750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47" r="1054" b="23845"/>
          <a:stretch/>
        </p:blipFill>
        <p:spPr>
          <a:xfrm>
            <a:off x="596766" y="1213111"/>
            <a:ext cx="10789920" cy="4084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63" y="25467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3 – Slot and overlapping faculty info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36201" y="5630171"/>
            <a:ext cx="3016577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+mj-lt"/>
              <a:buNone/>
            </a:pPr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Total Predoc, Postdoc, and Short-term Slots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01008" y="1365147"/>
            <a:ext cx="2137952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+mj-lt"/>
              <a:buNone/>
            </a:pPr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Total Participating </a:t>
            </a:r>
          </a:p>
          <a:p>
            <a:pPr algn="ctr">
              <a:buFont typeface="+mj-lt"/>
              <a:buNone/>
            </a:pPr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Faculty on TG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82297" y="3696448"/>
            <a:ext cx="1458532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+mj-lt"/>
              <a:buNone/>
            </a:pPr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List Overlapping Faculty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9581498" y="3806422"/>
            <a:ext cx="369636" cy="6905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318620" y="2275556"/>
            <a:ext cx="122142" cy="5498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ight Brace 35"/>
          <p:cNvSpPr/>
          <p:nvPr/>
        </p:nvSpPr>
        <p:spPr>
          <a:xfrm rot="5400000">
            <a:off x="7040879" y="2026030"/>
            <a:ext cx="354893" cy="2597578"/>
          </a:xfrm>
          <a:prstGeom prst="rightBrac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03714" y="5449587"/>
            <a:ext cx="3840049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Number of overlapping faculty between this grant and the one you are working on (in parenthesis)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029025" y="2462928"/>
            <a:ext cx="9427" cy="3276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245654" y="2447207"/>
            <a:ext cx="9427" cy="3276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395106" y="2466304"/>
            <a:ext cx="9427" cy="3276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ight Brace 38"/>
          <p:cNvSpPr/>
          <p:nvPr/>
        </p:nvSpPr>
        <p:spPr>
          <a:xfrm>
            <a:off x="11231706" y="2494896"/>
            <a:ext cx="272596" cy="1049516"/>
          </a:xfrm>
          <a:prstGeom prst="rightBrac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327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36" grpId="0" animBg="1"/>
      <p:bldP spid="31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" y="2422594"/>
            <a:ext cx="6924582" cy="3906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24" y="29317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Tips to Gathering Data for Table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124" y="1360049"/>
            <a:ext cx="10536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</a:rPr>
              <a:t>Go to “Reports and Data” on TG website – </a:t>
            </a:r>
            <a:r>
              <a:rPr lang="en-US" sz="2800" dirty="0">
                <a:solidFill>
                  <a:srgbClr val="FFFF00"/>
                </a:solidFill>
                <a:latin typeface="Calibri Light" panose="020F0302020204030204" pitchFamily="34" charset="0"/>
              </a:rPr>
              <a:t>“Current Training Grant List - Data Table 3” </a:t>
            </a:r>
            <a:r>
              <a:rPr lang="en-US" sz="2800" dirty="0">
                <a:latin typeface="Calibri Light" panose="020F0302020204030204" pitchFamily="34" charset="0"/>
              </a:rPr>
              <a:t>and </a:t>
            </a:r>
            <a:r>
              <a:rPr lang="en-US" sz="2800" dirty="0">
                <a:solidFill>
                  <a:srgbClr val="FFFF00"/>
                </a:solidFill>
                <a:latin typeface="Calibri Light" panose="020F0302020204030204" pitchFamily="34" charset="0"/>
              </a:rPr>
              <a:t>“Overlapping Faculty” </a:t>
            </a:r>
            <a:r>
              <a:rPr lang="en-US" sz="2800" dirty="0">
                <a:latin typeface="Calibri Light" panose="020F0302020204030204" pitchFamily="34" charset="0"/>
              </a:rPr>
              <a:t>list(s)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124" y="6501428"/>
            <a:ext cx="1142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u="sng" dirty="0">
                <a:solidFill>
                  <a:srgbClr val="FFFF00"/>
                </a:solidFill>
                <a:latin typeface="Calibri Light" panose="020F0302020204030204" pitchFamily="34" charset="0"/>
              </a:rPr>
              <a:t>https://pulse.ucsd.edu/departments/research-service-core/training-grants/reports-data/Pages/default.aspx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46461" y="3969354"/>
            <a:ext cx="313243" cy="2991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46461" y="5201528"/>
            <a:ext cx="60024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33045"/>
            <a:ext cx="10515600" cy="925195"/>
          </a:xfrm>
        </p:spPr>
        <p:txBody>
          <a:bodyPr>
            <a:noAutofit/>
          </a:bodyPr>
          <a:lstStyle/>
          <a:p>
            <a:r>
              <a:rPr lang="en-US" sz="4400" dirty="0"/>
              <a:t>Data Table 3 Demo</a:t>
            </a:r>
          </a:p>
        </p:txBody>
      </p:sp>
      <p:sp>
        <p:nvSpPr>
          <p:cNvPr id="5" name="Rectangle 4"/>
          <p:cNvSpPr/>
          <p:nvPr/>
        </p:nvSpPr>
        <p:spPr>
          <a:xfrm>
            <a:off x="660400" y="1566035"/>
            <a:ext cx="9971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</a:rPr>
              <a:t>Compare your grant to overlapping grants on campus</a:t>
            </a:r>
          </a:p>
          <a:p>
            <a:pPr defTabSz="457200"/>
            <a:r>
              <a:rPr lang="en-US" sz="3200" u="sng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https</a:t>
            </a:r>
            <a:r>
              <a:rPr lang="en-US" sz="3200" u="sng" dirty="0">
                <a:solidFill>
                  <a:srgbClr val="FFFF00"/>
                </a:solidFill>
                <a:latin typeface="Calibri Light" panose="020F0302020204030204" pitchFamily="34" charset="0"/>
              </a:rPr>
              <a:t>://pulse.ucsd.edu/traininggrants</a:t>
            </a:r>
          </a:p>
        </p:txBody>
      </p:sp>
    </p:spTree>
    <p:extLst>
      <p:ext uri="{BB962C8B-B14F-4D97-AF65-F5344CB8AC3E}">
        <p14:creationId xmlns:p14="http://schemas.microsoft.com/office/powerpoint/2010/main" val="30377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108" y="1968505"/>
            <a:ext cx="6331784" cy="29209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/>
              <a:t>Data Table 3 In </a:t>
            </a:r>
            <a:r>
              <a:rPr lang="en-US" sz="9600" dirty="0" err="1" smtClean="0"/>
              <a:t>xTRACT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154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F3EB03D36034DBF44E08A9D054A84" ma:contentTypeVersion="2" ma:contentTypeDescription="Create a new document." ma:contentTypeScope="" ma:versionID="18243b65d5408f57e58b253c15e60451">
  <xsd:schema xmlns:xsd="http://www.w3.org/2001/XMLSchema" xmlns:xs="http://www.w3.org/2001/XMLSchema" xmlns:p="http://schemas.microsoft.com/office/2006/metadata/properties" xmlns:ns1="http://schemas.microsoft.com/sharepoint/v3" xmlns:ns2="8e1c4a07-ed4f-4a2c-8c90-6eeba7ae777b" targetNamespace="http://schemas.microsoft.com/office/2006/metadata/properties" ma:root="true" ma:fieldsID="a607e26b7118da26796a18db1b7e18c1" ns1:_="" ns2:_="">
    <xsd:import namespace="http://schemas.microsoft.com/sharepoint/v3"/>
    <xsd:import namespace="8e1c4a07-ed4f-4a2c-8c90-6eeba7ae77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c4a07-ed4f-4a2c-8c90-6eeba7ae7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3B49B6A-A57E-4D29-B97D-37D64CE690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EB32D5-A298-4B24-AD9D-64616FAEF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1c4a07-ed4f-4a2c-8c90-6eeba7ae7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D8C7DE-C8A6-4DDD-8820-BF2862F31D07}">
  <ds:schemaRefs>
    <ds:schemaRef ds:uri="http://schemas.microsoft.com/sharepoint/v3"/>
    <ds:schemaRef ds:uri="http://purl.org/dc/terms/"/>
    <ds:schemaRef ds:uri="http://schemas.openxmlformats.org/package/2006/metadata/core-properties"/>
    <ds:schemaRef ds:uri="8e1c4a07-ed4f-4a2c-8c90-6eeba7ae777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32133</TotalTime>
  <Words>1062</Words>
  <Application>Microsoft Office PowerPoint</Application>
  <PresentationFormat>Widescreen</PresentationFormat>
  <Paragraphs>213</Paragraphs>
  <Slides>45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Segoe UI</vt:lpstr>
      <vt:lpstr>Office Theme</vt:lpstr>
      <vt:lpstr>Data tables 3 &amp; 4 </vt:lpstr>
      <vt:lpstr>Recap from last office hours </vt:lpstr>
      <vt:lpstr>PowerPoint Presentation</vt:lpstr>
      <vt:lpstr>Table 3 Objectives</vt:lpstr>
      <vt:lpstr>Table 3 Instructions</vt:lpstr>
      <vt:lpstr>Table 3 – Slot and overlapping faculty info</vt:lpstr>
      <vt:lpstr>Tips to Gathering Data for Table 3</vt:lpstr>
      <vt:lpstr>Data Table 3 Demo</vt:lpstr>
      <vt:lpstr>PowerPoint Presentation</vt:lpstr>
      <vt:lpstr>Table 3 in xTRACT</vt:lpstr>
      <vt:lpstr>Institutional Training Support Detail</vt:lpstr>
      <vt:lpstr>Search for TG’s</vt:lpstr>
      <vt:lpstr>Search for TG</vt:lpstr>
      <vt:lpstr>Institutional Training Support Detail</vt:lpstr>
      <vt:lpstr>Add Overlapping Faculty</vt:lpstr>
      <vt:lpstr>Add Overlapping Faculty</vt:lpstr>
      <vt:lpstr>Add Overlapping Faculty</vt:lpstr>
      <vt:lpstr>Table 3 - FAQ’s</vt:lpstr>
      <vt:lpstr>Best Practices for Table 3</vt:lpstr>
      <vt:lpstr>PowerPoint Presentation</vt:lpstr>
      <vt:lpstr>Table 4 Objective</vt:lpstr>
      <vt:lpstr>Data Table 4:  Research Support Instructions</vt:lpstr>
      <vt:lpstr>Data Table 4: Research Support Instructions</vt:lpstr>
      <vt:lpstr>Tips to Gathering &amp; Verifying Data for Table 4</vt:lpstr>
      <vt:lpstr>NIH RePORTER</vt:lpstr>
      <vt:lpstr>NIH RePORTER</vt:lpstr>
      <vt:lpstr>NIH RePORTER</vt:lpstr>
      <vt:lpstr>BAH Reports</vt:lpstr>
      <vt:lpstr>BAH Reports</vt:lpstr>
      <vt:lpstr>Table 4 FAQ’s</vt:lpstr>
      <vt:lpstr>Table 4 FAQ’s</vt:lpstr>
      <vt:lpstr>PowerPoint Presentation</vt:lpstr>
      <vt:lpstr>Participating Faculty </vt:lpstr>
      <vt:lpstr>Research Support</vt:lpstr>
      <vt:lpstr>Search for Funding Source</vt:lpstr>
      <vt:lpstr>List of Other Fund Sources</vt:lpstr>
      <vt:lpstr>Adding a New Funding Source</vt:lpstr>
      <vt:lpstr>Maintaining Funding Sources</vt:lpstr>
      <vt:lpstr>PowerPoint Presentation</vt:lpstr>
      <vt:lpstr>True or False</vt:lpstr>
      <vt:lpstr>Table 4 - True or False</vt:lpstr>
      <vt:lpstr>Best Practices for Table 4 </vt:lpstr>
      <vt:lpstr>https://pulse.ucsd.edu/traininggrants - AD credentials required</vt:lpstr>
      <vt:lpstr>Coming up TG Office Hours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Grants  Pre Award April 24, 2019</dc:title>
  <dc:creator>jill weller</dc:creator>
  <cp:lastModifiedBy>Weller, Jill</cp:lastModifiedBy>
  <cp:revision>435</cp:revision>
  <cp:lastPrinted>2020-09-09T15:08:21Z</cp:lastPrinted>
  <dcterms:created xsi:type="dcterms:W3CDTF">2019-04-14T04:07:23Z</dcterms:created>
  <dcterms:modified xsi:type="dcterms:W3CDTF">2023-11-09T23:44:19Z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0x010100B15F3EB03D36034DBF44E08A9D054A84</vt:lpwstr>
  </property>
</Properties>
</file>