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03" r:id="rId4"/>
    <p:sldMasterId id="2147484515" r:id="rId5"/>
    <p:sldMasterId id="2147484526" r:id="rId6"/>
    <p:sldMasterId id="2147484539" r:id="rId7"/>
  </p:sldMasterIdLst>
  <p:notesMasterIdLst>
    <p:notesMasterId r:id="rId62"/>
  </p:notesMasterIdLst>
  <p:handoutMasterIdLst>
    <p:handoutMasterId r:id="rId63"/>
  </p:handoutMasterIdLst>
  <p:sldIdLst>
    <p:sldId id="789" r:id="rId8"/>
    <p:sldId id="945" r:id="rId9"/>
    <p:sldId id="990" r:id="rId10"/>
    <p:sldId id="991" r:id="rId11"/>
    <p:sldId id="992" r:id="rId12"/>
    <p:sldId id="993" r:id="rId13"/>
    <p:sldId id="994" r:id="rId14"/>
    <p:sldId id="995" r:id="rId15"/>
    <p:sldId id="996" r:id="rId16"/>
    <p:sldId id="997" r:id="rId17"/>
    <p:sldId id="998" r:id="rId18"/>
    <p:sldId id="999" r:id="rId19"/>
    <p:sldId id="1000" r:id="rId20"/>
    <p:sldId id="1001" r:id="rId21"/>
    <p:sldId id="1002" r:id="rId22"/>
    <p:sldId id="1003" r:id="rId23"/>
    <p:sldId id="1004" r:id="rId24"/>
    <p:sldId id="1005" r:id="rId25"/>
    <p:sldId id="1006" r:id="rId26"/>
    <p:sldId id="1007" r:id="rId27"/>
    <p:sldId id="1008" r:id="rId28"/>
    <p:sldId id="1009" r:id="rId29"/>
    <p:sldId id="1010" r:id="rId30"/>
    <p:sldId id="1011" r:id="rId31"/>
    <p:sldId id="1012" r:id="rId32"/>
    <p:sldId id="1013" r:id="rId33"/>
    <p:sldId id="1014" r:id="rId34"/>
    <p:sldId id="1015" r:id="rId35"/>
    <p:sldId id="1016" r:id="rId36"/>
    <p:sldId id="1017" r:id="rId37"/>
    <p:sldId id="1018" r:id="rId38"/>
    <p:sldId id="1019" r:id="rId39"/>
    <p:sldId id="1020" r:id="rId40"/>
    <p:sldId id="1021" r:id="rId41"/>
    <p:sldId id="1022" r:id="rId42"/>
    <p:sldId id="1023" r:id="rId43"/>
    <p:sldId id="1024" r:id="rId44"/>
    <p:sldId id="1025" r:id="rId45"/>
    <p:sldId id="1026" r:id="rId46"/>
    <p:sldId id="1027" r:id="rId47"/>
    <p:sldId id="1029" r:id="rId48"/>
    <p:sldId id="1030" r:id="rId49"/>
    <p:sldId id="1038" r:id="rId50"/>
    <p:sldId id="1028" r:id="rId51"/>
    <p:sldId id="1031" r:id="rId52"/>
    <p:sldId id="1032" r:id="rId53"/>
    <p:sldId id="1033" r:id="rId54"/>
    <p:sldId id="1034" r:id="rId55"/>
    <p:sldId id="1035" r:id="rId56"/>
    <p:sldId id="1036" r:id="rId57"/>
    <p:sldId id="1037" r:id="rId58"/>
    <p:sldId id="727" r:id="rId59"/>
    <p:sldId id="989" r:id="rId60"/>
    <p:sldId id="759" r:id="rId61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8" userDrawn="1">
          <p15:clr>
            <a:srgbClr val="A4A3A4"/>
          </p15:clr>
        </p15:guide>
        <p15:guide id="2" orient="horz" pos="870" userDrawn="1">
          <p15:clr>
            <a:srgbClr val="A4A3A4"/>
          </p15:clr>
        </p15:guide>
        <p15:guide id="3" orient="horz" pos="2857" userDrawn="1">
          <p15:clr>
            <a:srgbClr val="A4A3A4"/>
          </p15:clr>
        </p15:guide>
        <p15:guide id="4" orient="horz" pos="122" userDrawn="1">
          <p15:clr>
            <a:srgbClr val="A4A3A4"/>
          </p15:clr>
        </p15:guide>
        <p15:guide id="5" pos="7295" userDrawn="1">
          <p15:clr>
            <a:srgbClr val="A4A3A4"/>
          </p15:clr>
        </p15:guide>
        <p15:guide id="6" pos="380" userDrawn="1">
          <p15:clr>
            <a:srgbClr val="A4A3A4"/>
          </p15:clr>
        </p15:guide>
        <p15:guide id="7" pos="47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ller, Jill" initials="WJ" lastIdx="61" clrIdx="0"/>
  <p:cmAuthor id="2" name="Jill weller" initials="Jw" lastIdx="6" clrIdx="1"/>
  <p:cmAuthor id="3" name="jill welle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13231"/>
    <a:srgbClr val="FFFF82"/>
    <a:srgbClr val="56DAD7"/>
    <a:srgbClr val="474746"/>
    <a:srgbClr val="A39B8C"/>
    <a:srgbClr val="5051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226" autoAdjust="0"/>
  </p:normalViewPr>
  <p:slideViewPr>
    <p:cSldViewPr snapToGrid="0" snapToObjects="1">
      <p:cViewPr varScale="1">
        <p:scale>
          <a:sx n="99" d="100"/>
          <a:sy n="99" d="100"/>
        </p:scale>
        <p:origin x="90" y="444"/>
      </p:cViewPr>
      <p:guideLst>
        <p:guide orient="horz" pos="1498"/>
        <p:guide orient="horz" pos="870"/>
        <p:guide orient="horz" pos="2857"/>
        <p:guide orient="horz" pos="122"/>
        <p:guide pos="7295"/>
        <p:guide pos="380"/>
        <p:guide pos="4763"/>
      </p:guideLst>
    </p:cSldViewPr>
  </p:slideViewPr>
  <p:outlineViewPr>
    <p:cViewPr>
      <p:scale>
        <a:sx n="33" d="100"/>
        <a:sy n="33" d="100"/>
      </p:scale>
      <p:origin x="0" y="-138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2580"/>
    </p:cViewPr>
  </p:sorterViewPr>
  <p:notesViewPr>
    <p:cSldViewPr snapToGrid="0" snapToObjects="1">
      <p:cViewPr varScale="1">
        <p:scale>
          <a:sx n="83" d="100"/>
          <a:sy n="83" d="100"/>
        </p:scale>
        <p:origin x="38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74CE979-9F6B-CD4E-9E39-B5207F7D7A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5097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300"/>
            </a:lvl1pPr>
          </a:lstStyle>
          <a:p>
            <a:r>
              <a:rPr lang="en-US" dirty="0"/>
              <a:t>Pre-Award Training Grants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300"/>
            </a:lvl1pPr>
          </a:lstStyle>
          <a:p>
            <a:r>
              <a:rPr lang="en-US" dirty="0"/>
              <a:t>9/10/2019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6" tIns="48328" rIns="96656" bIns="4832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6" tIns="48328" rIns="96656" bIns="4832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300"/>
            </a:lvl1pPr>
          </a:lstStyle>
          <a:p>
            <a:fld id="{A8E3ED14-1C06-B149-8A7D-CC5362078B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22524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3605424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6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14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03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0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189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 slide, small font?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09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732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 slide, small font?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665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Split slide, small font?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736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23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9388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slide, small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38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slide, small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13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68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slide, small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08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slide, small font?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158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Split slide, small font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174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 better screen shot and also accordion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28523497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104250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27083573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4071892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247060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070855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692073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6891571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4395128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8500597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a screenshot of</a:t>
            </a:r>
            <a:r>
              <a:rPr lang="en-US" baseline="0" dirty="0"/>
              <a:t> adding in employers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35239786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5977559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425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you need to remember one thing.. Its</a:t>
            </a:r>
            <a:r>
              <a:rPr lang="en-US" baseline="0" dirty="0" smtClean="0"/>
              <a:t> the TG website.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23334950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this to your Google Calendar https://calendar.google.com/calendar/u/0?cid=amVjZHVqZTA0ZTM1aGQzcW1wbnB0djloNGdAZ3JvdXAuY2FsZW5kYXIuZ29vZ2xlLmNvbQ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Pre-Award Training Grants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9/10/2019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8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E3ED14-1C06-B149-8A7D-CC5362078B5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3/28/2019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at Lunch - NIH xTRACT Training</a:t>
            </a:r>
          </a:p>
        </p:txBody>
      </p:sp>
    </p:spTree>
    <p:extLst>
      <p:ext uri="{BB962C8B-B14F-4D97-AF65-F5344CB8AC3E}">
        <p14:creationId xmlns:p14="http://schemas.microsoft.com/office/powerpoint/2010/main" val="1214358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9/10/2019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E3ED14-1C06-B149-8A7D-CC5362078B5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Pre-Award Training Grants</a:t>
            </a:r>
          </a:p>
        </p:txBody>
      </p:sp>
    </p:spTree>
    <p:extLst>
      <p:ext uri="{BB962C8B-B14F-4D97-AF65-F5344CB8AC3E}">
        <p14:creationId xmlns:p14="http://schemas.microsoft.com/office/powerpoint/2010/main" val="12892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2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ANIMATIONS?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0A2793-524F-4DE8-BF6D-CD4F7AC6207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601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52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48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79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69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9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312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034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6930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827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4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466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495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188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21485"/>
            <a:ext cx="109728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 cap="none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605089"/>
            <a:ext cx="109728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401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9460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800"/>
            </a:lvl2pPr>
            <a:lvl3pPr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7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>
            <a:normAutofit/>
          </a:bodyPr>
          <a:lstStyle>
            <a:lvl1pPr marL="285750" indent="-347472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130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68051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46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584432"/>
            <a:ext cx="7315200" cy="438376"/>
          </a:xfrm>
          <a:prstGeom prst="rect">
            <a:avLst/>
          </a:prstGeo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151170"/>
            <a:ext cx="7315200" cy="6225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20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3754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984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64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5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932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172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54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05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728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429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70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878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04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534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8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644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B72C52A-5129-4F55-81A9-7734A419C1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19485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 descr="logo-hsc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801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8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355600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227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651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587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351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18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65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3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6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2" y="450850"/>
            <a:ext cx="10972800" cy="2752344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70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85" y="450850"/>
            <a:ext cx="10923519" cy="2739982"/>
          </a:xfrm>
          <a:prstGeom prst="rect">
            <a:avLst/>
          </a:prstGeom>
        </p:spPr>
      </p:pic>
      <p:pic>
        <p:nvPicPr>
          <p:cNvPr id="13" name="Picture 12" descr="logo-hsc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025" y="5924741"/>
            <a:ext cx="2607259" cy="576072"/>
          </a:xfrm>
          <a:prstGeom prst="rect">
            <a:avLst/>
          </a:prstGeom>
        </p:spPr>
      </p:pic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18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ea typeface="+mn-ea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9167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000"/>
            </a:lvl2pPr>
            <a:lvl3pPr>
              <a:defRPr sz="18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79783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/>
          <a:lstStyle>
            <a:lvl1pPr>
              <a:buClrTx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16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6566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rgbClr val="569BBE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603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00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045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0361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4453460"/>
            <a:ext cx="10972800" cy="11364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Line 19"/>
          <p:cNvSpPr>
            <a:spLocks noChangeShapeType="1"/>
          </p:cNvSpPr>
          <p:nvPr userDrawn="1"/>
        </p:nvSpPr>
        <p:spPr bwMode="auto">
          <a:xfrm>
            <a:off x="609601" y="433360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338151"/>
            <a:ext cx="10972800" cy="91457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the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59388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9460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1" y="1431344"/>
            <a:ext cx="10972799" cy="415157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Font typeface="Arial"/>
              <a:buChar char="•"/>
              <a:defRPr sz="2800"/>
            </a:lvl2pPr>
            <a:lvl3pPr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Tx/>
              <a:buFont typeface="Arial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812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40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93179"/>
            <a:ext cx="10972800" cy="95843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18335"/>
            <a:ext cx="5386917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28489"/>
            <a:ext cx="5386917" cy="3549681"/>
          </a:xfrm>
        </p:spPr>
        <p:txBody>
          <a:bodyPr/>
          <a:lstStyle>
            <a:lvl1pPr>
              <a:buClrTx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Tx/>
              <a:buFont typeface="Arial"/>
              <a:buChar char="•"/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Tx/>
              <a:defRPr sz="2400">
                <a:solidFill>
                  <a:schemeClr val="accent2"/>
                </a:solidFill>
              </a:defRPr>
            </a:lvl3pPr>
            <a:lvl4pPr marL="1600200" indent="-228600"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21509"/>
            <a:ext cx="5389033" cy="56114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 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28489"/>
            <a:ext cx="5389033" cy="3549680"/>
          </a:xfrm>
        </p:spPr>
        <p:txBody>
          <a:bodyPr>
            <a:normAutofit/>
          </a:bodyPr>
          <a:lstStyle>
            <a:lvl1pPr marL="285750" indent="-347472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buClrTx/>
              <a:buFont typeface="Arial"/>
              <a:buChar char="•"/>
              <a:def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060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168051"/>
            <a:ext cx="10972800" cy="9584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the Master Title Style</a:t>
            </a:r>
          </a:p>
        </p:txBody>
      </p:sp>
      <p:sp>
        <p:nvSpPr>
          <p:cNvPr id="5" name="Line 19"/>
          <p:cNvSpPr>
            <a:spLocks noChangeShapeType="1"/>
          </p:cNvSpPr>
          <p:nvPr userDrawn="1"/>
        </p:nvSpPr>
        <p:spPr bwMode="auto">
          <a:xfrm>
            <a:off x="609602" y="1325563"/>
            <a:ext cx="10972799" cy="0"/>
          </a:xfrm>
          <a:prstGeom prst="line">
            <a:avLst/>
          </a:prstGeom>
          <a:noFill/>
          <a:ln w="6350" cap="sq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50000"/>
              </a:spcBef>
              <a:defRPr/>
            </a:pPr>
            <a:endParaRPr lang="en-US" sz="1800" dirty="0">
              <a:ln>
                <a:solidFill>
                  <a:srgbClr val="262626">
                    <a:lumMod val="75000"/>
                    <a:lumOff val="25000"/>
                  </a:srgbClr>
                </a:solidFill>
              </a:ln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2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88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95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2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3672" r:id="rId12"/>
    <p:sldLayoutId id="2147483670" r:id="rId13"/>
    <p:sldLayoutId id="2147483650" r:id="rId14"/>
    <p:sldLayoutId id="2147483653" r:id="rId15"/>
    <p:sldLayoutId id="214748379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599" y="5986008"/>
            <a:ext cx="6951135" cy="54848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lnSpc>
                <a:spcPct val="50000"/>
              </a:lnSpc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262626">
                  <a:tint val="75000"/>
                </a:srgbClr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10972800" cy="909252"/>
          </a:xfrm>
          <a:prstGeom prst="rect">
            <a:avLst/>
          </a:prstGeom>
          <a:ln w="3175" cmpd="sng">
            <a:noFill/>
          </a:ln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the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09601" y="1433780"/>
            <a:ext cx="10972799" cy="40902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122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</p:sldLayoutIdLst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800" kern="1200">
          <a:solidFill>
            <a:schemeClr val="tx2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85750" indent="-347472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400"/>
        </a:spcAft>
        <a:buClrTx/>
        <a:buFont typeface="Arial"/>
        <a:buChar char="•"/>
        <a:defRPr sz="2800" kern="1200">
          <a:solidFill>
            <a:schemeClr val="bg2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300"/>
        </a:spcAft>
        <a:buClrTx/>
        <a:buFont typeface="Arial"/>
        <a:buChar char="•"/>
        <a:defRPr sz="2400" kern="1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250"/>
        </a:spcAft>
        <a:buClrTx/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688B-8E7C-4EFC-BA4B-ACF40C487A86}" type="datetimeFigureOut">
              <a:rPr lang="en-US" smtClean="0"/>
              <a:pPr/>
              <a:t>12/12/2023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BDD4-DF87-43B5-AE28-DCF137CAD7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344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C52A-5129-4F55-81A9-7734A419C1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40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  <p:sldLayoutId id="2147484551" r:id="rId12"/>
    <p:sldLayoutId id="2147484552" r:id="rId13"/>
    <p:sldLayoutId id="2147484553" r:id="rId14"/>
    <p:sldLayoutId id="2147484554" r:id="rId15"/>
    <p:sldLayoutId id="2147484555" r:id="rId16"/>
    <p:sldLayoutId id="2147484556" r:id="rId17"/>
    <p:sldLayoutId id="2147484557" r:id="rId18"/>
    <p:sldLayoutId id="2147484558" r:id="rId19"/>
    <p:sldLayoutId id="2147484559" r:id="rId20"/>
    <p:sldLayoutId id="2147484560" r:id="rId21"/>
    <p:sldLayoutId id="2147484561" r:id="rId22"/>
    <p:sldLayoutId id="2147484562" r:id="rId2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pik.com/free-photos-vectors/easy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updates_faq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forms_updates_faq.ht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s.nih.gov/grants/forms_updates_faq.htm" TargetMode="Externa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3253824" y="2198258"/>
            <a:ext cx="5684351" cy="9599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Data tables </a:t>
            </a:r>
            <a:r>
              <a:rPr lang="en-US" dirty="0" smtClean="0">
                <a:solidFill>
                  <a:schemeClr val="bg1"/>
                </a:solidFill>
              </a:rPr>
              <a:t>7 </a:t>
            </a:r>
            <a:r>
              <a:rPr lang="en-US" dirty="0" smtClean="0">
                <a:solidFill>
                  <a:schemeClr val="bg1"/>
                </a:solidFill>
              </a:rPr>
              <a:t>&amp; </a:t>
            </a:r>
            <a:r>
              <a:rPr lang="en-US" dirty="0" smtClean="0">
                <a:solidFill>
                  <a:schemeClr val="bg1"/>
                </a:solidFill>
              </a:rPr>
              <a:t>8</a:t>
            </a:r>
            <a:r>
              <a:rPr lang="en-US" dirty="0" smtClean="0">
                <a:solidFill>
                  <a:schemeClr val="bg1"/>
                </a:solidFill>
              </a:rPr>
              <a:t>	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Subtitle 4"/>
          <p:cNvSpPr>
            <a:spLocks noGrp="1"/>
          </p:cNvSpPr>
          <p:nvPr>
            <p:ph type="subTitle" idx="1"/>
          </p:nvPr>
        </p:nvSpPr>
        <p:spPr>
          <a:xfrm>
            <a:off x="4495800" y="5347997"/>
            <a:ext cx="3200400" cy="1156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Jill I. Vampola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Training Grant Analyst</a:t>
            </a:r>
            <a:br>
              <a:rPr lang="en-US" dirty="0" smtClean="0">
                <a:solidFill>
                  <a:schemeClr val="bg1"/>
                </a:solidFill>
                <a:latin typeface="+mj-lt"/>
              </a:rPr>
            </a:br>
            <a:r>
              <a:rPr lang="en-US" dirty="0" smtClean="0">
                <a:solidFill>
                  <a:schemeClr val="bg1"/>
                </a:solidFill>
                <a:latin typeface="+mj-lt"/>
              </a:rPr>
              <a:t>Research Service Core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61197" y="6421993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December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14, 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2023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81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Best Practices for Table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numbers should match between awarded and appointed!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NIH will not look favorably if you didn’t fill all your slots!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E95C-7AD3-4BEA-AE0E-D7C47BB3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2142" t="10616" r="12248" b="12846"/>
          <a:stretch/>
        </p:blipFill>
        <p:spPr>
          <a:xfrm>
            <a:off x="3645879" y="2741034"/>
            <a:ext cx="3657599" cy="3632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586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9111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128280"/>
            <a:ext cx="1097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Summarize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the data in the Program Plan Section or the Progress Report Section, as appropriate</a:t>
            </a:r>
          </a:p>
        </p:txBody>
      </p:sp>
      <p:sp>
        <p:nvSpPr>
          <p:cNvPr id="6" name="Freeform 5"/>
          <p:cNvSpPr/>
          <p:nvPr/>
        </p:nvSpPr>
        <p:spPr>
          <a:xfrm>
            <a:off x="505906" y="2361936"/>
            <a:ext cx="10453916" cy="3224812"/>
          </a:xfrm>
          <a:custGeom>
            <a:avLst/>
            <a:gdLst>
              <a:gd name="connsiteX0" fmla="*/ 0 w 10453916"/>
              <a:gd name="connsiteY0" fmla="*/ 0 h 3224812"/>
              <a:gd name="connsiteX1" fmla="*/ 10453916 w 10453916"/>
              <a:gd name="connsiteY1" fmla="*/ 0 h 3224812"/>
              <a:gd name="connsiteX2" fmla="*/ 10453916 w 10453916"/>
              <a:gd name="connsiteY2" fmla="*/ 3224812 h 3224812"/>
              <a:gd name="connsiteX3" fmla="*/ 0 w 10453916"/>
              <a:gd name="connsiteY3" fmla="*/ 3224812 h 3224812"/>
              <a:gd name="connsiteX4" fmla="*/ 0 w 10453916"/>
              <a:gd name="connsiteY4" fmla="*/ 0 h 322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3916" h="3224812">
                <a:moveTo>
                  <a:pt x="0" y="0"/>
                </a:moveTo>
                <a:lnTo>
                  <a:pt x="10453916" y="0"/>
                </a:lnTo>
                <a:lnTo>
                  <a:pt x="10453916" y="3224812"/>
                </a:lnTo>
                <a:lnTo>
                  <a:pt x="0" y="32248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340" tIns="1353820" rIns="811340" bIns="256032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Effectiveness of the proposed training program</a:t>
            </a:r>
          </a:p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Track trainee outcomes for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15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years</a:t>
            </a:r>
          </a:p>
        </p:txBody>
      </p:sp>
      <p:sp>
        <p:nvSpPr>
          <p:cNvPr id="8" name="Freeform 7"/>
          <p:cNvSpPr/>
          <p:nvPr/>
        </p:nvSpPr>
        <p:spPr>
          <a:xfrm>
            <a:off x="1028601" y="2100805"/>
            <a:ext cx="7317741" cy="1149471"/>
          </a:xfrm>
          <a:custGeom>
            <a:avLst/>
            <a:gdLst>
              <a:gd name="connsiteX0" fmla="*/ 0 w 7317741"/>
              <a:gd name="connsiteY0" fmla="*/ 319806 h 1918800"/>
              <a:gd name="connsiteX1" fmla="*/ 319806 w 7317741"/>
              <a:gd name="connsiteY1" fmla="*/ 0 h 1918800"/>
              <a:gd name="connsiteX2" fmla="*/ 6997935 w 7317741"/>
              <a:gd name="connsiteY2" fmla="*/ 0 h 1918800"/>
              <a:gd name="connsiteX3" fmla="*/ 7317741 w 7317741"/>
              <a:gd name="connsiteY3" fmla="*/ 319806 h 1918800"/>
              <a:gd name="connsiteX4" fmla="*/ 7317741 w 7317741"/>
              <a:gd name="connsiteY4" fmla="*/ 1598994 h 1918800"/>
              <a:gd name="connsiteX5" fmla="*/ 6997935 w 7317741"/>
              <a:gd name="connsiteY5" fmla="*/ 1918800 h 1918800"/>
              <a:gd name="connsiteX6" fmla="*/ 319806 w 7317741"/>
              <a:gd name="connsiteY6" fmla="*/ 1918800 h 1918800"/>
              <a:gd name="connsiteX7" fmla="*/ 0 w 7317741"/>
              <a:gd name="connsiteY7" fmla="*/ 1598994 h 1918800"/>
              <a:gd name="connsiteX8" fmla="*/ 0 w 7317741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7741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6997935" y="0"/>
                </a:lnTo>
                <a:cubicBezTo>
                  <a:pt x="7174559" y="0"/>
                  <a:pt x="7317741" y="143182"/>
                  <a:pt x="7317741" y="319806"/>
                </a:cubicBezTo>
                <a:lnTo>
                  <a:pt x="7317741" y="1598994"/>
                </a:lnTo>
                <a:cubicBezTo>
                  <a:pt x="7317741" y="1775618"/>
                  <a:pt x="7174559" y="1918800"/>
                  <a:pt x="6997935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261" tIns="93668" rIns="370261" bIns="93668" numCol="1" spcCol="1270" anchor="ctr" anchorCtr="0">
            <a:noAutofit/>
          </a:bodyPr>
          <a:lstStyle/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 Outcomes</a:t>
            </a:r>
          </a:p>
        </p:txBody>
      </p:sp>
    </p:spTree>
    <p:extLst>
      <p:ext uri="{BB962C8B-B14F-4D97-AF65-F5344CB8AC3E}">
        <p14:creationId xmlns:p14="http://schemas.microsoft.com/office/powerpoint/2010/main" val="39102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8046"/>
            <a:ext cx="11255829" cy="768329"/>
          </a:xfrm>
        </p:spPr>
        <p:txBody>
          <a:bodyPr>
            <a:normAutofit/>
          </a:bodyPr>
          <a:lstStyle/>
          <a:p>
            <a:r>
              <a:rPr lang="en-US" sz="4400" dirty="0"/>
              <a:t>Table 8 has Four Parts</a:t>
            </a:r>
          </a:p>
        </p:txBody>
      </p:sp>
      <p:sp>
        <p:nvSpPr>
          <p:cNvPr id="4" name="Freeform 3"/>
          <p:cNvSpPr/>
          <p:nvPr/>
        </p:nvSpPr>
        <p:spPr>
          <a:xfrm>
            <a:off x="465542" y="1885923"/>
            <a:ext cx="2540474" cy="1016189"/>
          </a:xfrm>
          <a:custGeom>
            <a:avLst/>
            <a:gdLst>
              <a:gd name="connsiteX0" fmla="*/ 0 w 2540474"/>
              <a:gd name="connsiteY0" fmla="*/ 0 h 1016189"/>
              <a:gd name="connsiteX1" fmla="*/ 2540474 w 2540474"/>
              <a:gd name="connsiteY1" fmla="*/ 0 h 1016189"/>
              <a:gd name="connsiteX2" fmla="*/ 2540474 w 2540474"/>
              <a:gd name="connsiteY2" fmla="*/ 1016189 h 1016189"/>
              <a:gd name="connsiteX3" fmla="*/ 0 w 2540474"/>
              <a:gd name="connsiteY3" fmla="*/ 1016189 h 1016189"/>
              <a:gd name="connsiteX4" fmla="*/ 0 w 2540474"/>
              <a:gd name="connsiteY4" fmla="*/ 0 h 10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1016189">
                <a:moveTo>
                  <a:pt x="0" y="0"/>
                </a:moveTo>
                <a:lnTo>
                  <a:pt x="2540474" y="0"/>
                </a:lnTo>
                <a:lnTo>
                  <a:pt x="2540474" y="1016189"/>
                </a:lnTo>
                <a:lnTo>
                  <a:pt x="0" y="1016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I.</a:t>
            </a:r>
          </a:p>
        </p:txBody>
      </p:sp>
      <p:sp>
        <p:nvSpPr>
          <p:cNvPr id="6" name="Freeform 5"/>
          <p:cNvSpPr/>
          <p:nvPr/>
        </p:nvSpPr>
        <p:spPr>
          <a:xfrm>
            <a:off x="465542" y="2902113"/>
            <a:ext cx="2540474" cy="3122437"/>
          </a:xfrm>
          <a:custGeom>
            <a:avLst/>
            <a:gdLst>
              <a:gd name="connsiteX0" fmla="*/ 0 w 2540474"/>
              <a:gd name="connsiteY0" fmla="*/ 0 h 3122437"/>
              <a:gd name="connsiteX1" fmla="*/ 2540474 w 2540474"/>
              <a:gd name="connsiteY1" fmla="*/ 0 h 3122437"/>
              <a:gd name="connsiteX2" fmla="*/ 2540474 w 2540474"/>
              <a:gd name="connsiteY2" fmla="*/ 3122437 h 3122437"/>
              <a:gd name="connsiteX3" fmla="*/ 0 w 2540474"/>
              <a:gd name="connsiteY3" fmla="*/ 3122437 h 3122437"/>
              <a:gd name="connsiteX4" fmla="*/ 0 w 2540474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3122437">
                <a:moveTo>
                  <a:pt x="0" y="0"/>
                </a:moveTo>
                <a:lnTo>
                  <a:pt x="2540474" y="0"/>
                </a:lnTo>
                <a:lnTo>
                  <a:pt x="2540474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Those Appointed to the Training Grant </a:t>
            </a:r>
          </a:p>
        </p:txBody>
      </p:sp>
      <p:sp>
        <p:nvSpPr>
          <p:cNvPr id="7" name="Freeform 6"/>
          <p:cNvSpPr/>
          <p:nvPr/>
        </p:nvSpPr>
        <p:spPr>
          <a:xfrm>
            <a:off x="3361683" y="1885923"/>
            <a:ext cx="2540474" cy="1016189"/>
          </a:xfrm>
          <a:custGeom>
            <a:avLst/>
            <a:gdLst>
              <a:gd name="connsiteX0" fmla="*/ 0 w 2540474"/>
              <a:gd name="connsiteY0" fmla="*/ 0 h 1016189"/>
              <a:gd name="connsiteX1" fmla="*/ 2540474 w 2540474"/>
              <a:gd name="connsiteY1" fmla="*/ 0 h 1016189"/>
              <a:gd name="connsiteX2" fmla="*/ 2540474 w 2540474"/>
              <a:gd name="connsiteY2" fmla="*/ 1016189 h 1016189"/>
              <a:gd name="connsiteX3" fmla="*/ 0 w 2540474"/>
              <a:gd name="connsiteY3" fmla="*/ 1016189 h 1016189"/>
              <a:gd name="connsiteX4" fmla="*/ 0 w 2540474"/>
              <a:gd name="connsiteY4" fmla="*/ 0 h 10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1016189">
                <a:moveTo>
                  <a:pt x="0" y="0"/>
                </a:moveTo>
                <a:lnTo>
                  <a:pt x="2540474" y="0"/>
                </a:lnTo>
                <a:lnTo>
                  <a:pt x="2540474" y="1016189"/>
                </a:lnTo>
                <a:lnTo>
                  <a:pt x="0" y="1016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II.</a:t>
            </a:r>
          </a:p>
        </p:txBody>
      </p:sp>
      <p:sp>
        <p:nvSpPr>
          <p:cNvPr id="8" name="Freeform 7"/>
          <p:cNvSpPr/>
          <p:nvPr/>
        </p:nvSpPr>
        <p:spPr>
          <a:xfrm>
            <a:off x="3361683" y="2902113"/>
            <a:ext cx="2540474" cy="3122437"/>
          </a:xfrm>
          <a:custGeom>
            <a:avLst/>
            <a:gdLst>
              <a:gd name="connsiteX0" fmla="*/ 0 w 2540474"/>
              <a:gd name="connsiteY0" fmla="*/ 0 h 3122437"/>
              <a:gd name="connsiteX1" fmla="*/ 2540474 w 2540474"/>
              <a:gd name="connsiteY1" fmla="*/ 0 h 3122437"/>
              <a:gd name="connsiteX2" fmla="*/ 2540474 w 2540474"/>
              <a:gd name="connsiteY2" fmla="*/ 3122437 h 3122437"/>
              <a:gd name="connsiteX3" fmla="*/ 0 w 2540474"/>
              <a:gd name="connsiteY3" fmla="*/ 3122437 h 3122437"/>
              <a:gd name="connsiteX4" fmla="*/ 0 w 2540474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3122437">
                <a:moveTo>
                  <a:pt x="0" y="0"/>
                </a:moveTo>
                <a:lnTo>
                  <a:pt x="2540474" y="0"/>
                </a:lnTo>
                <a:lnTo>
                  <a:pt x="2540474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Those 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Clearly Associated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with the Training Grant</a:t>
            </a:r>
          </a:p>
        </p:txBody>
      </p:sp>
      <p:sp>
        <p:nvSpPr>
          <p:cNvPr id="9" name="Freeform 8"/>
          <p:cNvSpPr/>
          <p:nvPr/>
        </p:nvSpPr>
        <p:spPr>
          <a:xfrm>
            <a:off x="6257824" y="1885923"/>
            <a:ext cx="2540474" cy="1016189"/>
          </a:xfrm>
          <a:custGeom>
            <a:avLst/>
            <a:gdLst>
              <a:gd name="connsiteX0" fmla="*/ 0 w 2540474"/>
              <a:gd name="connsiteY0" fmla="*/ 0 h 1016189"/>
              <a:gd name="connsiteX1" fmla="*/ 2540474 w 2540474"/>
              <a:gd name="connsiteY1" fmla="*/ 0 h 1016189"/>
              <a:gd name="connsiteX2" fmla="*/ 2540474 w 2540474"/>
              <a:gd name="connsiteY2" fmla="*/ 1016189 h 1016189"/>
              <a:gd name="connsiteX3" fmla="*/ 0 w 2540474"/>
              <a:gd name="connsiteY3" fmla="*/ 1016189 h 1016189"/>
              <a:gd name="connsiteX4" fmla="*/ 0 w 2540474"/>
              <a:gd name="connsiteY4" fmla="*/ 0 h 10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1016189">
                <a:moveTo>
                  <a:pt x="0" y="0"/>
                </a:moveTo>
                <a:lnTo>
                  <a:pt x="2540474" y="0"/>
                </a:lnTo>
                <a:lnTo>
                  <a:pt x="2540474" y="1016189"/>
                </a:lnTo>
                <a:lnTo>
                  <a:pt x="0" y="1016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III.</a:t>
            </a:r>
          </a:p>
        </p:txBody>
      </p:sp>
      <p:sp>
        <p:nvSpPr>
          <p:cNvPr id="10" name="Freeform 9"/>
          <p:cNvSpPr/>
          <p:nvPr/>
        </p:nvSpPr>
        <p:spPr>
          <a:xfrm>
            <a:off x="6267656" y="2902113"/>
            <a:ext cx="2540474" cy="3122437"/>
          </a:xfrm>
          <a:custGeom>
            <a:avLst/>
            <a:gdLst>
              <a:gd name="connsiteX0" fmla="*/ 0 w 2540474"/>
              <a:gd name="connsiteY0" fmla="*/ 0 h 3122437"/>
              <a:gd name="connsiteX1" fmla="*/ 2540474 w 2540474"/>
              <a:gd name="connsiteY1" fmla="*/ 0 h 3122437"/>
              <a:gd name="connsiteX2" fmla="*/ 2540474 w 2540474"/>
              <a:gd name="connsiteY2" fmla="*/ 3122437 h 3122437"/>
              <a:gd name="connsiteX3" fmla="*/ 0 w 2540474"/>
              <a:gd name="connsiteY3" fmla="*/ 3122437 h 3122437"/>
              <a:gd name="connsiteX4" fmla="*/ 0 w 2540474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3122437">
                <a:moveTo>
                  <a:pt x="0" y="0"/>
                </a:moveTo>
                <a:lnTo>
                  <a:pt x="2540474" y="0"/>
                </a:lnTo>
                <a:lnTo>
                  <a:pt x="2540474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Recent Graduates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New applications)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9153964" y="1885923"/>
            <a:ext cx="2540474" cy="1016189"/>
          </a:xfrm>
          <a:custGeom>
            <a:avLst/>
            <a:gdLst>
              <a:gd name="connsiteX0" fmla="*/ 0 w 2540474"/>
              <a:gd name="connsiteY0" fmla="*/ 0 h 1016189"/>
              <a:gd name="connsiteX1" fmla="*/ 2540474 w 2540474"/>
              <a:gd name="connsiteY1" fmla="*/ 0 h 1016189"/>
              <a:gd name="connsiteX2" fmla="*/ 2540474 w 2540474"/>
              <a:gd name="connsiteY2" fmla="*/ 1016189 h 1016189"/>
              <a:gd name="connsiteX3" fmla="*/ 0 w 2540474"/>
              <a:gd name="connsiteY3" fmla="*/ 1016189 h 1016189"/>
              <a:gd name="connsiteX4" fmla="*/ 0 w 2540474"/>
              <a:gd name="connsiteY4" fmla="*/ 0 h 101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1016189">
                <a:moveTo>
                  <a:pt x="0" y="0"/>
                </a:moveTo>
                <a:lnTo>
                  <a:pt x="2540474" y="0"/>
                </a:lnTo>
                <a:lnTo>
                  <a:pt x="2540474" y="1016189"/>
                </a:lnTo>
                <a:lnTo>
                  <a:pt x="0" y="10161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6032" tIns="146304" rIns="256032" bIns="146304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IV.</a:t>
            </a:r>
          </a:p>
        </p:txBody>
      </p:sp>
      <p:sp>
        <p:nvSpPr>
          <p:cNvPr id="12" name="Freeform 11"/>
          <p:cNvSpPr/>
          <p:nvPr/>
        </p:nvSpPr>
        <p:spPr>
          <a:xfrm>
            <a:off x="9153964" y="2902113"/>
            <a:ext cx="2540474" cy="3122437"/>
          </a:xfrm>
          <a:custGeom>
            <a:avLst/>
            <a:gdLst>
              <a:gd name="connsiteX0" fmla="*/ 0 w 2540474"/>
              <a:gd name="connsiteY0" fmla="*/ 0 h 3122437"/>
              <a:gd name="connsiteX1" fmla="*/ 2540474 w 2540474"/>
              <a:gd name="connsiteY1" fmla="*/ 0 h 3122437"/>
              <a:gd name="connsiteX2" fmla="*/ 2540474 w 2540474"/>
              <a:gd name="connsiteY2" fmla="*/ 3122437 h 3122437"/>
              <a:gd name="connsiteX3" fmla="*/ 0 w 2540474"/>
              <a:gd name="connsiteY3" fmla="*/ 3122437 h 3122437"/>
              <a:gd name="connsiteX4" fmla="*/ 0 w 2540474"/>
              <a:gd name="connsiteY4" fmla="*/ 0 h 312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474" h="3122437">
                <a:moveTo>
                  <a:pt x="0" y="0"/>
                </a:moveTo>
                <a:lnTo>
                  <a:pt x="2540474" y="0"/>
                </a:lnTo>
                <a:lnTo>
                  <a:pt x="2540474" y="3122437"/>
                </a:lnTo>
                <a:lnTo>
                  <a:pt x="0" y="31224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0688" tIns="170688" rIns="227584" bIns="256032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 Statistics – Predocs only</a:t>
            </a:r>
          </a:p>
        </p:txBody>
      </p:sp>
    </p:spTree>
    <p:extLst>
      <p:ext uri="{BB962C8B-B14F-4D97-AF65-F5344CB8AC3E}">
        <p14:creationId xmlns:p14="http://schemas.microsoft.com/office/powerpoint/2010/main" val="26228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18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Calibri Light" panose="020F0302020204030204" pitchFamily="34" charset="0"/>
              </a:rPr>
              <a:t>Instructions differ between application types</a:t>
            </a:r>
          </a:p>
        </p:txBody>
      </p:sp>
      <p:sp>
        <p:nvSpPr>
          <p:cNvPr id="3" name="Freeform 2"/>
          <p:cNvSpPr/>
          <p:nvPr/>
        </p:nvSpPr>
        <p:spPr>
          <a:xfrm>
            <a:off x="839499" y="1690688"/>
            <a:ext cx="3378110" cy="4754284"/>
          </a:xfrm>
          <a:custGeom>
            <a:avLst/>
            <a:gdLst>
              <a:gd name="connsiteX0" fmla="*/ 0 w 3378110"/>
              <a:gd name="connsiteY0" fmla="*/ 337811 h 4754284"/>
              <a:gd name="connsiteX1" fmla="*/ 337811 w 3378110"/>
              <a:gd name="connsiteY1" fmla="*/ 0 h 4754284"/>
              <a:gd name="connsiteX2" fmla="*/ 3040299 w 3378110"/>
              <a:gd name="connsiteY2" fmla="*/ 0 h 4754284"/>
              <a:gd name="connsiteX3" fmla="*/ 3378110 w 3378110"/>
              <a:gd name="connsiteY3" fmla="*/ 337811 h 4754284"/>
              <a:gd name="connsiteX4" fmla="*/ 3378110 w 3378110"/>
              <a:gd name="connsiteY4" fmla="*/ 4416473 h 4754284"/>
              <a:gd name="connsiteX5" fmla="*/ 3040299 w 3378110"/>
              <a:gd name="connsiteY5" fmla="*/ 4754284 h 4754284"/>
              <a:gd name="connsiteX6" fmla="*/ 337811 w 3378110"/>
              <a:gd name="connsiteY6" fmla="*/ 4754284 h 4754284"/>
              <a:gd name="connsiteX7" fmla="*/ 0 w 3378110"/>
              <a:gd name="connsiteY7" fmla="*/ 4416473 h 4754284"/>
              <a:gd name="connsiteX8" fmla="*/ 0 w 3378110"/>
              <a:gd name="connsiteY8" fmla="*/ 337811 h 47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8110" h="4754284">
                <a:moveTo>
                  <a:pt x="0" y="337811"/>
                </a:moveTo>
                <a:cubicBezTo>
                  <a:pt x="0" y="151243"/>
                  <a:pt x="151243" y="0"/>
                  <a:pt x="337811" y="0"/>
                </a:cubicBezTo>
                <a:lnTo>
                  <a:pt x="3040299" y="0"/>
                </a:lnTo>
                <a:cubicBezTo>
                  <a:pt x="3226867" y="0"/>
                  <a:pt x="3378110" y="151243"/>
                  <a:pt x="3378110" y="337811"/>
                </a:cubicBezTo>
                <a:lnTo>
                  <a:pt x="3378110" y="4416473"/>
                </a:lnTo>
                <a:cubicBezTo>
                  <a:pt x="3378110" y="4603041"/>
                  <a:pt x="3226867" y="4754284"/>
                  <a:pt x="3040299" y="4754284"/>
                </a:cubicBezTo>
                <a:lnTo>
                  <a:pt x="337811" y="4754284"/>
                </a:lnTo>
                <a:cubicBezTo>
                  <a:pt x="151243" y="4754284"/>
                  <a:pt x="0" y="4603041"/>
                  <a:pt x="0" y="4416473"/>
                </a:cubicBezTo>
                <a:lnTo>
                  <a:pt x="0" y="337811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3575649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New</a:t>
            </a:r>
          </a:p>
        </p:txBody>
      </p:sp>
      <p:sp>
        <p:nvSpPr>
          <p:cNvPr id="4" name="Freeform 3"/>
          <p:cNvSpPr/>
          <p:nvPr/>
        </p:nvSpPr>
        <p:spPr>
          <a:xfrm>
            <a:off x="1177310" y="3630161"/>
            <a:ext cx="2702488" cy="2063908"/>
          </a:xfrm>
          <a:custGeom>
            <a:avLst/>
            <a:gdLst>
              <a:gd name="connsiteX0" fmla="*/ 0 w 2702488"/>
              <a:gd name="connsiteY0" fmla="*/ 206391 h 2063908"/>
              <a:gd name="connsiteX1" fmla="*/ 206391 w 2702488"/>
              <a:gd name="connsiteY1" fmla="*/ 0 h 2063908"/>
              <a:gd name="connsiteX2" fmla="*/ 2496097 w 2702488"/>
              <a:gd name="connsiteY2" fmla="*/ 0 h 2063908"/>
              <a:gd name="connsiteX3" fmla="*/ 2702488 w 2702488"/>
              <a:gd name="connsiteY3" fmla="*/ 206391 h 2063908"/>
              <a:gd name="connsiteX4" fmla="*/ 2702488 w 2702488"/>
              <a:gd name="connsiteY4" fmla="*/ 1857517 h 2063908"/>
              <a:gd name="connsiteX5" fmla="*/ 2496097 w 2702488"/>
              <a:gd name="connsiteY5" fmla="*/ 2063908 h 2063908"/>
              <a:gd name="connsiteX6" fmla="*/ 206391 w 2702488"/>
              <a:gd name="connsiteY6" fmla="*/ 2063908 h 2063908"/>
              <a:gd name="connsiteX7" fmla="*/ 0 w 2702488"/>
              <a:gd name="connsiteY7" fmla="*/ 1857517 h 2063908"/>
              <a:gd name="connsiteX8" fmla="*/ 0 w 2702488"/>
              <a:gd name="connsiteY8" fmla="*/ 206391 h 2063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488" h="2063908">
                <a:moveTo>
                  <a:pt x="0" y="206391"/>
                </a:moveTo>
                <a:cubicBezTo>
                  <a:pt x="0" y="92404"/>
                  <a:pt x="92404" y="0"/>
                  <a:pt x="206391" y="0"/>
                </a:cubicBezTo>
                <a:lnTo>
                  <a:pt x="2496097" y="0"/>
                </a:lnTo>
                <a:cubicBezTo>
                  <a:pt x="2610084" y="0"/>
                  <a:pt x="2702488" y="92404"/>
                  <a:pt x="2702488" y="206391"/>
                </a:cubicBezTo>
                <a:lnTo>
                  <a:pt x="2702488" y="1857517"/>
                </a:lnTo>
                <a:cubicBezTo>
                  <a:pt x="2702488" y="1971504"/>
                  <a:pt x="2610084" y="2063908"/>
                  <a:pt x="2496097" y="2063908"/>
                </a:cubicBezTo>
                <a:lnTo>
                  <a:pt x="206391" y="2063908"/>
                </a:lnTo>
                <a:cubicBezTo>
                  <a:pt x="92404" y="2063908"/>
                  <a:pt x="0" y="1971504"/>
                  <a:pt x="0" y="1857517"/>
                </a:cubicBezTo>
                <a:lnTo>
                  <a:pt x="0" y="206391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250" tIns="98550" rIns="111250" bIns="98550" numCol="1" spcCol="1270" anchor="ctr" anchorCtr="0">
            <a:no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III.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Only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Recent Graduates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the last 5 years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470968" y="1690688"/>
            <a:ext cx="3378110" cy="4754284"/>
          </a:xfrm>
          <a:custGeom>
            <a:avLst/>
            <a:gdLst>
              <a:gd name="connsiteX0" fmla="*/ 0 w 3378110"/>
              <a:gd name="connsiteY0" fmla="*/ 337811 h 4754284"/>
              <a:gd name="connsiteX1" fmla="*/ 337811 w 3378110"/>
              <a:gd name="connsiteY1" fmla="*/ 0 h 4754284"/>
              <a:gd name="connsiteX2" fmla="*/ 3040299 w 3378110"/>
              <a:gd name="connsiteY2" fmla="*/ 0 h 4754284"/>
              <a:gd name="connsiteX3" fmla="*/ 3378110 w 3378110"/>
              <a:gd name="connsiteY3" fmla="*/ 337811 h 4754284"/>
              <a:gd name="connsiteX4" fmla="*/ 3378110 w 3378110"/>
              <a:gd name="connsiteY4" fmla="*/ 4416473 h 4754284"/>
              <a:gd name="connsiteX5" fmla="*/ 3040299 w 3378110"/>
              <a:gd name="connsiteY5" fmla="*/ 4754284 h 4754284"/>
              <a:gd name="connsiteX6" fmla="*/ 337811 w 3378110"/>
              <a:gd name="connsiteY6" fmla="*/ 4754284 h 4754284"/>
              <a:gd name="connsiteX7" fmla="*/ 0 w 3378110"/>
              <a:gd name="connsiteY7" fmla="*/ 4416473 h 4754284"/>
              <a:gd name="connsiteX8" fmla="*/ 0 w 3378110"/>
              <a:gd name="connsiteY8" fmla="*/ 337811 h 47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8110" h="4754284">
                <a:moveTo>
                  <a:pt x="0" y="337811"/>
                </a:moveTo>
                <a:cubicBezTo>
                  <a:pt x="0" y="151243"/>
                  <a:pt x="151243" y="0"/>
                  <a:pt x="337811" y="0"/>
                </a:cubicBezTo>
                <a:lnTo>
                  <a:pt x="3040299" y="0"/>
                </a:lnTo>
                <a:cubicBezTo>
                  <a:pt x="3226867" y="0"/>
                  <a:pt x="3378110" y="151243"/>
                  <a:pt x="3378110" y="337811"/>
                </a:cubicBezTo>
                <a:lnTo>
                  <a:pt x="3378110" y="4416473"/>
                </a:lnTo>
                <a:cubicBezTo>
                  <a:pt x="3378110" y="4603041"/>
                  <a:pt x="3226867" y="4754284"/>
                  <a:pt x="3040299" y="4754284"/>
                </a:cubicBezTo>
                <a:lnTo>
                  <a:pt x="337811" y="4754284"/>
                </a:lnTo>
                <a:cubicBezTo>
                  <a:pt x="151243" y="4754284"/>
                  <a:pt x="0" y="4603041"/>
                  <a:pt x="0" y="4416473"/>
                </a:cubicBezTo>
                <a:lnTo>
                  <a:pt x="0" y="337811"/>
                </a:lnTo>
                <a:close/>
              </a:path>
            </a:pathLst>
          </a:custGeom>
          <a:solidFill>
            <a:srgbClr val="9D90A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3575649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Renewal</a:t>
            </a:r>
          </a:p>
        </p:txBody>
      </p:sp>
      <p:sp>
        <p:nvSpPr>
          <p:cNvPr id="6" name="Freeform 5"/>
          <p:cNvSpPr/>
          <p:nvPr/>
        </p:nvSpPr>
        <p:spPr>
          <a:xfrm>
            <a:off x="4629942" y="3117089"/>
            <a:ext cx="3060162" cy="692597"/>
          </a:xfrm>
          <a:custGeom>
            <a:avLst/>
            <a:gdLst>
              <a:gd name="connsiteX0" fmla="*/ 0 w 3060162"/>
              <a:gd name="connsiteY0" fmla="*/ 69260 h 692597"/>
              <a:gd name="connsiteX1" fmla="*/ 69260 w 3060162"/>
              <a:gd name="connsiteY1" fmla="*/ 0 h 692597"/>
              <a:gd name="connsiteX2" fmla="*/ 2990902 w 3060162"/>
              <a:gd name="connsiteY2" fmla="*/ 0 h 692597"/>
              <a:gd name="connsiteX3" fmla="*/ 3060162 w 3060162"/>
              <a:gd name="connsiteY3" fmla="*/ 69260 h 692597"/>
              <a:gd name="connsiteX4" fmla="*/ 3060162 w 3060162"/>
              <a:gd name="connsiteY4" fmla="*/ 623337 h 692597"/>
              <a:gd name="connsiteX5" fmla="*/ 2990902 w 3060162"/>
              <a:gd name="connsiteY5" fmla="*/ 692597 h 692597"/>
              <a:gd name="connsiteX6" fmla="*/ 69260 w 3060162"/>
              <a:gd name="connsiteY6" fmla="*/ 692597 h 692597"/>
              <a:gd name="connsiteX7" fmla="*/ 0 w 3060162"/>
              <a:gd name="connsiteY7" fmla="*/ 623337 h 692597"/>
              <a:gd name="connsiteX8" fmla="*/ 0 w 3060162"/>
              <a:gd name="connsiteY8" fmla="*/ 69260 h 69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162" h="692597">
                <a:moveTo>
                  <a:pt x="0" y="69260"/>
                </a:moveTo>
                <a:cubicBezTo>
                  <a:pt x="0" y="31009"/>
                  <a:pt x="31009" y="0"/>
                  <a:pt x="69260" y="0"/>
                </a:cubicBezTo>
                <a:lnTo>
                  <a:pt x="2990902" y="0"/>
                </a:lnTo>
                <a:cubicBezTo>
                  <a:pt x="3029153" y="0"/>
                  <a:pt x="3060162" y="31009"/>
                  <a:pt x="3060162" y="69260"/>
                </a:cubicBezTo>
                <a:lnTo>
                  <a:pt x="3060162" y="623337"/>
                </a:lnTo>
                <a:cubicBezTo>
                  <a:pt x="3060162" y="661588"/>
                  <a:pt x="3029153" y="692597"/>
                  <a:pt x="2990902" y="692597"/>
                </a:cubicBezTo>
                <a:lnTo>
                  <a:pt x="69260" y="692597"/>
                </a:lnTo>
                <a:cubicBezTo>
                  <a:pt x="31009" y="692597"/>
                  <a:pt x="0" y="661588"/>
                  <a:pt x="0" y="623337"/>
                </a:cubicBezTo>
                <a:lnTo>
                  <a:pt x="0" y="6926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05" tIns="54575" rIns="66005" bIns="54575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I. Those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Appointed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the Training Grant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29942" y="3916240"/>
            <a:ext cx="3060162" cy="692597"/>
          </a:xfrm>
          <a:custGeom>
            <a:avLst/>
            <a:gdLst>
              <a:gd name="connsiteX0" fmla="*/ 0 w 3060162"/>
              <a:gd name="connsiteY0" fmla="*/ 69260 h 692597"/>
              <a:gd name="connsiteX1" fmla="*/ 69260 w 3060162"/>
              <a:gd name="connsiteY1" fmla="*/ 0 h 692597"/>
              <a:gd name="connsiteX2" fmla="*/ 2990902 w 3060162"/>
              <a:gd name="connsiteY2" fmla="*/ 0 h 692597"/>
              <a:gd name="connsiteX3" fmla="*/ 3060162 w 3060162"/>
              <a:gd name="connsiteY3" fmla="*/ 69260 h 692597"/>
              <a:gd name="connsiteX4" fmla="*/ 3060162 w 3060162"/>
              <a:gd name="connsiteY4" fmla="*/ 623337 h 692597"/>
              <a:gd name="connsiteX5" fmla="*/ 2990902 w 3060162"/>
              <a:gd name="connsiteY5" fmla="*/ 692597 h 692597"/>
              <a:gd name="connsiteX6" fmla="*/ 69260 w 3060162"/>
              <a:gd name="connsiteY6" fmla="*/ 692597 h 692597"/>
              <a:gd name="connsiteX7" fmla="*/ 0 w 3060162"/>
              <a:gd name="connsiteY7" fmla="*/ 623337 h 692597"/>
              <a:gd name="connsiteX8" fmla="*/ 0 w 3060162"/>
              <a:gd name="connsiteY8" fmla="*/ 69260 h 69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162" h="692597">
                <a:moveTo>
                  <a:pt x="0" y="69260"/>
                </a:moveTo>
                <a:cubicBezTo>
                  <a:pt x="0" y="31009"/>
                  <a:pt x="31009" y="0"/>
                  <a:pt x="69260" y="0"/>
                </a:cubicBezTo>
                <a:lnTo>
                  <a:pt x="2990902" y="0"/>
                </a:lnTo>
                <a:cubicBezTo>
                  <a:pt x="3029153" y="0"/>
                  <a:pt x="3060162" y="31009"/>
                  <a:pt x="3060162" y="69260"/>
                </a:cubicBezTo>
                <a:lnTo>
                  <a:pt x="3060162" y="623337"/>
                </a:lnTo>
                <a:cubicBezTo>
                  <a:pt x="3060162" y="661588"/>
                  <a:pt x="3029153" y="692597"/>
                  <a:pt x="2990902" y="692597"/>
                </a:cubicBezTo>
                <a:lnTo>
                  <a:pt x="69260" y="692597"/>
                </a:lnTo>
                <a:cubicBezTo>
                  <a:pt x="31009" y="692597"/>
                  <a:pt x="0" y="661588"/>
                  <a:pt x="0" y="623337"/>
                </a:cubicBezTo>
                <a:lnTo>
                  <a:pt x="0" y="6926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05" tIns="54575" rIns="66005" bIns="54575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II. Those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Clearly Associated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with the Training Grant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29942" y="4715392"/>
            <a:ext cx="3060162" cy="692597"/>
          </a:xfrm>
          <a:custGeom>
            <a:avLst/>
            <a:gdLst>
              <a:gd name="connsiteX0" fmla="*/ 0 w 3060162"/>
              <a:gd name="connsiteY0" fmla="*/ 69260 h 692597"/>
              <a:gd name="connsiteX1" fmla="*/ 69260 w 3060162"/>
              <a:gd name="connsiteY1" fmla="*/ 0 h 692597"/>
              <a:gd name="connsiteX2" fmla="*/ 2990902 w 3060162"/>
              <a:gd name="connsiteY2" fmla="*/ 0 h 692597"/>
              <a:gd name="connsiteX3" fmla="*/ 3060162 w 3060162"/>
              <a:gd name="connsiteY3" fmla="*/ 69260 h 692597"/>
              <a:gd name="connsiteX4" fmla="*/ 3060162 w 3060162"/>
              <a:gd name="connsiteY4" fmla="*/ 623337 h 692597"/>
              <a:gd name="connsiteX5" fmla="*/ 2990902 w 3060162"/>
              <a:gd name="connsiteY5" fmla="*/ 692597 h 692597"/>
              <a:gd name="connsiteX6" fmla="*/ 69260 w 3060162"/>
              <a:gd name="connsiteY6" fmla="*/ 692597 h 692597"/>
              <a:gd name="connsiteX7" fmla="*/ 0 w 3060162"/>
              <a:gd name="connsiteY7" fmla="*/ 623337 h 692597"/>
              <a:gd name="connsiteX8" fmla="*/ 0 w 3060162"/>
              <a:gd name="connsiteY8" fmla="*/ 69260 h 69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162" h="692597">
                <a:moveTo>
                  <a:pt x="0" y="69260"/>
                </a:moveTo>
                <a:cubicBezTo>
                  <a:pt x="0" y="31009"/>
                  <a:pt x="31009" y="0"/>
                  <a:pt x="69260" y="0"/>
                </a:cubicBezTo>
                <a:lnTo>
                  <a:pt x="2990902" y="0"/>
                </a:lnTo>
                <a:cubicBezTo>
                  <a:pt x="3029153" y="0"/>
                  <a:pt x="3060162" y="31009"/>
                  <a:pt x="3060162" y="69260"/>
                </a:cubicBezTo>
                <a:lnTo>
                  <a:pt x="3060162" y="623337"/>
                </a:lnTo>
                <a:cubicBezTo>
                  <a:pt x="3060162" y="661588"/>
                  <a:pt x="3029153" y="692597"/>
                  <a:pt x="2990902" y="692597"/>
                </a:cubicBezTo>
                <a:lnTo>
                  <a:pt x="69260" y="692597"/>
                </a:lnTo>
                <a:cubicBezTo>
                  <a:pt x="31009" y="692597"/>
                  <a:pt x="0" y="661588"/>
                  <a:pt x="0" y="623337"/>
                </a:cubicBezTo>
                <a:lnTo>
                  <a:pt x="0" y="6926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05" tIns="54575" rIns="66005" bIns="54575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III. Recent Graduates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only for expanding programs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11" name="Freeform 10"/>
          <p:cNvSpPr/>
          <p:nvPr/>
        </p:nvSpPr>
        <p:spPr>
          <a:xfrm>
            <a:off x="4629942" y="5514543"/>
            <a:ext cx="3060162" cy="692597"/>
          </a:xfrm>
          <a:custGeom>
            <a:avLst/>
            <a:gdLst>
              <a:gd name="connsiteX0" fmla="*/ 0 w 3060162"/>
              <a:gd name="connsiteY0" fmla="*/ 69260 h 692597"/>
              <a:gd name="connsiteX1" fmla="*/ 69260 w 3060162"/>
              <a:gd name="connsiteY1" fmla="*/ 0 h 692597"/>
              <a:gd name="connsiteX2" fmla="*/ 2990902 w 3060162"/>
              <a:gd name="connsiteY2" fmla="*/ 0 h 692597"/>
              <a:gd name="connsiteX3" fmla="*/ 3060162 w 3060162"/>
              <a:gd name="connsiteY3" fmla="*/ 69260 h 692597"/>
              <a:gd name="connsiteX4" fmla="*/ 3060162 w 3060162"/>
              <a:gd name="connsiteY4" fmla="*/ 623337 h 692597"/>
              <a:gd name="connsiteX5" fmla="*/ 2990902 w 3060162"/>
              <a:gd name="connsiteY5" fmla="*/ 692597 h 692597"/>
              <a:gd name="connsiteX6" fmla="*/ 69260 w 3060162"/>
              <a:gd name="connsiteY6" fmla="*/ 692597 h 692597"/>
              <a:gd name="connsiteX7" fmla="*/ 0 w 3060162"/>
              <a:gd name="connsiteY7" fmla="*/ 623337 h 692597"/>
              <a:gd name="connsiteX8" fmla="*/ 0 w 3060162"/>
              <a:gd name="connsiteY8" fmla="*/ 69260 h 692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0162" h="692597">
                <a:moveTo>
                  <a:pt x="0" y="69260"/>
                </a:moveTo>
                <a:cubicBezTo>
                  <a:pt x="0" y="31009"/>
                  <a:pt x="31009" y="0"/>
                  <a:pt x="69260" y="0"/>
                </a:cubicBezTo>
                <a:lnTo>
                  <a:pt x="2990902" y="0"/>
                </a:lnTo>
                <a:cubicBezTo>
                  <a:pt x="3029153" y="0"/>
                  <a:pt x="3060162" y="31009"/>
                  <a:pt x="3060162" y="69260"/>
                </a:cubicBezTo>
                <a:lnTo>
                  <a:pt x="3060162" y="623337"/>
                </a:lnTo>
                <a:cubicBezTo>
                  <a:pt x="3060162" y="661588"/>
                  <a:pt x="3029153" y="692597"/>
                  <a:pt x="2990902" y="692597"/>
                </a:cubicBezTo>
                <a:lnTo>
                  <a:pt x="69260" y="692597"/>
                </a:lnTo>
                <a:cubicBezTo>
                  <a:pt x="31009" y="692597"/>
                  <a:pt x="0" y="661588"/>
                  <a:pt x="0" y="623337"/>
                </a:cubicBezTo>
                <a:lnTo>
                  <a:pt x="0" y="69260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005" tIns="54575" rIns="66005" bIns="54575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IV. Program Statistics – predocs only</a:t>
            </a:r>
          </a:p>
        </p:txBody>
      </p:sp>
      <p:sp>
        <p:nvSpPr>
          <p:cNvPr id="12" name="Freeform 11"/>
          <p:cNvSpPr/>
          <p:nvPr/>
        </p:nvSpPr>
        <p:spPr>
          <a:xfrm>
            <a:off x="8102437" y="1690688"/>
            <a:ext cx="3378110" cy="4754284"/>
          </a:xfrm>
          <a:custGeom>
            <a:avLst/>
            <a:gdLst>
              <a:gd name="connsiteX0" fmla="*/ 0 w 3378110"/>
              <a:gd name="connsiteY0" fmla="*/ 337811 h 4754284"/>
              <a:gd name="connsiteX1" fmla="*/ 337811 w 3378110"/>
              <a:gd name="connsiteY1" fmla="*/ 0 h 4754284"/>
              <a:gd name="connsiteX2" fmla="*/ 3040299 w 3378110"/>
              <a:gd name="connsiteY2" fmla="*/ 0 h 4754284"/>
              <a:gd name="connsiteX3" fmla="*/ 3378110 w 3378110"/>
              <a:gd name="connsiteY3" fmla="*/ 337811 h 4754284"/>
              <a:gd name="connsiteX4" fmla="*/ 3378110 w 3378110"/>
              <a:gd name="connsiteY4" fmla="*/ 4416473 h 4754284"/>
              <a:gd name="connsiteX5" fmla="*/ 3040299 w 3378110"/>
              <a:gd name="connsiteY5" fmla="*/ 4754284 h 4754284"/>
              <a:gd name="connsiteX6" fmla="*/ 337811 w 3378110"/>
              <a:gd name="connsiteY6" fmla="*/ 4754284 h 4754284"/>
              <a:gd name="connsiteX7" fmla="*/ 0 w 3378110"/>
              <a:gd name="connsiteY7" fmla="*/ 4416473 h 4754284"/>
              <a:gd name="connsiteX8" fmla="*/ 0 w 3378110"/>
              <a:gd name="connsiteY8" fmla="*/ 337811 h 47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8110" h="4754284">
                <a:moveTo>
                  <a:pt x="0" y="337811"/>
                </a:moveTo>
                <a:cubicBezTo>
                  <a:pt x="0" y="151243"/>
                  <a:pt x="151243" y="0"/>
                  <a:pt x="337811" y="0"/>
                </a:cubicBezTo>
                <a:lnTo>
                  <a:pt x="3040299" y="0"/>
                </a:lnTo>
                <a:cubicBezTo>
                  <a:pt x="3226867" y="0"/>
                  <a:pt x="3378110" y="151243"/>
                  <a:pt x="3378110" y="337811"/>
                </a:cubicBezTo>
                <a:lnTo>
                  <a:pt x="3378110" y="4416473"/>
                </a:lnTo>
                <a:cubicBezTo>
                  <a:pt x="3378110" y="4603041"/>
                  <a:pt x="3226867" y="4754284"/>
                  <a:pt x="3040299" y="4754284"/>
                </a:cubicBezTo>
                <a:lnTo>
                  <a:pt x="337811" y="4754284"/>
                </a:lnTo>
                <a:cubicBezTo>
                  <a:pt x="151243" y="4754284"/>
                  <a:pt x="0" y="4603041"/>
                  <a:pt x="0" y="4416473"/>
                </a:cubicBezTo>
                <a:lnTo>
                  <a:pt x="0" y="337811"/>
                </a:lnTo>
                <a:close/>
              </a:path>
            </a:pathLst>
          </a:custGeom>
          <a:solidFill>
            <a:srgbClr val="5AA2A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247650" rIns="247650" bIns="3575649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RPPR</a:t>
            </a:r>
          </a:p>
        </p:txBody>
      </p:sp>
      <p:sp>
        <p:nvSpPr>
          <p:cNvPr id="13" name="Freeform 12"/>
          <p:cNvSpPr/>
          <p:nvPr/>
        </p:nvSpPr>
        <p:spPr>
          <a:xfrm>
            <a:off x="8229183" y="3117379"/>
            <a:ext cx="3124617" cy="934026"/>
          </a:xfrm>
          <a:custGeom>
            <a:avLst/>
            <a:gdLst>
              <a:gd name="connsiteX0" fmla="*/ 0 w 3124617"/>
              <a:gd name="connsiteY0" fmla="*/ 93403 h 934026"/>
              <a:gd name="connsiteX1" fmla="*/ 93403 w 3124617"/>
              <a:gd name="connsiteY1" fmla="*/ 0 h 934026"/>
              <a:gd name="connsiteX2" fmla="*/ 3031214 w 3124617"/>
              <a:gd name="connsiteY2" fmla="*/ 0 h 934026"/>
              <a:gd name="connsiteX3" fmla="*/ 3124617 w 3124617"/>
              <a:gd name="connsiteY3" fmla="*/ 93403 h 934026"/>
              <a:gd name="connsiteX4" fmla="*/ 3124617 w 3124617"/>
              <a:gd name="connsiteY4" fmla="*/ 840623 h 934026"/>
              <a:gd name="connsiteX5" fmla="*/ 3031214 w 3124617"/>
              <a:gd name="connsiteY5" fmla="*/ 934026 h 934026"/>
              <a:gd name="connsiteX6" fmla="*/ 93403 w 3124617"/>
              <a:gd name="connsiteY6" fmla="*/ 934026 h 934026"/>
              <a:gd name="connsiteX7" fmla="*/ 0 w 3124617"/>
              <a:gd name="connsiteY7" fmla="*/ 840623 h 934026"/>
              <a:gd name="connsiteX8" fmla="*/ 0 w 3124617"/>
              <a:gd name="connsiteY8" fmla="*/ 93403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4617" h="934026">
                <a:moveTo>
                  <a:pt x="0" y="93403"/>
                </a:moveTo>
                <a:cubicBezTo>
                  <a:pt x="0" y="41818"/>
                  <a:pt x="41818" y="0"/>
                  <a:pt x="93403" y="0"/>
                </a:cubicBezTo>
                <a:lnTo>
                  <a:pt x="3031214" y="0"/>
                </a:lnTo>
                <a:cubicBezTo>
                  <a:pt x="3082799" y="0"/>
                  <a:pt x="3124617" y="41818"/>
                  <a:pt x="3124617" y="93403"/>
                </a:cubicBezTo>
                <a:lnTo>
                  <a:pt x="3124617" y="840623"/>
                </a:lnTo>
                <a:cubicBezTo>
                  <a:pt x="3124617" y="892208"/>
                  <a:pt x="3082799" y="934026"/>
                  <a:pt x="3031214" y="934026"/>
                </a:cubicBezTo>
                <a:lnTo>
                  <a:pt x="93403" y="934026"/>
                </a:lnTo>
                <a:cubicBezTo>
                  <a:pt x="41818" y="934026"/>
                  <a:pt x="0" y="892208"/>
                  <a:pt x="0" y="840623"/>
                </a:cubicBezTo>
                <a:lnTo>
                  <a:pt x="0" y="934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077" tIns="61647" rIns="73077" bIns="61647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I. Those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Appointed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the Training Grant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8229183" y="4195102"/>
            <a:ext cx="3124617" cy="934026"/>
          </a:xfrm>
          <a:custGeom>
            <a:avLst/>
            <a:gdLst>
              <a:gd name="connsiteX0" fmla="*/ 0 w 3124617"/>
              <a:gd name="connsiteY0" fmla="*/ 93403 h 934026"/>
              <a:gd name="connsiteX1" fmla="*/ 93403 w 3124617"/>
              <a:gd name="connsiteY1" fmla="*/ 0 h 934026"/>
              <a:gd name="connsiteX2" fmla="*/ 3031214 w 3124617"/>
              <a:gd name="connsiteY2" fmla="*/ 0 h 934026"/>
              <a:gd name="connsiteX3" fmla="*/ 3124617 w 3124617"/>
              <a:gd name="connsiteY3" fmla="*/ 93403 h 934026"/>
              <a:gd name="connsiteX4" fmla="*/ 3124617 w 3124617"/>
              <a:gd name="connsiteY4" fmla="*/ 840623 h 934026"/>
              <a:gd name="connsiteX5" fmla="*/ 3031214 w 3124617"/>
              <a:gd name="connsiteY5" fmla="*/ 934026 h 934026"/>
              <a:gd name="connsiteX6" fmla="*/ 93403 w 3124617"/>
              <a:gd name="connsiteY6" fmla="*/ 934026 h 934026"/>
              <a:gd name="connsiteX7" fmla="*/ 0 w 3124617"/>
              <a:gd name="connsiteY7" fmla="*/ 840623 h 934026"/>
              <a:gd name="connsiteX8" fmla="*/ 0 w 3124617"/>
              <a:gd name="connsiteY8" fmla="*/ 93403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4617" h="934026">
                <a:moveTo>
                  <a:pt x="0" y="93403"/>
                </a:moveTo>
                <a:cubicBezTo>
                  <a:pt x="0" y="41818"/>
                  <a:pt x="41818" y="0"/>
                  <a:pt x="93403" y="0"/>
                </a:cubicBezTo>
                <a:lnTo>
                  <a:pt x="3031214" y="0"/>
                </a:lnTo>
                <a:cubicBezTo>
                  <a:pt x="3082799" y="0"/>
                  <a:pt x="3124617" y="41818"/>
                  <a:pt x="3124617" y="93403"/>
                </a:cubicBezTo>
                <a:lnTo>
                  <a:pt x="3124617" y="840623"/>
                </a:lnTo>
                <a:cubicBezTo>
                  <a:pt x="3124617" y="892208"/>
                  <a:pt x="3082799" y="934026"/>
                  <a:pt x="3031214" y="934026"/>
                </a:cubicBezTo>
                <a:lnTo>
                  <a:pt x="93403" y="934026"/>
                </a:lnTo>
                <a:cubicBezTo>
                  <a:pt x="41818" y="934026"/>
                  <a:pt x="0" y="892208"/>
                  <a:pt x="0" y="840623"/>
                </a:cubicBezTo>
                <a:lnTo>
                  <a:pt x="0" y="934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077" tIns="61647" rIns="73077" bIns="61647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II. Those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Clearly Associated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with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Training Grant </a:t>
            </a:r>
          </a:p>
        </p:txBody>
      </p:sp>
      <p:sp>
        <p:nvSpPr>
          <p:cNvPr id="15" name="Freeform 14"/>
          <p:cNvSpPr/>
          <p:nvPr/>
        </p:nvSpPr>
        <p:spPr>
          <a:xfrm>
            <a:off x="8229183" y="5272825"/>
            <a:ext cx="3124617" cy="934026"/>
          </a:xfrm>
          <a:custGeom>
            <a:avLst/>
            <a:gdLst>
              <a:gd name="connsiteX0" fmla="*/ 0 w 3124617"/>
              <a:gd name="connsiteY0" fmla="*/ 93403 h 934026"/>
              <a:gd name="connsiteX1" fmla="*/ 93403 w 3124617"/>
              <a:gd name="connsiteY1" fmla="*/ 0 h 934026"/>
              <a:gd name="connsiteX2" fmla="*/ 3031214 w 3124617"/>
              <a:gd name="connsiteY2" fmla="*/ 0 h 934026"/>
              <a:gd name="connsiteX3" fmla="*/ 3124617 w 3124617"/>
              <a:gd name="connsiteY3" fmla="*/ 93403 h 934026"/>
              <a:gd name="connsiteX4" fmla="*/ 3124617 w 3124617"/>
              <a:gd name="connsiteY4" fmla="*/ 840623 h 934026"/>
              <a:gd name="connsiteX5" fmla="*/ 3031214 w 3124617"/>
              <a:gd name="connsiteY5" fmla="*/ 934026 h 934026"/>
              <a:gd name="connsiteX6" fmla="*/ 93403 w 3124617"/>
              <a:gd name="connsiteY6" fmla="*/ 934026 h 934026"/>
              <a:gd name="connsiteX7" fmla="*/ 0 w 3124617"/>
              <a:gd name="connsiteY7" fmla="*/ 840623 h 934026"/>
              <a:gd name="connsiteX8" fmla="*/ 0 w 3124617"/>
              <a:gd name="connsiteY8" fmla="*/ 93403 h 9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4617" h="934026">
                <a:moveTo>
                  <a:pt x="0" y="93403"/>
                </a:moveTo>
                <a:cubicBezTo>
                  <a:pt x="0" y="41818"/>
                  <a:pt x="41818" y="0"/>
                  <a:pt x="93403" y="0"/>
                </a:cubicBezTo>
                <a:lnTo>
                  <a:pt x="3031214" y="0"/>
                </a:lnTo>
                <a:cubicBezTo>
                  <a:pt x="3082799" y="0"/>
                  <a:pt x="3124617" y="41818"/>
                  <a:pt x="3124617" y="93403"/>
                </a:cubicBezTo>
                <a:lnTo>
                  <a:pt x="3124617" y="840623"/>
                </a:lnTo>
                <a:cubicBezTo>
                  <a:pt x="3124617" y="892208"/>
                  <a:pt x="3082799" y="934026"/>
                  <a:pt x="3031214" y="934026"/>
                </a:cubicBezTo>
                <a:lnTo>
                  <a:pt x="93403" y="934026"/>
                </a:lnTo>
                <a:cubicBezTo>
                  <a:pt x="41818" y="934026"/>
                  <a:pt x="0" y="892208"/>
                  <a:pt x="0" y="840623"/>
                </a:cubicBezTo>
                <a:lnTo>
                  <a:pt x="0" y="93403"/>
                </a:lnTo>
                <a:close/>
              </a:path>
            </a:pathLst>
          </a:custGeom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3077" tIns="61647" rIns="73077" bIns="61647" numCol="1" spcCol="1270" anchor="ctr" anchorCtr="0">
            <a:noAutofit/>
          </a:bodyPr>
          <a:lstStyle/>
          <a:p>
            <a:pPr marL="0" marR="0" lvl="0" indent="0" algn="l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IV. Program Statistics – predocs only</a:t>
            </a:r>
          </a:p>
        </p:txBody>
      </p:sp>
    </p:spTree>
    <p:extLst>
      <p:ext uri="{BB962C8B-B14F-4D97-AF65-F5344CB8AC3E}">
        <p14:creationId xmlns:p14="http://schemas.microsoft.com/office/powerpoint/2010/main" val="10790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08" r="365" b="31439"/>
          <a:stretch/>
        </p:blipFill>
        <p:spPr>
          <a:xfrm>
            <a:off x="114907" y="1994994"/>
            <a:ext cx="11812555" cy="2967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965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Data Table 8 Instructions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09600" y="4317912"/>
            <a:ext cx="479367" cy="9307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834995" y="1623997"/>
            <a:ext cx="427341" cy="1289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>
            <a:off x="2676698" y="1924403"/>
            <a:ext cx="2082328" cy="21488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4759026" y="1139573"/>
            <a:ext cx="6592465" cy="1569660"/>
          </a:xfrm>
          <a:prstGeom prst="rect">
            <a:avLst/>
          </a:prstGeom>
          <a:solidFill>
            <a:schemeClr val="tx1"/>
          </a:solidFill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start date (MM/YYYY format - no day) is the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first year that the trainee began graduate studies at the applicant institution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even if they did not become associated with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training program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until later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114907" y="5269409"/>
            <a:ext cx="4346257" cy="1200329"/>
          </a:xfrm>
          <a:prstGeom prst="rect">
            <a:avLst/>
          </a:prstGeom>
          <a:solidFill>
            <a:schemeClr val="tx1"/>
          </a:solidFill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Predoc trainee is defined as a Ph.D candidate,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master’s students and undergrads excluded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22402" y="1007501"/>
            <a:ext cx="2370544" cy="8309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Up to two faculty members</a:t>
            </a:r>
          </a:p>
        </p:txBody>
      </p:sp>
    </p:spTree>
    <p:extLst>
      <p:ext uri="{BB962C8B-B14F-4D97-AF65-F5344CB8AC3E}">
        <p14:creationId xmlns:p14="http://schemas.microsoft.com/office/powerpoint/2010/main" val="10640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9269"/>
            <a:ext cx="10972800" cy="73488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Sources of Support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4768" y="944152"/>
            <a:ext cx="7910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Provide 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primary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source and type of support during each 12-month period of training, using TY1 for Training Year 1, etc.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If the trainee was listed on a prior RPPR for any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NIH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grant, it should appear in xTRACT automatically.  Other non-NIH fund sources will need to be manually entered.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3706" y="4459274"/>
            <a:ext cx="3061852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Sources of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NSF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Other Federal (Other Fed)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University (Univ)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Foundation (Fdn)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Non-US (Non-US)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Other (Other)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19009" y="4459273"/>
            <a:ext cx="3218573" cy="224676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Types of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Research assistantship (RA)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Teaching assistantship (TA)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Fellowship (F)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Training Grant (TG)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Scholarship (S)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• Other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853" r="2540" b="2483"/>
          <a:stretch/>
        </p:blipFill>
        <p:spPr bwMode="auto">
          <a:xfrm>
            <a:off x="1216058" y="1636137"/>
            <a:ext cx="1875934" cy="3755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740330" y="4363726"/>
            <a:ext cx="748143" cy="44334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2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460" r="394" b="31295"/>
          <a:stretch/>
        </p:blipFill>
        <p:spPr>
          <a:xfrm>
            <a:off x="407324" y="1304924"/>
            <a:ext cx="11130742" cy="2801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Degrees for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Predocs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663981" y="3621154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166902" y="3785021"/>
            <a:ext cx="805793" cy="846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2992580" y="4133345"/>
            <a:ext cx="2576947" cy="156966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For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past predocs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list the terminal degree received and year awarded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883564" y="4136781"/>
            <a:ext cx="5320145" cy="1569660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Trainees currently in the program should be designated 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 training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”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Those who have left the graduate program without a degree, report “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none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.”  </a:t>
            </a:r>
          </a:p>
        </p:txBody>
      </p:sp>
    </p:spTree>
    <p:extLst>
      <p:ext uri="{BB962C8B-B14F-4D97-AF65-F5344CB8AC3E}">
        <p14:creationId xmlns:p14="http://schemas.microsoft.com/office/powerpoint/2010/main" val="2008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60" r="394" b="31295"/>
          <a:stretch/>
        </p:blipFill>
        <p:spPr>
          <a:xfrm>
            <a:off x="216873" y="1517444"/>
            <a:ext cx="11758253" cy="29595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Topic of Research –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Predocs &amp; Postdocs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934124" y="3995617"/>
            <a:ext cx="164945" cy="57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323713" y="4572805"/>
            <a:ext cx="2444070" cy="138499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Research Topic is limited to 200 characters</a:t>
            </a:r>
          </a:p>
        </p:txBody>
      </p:sp>
    </p:spTree>
    <p:extLst>
      <p:ext uri="{BB962C8B-B14F-4D97-AF65-F5344CB8AC3E}">
        <p14:creationId xmlns:p14="http://schemas.microsoft.com/office/powerpoint/2010/main" val="259831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70" y="1620919"/>
            <a:ext cx="10350152" cy="3175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" panose="020F0502020204030204" pitchFamily="34" charset="0"/>
              </a:rPr>
              <a:t>Degrees Dates for </a:t>
            </a: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</a:rPr>
              <a:t>Postdocs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96463" y="3622833"/>
            <a:ext cx="4" cy="4987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5077781" y="4942029"/>
            <a:ext cx="3380420" cy="1384995"/>
          </a:xfrm>
          <a:prstGeom prst="rect">
            <a:avLst/>
          </a:prstGeom>
          <a:ln w="254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List degree resulting from postdoc training, usually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none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66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472" r="1445" b="2507"/>
          <a:stretch/>
        </p:blipFill>
        <p:spPr>
          <a:xfrm>
            <a:off x="203199" y="1215180"/>
            <a:ext cx="8405091" cy="4779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9" y="219487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Post-Training Positions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2826" y="89451"/>
            <a:ext cx="3257040" cy="661719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FF0000"/>
                </a:solidFill>
                <a:latin typeface="+mj-lt"/>
              </a:defRPr>
            </a:lvl1pPr>
            <a:lvl2pPr marL="0" lvl="1">
              <a:defRPr sz="2000">
                <a:solidFill>
                  <a:srgbClr val="FF0000"/>
                </a:solidFill>
                <a:latin typeface="Calibri Light" panose="020F0302020204030204" pitchFamily="34" charset="0"/>
              </a:defRPr>
            </a:lvl2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trainees who completed or left the program, provide their initial and current positions, departments, and institutions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Classify each position as predominantly: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Research-intensive</a:t>
            </a:r>
          </a:p>
          <a:p>
            <a:pPr marL="4572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Research-related: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Teaching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Administering research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Science policy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Technology transfer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    Further Training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4.      Other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If information is not available, report “unknown.” 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014056" y="1560576"/>
            <a:ext cx="336084" cy="495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0A37987-03F4-4F32-BD1A-ECAD6252DCE1}"/>
              </a:ext>
            </a:extLst>
          </p:cNvPr>
          <p:cNvSpPr/>
          <p:nvPr/>
        </p:nvSpPr>
        <p:spPr>
          <a:xfrm>
            <a:off x="5454871" y="4555761"/>
            <a:ext cx="977461" cy="1414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8467BD-9469-4EBD-B13C-8D8DF638A7C8}"/>
              </a:ext>
            </a:extLst>
          </p:cNvPr>
          <p:cNvSpPr/>
          <p:nvPr/>
        </p:nvSpPr>
        <p:spPr>
          <a:xfrm>
            <a:off x="6501705" y="4555761"/>
            <a:ext cx="1065743" cy="14141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1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034"/>
            <a:ext cx="10515600" cy="1325563"/>
          </a:xfrm>
        </p:spPr>
        <p:txBody>
          <a:bodyPr/>
          <a:lstStyle/>
          <a:p>
            <a:r>
              <a:rPr lang="en-US" dirty="0"/>
              <a:t>Recap from last office hours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17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+mj-lt"/>
              </a:rPr>
              <a:t>Data Tables</a:t>
            </a:r>
            <a:endParaRPr lang="en-US" sz="3600" i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92824" y="2457738"/>
            <a:ext cx="8967038" cy="875942"/>
          </a:xfrm>
          <a:custGeom>
            <a:avLst/>
            <a:gdLst>
              <a:gd name="connsiteX0" fmla="*/ 145993 w 875941"/>
              <a:gd name="connsiteY0" fmla="*/ 0 h 10189771"/>
              <a:gd name="connsiteX1" fmla="*/ 729948 w 875941"/>
              <a:gd name="connsiteY1" fmla="*/ 0 h 10189771"/>
              <a:gd name="connsiteX2" fmla="*/ 875941 w 875941"/>
              <a:gd name="connsiteY2" fmla="*/ 145993 h 10189771"/>
              <a:gd name="connsiteX3" fmla="*/ 875941 w 875941"/>
              <a:gd name="connsiteY3" fmla="*/ 10189771 h 10189771"/>
              <a:gd name="connsiteX4" fmla="*/ 875941 w 875941"/>
              <a:gd name="connsiteY4" fmla="*/ 10189771 h 10189771"/>
              <a:gd name="connsiteX5" fmla="*/ 0 w 875941"/>
              <a:gd name="connsiteY5" fmla="*/ 10189771 h 10189771"/>
              <a:gd name="connsiteX6" fmla="*/ 0 w 875941"/>
              <a:gd name="connsiteY6" fmla="*/ 10189771 h 10189771"/>
              <a:gd name="connsiteX7" fmla="*/ 0 w 875941"/>
              <a:gd name="connsiteY7" fmla="*/ 145993 h 10189771"/>
              <a:gd name="connsiteX8" fmla="*/ 145993 w 875941"/>
              <a:gd name="connsiteY8" fmla="*/ 0 h 101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941" h="10189771">
                <a:moveTo>
                  <a:pt x="875941" y="1698332"/>
                </a:moveTo>
                <a:lnTo>
                  <a:pt x="875941" y="8491439"/>
                </a:lnTo>
                <a:cubicBezTo>
                  <a:pt x="875941" y="9429402"/>
                  <a:pt x="870322" y="10189765"/>
                  <a:pt x="863391" y="10189765"/>
                </a:cubicBezTo>
                <a:lnTo>
                  <a:pt x="0" y="10189765"/>
                </a:lnTo>
                <a:lnTo>
                  <a:pt x="0" y="10189765"/>
                </a:lnTo>
                <a:lnTo>
                  <a:pt x="0" y="6"/>
                </a:lnTo>
                <a:lnTo>
                  <a:pt x="0" y="6"/>
                </a:lnTo>
                <a:lnTo>
                  <a:pt x="863391" y="6"/>
                </a:lnTo>
                <a:cubicBezTo>
                  <a:pt x="870322" y="6"/>
                  <a:pt x="875941" y="760369"/>
                  <a:pt x="875941" y="1698332"/>
                </a:cubicBez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585" rIns="290410" bIns="16658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Publications of Those in Training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025014" y="2348244"/>
            <a:ext cx="1067808" cy="1094926"/>
          </a:xfrm>
          <a:custGeom>
            <a:avLst/>
            <a:gdLst>
              <a:gd name="connsiteX0" fmla="*/ 0 w 1067808"/>
              <a:gd name="connsiteY0" fmla="*/ 177972 h 1094926"/>
              <a:gd name="connsiteX1" fmla="*/ 177972 w 1067808"/>
              <a:gd name="connsiteY1" fmla="*/ 0 h 1094926"/>
              <a:gd name="connsiteX2" fmla="*/ 889836 w 1067808"/>
              <a:gd name="connsiteY2" fmla="*/ 0 h 1094926"/>
              <a:gd name="connsiteX3" fmla="*/ 1067808 w 1067808"/>
              <a:gd name="connsiteY3" fmla="*/ 177972 h 1094926"/>
              <a:gd name="connsiteX4" fmla="*/ 1067808 w 1067808"/>
              <a:gd name="connsiteY4" fmla="*/ 916954 h 1094926"/>
              <a:gd name="connsiteX5" fmla="*/ 889836 w 1067808"/>
              <a:gd name="connsiteY5" fmla="*/ 1094926 h 1094926"/>
              <a:gd name="connsiteX6" fmla="*/ 177972 w 1067808"/>
              <a:gd name="connsiteY6" fmla="*/ 1094926 h 1094926"/>
              <a:gd name="connsiteX7" fmla="*/ 0 w 1067808"/>
              <a:gd name="connsiteY7" fmla="*/ 916954 h 1094926"/>
              <a:gd name="connsiteX8" fmla="*/ 0 w 1067808"/>
              <a:gd name="connsiteY8" fmla="*/ 177972 h 109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808" h="1094926">
                <a:moveTo>
                  <a:pt x="0" y="177972"/>
                </a:moveTo>
                <a:cubicBezTo>
                  <a:pt x="0" y="79681"/>
                  <a:pt x="79681" y="0"/>
                  <a:pt x="177972" y="0"/>
                </a:cubicBezTo>
                <a:lnTo>
                  <a:pt x="889836" y="0"/>
                </a:lnTo>
                <a:cubicBezTo>
                  <a:pt x="988127" y="0"/>
                  <a:pt x="1067808" y="79681"/>
                  <a:pt x="1067808" y="177972"/>
                </a:cubicBezTo>
                <a:lnTo>
                  <a:pt x="1067808" y="916954"/>
                </a:lnTo>
                <a:cubicBezTo>
                  <a:pt x="1067808" y="1015245"/>
                  <a:pt x="988127" y="1094926"/>
                  <a:pt x="889836" y="1094926"/>
                </a:cubicBezTo>
                <a:lnTo>
                  <a:pt x="177972" y="1094926"/>
                </a:lnTo>
                <a:cubicBezTo>
                  <a:pt x="79681" y="1094926"/>
                  <a:pt x="0" y="1015245"/>
                  <a:pt x="0" y="916954"/>
                </a:cubicBezTo>
                <a:lnTo>
                  <a:pt x="0" y="1779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046" tIns="113086" rIns="174046" bIns="1130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92823" y="3607411"/>
            <a:ext cx="8967039" cy="875942"/>
          </a:xfrm>
          <a:custGeom>
            <a:avLst/>
            <a:gdLst>
              <a:gd name="connsiteX0" fmla="*/ 145993 w 875941"/>
              <a:gd name="connsiteY0" fmla="*/ 0 h 10189771"/>
              <a:gd name="connsiteX1" fmla="*/ 729948 w 875941"/>
              <a:gd name="connsiteY1" fmla="*/ 0 h 10189771"/>
              <a:gd name="connsiteX2" fmla="*/ 875941 w 875941"/>
              <a:gd name="connsiteY2" fmla="*/ 145993 h 10189771"/>
              <a:gd name="connsiteX3" fmla="*/ 875941 w 875941"/>
              <a:gd name="connsiteY3" fmla="*/ 10189771 h 10189771"/>
              <a:gd name="connsiteX4" fmla="*/ 875941 w 875941"/>
              <a:gd name="connsiteY4" fmla="*/ 10189771 h 10189771"/>
              <a:gd name="connsiteX5" fmla="*/ 0 w 875941"/>
              <a:gd name="connsiteY5" fmla="*/ 10189771 h 10189771"/>
              <a:gd name="connsiteX6" fmla="*/ 0 w 875941"/>
              <a:gd name="connsiteY6" fmla="*/ 10189771 h 10189771"/>
              <a:gd name="connsiteX7" fmla="*/ 0 w 875941"/>
              <a:gd name="connsiteY7" fmla="*/ 145993 h 10189771"/>
              <a:gd name="connsiteX8" fmla="*/ 145993 w 875941"/>
              <a:gd name="connsiteY8" fmla="*/ 0 h 10189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941" h="10189771">
                <a:moveTo>
                  <a:pt x="875941" y="1698332"/>
                </a:moveTo>
                <a:lnTo>
                  <a:pt x="875941" y="8491439"/>
                </a:lnTo>
                <a:cubicBezTo>
                  <a:pt x="875941" y="9429402"/>
                  <a:pt x="870322" y="10189765"/>
                  <a:pt x="863391" y="10189765"/>
                </a:cubicBezTo>
                <a:lnTo>
                  <a:pt x="0" y="10189765"/>
                </a:lnTo>
                <a:lnTo>
                  <a:pt x="0" y="10189765"/>
                </a:lnTo>
                <a:lnTo>
                  <a:pt x="0" y="6"/>
                </a:lnTo>
                <a:lnTo>
                  <a:pt x="0" y="6"/>
                </a:lnTo>
                <a:lnTo>
                  <a:pt x="863391" y="6"/>
                </a:lnTo>
                <a:cubicBezTo>
                  <a:pt x="870322" y="6"/>
                  <a:pt x="875941" y="760369"/>
                  <a:pt x="875941" y="1698332"/>
                </a:cubicBezTo>
                <a:close/>
              </a:path>
            </a:pathLst>
          </a:custGeom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66585" rIns="290410" bIns="166586" numCol="1" spcCol="1270" anchor="ctr" anchorCtr="0">
            <a:noAutofit/>
          </a:bodyPr>
          <a:lstStyle/>
          <a:p>
            <a:pPr marL="285750" lvl="1" indent="-28575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200" dirty="0">
                <a:solidFill>
                  <a:schemeClr val="bg1"/>
                </a:solidFill>
                <a:latin typeface="Calibri Light" panose="020F0302020204030204" pitchFamily="34" charset="0"/>
              </a:rPr>
              <a:t>Applicants, Entrants, and their Characteristics for the Past Five Years</a:t>
            </a:r>
            <a:endParaRPr lang="en-US" sz="3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025014" y="3497917"/>
            <a:ext cx="1067808" cy="1094926"/>
          </a:xfrm>
          <a:custGeom>
            <a:avLst/>
            <a:gdLst>
              <a:gd name="connsiteX0" fmla="*/ 0 w 1067808"/>
              <a:gd name="connsiteY0" fmla="*/ 177972 h 1094926"/>
              <a:gd name="connsiteX1" fmla="*/ 177972 w 1067808"/>
              <a:gd name="connsiteY1" fmla="*/ 0 h 1094926"/>
              <a:gd name="connsiteX2" fmla="*/ 889836 w 1067808"/>
              <a:gd name="connsiteY2" fmla="*/ 0 h 1094926"/>
              <a:gd name="connsiteX3" fmla="*/ 1067808 w 1067808"/>
              <a:gd name="connsiteY3" fmla="*/ 177972 h 1094926"/>
              <a:gd name="connsiteX4" fmla="*/ 1067808 w 1067808"/>
              <a:gd name="connsiteY4" fmla="*/ 916954 h 1094926"/>
              <a:gd name="connsiteX5" fmla="*/ 889836 w 1067808"/>
              <a:gd name="connsiteY5" fmla="*/ 1094926 h 1094926"/>
              <a:gd name="connsiteX6" fmla="*/ 177972 w 1067808"/>
              <a:gd name="connsiteY6" fmla="*/ 1094926 h 1094926"/>
              <a:gd name="connsiteX7" fmla="*/ 0 w 1067808"/>
              <a:gd name="connsiteY7" fmla="*/ 916954 h 1094926"/>
              <a:gd name="connsiteX8" fmla="*/ 0 w 1067808"/>
              <a:gd name="connsiteY8" fmla="*/ 177972 h 109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7808" h="1094926">
                <a:moveTo>
                  <a:pt x="0" y="177972"/>
                </a:moveTo>
                <a:cubicBezTo>
                  <a:pt x="0" y="79681"/>
                  <a:pt x="79681" y="0"/>
                  <a:pt x="177972" y="0"/>
                </a:cubicBezTo>
                <a:lnTo>
                  <a:pt x="889836" y="0"/>
                </a:lnTo>
                <a:cubicBezTo>
                  <a:pt x="988127" y="0"/>
                  <a:pt x="1067808" y="79681"/>
                  <a:pt x="1067808" y="177972"/>
                </a:cubicBezTo>
                <a:lnTo>
                  <a:pt x="1067808" y="916954"/>
                </a:lnTo>
                <a:cubicBezTo>
                  <a:pt x="1067808" y="1015245"/>
                  <a:pt x="988127" y="1094926"/>
                  <a:pt x="889836" y="1094926"/>
                </a:cubicBezTo>
                <a:lnTo>
                  <a:pt x="177972" y="1094926"/>
                </a:lnTo>
                <a:cubicBezTo>
                  <a:pt x="79681" y="1094926"/>
                  <a:pt x="0" y="1015245"/>
                  <a:pt x="0" y="916954"/>
                </a:cubicBezTo>
                <a:lnTo>
                  <a:pt x="0" y="17797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4046" tIns="113086" rIns="174046" bIns="1130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6</a:t>
            </a:r>
            <a:endParaRPr lang="en-US" sz="3200" kern="12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57" r="1207" b="31313"/>
          <a:stretch/>
        </p:blipFill>
        <p:spPr>
          <a:xfrm>
            <a:off x="150829" y="1188346"/>
            <a:ext cx="8318002" cy="3323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Subsequent Grants</a:t>
            </a:r>
          </a:p>
        </p:txBody>
      </p:sp>
      <p:sp>
        <p:nvSpPr>
          <p:cNvPr id="6" name="Oval 5"/>
          <p:cNvSpPr/>
          <p:nvPr/>
        </p:nvSpPr>
        <p:spPr>
          <a:xfrm>
            <a:off x="7514660" y="3001770"/>
            <a:ext cx="954171" cy="1510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EDB74-D5BB-47BB-9111-A1E18CF34795}"/>
              </a:ext>
            </a:extLst>
          </p:cNvPr>
          <p:cNvSpPr txBox="1"/>
          <p:nvPr/>
        </p:nvSpPr>
        <p:spPr>
          <a:xfrm>
            <a:off x="4112963" y="4614402"/>
            <a:ext cx="4244654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If applicable, list the type of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support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after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completed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training: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Subsequent fellowship (F)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Career development (K)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Research grant (R)</a:t>
            </a:r>
          </a:p>
        </p:txBody>
      </p:sp>
      <p:sp>
        <p:nvSpPr>
          <p:cNvPr id="3" name="Rectangle 2"/>
          <p:cNvSpPr/>
          <p:nvPr/>
        </p:nvSpPr>
        <p:spPr>
          <a:xfrm>
            <a:off x="8575964" y="1188346"/>
            <a:ext cx="3311236" cy="30469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 support can be from any source whether as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PD/PI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or in another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senior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role: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Co-I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Faculty collaborator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Staff scientist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Other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825344" y="4614402"/>
            <a:ext cx="2239819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Up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grants may be listed</a:t>
            </a:r>
          </a:p>
        </p:txBody>
      </p:sp>
    </p:spTree>
    <p:extLst>
      <p:ext uri="{BB962C8B-B14F-4D97-AF65-F5344CB8AC3E}">
        <p14:creationId xmlns:p14="http://schemas.microsoft.com/office/powerpoint/2010/main" val="32548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815" y="2921169"/>
            <a:ext cx="110023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 II.  Clearly Associated Students</a:t>
            </a:r>
          </a:p>
        </p:txBody>
      </p:sp>
    </p:spTree>
    <p:extLst>
      <p:ext uri="{BB962C8B-B14F-4D97-AF65-F5344CB8AC3E}">
        <p14:creationId xmlns:p14="http://schemas.microsoft.com/office/powerpoint/2010/main" val="2283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Calibri Light" panose="020F0302020204030204" pitchFamily="34" charset="0"/>
              </a:rPr>
              <a:t>Clearly associated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</a:rPr>
              <a:t>is defined as:</a:t>
            </a:r>
          </a:p>
        </p:txBody>
      </p:sp>
      <p:sp>
        <p:nvSpPr>
          <p:cNvPr id="4" name="Straight Connector 3"/>
          <p:cNvSpPr/>
          <p:nvPr/>
        </p:nvSpPr>
        <p:spPr>
          <a:xfrm>
            <a:off x="838200" y="1825625"/>
            <a:ext cx="10515600" cy="0"/>
          </a:xfrm>
          <a:prstGeom prst="lin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838200" y="1825625"/>
            <a:ext cx="10515600" cy="2175669"/>
          </a:xfrm>
          <a:custGeom>
            <a:avLst/>
            <a:gdLst>
              <a:gd name="connsiteX0" fmla="*/ 0 w 10515600"/>
              <a:gd name="connsiteY0" fmla="*/ 0 h 2175669"/>
              <a:gd name="connsiteX1" fmla="*/ 10515600 w 10515600"/>
              <a:gd name="connsiteY1" fmla="*/ 0 h 2175669"/>
              <a:gd name="connsiteX2" fmla="*/ 10515600 w 10515600"/>
              <a:gd name="connsiteY2" fmla="*/ 2175669 h 2175669"/>
              <a:gd name="connsiteX3" fmla="*/ 0 w 10515600"/>
              <a:gd name="connsiteY3" fmla="*/ 2175669 h 2175669"/>
              <a:gd name="connsiteX4" fmla="*/ 0 w 10515600"/>
              <a:gd name="connsiteY4" fmla="*/ 0 h 21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175669">
                <a:moveTo>
                  <a:pt x="0" y="0"/>
                </a:moveTo>
                <a:lnTo>
                  <a:pt x="10515600" y="0"/>
                </a:lnTo>
                <a:lnTo>
                  <a:pt x="10515600" y="2175669"/>
                </a:lnTo>
                <a:lnTo>
                  <a:pt x="0" y="21756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457200" marR="0" lvl="0" indent="-45720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 current trainee who is having a training experience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identical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those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appointed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this grant and they must have been or currently are funded by another HHS or NIH mechanism (fellowship, R01, even for a short time)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838200" y="4001294"/>
            <a:ext cx="10515600" cy="0"/>
          </a:xfrm>
          <a:prstGeom prst="lin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838200" y="4001294"/>
            <a:ext cx="10515600" cy="2175669"/>
          </a:xfrm>
          <a:custGeom>
            <a:avLst/>
            <a:gdLst>
              <a:gd name="connsiteX0" fmla="*/ 0 w 10515600"/>
              <a:gd name="connsiteY0" fmla="*/ 0 h 2175669"/>
              <a:gd name="connsiteX1" fmla="*/ 10515600 w 10515600"/>
              <a:gd name="connsiteY1" fmla="*/ 0 h 2175669"/>
              <a:gd name="connsiteX2" fmla="*/ 10515600 w 10515600"/>
              <a:gd name="connsiteY2" fmla="*/ 2175669 h 2175669"/>
              <a:gd name="connsiteX3" fmla="*/ 0 w 10515600"/>
              <a:gd name="connsiteY3" fmla="*/ 2175669 h 2175669"/>
              <a:gd name="connsiteX4" fmla="*/ 0 w 10515600"/>
              <a:gd name="connsiteY4" fmla="*/ 0 h 217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2175669">
                <a:moveTo>
                  <a:pt x="0" y="0"/>
                </a:moveTo>
                <a:lnTo>
                  <a:pt x="10515600" y="0"/>
                </a:lnTo>
                <a:lnTo>
                  <a:pt x="10515600" y="2175669"/>
                </a:lnTo>
                <a:lnTo>
                  <a:pt x="0" y="2175669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bg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457200" marR="0" lvl="0" indent="-45720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Eligibility to be on a TG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NOT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a factor here</a:t>
            </a:r>
          </a:p>
          <a:p>
            <a:pPr marL="914400" marR="0" lvl="1" indent="-45720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e.g.  non-citizen’s can be listed if they are on HHS or NIH fund sources</a:t>
            </a:r>
          </a:p>
        </p:txBody>
      </p:sp>
    </p:spTree>
    <p:extLst>
      <p:ext uri="{BB962C8B-B14F-4D97-AF65-F5344CB8AC3E}">
        <p14:creationId xmlns:p14="http://schemas.microsoft.com/office/powerpoint/2010/main" val="423966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304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Part II. Clearly Associated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373594"/>
            <a:ext cx="10972799" cy="529710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instructions as Part I.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85750" lvl="1" indent="-347472"/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dirty="0">
                <a:solidFill>
                  <a:srgbClr val="FFFF00"/>
                </a:solidFill>
              </a:rPr>
              <a:t>RPPR’s </a:t>
            </a:r>
            <a:r>
              <a:rPr lang="en-US" sz="3200" dirty="0">
                <a:solidFill>
                  <a:schemeClr val="tx1"/>
                </a:solidFill>
              </a:rPr>
              <a:t>- </a:t>
            </a:r>
          </a:p>
          <a:p>
            <a:pPr marL="338328" lvl="2" indent="0">
              <a:buNone/>
            </a:pPr>
            <a:r>
              <a:rPr lang="en-US" sz="2800" i="1" dirty="0" smtClean="0">
                <a:solidFill>
                  <a:schemeClr val="tx1"/>
                </a:solidFill>
              </a:rPr>
              <a:t>		In </a:t>
            </a:r>
            <a:r>
              <a:rPr lang="en-US" sz="2800" i="1" dirty="0">
                <a:solidFill>
                  <a:schemeClr val="tx1"/>
                </a:solidFill>
              </a:rPr>
              <a:t>each subsequent year</a:t>
            </a:r>
            <a:r>
              <a:rPr lang="en-US" sz="2800" dirty="0">
                <a:solidFill>
                  <a:schemeClr val="tx1"/>
                </a:solidFill>
              </a:rPr>
              <a:t>, they should continue to add new entrants and provide updated information about current and past clearly associated students until 15 years of data have been completed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000EF-3FFB-4DF5-ACC7-4A77BE1E94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" t="18863" r="394" b="31294"/>
          <a:stretch/>
        </p:blipFill>
        <p:spPr>
          <a:xfrm>
            <a:off x="956929" y="2281187"/>
            <a:ext cx="9996345" cy="182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80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634" y="2921169"/>
            <a:ext cx="105467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Table 8 Part III. Recent Graduates </a:t>
            </a:r>
          </a:p>
        </p:txBody>
      </p:sp>
    </p:spTree>
    <p:extLst>
      <p:ext uri="{BB962C8B-B14F-4D97-AF65-F5344CB8AC3E}">
        <p14:creationId xmlns:p14="http://schemas.microsoft.com/office/powerpoint/2010/main" val="238234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304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Part III. Recent Graduates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8FF96-86D3-4205-90CD-AA1D3ED6CC56}"/>
              </a:ext>
            </a:extLst>
          </p:cNvPr>
          <p:cNvSpPr txBox="1"/>
          <p:nvPr/>
        </p:nvSpPr>
        <p:spPr>
          <a:xfrm>
            <a:off x="609600" y="6050955"/>
            <a:ext cx="1116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Summarize the data from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Parts I-III (as applicable)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in the Research Training Program Plan, either in the Program Plan Section or the Progress Report Section, as appropriate</a:t>
            </a:r>
          </a:p>
        </p:txBody>
      </p:sp>
      <p:sp>
        <p:nvSpPr>
          <p:cNvPr id="5" name="Freeform 4"/>
          <p:cNvSpPr/>
          <p:nvPr/>
        </p:nvSpPr>
        <p:spPr>
          <a:xfrm>
            <a:off x="911824" y="2080538"/>
            <a:ext cx="4922982" cy="2888626"/>
          </a:xfrm>
          <a:custGeom>
            <a:avLst/>
            <a:gdLst>
              <a:gd name="connsiteX0" fmla="*/ 0 w 5223867"/>
              <a:gd name="connsiteY0" fmla="*/ 0 h 3134320"/>
              <a:gd name="connsiteX1" fmla="*/ 5223867 w 5223867"/>
              <a:gd name="connsiteY1" fmla="*/ 0 h 3134320"/>
              <a:gd name="connsiteX2" fmla="*/ 5223867 w 5223867"/>
              <a:gd name="connsiteY2" fmla="*/ 3134320 h 3134320"/>
              <a:gd name="connsiteX3" fmla="*/ 0 w 5223867"/>
              <a:gd name="connsiteY3" fmla="*/ 3134320 h 3134320"/>
              <a:gd name="connsiteX4" fmla="*/ 0 w 5223867"/>
              <a:gd name="connsiteY4" fmla="*/ 0 h 31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867" h="3134320">
                <a:moveTo>
                  <a:pt x="0" y="0"/>
                </a:moveTo>
                <a:lnTo>
                  <a:pt x="5223867" y="0"/>
                </a:lnTo>
                <a:lnTo>
                  <a:pt x="5223867" y="3134320"/>
                </a:lnTo>
                <a:lnTo>
                  <a:pt x="0" y="3134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NEW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applications &amp; predoc renewal/revision applications requesting an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expansion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 postdoc support OR vice versa</a:t>
            </a:r>
          </a:p>
        </p:txBody>
      </p:sp>
      <p:sp>
        <p:nvSpPr>
          <p:cNvPr id="8" name="Freeform 7"/>
          <p:cNvSpPr/>
          <p:nvPr/>
        </p:nvSpPr>
        <p:spPr>
          <a:xfrm>
            <a:off x="6659418" y="2080538"/>
            <a:ext cx="4922982" cy="2888626"/>
          </a:xfrm>
          <a:custGeom>
            <a:avLst/>
            <a:gdLst>
              <a:gd name="connsiteX0" fmla="*/ 0 w 5223867"/>
              <a:gd name="connsiteY0" fmla="*/ 0 h 3134320"/>
              <a:gd name="connsiteX1" fmla="*/ 5223867 w 5223867"/>
              <a:gd name="connsiteY1" fmla="*/ 0 h 3134320"/>
              <a:gd name="connsiteX2" fmla="*/ 5223867 w 5223867"/>
              <a:gd name="connsiteY2" fmla="*/ 3134320 h 3134320"/>
              <a:gd name="connsiteX3" fmla="*/ 0 w 5223867"/>
              <a:gd name="connsiteY3" fmla="*/ 3134320 h 3134320"/>
              <a:gd name="connsiteX4" fmla="*/ 0 w 5223867"/>
              <a:gd name="connsiteY4" fmla="*/ 0 h 31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3867" h="3134320">
                <a:moveTo>
                  <a:pt x="0" y="0"/>
                </a:moveTo>
                <a:lnTo>
                  <a:pt x="5223867" y="0"/>
                </a:lnTo>
                <a:lnTo>
                  <a:pt x="5223867" y="3134320"/>
                </a:lnTo>
                <a:lnTo>
                  <a:pt x="0" y="31343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List sequentially all pre or postdocs whom have completed the proposed program in the last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years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who would have been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eligible for appointment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if an NIH training or related award were available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351843"/>
            <a:ext cx="47310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Similar instructions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Part I &amp; II</a:t>
            </a:r>
          </a:p>
        </p:txBody>
      </p:sp>
    </p:spTree>
    <p:extLst>
      <p:ext uri="{BB962C8B-B14F-4D97-AF65-F5344CB8AC3E}">
        <p14:creationId xmlns:p14="http://schemas.microsoft.com/office/powerpoint/2010/main" val="5503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7304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Part III. Recent Graduates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70955"/>
            <a:ext cx="10972799" cy="4449503"/>
          </a:xfrm>
        </p:spPr>
        <p:txBody>
          <a:bodyPr>
            <a:noAutofit/>
          </a:bodyPr>
          <a:lstStyle/>
          <a:p>
            <a:pPr marL="285750" lvl="1" indent="-347472"/>
            <a:r>
              <a:rPr lang="en-US" sz="3200" dirty="0">
                <a:solidFill>
                  <a:schemeClr val="tx1"/>
                </a:solidFill>
              </a:rPr>
              <a:t>For each </a:t>
            </a:r>
            <a:r>
              <a:rPr lang="en-US" sz="3200" dirty="0">
                <a:solidFill>
                  <a:srgbClr val="FFFF00"/>
                </a:solidFill>
              </a:rPr>
              <a:t>predoc</a:t>
            </a:r>
            <a:r>
              <a:rPr lang="en-US" sz="3200" dirty="0">
                <a:solidFill>
                  <a:schemeClr val="tx1"/>
                </a:solidFill>
              </a:rPr>
              <a:t> or </a:t>
            </a:r>
            <a:r>
              <a:rPr lang="en-US" sz="3200" dirty="0">
                <a:solidFill>
                  <a:srgbClr val="FFFF00"/>
                </a:solidFill>
              </a:rPr>
              <a:t>postdoc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>
                <a:solidFill>
                  <a:srgbClr val="FF0000"/>
                </a:solidFill>
              </a:rPr>
              <a:t>no</a:t>
            </a:r>
            <a:r>
              <a:rPr lang="en-US" sz="3200" dirty="0">
                <a:solidFill>
                  <a:schemeClr val="tx1"/>
                </a:solidFill>
              </a:rPr>
              <a:t> summary of Support During Training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94" t="2741" r="1625" b="8585"/>
          <a:stretch/>
        </p:blipFill>
        <p:spPr>
          <a:xfrm>
            <a:off x="239354" y="2660072"/>
            <a:ext cx="11463119" cy="32780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640448" y="3882773"/>
            <a:ext cx="260009" cy="40975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7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1921" y="2921169"/>
            <a:ext cx="10368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Table 8 Part IV. Program Statistics</a:t>
            </a:r>
          </a:p>
        </p:txBody>
      </p:sp>
    </p:spTree>
    <p:extLst>
      <p:ext uri="{BB962C8B-B14F-4D97-AF65-F5344CB8AC3E}">
        <p14:creationId xmlns:p14="http://schemas.microsoft.com/office/powerpoint/2010/main" val="417230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8 Part IV. Program Statistics - </a:t>
            </a:r>
            <a:r>
              <a:rPr lang="en-US" sz="4400" dirty="0">
                <a:solidFill>
                  <a:srgbClr val="FFFF00"/>
                </a:solidFill>
              </a:rPr>
              <a:t>PREDOCS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/>
          </a:bodyPr>
          <a:lstStyle/>
          <a:p>
            <a:pPr marL="285750" lvl="1" indent="-347472"/>
            <a:r>
              <a:rPr lang="en-US" sz="3200" dirty="0">
                <a:latin typeface="+mj-lt"/>
              </a:rPr>
              <a:t>The percentage of trainees entering 10 years ago that </a:t>
            </a:r>
            <a:r>
              <a:rPr lang="en-US" sz="3200" dirty="0">
                <a:solidFill>
                  <a:srgbClr val="FFFF00"/>
                </a:solidFill>
                <a:latin typeface="+mj-lt"/>
              </a:rPr>
              <a:t>received support from this training grant</a:t>
            </a:r>
            <a:r>
              <a:rPr lang="en-US" sz="3200" dirty="0">
                <a:latin typeface="+mj-lt"/>
              </a:rPr>
              <a:t> who received PhDs or equivalent degrees</a:t>
            </a:r>
          </a:p>
          <a:p>
            <a:pPr marL="0" lvl="1" indent="0">
              <a:buNone/>
            </a:pPr>
            <a:endParaRPr lang="en-US" sz="3200" dirty="0">
              <a:latin typeface="+mj-lt"/>
            </a:endParaRPr>
          </a:p>
          <a:p>
            <a:pPr marL="0" lvl="1" indent="0">
              <a:buNone/>
            </a:pPr>
            <a:endParaRPr lang="en-US" sz="3200" dirty="0">
              <a:latin typeface="+mj-lt"/>
            </a:endParaRPr>
          </a:p>
          <a:p>
            <a:pPr marL="0" lvl="1" indent="0">
              <a:buNone/>
            </a:pPr>
            <a:endParaRPr lang="en-US" sz="3200" dirty="0">
              <a:latin typeface="+mj-lt"/>
            </a:endParaRPr>
          </a:p>
          <a:p>
            <a:pPr marL="0" lvl="1" indent="0">
              <a:buNone/>
            </a:pPr>
            <a:endParaRPr lang="en-US" sz="3200" dirty="0">
              <a:latin typeface="+mj-lt"/>
            </a:endParaRPr>
          </a:p>
          <a:p>
            <a:pPr marL="285750" lvl="1" indent="-347472"/>
            <a:r>
              <a:rPr lang="en-US" sz="3200" dirty="0">
                <a:latin typeface="+mj-lt"/>
              </a:rPr>
              <a:t>Average amount of years to Ph.D. </a:t>
            </a:r>
          </a:p>
          <a:p>
            <a:pPr marL="742950" lvl="2" indent="-347472"/>
            <a:r>
              <a:rPr lang="en-US" sz="2800" dirty="0">
                <a:latin typeface="+mj-lt"/>
              </a:rPr>
              <a:t>Calculated to one decimal place (e.g., 5.5 years)</a:t>
            </a:r>
            <a:endParaRPr lang="en-US" sz="2800" strike="sngStrike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14" r="1793" b="12945"/>
          <a:stretch/>
        </p:blipFill>
        <p:spPr bwMode="auto">
          <a:xfrm>
            <a:off x="308344" y="3177587"/>
            <a:ext cx="11483163" cy="12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3546198" y="4259250"/>
            <a:ext cx="913835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487095" y="4249726"/>
            <a:ext cx="876300" cy="95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5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Table 8 Part IV. Program Statistics - </a:t>
            </a:r>
            <a:r>
              <a:rPr lang="en-US" sz="4400" dirty="0">
                <a:solidFill>
                  <a:srgbClr val="FFFF00"/>
                </a:solidFill>
              </a:rPr>
              <a:t>PREDOCS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+mj-lt"/>
              </a:rPr>
              <a:t>New</a:t>
            </a:r>
            <a:r>
              <a:rPr lang="en-US" dirty="0">
                <a:latin typeface="+mj-lt"/>
              </a:rPr>
              <a:t> programs that have not yet had any trainees complete the PhD should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dirty="0">
                <a:latin typeface="+mj-lt"/>
              </a:rPr>
              <a:t> include this table at all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Programs that have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dirty="0">
                <a:latin typeface="+mj-lt"/>
              </a:rPr>
              <a:t> received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support</a:t>
            </a:r>
            <a:r>
              <a:rPr lang="en-US" dirty="0">
                <a:latin typeface="+mj-lt"/>
              </a:rPr>
              <a:t> for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at least </a:t>
            </a:r>
            <a:r>
              <a:rPr lang="en-US" dirty="0">
                <a:latin typeface="+mj-lt"/>
              </a:rPr>
              <a:t>10 years should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not</a:t>
            </a:r>
            <a:r>
              <a:rPr lang="en-US" dirty="0">
                <a:latin typeface="+mj-lt"/>
              </a:rPr>
              <a:t> include the percentage of trainees completing their degrees within 10 years 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43269B-0550-4D48-ADB0-1775EC517897}"/>
              </a:ext>
            </a:extLst>
          </p:cNvPr>
          <p:cNvSpPr/>
          <p:nvPr/>
        </p:nvSpPr>
        <p:spPr>
          <a:xfrm>
            <a:off x="838200" y="5853797"/>
            <a:ext cx="10594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For RPPRs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- summarize this data in the Accomplishments Section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What opportunities for training and  professional development has the project provided?” </a:t>
            </a:r>
          </a:p>
        </p:txBody>
      </p:sp>
    </p:spTree>
    <p:extLst>
      <p:ext uri="{BB962C8B-B14F-4D97-AF65-F5344CB8AC3E}">
        <p14:creationId xmlns:p14="http://schemas.microsoft.com/office/powerpoint/2010/main" val="41425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3871" y="2728248"/>
            <a:ext cx="6284259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>
                <a:latin typeface="+mj-lt"/>
              </a:rPr>
              <a:t>Data Table </a:t>
            </a:r>
            <a:r>
              <a:rPr lang="en-US" sz="9600" dirty="0" smtClean="0">
                <a:latin typeface="+mj-lt"/>
              </a:rPr>
              <a:t>7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35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Tips on Gathering Info for Table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31344"/>
            <a:ext cx="10972799" cy="463694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Create a group                    page for your program.  At the </a:t>
            </a:r>
            <a:r>
              <a:rPr lang="en-US" sz="3200" i="1" dirty="0">
                <a:solidFill>
                  <a:schemeClr val="tx1"/>
                </a:solidFill>
                <a:latin typeface="Calibri Light" panose="020F0302020204030204" pitchFamily="34" charset="0"/>
              </a:rPr>
              <a:t>time of appointment</a:t>
            </a: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 be sure to have the trainee add themselves to the account and that they understand the expectation of staying in contact for the next 15 years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Send out a Table 8 Annual survey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Email trainees to update their </a:t>
            </a:r>
            <a:b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“Personal Profile”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7558" y="2757657"/>
            <a:ext cx="4111719" cy="4000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 r="6937" b="9294"/>
          <a:stretch/>
        </p:blipFill>
        <p:spPr>
          <a:xfrm>
            <a:off x="3226427" y="1431344"/>
            <a:ext cx="1781418" cy="49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93" y="5429236"/>
            <a:ext cx="1252984" cy="50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7960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Trainee Tracking – Keep adequate records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70" r="2505" b="2051"/>
          <a:stretch/>
        </p:blipFill>
        <p:spPr>
          <a:xfrm>
            <a:off x="314036" y="1494696"/>
            <a:ext cx="11563928" cy="487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1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FAQ’s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92427"/>
            <a:ext cx="109870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 If you are submitting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new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predoc application, which part do I fill out?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A. Part III – Recent Graduates only.  List students who graduated in the last 5 years but who would have been eligible for this T32, if it existed.  (There is no data for part I, II, IV.)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 Should I include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the students in my participating Ph.D. program?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A. Include only TGE students and students in participating mentors' laboratories in the proposed training program</a:t>
            </a:r>
          </a:p>
        </p:txBody>
      </p:sp>
    </p:spTree>
    <p:extLst>
      <p:ext uri="{BB962C8B-B14F-4D97-AF65-F5344CB8AC3E}">
        <p14:creationId xmlns:p14="http://schemas.microsoft.com/office/powerpoint/2010/main" val="33573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335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FAQ’s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525" y="1352002"/>
            <a:ext cx="11180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 If you are submitting an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RPPR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which parts do I fill out?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      A. Parts I, II &amp; IV (program statistics are for predocs only).  Provide updated trainee or current clearly associated student information, reflecting new appointments/entrants and other changes over the last reporting period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Part II. for clearly associated,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continue to add new entrants until 15 years of data have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417981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861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FAQ’s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308346"/>
            <a:ext cx="10987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 For predocs, where should subsequent fellowship awards be reported?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 Table 8A, if a predoc receives a fellowship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during grad school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it should be reported in the “Summary of Support During Training.”  If a predoc goes on to receive a fellowship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after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completing graduate school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it should be reported under “Subsequent Grant(s)/Role/Year Awarded.”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08D2A-9997-447E-BC54-CEA4E5A0B3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" t="5019" r="782" b="2040"/>
          <a:stretch/>
        </p:blipFill>
        <p:spPr>
          <a:xfrm>
            <a:off x="594360" y="4709159"/>
            <a:ext cx="11237976" cy="181965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A8F3AC-351A-4DA7-8D6A-796C78D2F4FD}"/>
              </a:ext>
            </a:extLst>
          </p:cNvPr>
          <p:cNvCxnSpPr>
            <a:cxnSpLocks/>
          </p:cNvCxnSpPr>
          <p:nvPr/>
        </p:nvCxnSpPr>
        <p:spPr>
          <a:xfrm flipH="1">
            <a:off x="4051096" y="4432971"/>
            <a:ext cx="294288" cy="3558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8E5A2AA-A11B-4B3A-BBA0-CA6FAC119166}"/>
              </a:ext>
            </a:extLst>
          </p:cNvPr>
          <p:cNvCxnSpPr>
            <a:cxnSpLocks/>
          </p:cNvCxnSpPr>
          <p:nvPr/>
        </p:nvCxnSpPr>
        <p:spPr>
          <a:xfrm flipH="1">
            <a:off x="10739642" y="4449606"/>
            <a:ext cx="146074" cy="38914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92" y="238094"/>
            <a:ext cx="11501718" cy="958432"/>
          </a:xfrm>
        </p:spPr>
        <p:txBody>
          <a:bodyPr>
            <a:noAutofit/>
          </a:bodyPr>
          <a:lstStyle/>
          <a:p>
            <a:r>
              <a:rPr lang="en-US" sz="4400" dirty="0"/>
              <a:t>Table 8 FAQ’s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0592" y="1378534"/>
            <a:ext cx="11180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Are students that are supported by a private fellowship or a NSF fellowship considered “clearly associated”?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hlinkClick r:id="rId2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No, since these are not NIH or HHS awards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Q.  What should we do if we don’t have all the historical data? 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      A.   Provide as much as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reasonably possible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and begin collecting the relevant information, so that it will be available in the future.  The PI should address it in the narrative. 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38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53" y="2728248"/>
            <a:ext cx="3836894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xTRACT</a:t>
            </a:r>
          </a:p>
        </p:txBody>
      </p:sp>
    </p:spTree>
    <p:extLst>
      <p:ext uri="{BB962C8B-B14F-4D97-AF65-F5344CB8AC3E}">
        <p14:creationId xmlns:p14="http://schemas.microsoft.com/office/powerpoint/2010/main" val="405497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3" y="1802953"/>
            <a:ext cx="11595453" cy="3468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Edit Trainee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118" y="6243224"/>
            <a:ext cx="9939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 8 is populated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Participating Trainees or Students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(new applications)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6021" y="3156624"/>
            <a:ext cx="2041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Table 8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1870978" y="3006690"/>
            <a:ext cx="799222" cy="29986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F775B54-732F-4CDA-BAD2-B97DC699A2C9}"/>
              </a:ext>
            </a:extLst>
          </p:cNvPr>
          <p:cNvCxnSpPr>
            <a:cxnSpLocks/>
          </p:cNvCxnSpPr>
          <p:nvPr/>
        </p:nvCxnSpPr>
        <p:spPr>
          <a:xfrm flipH="1">
            <a:off x="4506308" y="3822912"/>
            <a:ext cx="389888" cy="409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454" y="4206949"/>
            <a:ext cx="1342539" cy="126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454" y="4403813"/>
            <a:ext cx="1342539" cy="1264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453" y="4631734"/>
            <a:ext cx="1342539" cy="1264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43" y="5083992"/>
            <a:ext cx="1342539" cy="1264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75" y="4847799"/>
            <a:ext cx="1342539" cy="12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7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19" y="1406071"/>
            <a:ext cx="10696791" cy="429646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ACA6A91-EDCC-48FA-92E4-205B44D7C1CD}"/>
              </a:ext>
            </a:extLst>
          </p:cNvPr>
          <p:cNvCxnSpPr>
            <a:cxnSpLocks/>
          </p:cNvCxnSpPr>
          <p:nvPr/>
        </p:nvCxnSpPr>
        <p:spPr>
          <a:xfrm flipH="1">
            <a:off x="9076189" y="3016023"/>
            <a:ext cx="765988" cy="53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0BDFF75-6171-4988-9381-657FD3BB2EA0}"/>
              </a:ext>
            </a:extLst>
          </p:cNvPr>
          <p:cNvCxnSpPr>
            <a:cxnSpLocks/>
          </p:cNvCxnSpPr>
          <p:nvPr/>
        </p:nvCxnSpPr>
        <p:spPr>
          <a:xfrm flipH="1" flipV="1">
            <a:off x="1128115" y="4836636"/>
            <a:ext cx="685507" cy="58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24268BA-D443-4541-BF3D-472A61C0C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7909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Search for a Trainee</a:t>
            </a:r>
          </a:p>
        </p:txBody>
      </p:sp>
    </p:spTree>
    <p:extLst>
      <p:ext uri="{BB962C8B-B14F-4D97-AF65-F5344CB8AC3E}">
        <p14:creationId xmlns:p14="http://schemas.microsoft.com/office/powerpoint/2010/main" val="297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638559"/>
            <a:ext cx="9596489" cy="4055659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07723A8-353D-45C4-AEE1-881B544D1E43}"/>
              </a:ext>
            </a:extLst>
          </p:cNvPr>
          <p:cNvCxnSpPr>
            <a:cxnSpLocks/>
          </p:cNvCxnSpPr>
          <p:nvPr/>
        </p:nvCxnSpPr>
        <p:spPr>
          <a:xfrm flipH="1" flipV="1">
            <a:off x="10063815" y="5643400"/>
            <a:ext cx="663245" cy="4377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BD65B05-3711-4B6C-8AA4-14A5D6CF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Add Trainee as a Pre or Postdoc</a:t>
            </a:r>
          </a:p>
        </p:txBody>
      </p:sp>
    </p:spTree>
    <p:extLst>
      <p:ext uri="{BB962C8B-B14F-4D97-AF65-F5344CB8AC3E}">
        <p14:creationId xmlns:p14="http://schemas.microsoft.com/office/powerpoint/2010/main" val="23032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518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7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790651"/>
            <a:ext cx="9672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Summarize this data in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Progress Report Section.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Also useful to refer to this data within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“Recruitment and Retention Plan”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to Enhance Diversity Section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746760" y="2519031"/>
            <a:ext cx="10453916" cy="2712937"/>
          </a:xfrm>
          <a:custGeom>
            <a:avLst/>
            <a:gdLst>
              <a:gd name="connsiteX0" fmla="*/ 0 w 10453916"/>
              <a:gd name="connsiteY0" fmla="*/ 0 h 2712937"/>
              <a:gd name="connsiteX1" fmla="*/ 10453916 w 10453916"/>
              <a:gd name="connsiteY1" fmla="*/ 0 h 2712937"/>
              <a:gd name="connsiteX2" fmla="*/ 10453916 w 10453916"/>
              <a:gd name="connsiteY2" fmla="*/ 2712937 h 2712937"/>
              <a:gd name="connsiteX3" fmla="*/ 0 w 10453916"/>
              <a:gd name="connsiteY3" fmla="*/ 2712937 h 2712937"/>
              <a:gd name="connsiteX4" fmla="*/ 0 w 10453916"/>
              <a:gd name="connsiteY4" fmla="*/ 0 h 27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53916" h="2712937">
                <a:moveTo>
                  <a:pt x="0" y="0"/>
                </a:moveTo>
                <a:lnTo>
                  <a:pt x="10453916" y="0"/>
                </a:lnTo>
                <a:lnTo>
                  <a:pt x="10453916" y="2712937"/>
                </a:lnTo>
                <a:lnTo>
                  <a:pt x="0" y="27129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1340" tIns="1353820" rIns="811340" bIns="256032" numCol="1" spcCol="1270" anchor="t" anchorCtr="0">
            <a:noAutofit/>
          </a:bodyPr>
          <a:lstStyle/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Awarded training positions for the last 5 years </a:t>
            </a:r>
          </a:p>
          <a:p>
            <a:pPr marL="285750" marR="0" lvl="1" indent="-28575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(Renewal/Revision Applications Only)</a:t>
            </a:r>
          </a:p>
        </p:txBody>
      </p:sp>
      <p:sp>
        <p:nvSpPr>
          <p:cNvPr id="7" name="Freeform 6"/>
          <p:cNvSpPr/>
          <p:nvPr/>
        </p:nvSpPr>
        <p:spPr>
          <a:xfrm>
            <a:off x="1296886" y="1559631"/>
            <a:ext cx="8329252" cy="1918800"/>
          </a:xfrm>
          <a:custGeom>
            <a:avLst/>
            <a:gdLst>
              <a:gd name="connsiteX0" fmla="*/ 0 w 7317741"/>
              <a:gd name="connsiteY0" fmla="*/ 319806 h 1918800"/>
              <a:gd name="connsiteX1" fmla="*/ 319806 w 7317741"/>
              <a:gd name="connsiteY1" fmla="*/ 0 h 1918800"/>
              <a:gd name="connsiteX2" fmla="*/ 6997935 w 7317741"/>
              <a:gd name="connsiteY2" fmla="*/ 0 h 1918800"/>
              <a:gd name="connsiteX3" fmla="*/ 7317741 w 7317741"/>
              <a:gd name="connsiteY3" fmla="*/ 319806 h 1918800"/>
              <a:gd name="connsiteX4" fmla="*/ 7317741 w 7317741"/>
              <a:gd name="connsiteY4" fmla="*/ 1598994 h 1918800"/>
              <a:gd name="connsiteX5" fmla="*/ 6997935 w 7317741"/>
              <a:gd name="connsiteY5" fmla="*/ 1918800 h 1918800"/>
              <a:gd name="connsiteX6" fmla="*/ 319806 w 7317741"/>
              <a:gd name="connsiteY6" fmla="*/ 1918800 h 1918800"/>
              <a:gd name="connsiteX7" fmla="*/ 0 w 7317741"/>
              <a:gd name="connsiteY7" fmla="*/ 1598994 h 1918800"/>
              <a:gd name="connsiteX8" fmla="*/ 0 w 7317741"/>
              <a:gd name="connsiteY8" fmla="*/ 319806 h 191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17741" h="1918800">
                <a:moveTo>
                  <a:pt x="0" y="319806"/>
                </a:moveTo>
                <a:cubicBezTo>
                  <a:pt x="0" y="143182"/>
                  <a:pt x="143182" y="0"/>
                  <a:pt x="319806" y="0"/>
                </a:cubicBezTo>
                <a:lnTo>
                  <a:pt x="6997935" y="0"/>
                </a:lnTo>
                <a:cubicBezTo>
                  <a:pt x="7174559" y="0"/>
                  <a:pt x="7317741" y="143182"/>
                  <a:pt x="7317741" y="319806"/>
                </a:cubicBezTo>
                <a:lnTo>
                  <a:pt x="7317741" y="1598994"/>
                </a:lnTo>
                <a:cubicBezTo>
                  <a:pt x="7317741" y="1775618"/>
                  <a:pt x="7174559" y="1918800"/>
                  <a:pt x="6997935" y="1918800"/>
                </a:cubicBezTo>
                <a:lnTo>
                  <a:pt x="319806" y="1918800"/>
                </a:lnTo>
                <a:cubicBezTo>
                  <a:pt x="143182" y="1918800"/>
                  <a:pt x="0" y="1775618"/>
                  <a:pt x="0" y="1598994"/>
                </a:cubicBezTo>
                <a:lnTo>
                  <a:pt x="0" y="31980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0261" tIns="93668" rIns="370261" bIns="93668" numCol="1" spcCol="1270" anchor="ctr" anchorCtr="0">
            <a:noAutofit/>
          </a:bodyPr>
          <a:lstStyle/>
          <a:p>
            <a:pPr marL="0" marR="0" lvl="0" indent="0" algn="l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Appointments to the Training Grant for Each Year of the Current Project Period</a:t>
            </a:r>
          </a:p>
        </p:txBody>
      </p:sp>
    </p:spTree>
    <p:extLst>
      <p:ext uri="{BB962C8B-B14F-4D97-AF65-F5344CB8AC3E}">
        <p14:creationId xmlns:p14="http://schemas.microsoft.com/office/powerpoint/2010/main" val="296836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04" t="3851" r="50532" b="2008"/>
          <a:stretch/>
        </p:blipFill>
        <p:spPr>
          <a:xfrm>
            <a:off x="748146" y="1243863"/>
            <a:ext cx="2493818" cy="4671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78614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Trainee Details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2456379" y="3753291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1768627" y="4568574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2230304" y="4121931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2342111" y="494694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>
            <a:off x="2136759" y="5381331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1870127" y="5771965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r="2597" b="12626"/>
          <a:stretch/>
        </p:blipFill>
        <p:spPr>
          <a:xfrm>
            <a:off x="3383279" y="1230096"/>
            <a:ext cx="8603673" cy="1935212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4310497" y="2675681"/>
            <a:ext cx="461357" cy="485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774386" y="1809705"/>
            <a:ext cx="1131506" cy="5200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9015395" y="2293958"/>
            <a:ext cx="461357" cy="485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 flipV="1">
            <a:off x="11182003" y="2181130"/>
            <a:ext cx="461357" cy="4851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36" y="1682544"/>
            <a:ext cx="1717383" cy="16181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t="-1" r="21280" b="-48110"/>
          <a:stretch/>
        </p:blipFill>
        <p:spPr>
          <a:xfrm>
            <a:off x="3420112" y="1660842"/>
            <a:ext cx="1556149" cy="2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7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NIH TG Support or Other </a:t>
            </a:r>
            <a:r>
              <a:rPr lang="en-US" sz="4400" dirty="0" smtClean="0">
                <a:solidFill>
                  <a:schemeClr val="tx1"/>
                </a:solidFill>
              </a:rPr>
              <a:t>NIH Sources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32" y="1487917"/>
            <a:ext cx="9286875" cy="43434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3306015" y="4475713"/>
            <a:ext cx="675781" cy="403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5386942" y="4513811"/>
            <a:ext cx="510291" cy="446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7205262" y="4513811"/>
            <a:ext cx="400883" cy="4357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8914174" y="4437619"/>
            <a:ext cx="376523" cy="479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8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Adding Sources of Support – non NIH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55" b="2716"/>
          <a:stretch/>
        </p:blipFill>
        <p:spPr>
          <a:xfrm>
            <a:off x="470802" y="1562066"/>
            <a:ext cx="10983262" cy="3962836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8500288" y="2683889"/>
            <a:ext cx="6364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Adding Sources of Support – non NIH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9" y="1622624"/>
            <a:ext cx="9733935" cy="4485471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3055758" y="3670081"/>
            <a:ext cx="675781" cy="403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5962880" y="3670081"/>
            <a:ext cx="675781" cy="4031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389" r="18822"/>
          <a:stretch/>
        </p:blipFill>
        <p:spPr>
          <a:xfrm>
            <a:off x="644892" y="2300234"/>
            <a:ext cx="2425567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16"/>
          <a:stretch/>
        </p:blipFill>
        <p:spPr>
          <a:xfrm>
            <a:off x="3948544" y="1842173"/>
            <a:ext cx="8051743" cy="37814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78147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Add Faculty Mentor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2968D5-C901-4DEC-A0EE-42D0CD2497F3}"/>
              </a:ext>
            </a:extLst>
          </p:cNvPr>
          <p:cNvCxnSpPr>
            <a:cxnSpLocks/>
          </p:cNvCxnSpPr>
          <p:nvPr/>
        </p:nvCxnSpPr>
        <p:spPr>
          <a:xfrm flipH="1">
            <a:off x="9987715" y="3407504"/>
            <a:ext cx="765988" cy="538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CB2E27-D6B0-4D1B-94A8-BC106ACD3674}"/>
              </a:ext>
            </a:extLst>
          </p:cNvPr>
          <p:cNvCxnSpPr>
            <a:cxnSpLocks/>
          </p:cNvCxnSpPr>
          <p:nvPr/>
        </p:nvCxnSpPr>
        <p:spPr>
          <a:xfrm flipH="1" flipV="1">
            <a:off x="2181909" y="3532575"/>
            <a:ext cx="685507" cy="5833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31" y="1640771"/>
            <a:ext cx="11405847" cy="267829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Degree 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055" y="4789622"/>
            <a:ext cx="11275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the predoc is currently in training, list the terminal degree-to-date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postdoc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current trainee, the doctoral terminal degree needs to be indicated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	      received in training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predocs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have graduated!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92" y="5906961"/>
            <a:ext cx="473972" cy="473972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599975" y="2655307"/>
            <a:ext cx="566928" cy="649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23" y="3032084"/>
            <a:ext cx="473972" cy="47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650" y="976312"/>
            <a:ext cx="5600700" cy="49053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3098" y="241068"/>
            <a:ext cx="10972800" cy="73524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Editing Degrees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6230" y="5913293"/>
            <a:ext cx="904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click terminal degree if you want the trainee that has completed training on this RTD!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DFE99-7512-44DF-B887-741182EFCC90}"/>
              </a:ext>
            </a:extLst>
          </p:cNvPr>
          <p:cNvSpPr/>
          <p:nvPr/>
        </p:nvSpPr>
        <p:spPr>
          <a:xfrm>
            <a:off x="3295652" y="2835979"/>
            <a:ext cx="1237848" cy="1892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74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385" y="259096"/>
            <a:ext cx="8850167" cy="602532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578722" y="2946970"/>
            <a:ext cx="4655321" cy="71934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Adding Employment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316633" y="135949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8748736" y="1353212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3641338" y="2247285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8240910" y="225042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3290779" y="342503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878855" y="4410950"/>
            <a:ext cx="580939" cy="2692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8118850" y="3417987"/>
            <a:ext cx="501606" cy="70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4402153" y="5015953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 flipV="1">
            <a:off x="3937087" y="4393379"/>
            <a:ext cx="465066" cy="18490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7990107" y="5009667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0154733" y="2240458"/>
            <a:ext cx="759092" cy="62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96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7" y="2213494"/>
            <a:ext cx="11050097" cy="245810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Post-Training Positions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97" y="5052412"/>
            <a:ext cx="904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differentiate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initial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positions</a:t>
            </a:r>
          </a:p>
        </p:txBody>
      </p:sp>
      <p:sp>
        <p:nvSpPr>
          <p:cNvPr id="7" name="Oval 6"/>
          <p:cNvSpPr/>
          <p:nvPr/>
        </p:nvSpPr>
        <p:spPr>
          <a:xfrm>
            <a:off x="306597" y="3185652"/>
            <a:ext cx="1618488" cy="3607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6596" y="2703871"/>
            <a:ext cx="1680145" cy="352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40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936" y="2104103"/>
            <a:ext cx="8006765" cy="2219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04963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8 - Program Statistics – Predocs only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35464" y="5253690"/>
            <a:ext cx="293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Table 8A, Part IV 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6325109" y="3382618"/>
            <a:ext cx="1225296" cy="6141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45224" y="4323326"/>
            <a:ext cx="231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Auto populated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947" y="1539883"/>
            <a:ext cx="2574278" cy="4605870"/>
          </a:xfrm>
          <a:prstGeom prst="rect">
            <a:avLst/>
          </a:prstGeo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2879232" y="4200904"/>
            <a:ext cx="1856232" cy="8242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5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35"/>
          <a:stretch/>
        </p:blipFill>
        <p:spPr>
          <a:xfrm>
            <a:off x="695331" y="1496892"/>
            <a:ext cx="9341412" cy="4905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454" y="178676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Table 7 Instructions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86856" y="2106214"/>
            <a:ext cx="2280269" cy="255454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Since the last competing grant application provide the following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counts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awarded and appointed </a:t>
            </a:r>
            <a:b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for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each complete budget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year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0" y="2310581"/>
            <a:ext cx="62345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0" y="2546109"/>
            <a:ext cx="62345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937" y="3783184"/>
            <a:ext cx="62345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937" y="4074130"/>
            <a:ext cx="623455" cy="138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-6295" y="5580254"/>
            <a:ext cx="62345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-6295" y="5871199"/>
            <a:ext cx="623454" cy="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98645" y="6242341"/>
            <a:ext cx="229061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Font typeface="+mj-lt"/>
              <a:buNone/>
              <a:defRPr sz="2000">
                <a:solidFill>
                  <a:srgbClr val="FF0000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Sum of Budget Years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196339" y="1256708"/>
            <a:ext cx="14286" cy="428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140542" y="3007555"/>
            <a:ext cx="1101213" cy="3059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57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Best Practices for Table 8</a:t>
            </a:r>
          </a:p>
        </p:txBody>
      </p:sp>
      <p:sp>
        <p:nvSpPr>
          <p:cNvPr id="5" name="Freeform 4"/>
          <p:cNvSpPr/>
          <p:nvPr/>
        </p:nvSpPr>
        <p:spPr>
          <a:xfrm>
            <a:off x="4979127" y="1181224"/>
            <a:ext cx="3596786" cy="1626769"/>
          </a:xfrm>
          <a:custGeom>
            <a:avLst/>
            <a:gdLst>
              <a:gd name="connsiteX0" fmla="*/ 0 w 3596786"/>
              <a:gd name="connsiteY0" fmla="*/ 0 h 1626769"/>
              <a:gd name="connsiteX1" fmla="*/ 3596786 w 3596786"/>
              <a:gd name="connsiteY1" fmla="*/ 0 h 1626769"/>
              <a:gd name="connsiteX2" fmla="*/ 3596786 w 3596786"/>
              <a:gd name="connsiteY2" fmla="*/ 1626769 h 1626769"/>
              <a:gd name="connsiteX3" fmla="*/ 0 w 3596786"/>
              <a:gd name="connsiteY3" fmla="*/ 1626769 h 1626769"/>
              <a:gd name="connsiteX4" fmla="*/ 0 w 3596786"/>
              <a:gd name="connsiteY4" fmla="*/ 0 h 162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786" h="1626769">
                <a:moveTo>
                  <a:pt x="0" y="0"/>
                </a:moveTo>
                <a:lnTo>
                  <a:pt x="3596786" y="0"/>
                </a:lnTo>
                <a:lnTo>
                  <a:pt x="3596786" y="1626769"/>
                </a:lnTo>
                <a:lnTo>
                  <a:pt x="0" y="1626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Provide as much data as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reasonably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possible.  Exercise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due diligence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 collecting and verifying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7575" y="1181224"/>
            <a:ext cx="1610501" cy="162676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7000" r="-30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3207575" y="3076410"/>
            <a:ext cx="3596786" cy="1626769"/>
          </a:xfrm>
          <a:custGeom>
            <a:avLst/>
            <a:gdLst>
              <a:gd name="connsiteX0" fmla="*/ 0 w 3596786"/>
              <a:gd name="connsiteY0" fmla="*/ 0 h 1626769"/>
              <a:gd name="connsiteX1" fmla="*/ 3596786 w 3596786"/>
              <a:gd name="connsiteY1" fmla="*/ 0 h 1626769"/>
              <a:gd name="connsiteX2" fmla="*/ 3596786 w 3596786"/>
              <a:gd name="connsiteY2" fmla="*/ 1626769 h 1626769"/>
              <a:gd name="connsiteX3" fmla="*/ 0 w 3596786"/>
              <a:gd name="connsiteY3" fmla="*/ 1626769 h 1626769"/>
              <a:gd name="connsiteX4" fmla="*/ 0 w 3596786"/>
              <a:gd name="connsiteY4" fmla="*/ 0 h 162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786" h="1626769">
                <a:moveTo>
                  <a:pt x="0" y="0"/>
                </a:moveTo>
                <a:lnTo>
                  <a:pt x="3596786" y="0"/>
                </a:lnTo>
                <a:lnTo>
                  <a:pt x="3596786" y="1626769"/>
                </a:lnTo>
                <a:lnTo>
                  <a:pt x="0" y="1626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Start early with your tables there is a LOT of data entry, especially in xTRACT</a:t>
            </a:r>
          </a:p>
        </p:txBody>
      </p:sp>
      <p:sp>
        <p:nvSpPr>
          <p:cNvPr id="9" name="Rectangle 8"/>
          <p:cNvSpPr/>
          <p:nvPr/>
        </p:nvSpPr>
        <p:spPr>
          <a:xfrm>
            <a:off x="6965412" y="3076410"/>
            <a:ext cx="1610501" cy="162676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4979127" y="4971597"/>
            <a:ext cx="3596786" cy="1626769"/>
          </a:xfrm>
          <a:custGeom>
            <a:avLst/>
            <a:gdLst>
              <a:gd name="connsiteX0" fmla="*/ 0 w 3596786"/>
              <a:gd name="connsiteY0" fmla="*/ 0 h 1626769"/>
              <a:gd name="connsiteX1" fmla="*/ 3596786 w 3596786"/>
              <a:gd name="connsiteY1" fmla="*/ 0 h 1626769"/>
              <a:gd name="connsiteX2" fmla="*/ 3596786 w 3596786"/>
              <a:gd name="connsiteY2" fmla="*/ 1626769 h 1626769"/>
              <a:gd name="connsiteX3" fmla="*/ 0 w 3596786"/>
              <a:gd name="connsiteY3" fmla="*/ 1626769 h 1626769"/>
              <a:gd name="connsiteX4" fmla="*/ 0 w 3596786"/>
              <a:gd name="connsiteY4" fmla="*/ 0 h 162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96786" h="1626769">
                <a:moveTo>
                  <a:pt x="0" y="0"/>
                </a:moveTo>
                <a:lnTo>
                  <a:pt x="3596786" y="0"/>
                </a:lnTo>
                <a:lnTo>
                  <a:pt x="3596786" y="1626769"/>
                </a:lnTo>
                <a:lnTo>
                  <a:pt x="0" y="16267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marR="0" lvl="0" indent="0" algn="ctr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Consider yourself a professional stalker!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061" y="4971596"/>
            <a:ext cx="1321527" cy="15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9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562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Final Thoughts on Table 8</a:t>
            </a:r>
          </a:p>
        </p:txBody>
      </p:sp>
      <p:sp>
        <p:nvSpPr>
          <p:cNvPr id="6" name="Freeform 5"/>
          <p:cNvSpPr/>
          <p:nvPr/>
        </p:nvSpPr>
        <p:spPr>
          <a:xfrm>
            <a:off x="614295" y="1283021"/>
            <a:ext cx="10977630" cy="1757700"/>
          </a:xfrm>
          <a:custGeom>
            <a:avLst/>
            <a:gdLst>
              <a:gd name="connsiteX0" fmla="*/ 0 w 10977630"/>
              <a:gd name="connsiteY0" fmla="*/ 0 h 1757700"/>
              <a:gd name="connsiteX1" fmla="*/ 10977630 w 10977630"/>
              <a:gd name="connsiteY1" fmla="*/ 0 h 1757700"/>
              <a:gd name="connsiteX2" fmla="*/ 10977630 w 10977630"/>
              <a:gd name="connsiteY2" fmla="*/ 1757700 h 1757700"/>
              <a:gd name="connsiteX3" fmla="*/ 0 w 10977630"/>
              <a:gd name="connsiteY3" fmla="*/ 1757700 h 1757700"/>
              <a:gd name="connsiteX4" fmla="*/ 0 w 10977630"/>
              <a:gd name="connsiteY4" fmla="*/ 0 h 17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30" h="1757700">
                <a:moveTo>
                  <a:pt x="0" y="0"/>
                </a:moveTo>
                <a:lnTo>
                  <a:pt x="10977630" y="0"/>
                </a:lnTo>
                <a:lnTo>
                  <a:pt x="10977630" y="1757700"/>
                </a:lnTo>
                <a:lnTo>
                  <a:pt x="0" y="1757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986" tIns="187452" rIns="851986" bIns="227584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Be proactive and begin collecting the relevant information at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beginning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of the grant, so that it will be available in the future</a:t>
            </a:r>
          </a:p>
        </p:txBody>
      </p:sp>
      <p:sp>
        <p:nvSpPr>
          <p:cNvPr id="7" name="Freeform 6"/>
          <p:cNvSpPr/>
          <p:nvPr/>
        </p:nvSpPr>
        <p:spPr>
          <a:xfrm>
            <a:off x="1163176" y="1150181"/>
            <a:ext cx="7684341" cy="265680"/>
          </a:xfrm>
          <a:custGeom>
            <a:avLst/>
            <a:gdLst>
              <a:gd name="connsiteX0" fmla="*/ 0 w 7684341"/>
              <a:gd name="connsiteY0" fmla="*/ 44281 h 265680"/>
              <a:gd name="connsiteX1" fmla="*/ 44281 w 7684341"/>
              <a:gd name="connsiteY1" fmla="*/ 0 h 265680"/>
              <a:gd name="connsiteX2" fmla="*/ 7640060 w 7684341"/>
              <a:gd name="connsiteY2" fmla="*/ 0 h 265680"/>
              <a:gd name="connsiteX3" fmla="*/ 7684341 w 7684341"/>
              <a:gd name="connsiteY3" fmla="*/ 44281 h 265680"/>
              <a:gd name="connsiteX4" fmla="*/ 7684341 w 7684341"/>
              <a:gd name="connsiteY4" fmla="*/ 221399 h 265680"/>
              <a:gd name="connsiteX5" fmla="*/ 7640060 w 7684341"/>
              <a:gd name="connsiteY5" fmla="*/ 265680 h 265680"/>
              <a:gd name="connsiteX6" fmla="*/ 44281 w 7684341"/>
              <a:gd name="connsiteY6" fmla="*/ 265680 h 265680"/>
              <a:gd name="connsiteX7" fmla="*/ 0 w 7684341"/>
              <a:gd name="connsiteY7" fmla="*/ 221399 h 265680"/>
              <a:gd name="connsiteX8" fmla="*/ 0 w 768434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434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7640060" y="0"/>
                </a:lnTo>
                <a:cubicBezTo>
                  <a:pt x="7664516" y="0"/>
                  <a:pt x="7684341" y="19825"/>
                  <a:pt x="7684341" y="44281"/>
                </a:cubicBezTo>
                <a:lnTo>
                  <a:pt x="7684341" y="221399"/>
                </a:lnTo>
                <a:cubicBezTo>
                  <a:pt x="7684341" y="245855"/>
                  <a:pt x="7664516" y="265680"/>
                  <a:pt x="764006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19" tIns="12969" rIns="303419" bIns="12969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4295" y="3222161"/>
            <a:ext cx="10977630" cy="1576259"/>
          </a:xfrm>
          <a:custGeom>
            <a:avLst/>
            <a:gdLst>
              <a:gd name="connsiteX0" fmla="*/ 0 w 10977630"/>
              <a:gd name="connsiteY0" fmla="*/ 0 h 1332450"/>
              <a:gd name="connsiteX1" fmla="*/ 10977630 w 10977630"/>
              <a:gd name="connsiteY1" fmla="*/ 0 h 1332450"/>
              <a:gd name="connsiteX2" fmla="*/ 10977630 w 10977630"/>
              <a:gd name="connsiteY2" fmla="*/ 1332450 h 1332450"/>
              <a:gd name="connsiteX3" fmla="*/ 0 w 10977630"/>
              <a:gd name="connsiteY3" fmla="*/ 1332450 h 1332450"/>
              <a:gd name="connsiteX4" fmla="*/ 0 w 10977630"/>
              <a:gd name="connsiteY4" fmla="*/ 0 h 133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30" h="1332450">
                <a:moveTo>
                  <a:pt x="0" y="0"/>
                </a:moveTo>
                <a:lnTo>
                  <a:pt x="10977630" y="0"/>
                </a:lnTo>
                <a:lnTo>
                  <a:pt x="10977630" y="1332450"/>
                </a:lnTo>
                <a:lnTo>
                  <a:pt x="0" y="13324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3005351"/>
              <a:satOff val="-13190"/>
              <a:lumOff val="392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986" tIns="187452" rIns="851986" bIns="227584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Tracking former participants after program completion can be challenging.  Establish expectations at the time of appointment</a:t>
            </a:r>
          </a:p>
        </p:txBody>
      </p:sp>
      <p:sp>
        <p:nvSpPr>
          <p:cNvPr id="9" name="Freeform 8"/>
          <p:cNvSpPr/>
          <p:nvPr/>
        </p:nvSpPr>
        <p:spPr>
          <a:xfrm>
            <a:off x="1163176" y="3089321"/>
            <a:ext cx="7684341" cy="265680"/>
          </a:xfrm>
          <a:custGeom>
            <a:avLst/>
            <a:gdLst>
              <a:gd name="connsiteX0" fmla="*/ 0 w 7684341"/>
              <a:gd name="connsiteY0" fmla="*/ 44281 h 265680"/>
              <a:gd name="connsiteX1" fmla="*/ 44281 w 7684341"/>
              <a:gd name="connsiteY1" fmla="*/ 0 h 265680"/>
              <a:gd name="connsiteX2" fmla="*/ 7640060 w 7684341"/>
              <a:gd name="connsiteY2" fmla="*/ 0 h 265680"/>
              <a:gd name="connsiteX3" fmla="*/ 7684341 w 7684341"/>
              <a:gd name="connsiteY3" fmla="*/ 44281 h 265680"/>
              <a:gd name="connsiteX4" fmla="*/ 7684341 w 7684341"/>
              <a:gd name="connsiteY4" fmla="*/ 221399 h 265680"/>
              <a:gd name="connsiteX5" fmla="*/ 7640060 w 7684341"/>
              <a:gd name="connsiteY5" fmla="*/ 265680 h 265680"/>
              <a:gd name="connsiteX6" fmla="*/ 44281 w 7684341"/>
              <a:gd name="connsiteY6" fmla="*/ 265680 h 265680"/>
              <a:gd name="connsiteX7" fmla="*/ 0 w 7684341"/>
              <a:gd name="connsiteY7" fmla="*/ 221399 h 265680"/>
              <a:gd name="connsiteX8" fmla="*/ 0 w 768434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434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7640060" y="0"/>
                </a:lnTo>
                <a:cubicBezTo>
                  <a:pt x="7664516" y="0"/>
                  <a:pt x="7684341" y="19825"/>
                  <a:pt x="7684341" y="44281"/>
                </a:cubicBezTo>
                <a:lnTo>
                  <a:pt x="7684341" y="221399"/>
                </a:lnTo>
                <a:cubicBezTo>
                  <a:pt x="7684341" y="245855"/>
                  <a:pt x="7664516" y="265680"/>
                  <a:pt x="764006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005351"/>
              <a:satOff val="-13190"/>
              <a:lumOff val="3921"/>
              <a:alphaOff val="0"/>
            </a:schemeClr>
          </a:fillRef>
          <a:effectRef idx="0">
            <a:schemeClr val="accent5">
              <a:hueOff val="3005351"/>
              <a:satOff val="-13190"/>
              <a:lumOff val="39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19" tIns="12969" rIns="303419" bIns="12969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4137" y="4968549"/>
            <a:ext cx="10977630" cy="1757700"/>
          </a:xfrm>
          <a:custGeom>
            <a:avLst/>
            <a:gdLst>
              <a:gd name="connsiteX0" fmla="*/ 0 w 10977630"/>
              <a:gd name="connsiteY0" fmla="*/ 0 h 1757700"/>
              <a:gd name="connsiteX1" fmla="*/ 10977630 w 10977630"/>
              <a:gd name="connsiteY1" fmla="*/ 0 h 1757700"/>
              <a:gd name="connsiteX2" fmla="*/ 10977630 w 10977630"/>
              <a:gd name="connsiteY2" fmla="*/ 1757700 h 1757700"/>
              <a:gd name="connsiteX3" fmla="*/ 0 w 10977630"/>
              <a:gd name="connsiteY3" fmla="*/ 1757700 h 1757700"/>
              <a:gd name="connsiteX4" fmla="*/ 0 w 10977630"/>
              <a:gd name="connsiteY4" fmla="*/ 0 h 17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7630" h="1757700">
                <a:moveTo>
                  <a:pt x="0" y="0"/>
                </a:moveTo>
                <a:lnTo>
                  <a:pt x="10977630" y="0"/>
                </a:lnTo>
                <a:lnTo>
                  <a:pt x="10977630" y="1757700"/>
                </a:lnTo>
                <a:lnTo>
                  <a:pt x="0" y="17577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5">
              <a:hueOff val="6010703"/>
              <a:satOff val="-26380"/>
              <a:lumOff val="7843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986" tIns="187452" rIns="851986" bIns="227584" numCol="1" spcCol="1270" anchor="t" anchorCtr="0">
            <a:noAutofit/>
          </a:bodyPr>
          <a:lstStyle/>
          <a:p>
            <a:pPr marL="285750" marR="0" lvl="1" indent="-28575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These records are essential for creation of annual progress reports (RPPR’s) and a future renewal application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1143018" y="4835709"/>
            <a:ext cx="7684341" cy="265680"/>
          </a:xfrm>
          <a:custGeom>
            <a:avLst/>
            <a:gdLst>
              <a:gd name="connsiteX0" fmla="*/ 0 w 7684341"/>
              <a:gd name="connsiteY0" fmla="*/ 44281 h 265680"/>
              <a:gd name="connsiteX1" fmla="*/ 44281 w 7684341"/>
              <a:gd name="connsiteY1" fmla="*/ 0 h 265680"/>
              <a:gd name="connsiteX2" fmla="*/ 7640060 w 7684341"/>
              <a:gd name="connsiteY2" fmla="*/ 0 h 265680"/>
              <a:gd name="connsiteX3" fmla="*/ 7684341 w 7684341"/>
              <a:gd name="connsiteY3" fmla="*/ 44281 h 265680"/>
              <a:gd name="connsiteX4" fmla="*/ 7684341 w 7684341"/>
              <a:gd name="connsiteY4" fmla="*/ 221399 h 265680"/>
              <a:gd name="connsiteX5" fmla="*/ 7640060 w 7684341"/>
              <a:gd name="connsiteY5" fmla="*/ 265680 h 265680"/>
              <a:gd name="connsiteX6" fmla="*/ 44281 w 7684341"/>
              <a:gd name="connsiteY6" fmla="*/ 265680 h 265680"/>
              <a:gd name="connsiteX7" fmla="*/ 0 w 7684341"/>
              <a:gd name="connsiteY7" fmla="*/ 221399 h 265680"/>
              <a:gd name="connsiteX8" fmla="*/ 0 w 7684341"/>
              <a:gd name="connsiteY8" fmla="*/ 44281 h 26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84341" h="265680">
                <a:moveTo>
                  <a:pt x="0" y="44281"/>
                </a:moveTo>
                <a:cubicBezTo>
                  <a:pt x="0" y="19825"/>
                  <a:pt x="19825" y="0"/>
                  <a:pt x="44281" y="0"/>
                </a:cubicBezTo>
                <a:lnTo>
                  <a:pt x="7640060" y="0"/>
                </a:lnTo>
                <a:cubicBezTo>
                  <a:pt x="7664516" y="0"/>
                  <a:pt x="7684341" y="19825"/>
                  <a:pt x="7684341" y="44281"/>
                </a:cubicBezTo>
                <a:lnTo>
                  <a:pt x="7684341" y="221399"/>
                </a:lnTo>
                <a:cubicBezTo>
                  <a:pt x="7684341" y="245855"/>
                  <a:pt x="7664516" y="265680"/>
                  <a:pt x="7640060" y="265680"/>
                </a:cubicBezTo>
                <a:lnTo>
                  <a:pt x="44281" y="265680"/>
                </a:lnTo>
                <a:cubicBezTo>
                  <a:pt x="19825" y="265680"/>
                  <a:pt x="0" y="245855"/>
                  <a:pt x="0" y="221399"/>
                </a:cubicBezTo>
                <a:lnTo>
                  <a:pt x="0" y="4428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6010703"/>
              <a:satOff val="-26380"/>
              <a:lumOff val="7843"/>
              <a:alphaOff val="0"/>
            </a:schemeClr>
          </a:fillRef>
          <a:effectRef idx="0">
            <a:schemeClr val="accent5">
              <a:hueOff val="6010703"/>
              <a:satOff val="-26380"/>
              <a:lumOff val="7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03419" tIns="12969" rIns="303419" bIns="12969" numCol="1" spcCol="1270" anchor="ctr" anchorCtr="0">
            <a:noAutofit/>
          </a:bodyPr>
          <a:lstStyle/>
          <a:p>
            <a:pPr marL="0" marR="0" lvl="0" indent="0" algn="l" defTabSz="1422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32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400" y="689112"/>
            <a:ext cx="8949574" cy="52360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84400" y="6054278"/>
            <a:ext cx="9210992" cy="803574"/>
          </a:xfrm>
        </p:spPr>
        <p:txBody>
          <a:bodyPr vert="horz">
            <a:normAutofit/>
          </a:bodyPr>
          <a:lstStyle/>
          <a:p>
            <a:r>
              <a:rPr lang="en-US" sz="2800" u="sng" dirty="0">
                <a:latin typeface="+mj-lt"/>
              </a:rPr>
              <a:t>https://</a:t>
            </a:r>
            <a:r>
              <a:rPr lang="en-US" sz="2800" u="sng" dirty="0" smtClean="0">
                <a:latin typeface="+mj-lt"/>
              </a:rPr>
              <a:t>pulse.ucsd.edu/traininggrants</a:t>
            </a:r>
            <a:r>
              <a:rPr lang="en-US" sz="2800" dirty="0" smtClean="0">
                <a:latin typeface="+mj-lt"/>
              </a:rPr>
              <a:t> - </a:t>
            </a:r>
            <a:r>
              <a:rPr lang="en-US" sz="2000" dirty="0" smtClean="0">
                <a:latin typeface="+mj-lt"/>
              </a:rPr>
              <a:t>AD credentials required</a:t>
            </a:r>
            <a:endParaRPr lang="en-US" sz="2800" dirty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760024" y="4757530"/>
            <a:ext cx="686581" cy="2026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-2059288" y="2644170"/>
            <a:ext cx="6160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latin typeface="+mj-lt"/>
              </a:rPr>
              <a:t>Resources</a:t>
            </a:r>
            <a:endParaRPr lang="en-US" sz="9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281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6970"/>
            <a:ext cx="10515600" cy="1325563"/>
          </a:xfrm>
        </p:spPr>
        <p:txBody>
          <a:bodyPr/>
          <a:lstStyle/>
          <a:p>
            <a:r>
              <a:rPr lang="en-US" dirty="0" smtClean="0"/>
              <a:t>Coming up TG Office </a:t>
            </a:r>
            <a:r>
              <a:rPr lang="en-US" dirty="0"/>
              <a:t>Hours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958" y="5498812"/>
            <a:ext cx="4965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 office hours Dec 21 &amp; 28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958" y="1634690"/>
            <a:ext cx="7055594" cy="3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32438" y="3036763"/>
            <a:ext cx="5127125" cy="78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Questions</a:t>
            </a:r>
            <a:endParaRPr lang="en-US" sz="9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7595"/>
            <a:ext cx="10972800" cy="958432"/>
          </a:xfrm>
        </p:spPr>
        <p:txBody>
          <a:bodyPr>
            <a:normAutofit/>
          </a:bodyPr>
          <a:lstStyle/>
          <a:p>
            <a:r>
              <a:rPr lang="en-US" sz="4400" dirty="0"/>
              <a:t>Tips on gathering Data Table 7 Info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82436"/>
            <a:ext cx="11014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Look at previous RPPR’s, notice of awards and/or tracking records for awarded slot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Check your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“trainee diversity report”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from the past RPPR’s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If you have access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xTRAIN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then you can view the grant detail for current and previous years</a:t>
            </a:r>
          </a:p>
        </p:txBody>
      </p:sp>
    </p:spTree>
    <p:extLst>
      <p:ext uri="{BB962C8B-B14F-4D97-AF65-F5344CB8AC3E}">
        <p14:creationId xmlns:p14="http://schemas.microsoft.com/office/powerpoint/2010/main" val="323074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7553" y="2728248"/>
            <a:ext cx="3836894" cy="1401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dirty="0"/>
              <a:t>xTRACT</a:t>
            </a:r>
          </a:p>
        </p:txBody>
      </p:sp>
    </p:spTree>
    <p:extLst>
      <p:ext uri="{BB962C8B-B14F-4D97-AF65-F5344CB8AC3E}">
        <p14:creationId xmlns:p14="http://schemas.microsoft.com/office/powerpoint/2010/main" val="35678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60" y="1771735"/>
            <a:ext cx="4004218" cy="44974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Data Table 7 – Appointments (Renewals only)</a:t>
            </a:r>
          </a:p>
        </p:txBody>
      </p:sp>
      <p:sp>
        <p:nvSpPr>
          <p:cNvPr id="9" name="Oval 8"/>
          <p:cNvSpPr/>
          <p:nvPr/>
        </p:nvSpPr>
        <p:spPr>
          <a:xfrm>
            <a:off x="1036160" y="5002314"/>
            <a:ext cx="1291473" cy="377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5041230"/>
            <a:ext cx="1856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Table 7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2950379" y="5272062"/>
            <a:ext cx="279166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37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5" y="1453295"/>
            <a:ext cx="11979644" cy="4651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179"/>
            <a:ext cx="10972800" cy="74376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Data Table 7 - Appointments (Renewals only)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 flipH="1">
            <a:off x="3253359" y="2143021"/>
            <a:ext cx="731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 flipH="1">
            <a:off x="1543431" y="2362477"/>
            <a:ext cx="731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1543431" y="3837986"/>
            <a:ext cx="731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973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hsc-scenery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F3EB03D36034DBF44E08A9D054A84" ma:contentTypeVersion="2" ma:contentTypeDescription="Create a new document." ma:contentTypeScope="" ma:versionID="18243b65d5408f57e58b253c15e60451">
  <xsd:schema xmlns:xsd="http://www.w3.org/2001/XMLSchema" xmlns:xs="http://www.w3.org/2001/XMLSchema" xmlns:p="http://schemas.microsoft.com/office/2006/metadata/properties" xmlns:ns1="http://schemas.microsoft.com/sharepoint/v3" xmlns:ns2="8e1c4a07-ed4f-4a2c-8c90-6eeba7ae777b" targetNamespace="http://schemas.microsoft.com/office/2006/metadata/properties" ma:root="true" ma:fieldsID="a607e26b7118da26796a18db1b7e18c1" ns1:_="" ns2:_="">
    <xsd:import namespace="http://schemas.microsoft.com/sharepoint/v3"/>
    <xsd:import namespace="8e1c4a07-ed4f-4a2c-8c90-6eeba7ae777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1c4a07-ed4f-4a2c-8c90-6eeba7ae77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9EB32D5-A298-4B24-AD9D-64616FAEF1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B49B6A-A57E-4D29-B97D-37D64CE690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D8C7DE-C8A6-4DDD-8820-BF2862F31D07}">
  <ds:schemaRefs>
    <ds:schemaRef ds:uri="http://schemas.microsoft.com/sharepoint/v3"/>
    <ds:schemaRef ds:uri="http://purl.org/dc/terms/"/>
    <ds:schemaRef ds:uri="http://schemas.openxmlformats.org/package/2006/metadata/core-properties"/>
    <ds:schemaRef ds:uri="8e1c4a07-ed4f-4a2c-8c90-6eeba7ae777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35556</TotalTime>
  <Words>2070</Words>
  <Application>Microsoft Office PowerPoint</Application>
  <PresentationFormat>Widescreen</PresentationFormat>
  <Paragraphs>287</Paragraphs>
  <Slides>54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Segoe UI</vt:lpstr>
      <vt:lpstr>Office Theme</vt:lpstr>
      <vt:lpstr>hsc-scenery</vt:lpstr>
      <vt:lpstr>1_Office Theme</vt:lpstr>
      <vt:lpstr>2_Office Theme</vt:lpstr>
      <vt:lpstr>Data tables 7 &amp; 8 </vt:lpstr>
      <vt:lpstr>Recap from last office hours </vt:lpstr>
      <vt:lpstr>PowerPoint Presentation</vt:lpstr>
      <vt:lpstr>Table 7 Objectives</vt:lpstr>
      <vt:lpstr>Table 7 Instructions</vt:lpstr>
      <vt:lpstr>Tips on gathering Data Table 7 Info</vt:lpstr>
      <vt:lpstr>PowerPoint Presentation</vt:lpstr>
      <vt:lpstr>Data Table 7 – Appointments (Renewals only)</vt:lpstr>
      <vt:lpstr>Data Table 7 - Appointments (Renewals only)</vt:lpstr>
      <vt:lpstr>Best Practices for Table 7</vt:lpstr>
      <vt:lpstr>Table 8 Objectives</vt:lpstr>
      <vt:lpstr>Table 8 has Four Parts</vt:lpstr>
      <vt:lpstr>Instructions differ between application types</vt:lpstr>
      <vt:lpstr>Data Table 8 Instructions</vt:lpstr>
      <vt:lpstr>Sources of Support</vt:lpstr>
      <vt:lpstr>Degrees for Predocs</vt:lpstr>
      <vt:lpstr>Topic of Research – Predocs &amp; Postdocs</vt:lpstr>
      <vt:lpstr>Degrees Dates for Postdocs</vt:lpstr>
      <vt:lpstr>Post-Training Positions</vt:lpstr>
      <vt:lpstr>Subsequent Grants</vt:lpstr>
      <vt:lpstr>PowerPoint Presentation</vt:lpstr>
      <vt:lpstr>Clearly associated is defined as:</vt:lpstr>
      <vt:lpstr>Table 8 Part II. Clearly Associated</vt:lpstr>
      <vt:lpstr>PowerPoint Presentation</vt:lpstr>
      <vt:lpstr>Table 8 Part III. Recent Graduates </vt:lpstr>
      <vt:lpstr>Table 8 Part III. Recent Graduates </vt:lpstr>
      <vt:lpstr>PowerPoint Presentation</vt:lpstr>
      <vt:lpstr>Table 8 Part IV. Program Statistics - PREDOCS </vt:lpstr>
      <vt:lpstr>Table 8 Part IV. Program Statistics - PREDOCS </vt:lpstr>
      <vt:lpstr>Tips on Gathering Info for Table 8</vt:lpstr>
      <vt:lpstr>Trainee Tracking – Keep adequate records</vt:lpstr>
      <vt:lpstr>Table 8 FAQ’s</vt:lpstr>
      <vt:lpstr>Table 8 FAQ’s</vt:lpstr>
      <vt:lpstr>Table 8 FAQ’s</vt:lpstr>
      <vt:lpstr>Table 8 FAQ’s</vt:lpstr>
      <vt:lpstr>PowerPoint Presentation</vt:lpstr>
      <vt:lpstr>Edit Trainee </vt:lpstr>
      <vt:lpstr>Search for a Trainee</vt:lpstr>
      <vt:lpstr>Add Trainee as a Pre or Postdoc</vt:lpstr>
      <vt:lpstr>Trainee Details</vt:lpstr>
      <vt:lpstr>NIH TG Support or Other NIH Sources</vt:lpstr>
      <vt:lpstr>Adding Sources of Support – non NIH</vt:lpstr>
      <vt:lpstr>Adding Sources of Support – non NIH</vt:lpstr>
      <vt:lpstr>Add Faculty Mentor</vt:lpstr>
      <vt:lpstr>Degree Info</vt:lpstr>
      <vt:lpstr>Editing Degrees</vt:lpstr>
      <vt:lpstr>Adding Employment</vt:lpstr>
      <vt:lpstr>Post-Training Positions</vt:lpstr>
      <vt:lpstr>Table 8 - Program Statistics – Predocs only</vt:lpstr>
      <vt:lpstr>Best Practices for Table 8</vt:lpstr>
      <vt:lpstr>Final Thoughts on Table 8</vt:lpstr>
      <vt:lpstr>https://pulse.ucsd.edu/traininggrants - AD credentials required</vt:lpstr>
      <vt:lpstr>Coming up TG Office Hours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Grants  Pre Award April 24, 2019</dc:title>
  <dc:creator>jill weller</dc:creator>
  <cp:lastModifiedBy>Weller, Jill</cp:lastModifiedBy>
  <cp:revision>468</cp:revision>
  <cp:lastPrinted>2020-09-09T15:08:21Z</cp:lastPrinted>
  <dcterms:created xsi:type="dcterms:W3CDTF">2019-04-14T04:07:23Z</dcterms:created>
  <dcterms:modified xsi:type="dcterms:W3CDTF">2023-12-14T19:53:08Z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0x010100B15F3EB03D36034DBF44E08A9D054A84</vt:lpwstr>
  </property>
</Properties>
</file>