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503" r:id="rId4"/>
  </p:sldMasterIdLst>
  <p:notesMasterIdLst>
    <p:notesMasterId r:id="rId44"/>
  </p:notesMasterIdLst>
  <p:handoutMasterIdLst>
    <p:handoutMasterId r:id="rId45"/>
  </p:handoutMasterIdLst>
  <p:sldIdLst>
    <p:sldId id="789" r:id="rId5"/>
    <p:sldId id="945" r:id="rId6"/>
    <p:sldId id="991" r:id="rId7"/>
    <p:sldId id="995" r:id="rId8"/>
    <p:sldId id="1017" r:id="rId9"/>
    <p:sldId id="1019" r:id="rId10"/>
    <p:sldId id="1020" r:id="rId11"/>
    <p:sldId id="1021" r:id="rId12"/>
    <p:sldId id="1000" r:id="rId13"/>
    <p:sldId id="1028" r:id="rId14"/>
    <p:sldId id="996" r:id="rId15"/>
    <p:sldId id="997" r:id="rId16"/>
    <p:sldId id="998" r:id="rId17"/>
    <p:sldId id="999" r:id="rId18"/>
    <p:sldId id="993" r:id="rId19"/>
    <p:sldId id="994" r:id="rId20"/>
    <p:sldId id="1001" r:id="rId21"/>
    <p:sldId id="1002" r:id="rId22"/>
    <p:sldId id="1003" r:id="rId23"/>
    <p:sldId id="1004" r:id="rId24"/>
    <p:sldId id="1005" r:id="rId25"/>
    <p:sldId id="1006" r:id="rId26"/>
    <p:sldId id="1007" r:id="rId27"/>
    <p:sldId id="1023" r:id="rId28"/>
    <p:sldId id="1024" r:id="rId29"/>
    <p:sldId id="1025" r:id="rId30"/>
    <p:sldId id="1022" r:id="rId31"/>
    <p:sldId id="1008" r:id="rId32"/>
    <p:sldId id="1009" r:id="rId33"/>
    <p:sldId id="1010" r:id="rId34"/>
    <p:sldId id="1011" r:id="rId35"/>
    <p:sldId id="1012" r:id="rId36"/>
    <p:sldId id="1013" r:id="rId37"/>
    <p:sldId id="1014" r:id="rId38"/>
    <p:sldId id="1015" r:id="rId39"/>
    <p:sldId id="1026" r:id="rId40"/>
    <p:sldId id="727" r:id="rId41"/>
    <p:sldId id="989" r:id="rId42"/>
    <p:sldId id="759" r:id="rId43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98" userDrawn="1">
          <p15:clr>
            <a:srgbClr val="A4A3A4"/>
          </p15:clr>
        </p15:guide>
        <p15:guide id="2" orient="horz" pos="870" userDrawn="1">
          <p15:clr>
            <a:srgbClr val="A4A3A4"/>
          </p15:clr>
        </p15:guide>
        <p15:guide id="3" orient="horz" pos="2857" userDrawn="1">
          <p15:clr>
            <a:srgbClr val="A4A3A4"/>
          </p15:clr>
        </p15:guide>
        <p15:guide id="4" orient="horz" pos="122" userDrawn="1">
          <p15:clr>
            <a:srgbClr val="A4A3A4"/>
          </p15:clr>
        </p15:guide>
        <p15:guide id="5" pos="7295" userDrawn="1">
          <p15:clr>
            <a:srgbClr val="A4A3A4"/>
          </p15:clr>
        </p15:guide>
        <p15:guide id="6" pos="380" userDrawn="1">
          <p15:clr>
            <a:srgbClr val="A4A3A4"/>
          </p15:clr>
        </p15:guide>
        <p15:guide id="7" pos="47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ller, Jill" initials="WJ" lastIdx="61" clrIdx="0"/>
  <p:cmAuthor id="2" name="Jill weller" initials="Jw" lastIdx="6" clrIdx="1"/>
  <p:cmAuthor id="3" name="jill weller" initials="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82"/>
    <a:srgbClr val="BFB9B9"/>
    <a:srgbClr val="7AA59B"/>
    <a:srgbClr val="D7B15C"/>
    <a:srgbClr val="A3A980"/>
    <a:srgbClr val="DB8046"/>
    <a:srgbClr val="313231"/>
    <a:srgbClr val="FFFF00"/>
    <a:srgbClr val="56DAD7"/>
    <a:srgbClr val="4747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75" autoAdjust="0"/>
    <p:restoredTop sz="94226" autoAdjust="0"/>
  </p:normalViewPr>
  <p:slideViewPr>
    <p:cSldViewPr snapToGrid="0" snapToObjects="1">
      <p:cViewPr varScale="1">
        <p:scale>
          <a:sx n="94" d="100"/>
          <a:sy n="94" d="100"/>
        </p:scale>
        <p:origin x="108" y="408"/>
      </p:cViewPr>
      <p:guideLst>
        <p:guide orient="horz" pos="1498"/>
        <p:guide orient="horz" pos="870"/>
        <p:guide orient="horz" pos="2857"/>
        <p:guide orient="horz" pos="122"/>
        <p:guide pos="7295"/>
        <p:guide pos="380"/>
        <p:guide pos="4763"/>
      </p:guideLst>
    </p:cSldViewPr>
  </p:slideViewPr>
  <p:outlineViewPr>
    <p:cViewPr>
      <p:scale>
        <a:sx n="33" d="100"/>
        <a:sy n="33" d="100"/>
      </p:scale>
      <p:origin x="0" y="-138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-5250"/>
    </p:cViewPr>
  </p:sorterViewPr>
  <p:notesViewPr>
    <p:cSldViewPr snapToGrid="0" snapToObjects="1">
      <p:cViewPr varScale="1">
        <p:scale>
          <a:sx n="83" d="100"/>
          <a:sy n="83" d="100"/>
        </p:scale>
        <p:origin x="381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l">
              <a:defRPr sz="1300"/>
            </a:lvl1pPr>
          </a:lstStyle>
          <a:p>
            <a:r>
              <a:rPr lang="en-US" dirty="0"/>
              <a:t>Pre-Award Training Grants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r">
              <a:defRPr sz="1300"/>
            </a:lvl1pPr>
          </a:lstStyle>
          <a:p>
            <a:r>
              <a:rPr lang="en-US" dirty="0"/>
              <a:t>9/10/2019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r">
              <a:defRPr sz="1300"/>
            </a:lvl1pPr>
          </a:lstStyle>
          <a:p>
            <a:fld id="{A74CE979-9F6B-CD4E-9E39-B5207F7D7A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750977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l">
              <a:defRPr sz="1300"/>
            </a:lvl1pPr>
          </a:lstStyle>
          <a:p>
            <a:r>
              <a:rPr lang="en-US" dirty="0"/>
              <a:t>Pre-Award Training Grants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r">
              <a:defRPr sz="1300"/>
            </a:lvl1pPr>
          </a:lstStyle>
          <a:p>
            <a:r>
              <a:rPr lang="en-US" dirty="0"/>
              <a:t>9/10/2019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6" tIns="48328" rIns="96656" bIns="4832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6" tIns="48328" rIns="96656" bIns="4832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r">
              <a:defRPr sz="1300"/>
            </a:lvl1pPr>
          </a:lstStyle>
          <a:p>
            <a:fld id="{A8E3ED14-1C06-B149-8A7D-CC5362078B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225249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9/10/2019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E3ED14-1C06-B149-8A7D-CC5362078B58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/>
              <a:t>Pre-Award Training Grants</a:t>
            </a:r>
          </a:p>
        </p:txBody>
      </p:sp>
    </p:spTree>
    <p:extLst>
      <p:ext uri="{BB962C8B-B14F-4D97-AF65-F5344CB8AC3E}">
        <p14:creationId xmlns:p14="http://schemas.microsoft.com/office/powerpoint/2010/main" val="3605424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A2793-524F-4DE8-BF6D-CD4F7AC6207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3/17/2020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6726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19">
              <a:defRPr/>
            </a:pPr>
            <a:r>
              <a:rPr lang="en-US" dirty="0">
                <a:latin typeface="Calibri Light" panose="020F0302020204030204" pitchFamily="34" charset="0"/>
              </a:rPr>
              <a:t>Data Tables are preaward and postaward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A2793-524F-4DE8-BF6D-CD4F7AC6207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3/17/2020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5612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FINSH THIS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A2793-524F-4DE8-BF6D-CD4F7AC6207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3/17/2020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1190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3/17/2020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913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3/17/2020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3159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 algn="l"/>
            <a:r>
              <a:rPr lang="en-US" dirty="0"/>
              <a:t>And as you enter more and more data into xTRACT, that information will also become available for re-use when preparing later applications and RPPR’s.”</a:t>
            </a:r>
          </a:p>
          <a:p>
            <a:pPr lvl="2"/>
            <a:r>
              <a:rPr lang="en-US" dirty="0"/>
              <a:t>Will require more data entry at the beginning, but subsequent submissions will be easier!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3/17/2020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2260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3ED14-1C06-B149-8A7D-CC5362078B58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3/17/2020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7808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3/17/2020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7001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9/10/2019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E3ED14-1C06-B149-8A7D-CC5362078B58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Pre-Award Training Grants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620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Stay or go?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9/10/2019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E3ED14-1C06-B149-8A7D-CC5362078B58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Pre-Award Training Grants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744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A2793-524F-4DE8-BF6D-CD4F7AC6207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3/17/2020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8031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9/10/2019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E3ED14-1C06-B149-8A7D-CC5362078B58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Pre-Award Training Grants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6979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9/10/2019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E3ED14-1C06-B149-8A7D-CC5362078B58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Pre-Award Training Grants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2890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3/17/2020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1192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A2793-524F-4DE8-BF6D-CD4F7AC6207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3/17/2020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3791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A2793-524F-4DE8-BF6D-CD4F7AC6207C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3/17/2020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0720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3ED14-1C06-B149-8A7D-CC5362078B58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3/17/2020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4273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Chuck this slide?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3/17/2020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1581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9/10/2019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E3ED14-1C06-B149-8A7D-CC5362078B58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/>
              <a:t>Pre-Award Training Grants</a:t>
            </a:r>
          </a:p>
        </p:txBody>
      </p:sp>
    </p:spTree>
    <p:extLst>
      <p:ext uri="{BB962C8B-B14F-4D97-AF65-F5344CB8AC3E}">
        <p14:creationId xmlns:p14="http://schemas.microsoft.com/office/powerpoint/2010/main" val="8948644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If you need to remember one thing.. Its</a:t>
            </a:r>
            <a:r>
              <a:rPr lang="en-US" baseline="0" dirty="0" smtClean="0"/>
              <a:t> the TG website.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9/10/2019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E3ED14-1C06-B149-8A7D-CC5362078B58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/>
              <a:t>Pre-Award Training Grants</a:t>
            </a:r>
          </a:p>
        </p:txBody>
      </p:sp>
    </p:spTree>
    <p:extLst>
      <p:ext uri="{BB962C8B-B14F-4D97-AF65-F5344CB8AC3E}">
        <p14:creationId xmlns:p14="http://schemas.microsoft.com/office/powerpoint/2010/main" val="23334950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Add this to your Google Calendar https://calendar.google.com/calendar/u/0?cid=amVjZHVqZTA0ZTM1aGQzcW1wbnB0djloNGdAZ3JvdXAuY2FsZW5kYXIuZ29vZ2xlLmNvbQ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Pre-Award Training Grants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9/10/2019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ED14-1C06-B149-8A7D-CC5362078B58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782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3ED14-1C06-B149-8A7D-CC5362078B58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3/17/2020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6828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9/10/2019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E3ED14-1C06-B149-8A7D-CC5362078B58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/>
              <a:t>Pre-Award Training Grants</a:t>
            </a:r>
          </a:p>
        </p:txBody>
      </p:sp>
    </p:spTree>
    <p:extLst>
      <p:ext uri="{BB962C8B-B14F-4D97-AF65-F5344CB8AC3E}">
        <p14:creationId xmlns:p14="http://schemas.microsoft.com/office/powerpoint/2010/main" val="1289205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3ED14-1C06-B149-8A7D-CC5362078B58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3/17/2020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399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9/10/2019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E3ED14-1C06-B149-8A7D-CC5362078B5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Pre-Award Training Grants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702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9/10/2019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E3ED14-1C06-B149-8A7D-CC5362078B5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Pre-Award Training Grants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651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9/10/2019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E3ED14-1C06-B149-8A7D-CC5362078B5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Pre-Award Training Grants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134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A2793-524F-4DE8-BF6D-CD4F7AC6207C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3/17/2020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869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3ED14-1C06-B149-8A7D-CC5362078B58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3/17/2020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28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6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72C52A-5129-4F55-81A9-7734A419C1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169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72C52A-5129-4F55-81A9-7734A419C1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095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4453460"/>
            <a:ext cx="10972800" cy="11364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52" y="450850"/>
            <a:ext cx="10972800" cy="2752344"/>
          </a:xfrm>
          <a:prstGeom prst="rect">
            <a:avLst/>
          </a:prstGeom>
        </p:spPr>
      </p:pic>
      <p:pic>
        <p:nvPicPr>
          <p:cNvPr id="13" name="Picture 12" descr="logo-hsci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025" y="5924741"/>
            <a:ext cx="2607259" cy="576072"/>
          </a:xfrm>
          <a:prstGeom prst="rect">
            <a:avLst/>
          </a:prstGeom>
        </p:spPr>
      </p:pic>
      <p:sp>
        <p:nvSpPr>
          <p:cNvPr id="7" name="Line 19"/>
          <p:cNvSpPr>
            <a:spLocks noChangeShapeType="1"/>
          </p:cNvSpPr>
          <p:nvPr userDrawn="1"/>
        </p:nvSpPr>
        <p:spPr bwMode="auto">
          <a:xfrm>
            <a:off x="609601" y="4333603"/>
            <a:ext cx="10972799" cy="0"/>
          </a:xfrm>
          <a:prstGeom prst="line">
            <a:avLst/>
          </a:prstGeom>
          <a:noFill/>
          <a:ln w="6350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 sz="1800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a typeface="+mn-e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3338151"/>
            <a:ext cx="10972800" cy="91457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the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33126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4453460"/>
            <a:ext cx="10972800" cy="11364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85" y="450850"/>
            <a:ext cx="10923519" cy="2739982"/>
          </a:xfrm>
          <a:prstGeom prst="rect">
            <a:avLst/>
          </a:prstGeom>
        </p:spPr>
      </p:pic>
      <p:pic>
        <p:nvPicPr>
          <p:cNvPr id="13" name="Picture 12" descr="logo-hsci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025" y="5924741"/>
            <a:ext cx="2607259" cy="576072"/>
          </a:xfrm>
          <a:prstGeom prst="rect">
            <a:avLst/>
          </a:prstGeom>
        </p:spPr>
      </p:pic>
      <p:sp>
        <p:nvSpPr>
          <p:cNvPr id="9" name="Line 19"/>
          <p:cNvSpPr>
            <a:spLocks noChangeShapeType="1"/>
          </p:cNvSpPr>
          <p:nvPr userDrawn="1"/>
        </p:nvSpPr>
        <p:spPr bwMode="auto">
          <a:xfrm>
            <a:off x="609601" y="4333603"/>
            <a:ext cx="10972799" cy="0"/>
          </a:xfrm>
          <a:prstGeom prst="line">
            <a:avLst/>
          </a:prstGeom>
          <a:noFill/>
          <a:ln w="6350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 sz="1800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a typeface="+mn-ea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3338151"/>
            <a:ext cx="10972800" cy="91457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the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4431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93179"/>
            <a:ext cx="10972800" cy="958432"/>
          </a:xfrm>
        </p:spPr>
        <p:txBody>
          <a:bodyPr/>
          <a:lstStyle>
            <a:lvl1pPr>
              <a:defRPr>
                <a:solidFill>
                  <a:srgbClr val="569BBE"/>
                </a:solidFill>
              </a:defRPr>
            </a:lvl1pPr>
          </a:lstStyle>
          <a:p>
            <a:r>
              <a:rPr lang="en-US" dirty="0"/>
              <a:t>Click to Edit the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" hasCustomPrompt="1"/>
          </p:nvPr>
        </p:nvSpPr>
        <p:spPr>
          <a:xfrm>
            <a:off x="609601" y="1431344"/>
            <a:ext cx="10972799" cy="415157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rm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buFont typeface="Arial"/>
              <a:buChar char="•"/>
              <a:defRPr sz="2000"/>
            </a:lvl2pPr>
            <a:lvl3pPr>
              <a:defRPr sz="1800">
                <a:solidFill>
                  <a:schemeClr val="accent2"/>
                </a:solidFill>
              </a:defRPr>
            </a:lvl3pPr>
            <a:lvl4pPr marL="1600200" indent="-228600">
              <a:buFont typeface="Arial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ClrTx/>
              <a:buFont typeface="Arial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034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93179"/>
            <a:ext cx="10972800" cy="95843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the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518335"/>
            <a:ext cx="5386917" cy="56114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128489"/>
            <a:ext cx="5386917" cy="3549681"/>
          </a:xfrm>
        </p:spPr>
        <p:txBody>
          <a:bodyPr/>
          <a:lstStyle>
            <a:lvl1pPr>
              <a:buClrTx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buClrTx/>
              <a:buFont typeface="Arial"/>
              <a:buChar char="•"/>
              <a:defRPr sz="1800">
                <a:solidFill>
                  <a:schemeClr val="bg2">
                    <a:lumMod val="50000"/>
                  </a:schemeClr>
                </a:solidFill>
              </a:defRPr>
            </a:lvl2pPr>
            <a:lvl3pPr>
              <a:buClrTx/>
              <a:defRPr sz="1600">
                <a:solidFill>
                  <a:schemeClr val="accent2"/>
                </a:solidFill>
              </a:defRPr>
            </a:lvl3pPr>
            <a:lvl4pPr marL="1600200" indent="-228600">
              <a:buFont typeface="Arial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Arial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521509"/>
            <a:ext cx="5389033" cy="56114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  <p:sp>
        <p:nvSpPr>
          <p:cNvPr id="22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93368" y="2128489"/>
            <a:ext cx="5389033" cy="3549680"/>
          </a:xfrm>
        </p:spPr>
        <p:txBody>
          <a:bodyPr/>
          <a:lstStyle>
            <a:lvl1pPr>
              <a:buClrTx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buClrTx/>
              <a:buFont typeface="Arial"/>
              <a:buChar char="•"/>
              <a:defRPr sz="1800">
                <a:solidFill>
                  <a:schemeClr val="bg2">
                    <a:lumMod val="50000"/>
                  </a:schemeClr>
                </a:solidFill>
              </a:defRPr>
            </a:lvl2pPr>
            <a:lvl3pPr>
              <a:buClrTx/>
              <a:defRPr sz="1600">
                <a:solidFill>
                  <a:schemeClr val="accent2"/>
                </a:solidFill>
              </a:defRPr>
            </a:lvl3pPr>
            <a:lvl4pPr marL="1600200" indent="-228600">
              <a:buFont typeface="Arial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Arial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6930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93179"/>
            <a:ext cx="10972800" cy="958432"/>
          </a:xfrm>
        </p:spPr>
        <p:txBody>
          <a:bodyPr/>
          <a:lstStyle>
            <a:lvl1pPr>
              <a:defRPr>
                <a:solidFill>
                  <a:srgbClr val="569BBE"/>
                </a:solidFill>
              </a:defRPr>
            </a:lvl1pPr>
          </a:lstStyle>
          <a:p>
            <a:r>
              <a:rPr lang="en-US" dirty="0"/>
              <a:t>Click to Edit the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5827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188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Line 19"/>
          <p:cNvSpPr>
            <a:spLocks noChangeShapeType="1"/>
          </p:cNvSpPr>
          <p:nvPr userDrawn="1"/>
        </p:nvSpPr>
        <p:spPr bwMode="auto">
          <a:xfrm>
            <a:off x="609601" y="4194853"/>
            <a:ext cx="10972799" cy="0"/>
          </a:xfrm>
          <a:prstGeom prst="line">
            <a:avLst/>
          </a:prstGeom>
          <a:noFill/>
          <a:ln w="6350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 sz="1800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932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583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969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240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855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880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72C52A-5129-4F55-81A9-7734A419C1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95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6723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04" r:id="rId1"/>
    <p:sldLayoutId id="2147484505" r:id="rId2"/>
    <p:sldLayoutId id="2147484506" r:id="rId3"/>
    <p:sldLayoutId id="2147484507" r:id="rId4"/>
    <p:sldLayoutId id="2147484508" r:id="rId5"/>
    <p:sldLayoutId id="2147484509" r:id="rId6"/>
    <p:sldLayoutId id="2147484510" r:id="rId7"/>
    <p:sldLayoutId id="2147484511" r:id="rId8"/>
    <p:sldLayoutId id="2147484512" r:id="rId9"/>
    <p:sldLayoutId id="2147484513" r:id="rId10"/>
    <p:sldLayoutId id="2147484514" r:id="rId11"/>
    <p:sldLayoutId id="2147483672" r:id="rId12"/>
    <p:sldLayoutId id="2147483670" r:id="rId13"/>
    <p:sldLayoutId id="2147483650" r:id="rId14"/>
    <p:sldLayoutId id="2147483653" r:id="rId15"/>
    <p:sldLayoutId id="2147483795" r:id="rId1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2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ctrTitle"/>
          </p:nvPr>
        </p:nvSpPr>
        <p:spPr>
          <a:xfrm>
            <a:off x="3557303" y="1782901"/>
            <a:ext cx="5077394" cy="176229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Getting </a:t>
            </a:r>
            <a:r>
              <a:rPr lang="en-US" dirty="0" smtClean="0">
                <a:solidFill>
                  <a:schemeClr val="bg1"/>
                </a:solidFill>
              </a:rPr>
              <a:t>Started NIH </a:t>
            </a:r>
            <a:r>
              <a:rPr lang="en-US" dirty="0">
                <a:solidFill>
                  <a:schemeClr val="bg1"/>
                </a:solidFill>
              </a:rPr>
              <a:t>Data Tables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Subtitle 4"/>
          <p:cNvSpPr>
            <a:spLocks noGrp="1"/>
          </p:cNvSpPr>
          <p:nvPr>
            <p:ph type="subTitle" idx="1"/>
          </p:nvPr>
        </p:nvSpPr>
        <p:spPr>
          <a:xfrm>
            <a:off x="4495800" y="5347997"/>
            <a:ext cx="3200400" cy="115638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Jill I. Vampola</a:t>
            </a:r>
            <a:br>
              <a:rPr lang="en-US" dirty="0" smtClean="0">
                <a:solidFill>
                  <a:schemeClr val="bg1"/>
                </a:solidFill>
                <a:latin typeface="+mj-lt"/>
              </a:rPr>
            </a:br>
            <a:r>
              <a:rPr lang="en-US" dirty="0" smtClean="0">
                <a:solidFill>
                  <a:schemeClr val="bg1"/>
                </a:solidFill>
                <a:latin typeface="+mj-lt"/>
              </a:rPr>
              <a:t>Training Grant Analyst</a:t>
            </a:r>
            <a:br>
              <a:rPr lang="en-US" dirty="0" smtClean="0">
                <a:solidFill>
                  <a:schemeClr val="bg1"/>
                </a:solidFill>
                <a:latin typeface="+mj-lt"/>
              </a:rPr>
            </a:br>
            <a:r>
              <a:rPr lang="en-US" dirty="0" smtClean="0">
                <a:solidFill>
                  <a:schemeClr val="bg1"/>
                </a:solidFill>
                <a:latin typeface="+mj-lt"/>
              </a:rPr>
              <a:t>Research Service Core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52179" y="6389398"/>
            <a:ext cx="1687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October 4, 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2023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8147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9158" y="2674665"/>
            <a:ext cx="7173685" cy="15086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 smtClean="0">
                <a:latin typeface="+mj-lt"/>
              </a:rPr>
              <a:t>Background</a:t>
            </a:r>
            <a:endParaRPr lang="en-US" sz="9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3453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217167"/>
            <a:ext cx="11016343" cy="5527761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en-US" sz="3200" dirty="0">
                <a:solidFill>
                  <a:schemeClr val="tx1"/>
                </a:solidFill>
                <a:latin typeface="+mj-lt"/>
              </a:rPr>
              <a:t>NIH evaluates the both past and present </a:t>
            </a:r>
            <a:r>
              <a:rPr lang="en-US" sz="3200" dirty="0">
                <a:solidFill>
                  <a:srgbClr val="FFFF00"/>
                </a:solidFill>
                <a:latin typeface="+mj-lt"/>
              </a:rPr>
              <a:t>qualifications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and </a:t>
            </a:r>
            <a:r>
              <a:rPr lang="en-US" sz="3200" dirty="0">
                <a:solidFill>
                  <a:srgbClr val="FFFF00"/>
                </a:solidFill>
                <a:latin typeface="+mj-lt"/>
              </a:rPr>
              <a:t>accomplishments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of:</a:t>
            </a: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609599" y="245034"/>
            <a:ext cx="11388012" cy="713397"/>
          </a:xfrm>
          <a:prstGeom prst="rect">
            <a:avLst/>
          </a:prstGeom>
          <a:ln w="3175" cmpd="sng">
            <a:noFill/>
          </a:ln>
        </p:spPr>
        <p:txBody>
          <a:bodyPr vert="horz" lIns="0" tIns="0" rIns="0" bIns="0" rtlCol="0" anchor="b">
            <a:normAutofit/>
          </a:bodyPr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sz="4400" dirty="0"/>
              <a:t>Understanding the Background about Data Tables</a:t>
            </a:r>
          </a:p>
        </p:txBody>
      </p:sp>
      <p:sp>
        <p:nvSpPr>
          <p:cNvPr id="5" name="Freeform 4"/>
          <p:cNvSpPr/>
          <p:nvPr/>
        </p:nvSpPr>
        <p:spPr>
          <a:xfrm>
            <a:off x="3392894" y="2429587"/>
            <a:ext cx="6009221" cy="1118943"/>
          </a:xfrm>
          <a:custGeom>
            <a:avLst/>
            <a:gdLst>
              <a:gd name="connsiteX0" fmla="*/ 0 w 6009221"/>
              <a:gd name="connsiteY0" fmla="*/ 0 h 1118941"/>
              <a:gd name="connsiteX1" fmla="*/ 5449751 w 6009221"/>
              <a:gd name="connsiteY1" fmla="*/ 0 h 1118941"/>
              <a:gd name="connsiteX2" fmla="*/ 6009221 w 6009221"/>
              <a:gd name="connsiteY2" fmla="*/ 559471 h 1118941"/>
              <a:gd name="connsiteX3" fmla="*/ 5449751 w 6009221"/>
              <a:gd name="connsiteY3" fmla="*/ 1118941 h 1118941"/>
              <a:gd name="connsiteX4" fmla="*/ 0 w 6009221"/>
              <a:gd name="connsiteY4" fmla="*/ 1118941 h 1118941"/>
              <a:gd name="connsiteX5" fmla="*/ 0 w 6009221"/>
              <a:gd name="connsiteY5" fmla="*/ 0 h 1118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09221" h="1118941">
                <a:moveTo>
                  <a:pt x="6009221" y="1118940"/>
                </a:moveTo>
                <a:lnTo>
                  <a:pt x="559470" y="1118940"/>
                </a:lnTo>
                <a:lnTo>
                  <a:pt x="0" y="559470"/>
                </a:lnTo>
                <a:lnTo>
                  <a:pt x="559470" y="1"/>
                </a:lnTo>
                <a:lnTo>
                  <a:pt x="6009221" y="1"/>
                </a:lnTo>
                <a:lnTo>
                  <a:pt x="6009221" y="111894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73157" tIns="194311" rIns="362712" bIns="194311" numCol="1" spcCol="1270" anchor="ctr" anchorCtr="0">
            <a:noAutofit/>
          </a:bodyPr>
          <a:lstStyle/>
          <a:p>
            <a:pPr lvl="0" algn="ctr"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kern="12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Institution (Departments and Programs)</a:t>
            </a:r>
            <a:endParaRPr lang="en-US" sz="3600" kern="1200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833423" y="2429588"/>
            <a:ext cx="1118941" cy="1118941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6000" b="-1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7"/>
          <p:cNvSpPr/>
          <p:nvPr/>
        </p:nvSpPr>
        <p:spPr>
          <a:xfrm>
            <a:off x="3392894" y="3882541"/>
            <a:ext cx="6009221" cy="1118942"/>
          </a:xfrm>
          <a:custGeom>
            <a:avLst/>
            <a:gdLst>
              <a:gd name="connsiteX0" fmla="*/ 0 w 6009221"/>
              <a:gd name="connsiteY0" fmla="*/ 0 h 1118941"/>
              <a:gd name="connsiteX1" fmla="*/ 5449751 w 6009221"/>
              <a:gd name="connsiteY1" fmla="*/ 0 h 1118941"/>
              <a:gd name="connsiteX2" fmla="*/ 6009221 w 6009221"/>
              <a:gd name="connsiteY2" fmla="*/ 559471 h 1118941"/>
              <a:gd name="connsiteX3" fmla="*/ 5449751 w 6009221"/>
              <a:gd name="connsiteY3" fmla="*/ 1118941 h 1118941"/>
              <a:gd name="connsiteX4" fmla="*/ 0 w 6009221"/>
              <a:gd name="connsiteY4" fmla="*/ 1118941 h 1118941"/>
              <a:gd name="connsiteX5" fmla="*/ 0 w 6009221"/>
              <a:gd name="connsiteY5" fmla="*/ 0 h 1118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09221" h="1118941">
                <a:moveTo>
                  <a:pt x="6009221" y="1118940"/>
                </a:moveTo>
                <a:lnTo>
                  <a:pt x="559470" y="1118940"/>
                </a:lnTo>
                <a:lnTo>
                  <a:pt x="0" y="559470"/>
                </a:lnTo>
                <a:lnTo>
                  <a:pt x="559470" y="1"/>
                </a:lnTo>
                <a:lnTo>
                  <a:pt x="6009221" y="1"/>
                </a:lnTo>
                <a:lnTo>
                  <a:pt x="6009221" y="111894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3005351"/>
              <a:satOff val="-13190"/>
              <a:lumOff val="3921"/>
              <a:alphaOff val="0"/>
            </a:schemeClr>
          </a:fillRef>
          <a:effectRef idx="0">
            <a:schemeClr val="accent5">
              <a:hueOff val="3005351"/>
              <a:satOff val="-13190"/>
              <a:lumOff val="392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73157" tIns="194310" rIns="362712" bIns="194311" numCol="1" spcCol="1270" anchor="ctr" anchorCtr="0">
            <a:noAutofit/>
          </a:bodyPr>
          <a:lstStyle/>
          <a:p>
            <a:pPr lvl="0" algn="ctr"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kern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Faculty </a:t>
            </a:r>
            <a:endParaRPr lang="en-US" sz="3600" kern="1200" dirty="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833423" y="3882541"/>
            <a:ext cx="1118941" cy="1118941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0" r="-10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2921347"/>
              <a:satOff val="-9441"/>
              <a:lumOff val="82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>
          <a:xfrm>
            <a:off x="3392894" y="5335494"/>
            <a:ext cx="6009221" cy="1118942"/>
          </a:xfrm>
          <a:custGeom>
            <a:avLst/>
            <a:gdLst>
              <a:gd name="connsiteX0" fmla="*/ 0 w 6009221"/>
              <a:gd name="connsiteY0" fmla="*/ 0 h 1118941"/>
              <a:gd name="connsiteX1" fmla="*/ 5449751 w 6009221"/>
              <a:gd name="connsiteY1" fmla="*/ 0 h 1118941"/>
              <a:gd name="connsiteX2" fmla="*/ 6009221 w 6009221"/>
              <a:gd name="connsiteY2" fmla="*/ 559471 h 1118941"/>
              <a:gd name="connsiteX3" fmla="*/ 5449751 w 6009221"/>
              <a:gd name="connsiteY3" fmla="*/ 1118941 h 1118941"/>
              <a:gd name="connsiteX4" fmla="*/ 0 w 6009221"/>
              <a:gd name="connsiteY4" fmla="*/ 1118941 h 1118941"/>
              <a:gd name="connsiteX5" fmla="*/ 0 w 6009221"/>
              <a:gd name="connsiteY5" fmla="*/ 0 h 1118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09221" h="1118941">
                <a:moveTo>
                  <a:pt x="6009221" y="1118940"/>
                </a:moveTo>
                <a:lnTo>
                  <a:pt x="559470" y="1118940"/>
                </a:lnTo>
                <a:lnTo>
                  <a:pt x="0" y="559470"/>
                </a:lnTo>
                <a:lnTo>
                  <a:pt x="559470" y="1"/>
                </a:lnTo>
                <a:lnTo>
                  <a:pt x="6009221" y="1"/>
                </a:lnTo>
                <a:lnTo>
                  <a:pt x="6009221" y="111894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6010703"/>
              <a:satOff val="-26380"/>
              <a:lumOff val="7843"/>
              <a:alphaOff val="0"/>
            </a:schemeClr>
          </a:fillRef>
          <a:effectRef idx="0">
            <a:schemeClr val="accent5">
              <a:hueOff val="6010703"/>
              <a:satOff val="-26380"/>
              <a:lumOff val="784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73157" tIns="194311" rIns="362712" bIns="194310" numCol="1" spcCol="1270" anchor="ctr" anchorCtr="0">
            <a:noAutofit/>
          </a:bodyPr>
          <a:lstStyle/>
          <a:p>
            <a:pPr lvl="0" algn="ctr"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kern="12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Trainees (Program Outcomes)</a:t>
            </a:r>
            <a:endParaRPr lang="en-US" sz="3600" kern="1200" dirty="0">
              <a:solidFill>
                <a:schemeClr val="bg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833423" y="5335495"/>
            <a:ext cx="1118941" cy="1118941"/>
          </a:xfrm>
          <a:prstGeom prst="ellipse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5842694"/>
              <a:satOff val="-18882"/>
              <a:lumOff val="165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21477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4213"/>
            <a:ext cx="10972800" cy="958432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Data tables are </a:t>
            </a:r>
            <a:r>
              <a:rPr lang="en-US" sz="4400" dirty="0">
                <a:solidFill>
                  <a:srgbClr val="FFFF00"/>
                </a:solidFill>
              </a:rPr>
              <a:t>insight</a:t>
            </a:r>
            <a:r>
              <a:rPr lang="en-US" sz="4400" dirty="0"/>
              <a:t> into the </a:t>
            </a:r>
            <a:r>
              <a:rPr lang="en-US" sz="4400" i="1" dirty="0"/>
              <a:t>proposed</a:t>
            </a:r>
            <a:r>
              <a:rPr lang="en-US" sz="4400" dirty="0"/>
              <a:t> </a:t>
            </a:r>
            <a:r>
              <a:rPr lang="en-US" sz="4400" dirty="0">
                <a:solidFill>
                  <a:srgbClr val="FFFF00"/>
                </a:solidFill>
              </a:rPr>
              <a:t>program</a:t>
            </a:r>
            <a:r>
              <a:rPr lang="en-US" sz="4400" dirty="0"/>
              <a:t>:</a:t>
            </a:r>
          </a:p>
        </p:txBody>
      </p:sp>
      <p:sp>
        <p:nvSpPr>
          <p:cNvPr id="5" name="Freeform 4"/>
          <p:cNvSpPr/>
          <p:nvPr/>
        </p:nvSpPr>
        <p:spPr>
          <a:xfrm>
            <a:off x="5270040" y="1184042"/>
            <a:ext cx="3516912" cy="1590643"/>
          </a:xfrm>
          <a:custGeom>
            <a:avLst/>
            <a:gdLst>
              <a:gd name="connsiteX0" fmla="*/ 0 w 3516912"/>
              <a:gd name="connsiteY0" fmla="*/ 0 h 1590643"/>
              <a:gd name="connsiteX1" fmla="*/ 3516912 w 3516912"/>
              <a:gd name="connsiteY1" fmla="*/ 0 h 1590643"/>
              <a:gd name="connsiteX2" fmla="*/ 3516912 w 3516912"/>
              <a:gd name="connsiteY2" fmla="*/ 1590643 h 1590643"/>
              <a:gd name="connsiteX3" fmla="*/ 0 w 3516912"/>
              <a:gd name="connsiteY3" fmla="*/ 1590643 h 1590643"/>
              <a:gd name="connsiteX4" fmla="*/ 0 w 3516912"/>
              <a:gd name="connsiteY4" fmla="*/ 0 h 159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6912" h="1590643">
                <a:moveTo>
                  <a:pt x="0" y="0"/>
                </a:moveTo>
                <a:lnTo>
                  <a:pt x="3516912" y="0"/>
                </a:lnTo>
                <a:lnTo>
                  <a:pt x="3516912" y="1590643"/>
                </a:lnTo>
                <a:lnTo>
                  <a:pt x="0" y="159064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>
                <a:solidFill>
                  <a:srgbClr val="FFFF00"/>
                </a:solidFill>
                <a:latin typeface="Calibri Light" panose="020F0302020204030204" pitchFamily="34" charset="0"/>
              </a:rPr>
              <a:t>Environment</a:t>
            </a:r>
            <a:r>
              <a:rPr lang="en-US" sz="2400" kern="1200" dirty="0">
                <a:solidFill>
                  <a:schemeClr val="bg1"/>
                </a:solidFill>
                <a:latin typeface="Calibri Light" panose="020F0302020204030204" pitchFamily="34" charset="0"/>
              </a:rPr>
              <a:t> of the proposed training </a:t>
            </a:r>
            <a:br>
              <a:rPr lang="en-US" sz="2400" kern="1200" dirty="0">
                <a:solidFill>
                  <a:schemeClr val="bg1"/>
                </a:solidFill>
                <a:latin typeface="Calibri Light" panose="020F0302020204030204" pitchFamily="34" charset="0"/>
              </a:rPr>
            </a:br>
            <a:r>
              <a:rPr lang="en-US" sz="2400" kern="1200" dirty="0">
                <a:solidFill>
                  <a:schemeClr val="bg1"/>
                </a:solidFill>
                <a:latin typeface="Calibri Light" panose="020F0302020204030204" pitchFamily="34" charset="0"/>
              </a:rPr>
              <a:t>(Tables 1 &amp; 6)</a:t>
            </a:r>
          </a:p>
        </p:txBody>
      </p:sp>
      <p:sp>
        <p:nvSpPr>
          <p:cNvPr id="6" name="Rectangle 5"/>
          <p:cNvSpPr/>
          <p:nvPr/>
        </p:nvSpPr>
        <p:spPr>
          <a:xfrm>
            <a:off x="3537830" y="1184042"/>
            <a:ext cx="1574737" cy="1590643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000" r="-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Freeform 6"/>
          <p:cNvSpPr/>
          <p:nvPr/>
        </p:nvSpPr>
        <p:spPr>
          <a:xfrm>
            <a:off x="3537830" y="3037142"/>
            <a:ext cx="3516912" cy="1590643"/>
          </a:xfrm>
          <a:custGeom>
            <a:avLst/>
            <a:gdLst>
              <a:gd name="connsiteX0" fmla="*/ 0 w 3516912"/>
              <a:gd name="connsiteY0" fmla="*/ 0 h 1590643"/>
              <a:gd name="connsiteX1" fmla="*/ 3516912 w 3516912"/>
              <a:gd name="connsiteY1" fmla="*/ 0 h 1590643"/>
              <a:gd name="connsiteX2" fmla="*/ 3516912 w 3516912"/>
              <a:gd name="connsiteY2" fmla="*/ 1590643 h 1590643"/>
              <a:gd name="connsiteX3" fmla="*/ 0 w 3516912"/>
              <a:gd name="connsiteY3" fmla="*/ 1590643 h 1590643"/>
              <a:gd name="connsiteX4" fmla="*/ 0 w 3516912"/>
              <a:gd name="connsiteY4" fmla="*/ 0 h 159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6912" h="1590643">
                <a:moveTo>
                  <a:pt x="0" y="0"/>
                </a:moveTo>
                <a:lnTo>
                  <a:pt x="3516912" y="0"/>
                </a:lnTo>
                <a:lnTo>
                  <a:pt x="3516912" y="1590643"/>
                </a:lnTo>
                <a:lnTo>
                  <a:pt x="0" y="159064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>
                <a:solidFill>
                  <a:schemeClr val="bg1"/>
                </a:solidFill>
                <a:latin typeface="Calibri Light" panose="020F0302020204030204" pitchFamily="34" charset="0"/>
              </a:rPr>
              <a:t>Distribution of participating faculty by </a:t>
            </a:r>
            <a:r>
              <a:rPr lang="en-US" sz="2400" kern="1200" dirty="0">
                <a:solidFill>
                  <a:srgbClr val="FFFF00"/>
                </a:solidFill>
                <a:latin typeface="Calibri Light" panose="020F0302020204030204" pitchFamily="34" charset="0"/>
              </a:rPr>
              <a:t>research interest </a:t>
            </a:r>
            <a:br>
              <a:rPr lang="en-US" sz="2400" kern="1200" dirty="0">
                <a:solidFill>
                  <a:srgbClr val="FFFF00"/>
                </a:solidFill>
                <a:latin typeface="Calibri Light" panose="020F0302020204030204" pitchFamily="34" charset="0"/>
              </a:rPr>
            </a:br>
            <a:r>
              <a:rPr lang="en-US" sz="2400" kern="1200" dirty="0">
                <a:solidFill>
                  <a:schemeClr val="bg1"/>
                </a:solidFill>
                <a:latin typeface="Calibri Light" panose="020F0302020204030204" pitchFamily="34" charset="0"/>
              </a:rPr>
              <a:t>(Tables 2, 3 &amp; 4)</a:t>
            </a:r>
          </a:p>
        </p:txBody>
      </p:sp>
      <p:sp>
        <p:nvSpPr>
          <p:cNvPr id="8" name="Rectangle 7"/>
          <p:cNvSpPr/>
          <p:nvPr/>
        </p:nvSpPr>
        <p:spPr>
          <a:xfrm>
            <a:off x="7212216" y="3037142"/>
            <a:ext cx="1574737" cy="1590643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5000" b="-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Freeform 8"/>
          <p:cNvSpPr/>
          <p:nvPr/>
        </p:nvSpPr>
        <p:spPr>
          <a:xfrm>
            <a:off x="5270040" y="4890241"/>
            <a:ext cx="3516912" cy="1590643"/>
          </a:xfrm>
          <a:custGeom>
            <a:avLst/>
            <a:gdLst>
              <a:gd name="connsiteX0" fmla="*/ 0 w 3516912"/>
              <a:gd name="connsiteY0" fmla="*/ 0 h 1590643"/>
              <a:gd name="connsiteX1" fmla="*/ 3516912 w 3516912"/>
              <a:gd name="connsiteY1" fmla="*/ 0 h 1590643"/>
              <a:gd name="connsiteX2" fmla="*/ 3516912 w 3516912"/>
              <a:gd name="connsiteY2" fmla="*/ 1590643 h 1590643"/>
              <a:gd name="connsiteX3" fmla="*/ 0 w 3516912"/>
              <a:gd name="connsiteY3" fmla="*/ 1590643 h 1590643"/>
              <a:gd name="connsiteX4" fmla="*/ 0 w 3516912"/>
              <a:gd name="connsiteY4" fmla="*/ 0 h 159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6912" h="1590643">
                <a:moveTo>
                  <a:pt x="0" y="0"/>
                </a:moveTo>
                <a:lnTo>
                  <a:pt x="3516912" y="0"/>
                </a:lnTo>
                <a:lnTo>
                  <a:pt x="3516912" y="1590643"/>
                </a:lnTo>
                <a:lnTo>
                  <a:pt x="0" y="159064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>
                <a:solidFill>
                  <a:schemeClr val="bg1"/>
                </a:solidFill>
                <a:latin typeface="Calibri Light" panose="020F0302020204030204" pitchFamily="34" charset="0"/>
              </a:rPr>
              <a:t>Existing </a:t>
            </a:r>
            <a:r>
              <a:rPr lang="en-US" sz="2400" kern="1200" dirty="0">
                <a:solidFill>
                  <a:srgbClr val="FFFF00"/>
                </a:solidFill>
                <a:latin typeface="Calibri Light" panose="020F0302020204030204" pitchFamily="34" charset="0"/>
              </a:rPr>
              <a:t>support</a:t>
            </a:r>
            <a:r>
              <a:rPr lang="en-US" sz="2400" kern="1200" dirty="0">
                <a:solidFill>
                  <a:schemeClr val="bg1"/>
                </a:solidFill>
                <a:latin typeface="Calibri Light" panose="020F0302020204030204" pitchFamily="34" charset="0"/>
              </a:rPr>
              <a:t> for training, and availability of funds to support trainees’ research (Table 4)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37830" y="4890241"/>
            <a:ext cx="1574737" cy="1590643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5204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25503"/>
            <a:ext cx="10972800" cy="783941"/>
          </a:xfrm>
        </p:spPr>
        <p:txBody>
          <a:bodyPr>
            <a:normAutofit/>
          </a:bodyPr>
          <a:lstStyle/>
          <a:p>
            <a:r>
              <a:rPr lang="en-US" sz="4400" dirty="0"/>
              <a:t>What are reviewers looking for?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094" y="1047892"/>
            <a:ext cx="10972799" cy="52197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Recruitment of </a:t>
            </a:r>
            <a:r>
              <a:rPr lang="en-US" dirty="0">
                <a:solidFill>
                  <a:srgbClr val="FFFF00"/>
                </a:solidFill>
              </a:rPr>
              <a:t>new</a:t>
            </a:r>
            <a:r>
              <a:rPr lang="en-US" dirty="0">
                <a:solidFill>
                  <a:schemeClr val="tx1"/>
                </a:solidFill>
              </a:rPr>
              <a:t> trainees and </a:t>
            </a:r>
            <a:r>
              <a:rPr lang="en-US" dirty="0">
                <a:solidFill>
                  <a:srgbClr val="FFFF00"/>
                </a:solidFill>
              </a:rPr>
              <a:t>progress</a:t>
            </a:r>
            <a:r>
              <a:rPr lang="en-US" dirty="0">
                <a:solidFill>
                  <a:schemeClr val="tx1"/>
                </a:solidFill>
              </a:rPr>
              <a:t> of existing trainees, as assessed by outcomes such as: </a:t>
            </a:r>
          </a:p>
        </p:txBody>
      </p:sp>
      <p:sp>
        <p:nvSpPr>
          <p:cNvPr id="6" name="Freeform 5"/>
          <p:cNvSpPr/>
          <p:nvPr/>
        </p:nvSpPr>
        <p:spPr>
          <a:xfrm>
            <a:off x="732423" y="2043007"/>
            <a:ext cx="9992412" cy="842716"/>
          </a:xfrm>
          <a:custGeom>
            <a:avLst/>
            <a:gdLst>
              <a:gd name="connsiteX0" fmla="*/ 0 w 9992412"/>
              <a:gd name="connsiteY0" fmla="*/ 84272 h 842716"/>
              <a:gd name="connsiteX1" fmla="*/ 84272 w 9992412"/>
              <a:gd name="connsiteY1" fmla="*/ 0 h 842716"/>
              <a:gd name="connsiteX2" fmla="*/ 9908140 w 9992412"/>
              <a:gd name="connsiteY2" fmla="*/ 0 h 842716"/>
              <a:gd name="connsiteX3" fmla="*/ 9992412 w 9992412"/>
              <a:gd name="connsiteY3" fmla="*/ 84272 h 842716"/>
              <a:gd name="connsiteX4" fmla="*/ 9992412 w 9992412"/>
              <a:gd name="connsiteY4" fmla="*/ 758444 h 842716"/>
              <a:gd name="connsiteX5" fmla="*/ 9908140 w 9992412"/>
              <a:gd name="connsiteY5" fmla="*/ 842716 h 842716"/>
              <a:gd name="connsiteX6" fmla="*/ 84272 w 9992412"/>
              <a:gd name="connsiteY6" fmla="*/ 842716 h 842716"/>
              <a:gd name="connsiteX7" fmla="*/ 0 w 9992412"/>
              <a:gd name="connsiteY7" fmla="*/ 758444 h 842716"/>
              <a:gd name="connsiteX8" fmla="*/ 0 w 9992412"/>
              <a:gd name="connsiteY8" fmla="*/ 84272 h 842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92412" h="842716">
                <a:moveTo>
                  <a:pt x="0" y="84272"/>
                </a:moveTo>
                <a:cubicBezTo>
                  <a:pt x="0" y="37730"/>
                  <a:pt x="37730" y="0"/>
                  <a:pt x="84272" y="0"/>
                </a:cubicBezTo>
                <a:lnTo>
                  <a:pt x="9908140" y="0"/>
                </a:lnTo>
                <a:cubicBezTo>
                  <a:pt x="9954682" y="0"/>
                  <a:pt x="9992412" y="37730"/>
                  <a:pt x="9992412" y="84272"/>
                </a:cubicBezTo>
                <a:lnTo>
                  <a:pt x="9992412" y="758444"/>
                </a:lnTo>
                <a:cubicBezTo>
                  <a:pt x="9992412" y="804986"/>
                  <a:pt x="9954682" y="842716"/>
                  <a:pt x="9908140" y="842716"/>
                </a:cubicBezTo>
                <a:lnTo>
                  <a:pt x="84272" y="842716"/>
                </a:lnTo>
                <a:cubicBezTo>
                  <a:pt x="37730" y="842716"/>
                  <a:pt x="0" y="804986"/>
                  <a:pt x="0" y="758444"/>
                </a:cubicBezTo>
                <a:lnTo>
                  <a:pt x="0" y="8427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4674" tIns="121920" rIns="121921" bIns="121920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>
                <a:solidFill>
                  <a:schemeClr val="bg1"/>
                </a:solidFill>
                <a:latin typeface="Calibri Light" panose="020F0302020204030204" pitchFamily="34" charset="0"/>
              </a:rPr>
              <a:t>Degree completion (Table 8)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403299" y="2127278"/>
            <a:ext cx="825273" cy="674173"/>
          </a:xfrm>
          <a:prstGeom prst="roundRect">
            <a:avLst>
              <a:gd name="adj" fmla="val 10000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000" r="-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7"/>
          <p:cNvSpPr/>
          <p:nvPr/>
        </p:nvSpPr>
        <p:spPr>
          <a:xfrm>
            <a:off x="732423" y="2969995"/>
            <a:ext cx="9992412" cy="842716"/>
          </a:xfrm>
          <a:custGeom>
            <a:avLst/>
            <a:gdLst>
              <a:gd name="connsiteX0" fmla="*/ 0 w 9992412"/>
              <a:gd name="connsiteY0" fmla="*/ 84272 h 842716"/>
              <a:gd name="connsiteX1" fmla="*/ 84272 w 9992412"/>
              <a:gd name="connsiteY1" fmla="*/ 0 h 842716"/>
              <a:gd name="connsiteX2" fmla="*/ 9908140 w 9992412"/>
              <a:gd name="connsiteY2" fmla="*/ 0 h 842716"/>
              <a:gd name="connsiteX3" fmla="*/ 9992412 w 9992412"/>
              <a:gd name="connsiteY3" fmla="*/ 84272 h 842716"/>
              <a:gd name="connsiteX4" fmla="*/ 9992412 w 9992412"/>
              <a:gd name="connsiteY4" fmla="*/ 758444 h 842716"/>
              <a:gd name="connsiteX5" fmla="*/ 9908140 w 9992412"/>
              <a:gd name="connsiteY5" fmla="*/ 842716 h 842716"/>
              <a:gd name="connsiteX6" fmla="*/ 84272 w 9992412"/>
              <a:gd name="connsiteY6" fmla="*/ 842716 h 842716"/>
              <a:gd name="connsiteX7" fmla="*/ 0 w 9992412"/>
              <a:gd name="connsiteY7" fmla="*/ 758444 h 842716"/>
              <a:gd name="connsiteX8" fmla="*/ 0 w 9992412"/>
              <a:gd name="connsiteY8" fmla="*/ 84272 h 842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92412" h="842716">
                <a:moveTo>
                  <a:pt x="0" y="84272"/>
                </a:moveTo>
                <a:cubicBezTo>
                  <a:pt x="0" y="37730"/>
                  <a:pt x="37730" y="0"/>
                  <a:pt x="84272" y="0"/>
                </a:cubicBezTo>
                <a:lnTo>
                  <a:pt x="9908140" y="0"/>
                </a:lnTo>
                <a:cubicBezTo>
                  <a:pt x="9954682" y="0"/>
                  <a:pt x="9992412" y="37730"/>
                  <a:pt x="9992412" y="84272"/>
                </a:cubicBezTo>
                <a:lnTo>
                  <a:pt x="9992412" y="758444"/>
                </a:lnTo>
                <a:cubicBezTo>
                  <a:pt x="9992412" y="804986"/>
                  <a:pt x="9954682" y="842716"/>
                  <a:pt x="9908140" y="842716"/>
                </a:cubicBezTo>
                <a:lnTo>
                  <a:pt x="84272" y="842716"/>
                </a:lnTo>
                <a:cubicBezTo>
                  <a:pt x="37730" y="842716"/>
                  <a:pt x="0" y="804986"/>
                  <a:pt x="0" y="758444"/>
                </a:cubicBezTo>
                <a:lnTo>
                  <a:pt x="0" y="8427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4674" tIns="121920" rIns="121921" bIns="121920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>
                <a:solidFill>
                  <a:schemeClr val="bg1"/>
                </a:solidFill>
                <a:latin typeface="Calibri Light" panose="020F0302020204030204" pitchFamily="34" charset="0"/>
              </a:rPr>
              <a:t>Publications (Table 5)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403299" y="3054266"/>
            <a:ext cx="825273" cy="674173"/>
          </a:xfrm>
          <a:prstGeom prst="roundRect">
            <a:avLst>
              <a:gd name="adj" fmla="val 10000"/>
            </a:avLst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3000" r="-6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>
          <a:xfrm>
            <a:off x="732423" y="3896983"/>
            <a:ext cx="9992412" cy="842716"/>
          </a:xfrm>
          <a:custGeom>
            <a:avLst/>
            <a:gdLst>
              <a:gd name="connsiteX0" fmla="*/ 0 w 9992412"/>
              <a:gd name="connsiteY0" fmla="*/ 84272 h 842716"/>
              <a:gd name="connsiteX1" fmla="*/ 84272 w 9992412"/>
              <a:gd name="connsiteY1" fmla="*/ 0 h 842716"/>
              <a:gd name="connsiteX2" fmla="*/ 9908140 w 9992412"/>
              <a:gd name="connsiteY2" fmla="*/ 0 h 842716"/>
              <a:gd name="connsiteX3" fmla="*/ 9992412 w 9992412"/>
              <a:gd name="connsiteY3" fmla="*/ 84272 h 842716"/>
              <a:gd name="connsiteX4" fmla="*/ 9992412 w 9992412"/>
              <a:gd name="connsiteY4" fmla="*/ 758444 h 842716"/>
              <a:gd name="connsiteX5" fmla="*/ 9908140 w 9992412"/>
              <a:gd name="connsiteY5" fmla="*/ 842716 h 842716"/>
              <a:gd name="connsiteX6" fmla="*/ 84272 w 9992412"/>
              <a:gd name="connsiteY6" fmla="*/ 842716 h 842716"/>
              <a:gd name="connsiteX7" fmla="*/ 0 w 9992412"/>
              <a:gd name="connsiteY7" fmla="*/ 758444 h 842716"/>
              <a:gd name="connsiteX8" fmla="*/ 0 w 9992412"/>
              <a:gd name="connsiteY8" fmla="*/ 84272 h 842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92412" h="842716">
                <a:moveTo>
                  <a:pt x="0" y="84272"/>
                </a:moveTo>
                <a:cubicBezTo>
                  <a:pt x="0" y="37730"/>
                  <a:pt x="37730" y="0"/>
                  <a:pt x="84272" y="0"/>
                </a:cubicBezTo>
                <a:lnTo>
                  <a:pt x="9908140" y="0"/>
                </a:lnTo>
                <a:cubicBezTo>
                  <a:pt x="9954682" y="0"/>
                  <a:pt x="9992412" y="37730"/>
                  <a:pt x="9992412" y="84272"/>
                </a:cubicBezTo>
                <a:lnTo>
                  <a:pt x="9992412" y="758444"/>
                </a:lnTo>
                <a:cubicBezTo>
                  <a:pt x="9992412" y="804986"/>
                  <a:pt x="9954682" y="842716"/>
                  <a:pt x="9908140" y="842716"/>
                </a:cubicBezTo>
                <a:lnTo>
                  <a:pt x="84272" y="842716"/>
                </a:lnTo>
                <a:cubicBezTo>
                  <a:pt x="37730" y="842716"/>
                  <a:pt x="0" y="804986"/>
                  <a:pt x="0" y="758444"/>
                </a:cubicBezTo>
                <a:lnTo>
                  <a:pt x="0" y="8427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4674" tIns="121920" rIns="121921" bIns="121920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>
                <a:solidFill>
                  <a:schemeClr val="bg1"/>
                </a:solidFill>
                <a:latin typeface="Calibri Light" panose="020F0302020204030204" pitchFamily="34" charset="0"/>
              </a:rPr>
              <a:t>Career progress (Table 8)</a:t>
            </a:r>
            <a:endParaRPr lang="en-US" sz="3200" kern="12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403299" y="3981254"/>
            <a:ext cx="825273" cy="674173"/>
          </a:xfrm>
          <a:prstGeom prst="roundRect">
            <a:avLst>
              <a:gd name="adj" fmla="val 10000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4000" t="-12000" r="-60000" b="-1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eform 11"/>
          <p:cNvSpPr/>
          <p:nvPr/>
        </p:nvSpPr>
        <p:spPr>
          <a:xfrm>
            <a:off x="732423" y="4823971"/>
            <a:ext cx="9992412" cy="842716"/>
          </a:xfrm>
          <a:custGeom>
            <a:avLst/>
            <a:gdLst>
              <a:gd name="connsiteX0" fmla="*/ 0 w 9992412"/>
              <a:gd name="connsiteY0" fmla="*/ 84272 h 842716"/>
              <a:gd name="connsiteX1" fmla="*/ 84272 w 9992412"/>
              <a:gd name="connsiteY1" fmla="*/ 0 h 842716"/>
              <a:gd name="connsiteX2" fmla="*/ 9908140 w 9992412"/>
              <a:gd name="connsiteY2" fmla="*/ 0 h 842716"/>
              <a:gd name="connsiteX3" fmla="*/ 9992412 w 9992412"/>
              <a:gd name="connsiteY3" fmla="*/ 84272 h 842716"/>
              <a:gd name="connsiteX4" fmla="*/ 9992412 w 9992412"/>
              <a:gd name="connsiteY4" fmla="*/ 758444 h 842716"/>
              <a:gd name="connsiteX5" fmla="*/ 9908140 w 9992412"/>
              <a:gd name="connsiteY5" fmla="*/ 842716 h 842716"/>
              <a:gd name="connsiteX6" fmla="*/ 84272 w 9992412"/>
              <a:gd name="connsiteY6" fmla="*/ 842716 h 842716"/>
              <a:gd name="connsiteX7" fmla="*/ 0 w 9992412"/>
              <a:gd name="connsiteY7" fmla="*/ 758444 h 842716"/>
              <a:gd name="connsiteX8" fmla="*/ 0 w 9992412"/>
              <a:gd name="connsiteY8" fmla="*/ 84272 h 842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92412" h="842716">
                <a:moveTo>
                  <a:pt x="0" y="84272"/>
                </a:moveTo>
                <a:cubicBezTo>
                  <a:pt x="0" y="37730"/>
                  <a:pt x="37730" y="0"/>
                  <a:pt x="84272" y="0"/>
                </a:cubicBezTo>
                <a:lnTo>
                  <a:pt x="9908140" y="0"/>
                </a:lnTo>
                <a:cubicBezTo>
                  <a:pt x="9954682" y="0"/>
                  <a:pt x="9992412" y="37730"/>
                  <a:pt x="9992412" y="84272"/>
                </a:cubicBezTo>
                <a:lnTo>
                  <a:pt x="9992412" y="758444"/>
                </a:lnTo>
                <a:cubicBezTo>
                  <a:pt x="9992412" y="804986"/>
                  <a:pt x="9954682" y="842716"/>
                  <a:pt x="9908140" y="842716"/>
                </a:cubicBezTo>
                <a:lnTo>
                  <a:pt x="84272" y="842716"/>
                </a:lnTo>
                <a:cubicBezTo>
                  <a:pt x="37730" y="842716"/>
                  <a:pt x="0" y="804986"/>
                  <a:pt x="0" y="758444"/>
                </a:cubicBezTo>
                <a:lnTo>
                  <a:pt x="0" y="8427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4674" tIns="121920" rIns="121921" bIns="121920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>
                <a:solidFill>
                  <a:schemeClr val="bg1"/>
                </a:solidFill>
                <a:latin typeface="Calibri Light" panose="020F0302020204030204" pitchFamily="34" charset="0"/>
              </a:rPr>
              <a:t>Subsequent involvement in research-related activities (Table 8)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03299" y="4908243"/>
            <a:ext cx="825273" cy="674173"/>
          </a:xfrm>
          <a:prstGeom prst="roundRect">
            <a:avLst>
              <a:gd name="adj" fmla="val 10000"/>
            </a:avLst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7000" b="-1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74234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372" y="4915213"/>
            <a:ext cx="10972799" cy="18172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/>
              <a:t>Where do I start?</a:t>
            </a:r>
          </a:p>
        </p:txBody>
      </p:sp>
      <p:pic>
        <p:nvPicPr>
          <p:cNvPr id="1026" name="Picture 2" descr="Where do I start if I want an effective web presence?” - Digital Ag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77" y="298689"/>
            <a:ext cx="5377388" cy="449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88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5 steps </a:t>
            </a:r>
            <a:r>
              <a:rPr lang="en-US" sz="4400" dirty="0"/>
              <a:t>in the “Data Table” process		</a:t>
            </a:r>
          </a:p>
        </p:txBody>
      </p:sp>
      <p:sp>
        <p:nvSpPr>
          <p:cNvPr id="5" name="Freeform 4"/>
          <p:cNvSpPr/>
          <p:nvPr/>
        </p:nvSpPr>
        <p:spPr>
          <a:xfrm>
            <a:off x="610948" y="3305499"/>
            <a:ext cx="2629005" cy="1051602"/>
          </a:xfrm>
          <a:custGeom>
            <a:avLst/>
            <a:gdLst>
              <a:gd name="connsiteX0" fmla="*/ 0 w 2629005"/>
              <a:gd name="connsiteY0" fmla="*/ 0 h 1051602"/>
              <a:gd name="connsiteX1" fmla="*/ 2103204 w 2629005"/>
              <a:gd name="connsiteY1" fmla="*/ 0 h 1051602"/>
              <a:gd name="connsiteX2" fmla="*/ 2629005 w 2629005"/>
              <a:gd name="connsiteY2" fmla="*/ 525801 h 1051602"/>
              <a:gd name="connsiteX3" fmla="*/ 2103204 w 2629005"/>
              <a:gd name="connsiteY3" fmla="*/ 1051602 h 1051602"/>
              <a:gd name="connsiteX4" fmla="*/ 0 w 2629005"/>
              <a:gd name="connsiteY4" fmla="*/ 1051602 h 1051602"/>
              <a:gd name="connsiteX5" fmla="*/ 0 w 2629005"/>
              <a:gd name="connsiteY5" fmla="*/ 0 h 1051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29005" h="1051602">
                <a:moveTo>
                  <a:pt x="0" y="0"/>
                </a:moveTo>
                <a:lnTo>
                  <a:pt x="2103204" y="0"/>
                </a:lnTo>
                <a:lnTo>
                  <a:pt x="2629005" y="525801"/>
                </a:lnTo>
                <a:lnTo>
                  <a:pt x="2103204" y="1051602"/>
                </a:lnTo>
                <a:lnTo>
                  <a:pt x="0" y="105160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016" tIns="64008" rIns="294904" bIns="6400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>
                <a:solidFill>
                  <a:schemeClr val="bg1"/>
                </a:solidFill>
                <a:latin typeface="+mj-lt"/>
              </a:rPr>
              <a:t>Understanding </a:t>
            </a:r>
          </a:p>
        </p:txBody>
      </p:sp>
      <p:sp>
        <p:nvSpPr>
          <p:cNvPr id="6" name="Freeform 5"/>
          <p:cNvSpPr/>
          <p:nvPr/>
        </p:nvSpPr>
        <p:spPr>
          <a:xfrm>
            <a:off x="2714152" y="3305499"/>
            <a:ext cx="2629005" cy="1051602"/>
          </a:xfrm>
          <a:custGeom>
            <a:avLst/>
            <a:gdLst>
              <a:gd name="connsiteX0" fmla="*/ 0 w 2629005"/>
              <a:gd name="connsiteY0" fmla="*/ 0 h 1051602"/>
              <a:gd name="connsiteX1" fmla="*/ 2103204 w 2629005"/>
              <a:gd name="connsiteY1" fmla="*/ 0 h 1051602"/>
              <a:gd name="connsiteX2" fmla="*/ 2629005 w 2629005"/>
              <a:gd name="connsiteY2" fmla="*/ 525801 h 1051602"/>
              <a:gd name="connsiteX3" fmla="*/ 2103204 w 2629005"/>
              <a:gd name="connsiteY3" fmla="*/ 1051602 h 1051602"/>
              <a:gd name="connsiteX4" fmla="*/ 0 w 2629005"/>
              <a:gd name="connsiteY4" fmla="*/ 1051602 h 1051602"/>
              <a:gd name="connsiteX5" fmla="*/ 525801 w 2629005"/>
              <a:gd name="connsiteY5" fmla="*/ 525801 h 1051602"/>
              <a:gd name="connsiteX6" fmla="*/ 0 w 2629005"/>
              <a:gd name="connsiteY6" fmla="*/ 0 h 1051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9005" h="1051602">
                <a:moveTo>
                  <a:pt x="0" y="0"/>
                </a:moveTo>
                <a:lnTo>
                  <a:pt x="2103204" y="0"/>
                </a:lnTo>
                <a:lnTo>
                  <a:pt x="2629005" y="525801"/>
                </a:lnTo>
                <a:lnTo>
                  <a:pt x="2103204" y="1051602"/>
                </a:lnTo>
                <a:lnTo>
                  <a:pt x="0" y="1051602"/>
                </a:lnTo>
                <a:lnTo>
                  <a:pt x="525801" y="52580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1813" tIns="64008" rIns="557805" bIns="6400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>
                <a:solidFill>
                  <a:schemeClr val="bg1"/>
                </a:solidFill>
                <a:latin typeface="+mj-lt"/>
              </a:rPr>
              <a:t>Planning &amp; Organizing</a:t>
            </a:r>
          </a:p>
        </p:txBody>
      </p:sp>
      <p:sp>
        <p:nvSpPr>
          <p:cNvPr id="7" name="Freeform 6"/>
          <p:cNvSpPr/>
          <p:nvPr/>
        </p:nvSpPr>
        <p:spPr>
          <a:xfrm>
            <a:off x="4817356" y="3305499"/>
            <a:ext cx="2629005" cy="1051602"/>
          </a:xfrm>
          <a:custGeom>
            <a:avLst/>
            <a:gdLst>
              <a:gd name="connsiteX0" fmla="*/ 0 w 2629005"/>
              <a:gd name="connsiteY0" fmla="*/ 0 h 1051602"/>
              <a:gd name="connsiteX1" fmla="*/ 2103204 w 2629005"/>
              <a:gd name="connsiteY1" fmla="*/ 0 h 1051602"/>
              <a:gd name="connsiteX2" fmla="*/ 2629005 w 2629005"/>
              <a:gd name="connsiteY2" fmla="*/ 525801 h 1051602"/>
              <a:gd name="connsiteX3" fmla="*/ 2103204 w 2629005"/>
              <a:gd name="connsiteY3" fmla="*/ 1051602 h 1051602"/>
              <a:gd name="connsiteX4" fmla="*/ 0 w 2629005"/>
              <a:gd name="connsiteY4" fmla="*/ 1051602 h 1051602"/>
              <a:gd name="connsiteX5" fmla="*/ 525801 w 2629005"/>
              <a:gd name="connsiteY5" fmla="*/ 525801 h 1051602"/>
              <a:gd name="connsiteX6" fmla="*/ 0 w 2629005"/>
              <a:gd name="connsiteY6" fmla="*/ 0 h 1051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9005" h="1051602">
                <a:moveTo>
                  <a:pt x="0" y="0"/>
                </a:moveTo>
                <a:lnTo>
                  <a:pt x="2103204" y="0"/>
                </a:lnTo>
                <a:lnTo>
                  <a:pt x="2629005" y="525801"/>
                </a:lnTo>
                <a:lnTo>
                  <a:pt x="2103204" y="1051602"/>
                </a:lnTo>
                <a:lnTo>
                  <a:pt x="0" y="1051602"/>
                </a:lnTo>
                <a:lnTo>
                  <a:pt x="525801" y="52580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1813" tIns="64008" rIns="557805" bIns="6400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>
                <a:solidFill>
                  <a:schemeClr val="bg1"/>
                </a:solidFill>
                <a:latin typeface="+mj-lt"/>
              </a:rPr>
              <a:t>Hunting &amp; Gathering</a:t>
            </a:r>
          </a:p>
        </p:txBody>
      </p:sp>
      <p:sp>
        <p:nvSpPr>
          <p:cNvPr id="8" name="Freeform 7"/>
          <p:cNvSpPr/>
          <p:nvPr/>
        </p:nvSpPr>
        <p:spPr>
          <a:xfrm>
            <a:off x="6920560" y="3305499"/>
            <a:ext cx="2629005" cy="1051602"/>
          </a:xfrm>
          <a:custGeom>
            <a:avLst/>
            <a:gdLst>
              <a:gd name="connsiteX0" fmla="*/ 0 w 2629005"/>
              <a:gd name="connsiteY0" fmla="*/ 0 h 1051602"/>
              <a:gd name="connsiteX1" fmla="*/ 2103204 w 2629005"/>
              <a:gd name="connsiteY1" fmla="*/ 0 h 1051602"/>
              <a:gd name="connsiteX2" fmla="*/ 2629005 w 2629005"/>
              <a:gd name="connsiteY2" fmla="*/ 525801 h 1051602"/>
              <a:gd name="connsiteX3" fmla="*/ 2103204 w 2629005"/>
              <a:gd name="connsiteY3" fmla="*/ 1051602 h 1051602"/>
              <a:gd name="connsiteX4" fmla="*/ 0 w 2629005"/>
              <a:gd name="connsiteY4" fmla="*/ 1051602 h 1051602"/>
              <a:gd name="connsiteX5" fmla="*/ 525801 w 2629005"/>
              <a:gd name="connsiteY5" fmla="*/ 525801 h 1051602"/>
              <a:gd name="connsiteX6" fmla="*/ 0 w 2629005"/>
              <a:gd name="connsiteY6" fmla="*/ 0 h 1051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9005" h="1051602">
                <a:moveTo>
                  <a:pt x="0" y="0"/>
                </a:moveTo>
                <a:lnTo>
                  <a:pt x="2103204" y="0"/>
                </a:lnTo>
                <a:lnTo>
                  <a:pt x="2629005" y="525801"/>
                </a:lnTo>
                <a:lnTo>
                  <a:pt x="2103204" y="1051602"/>
                </a:lnTo>
                <a:lnTo>
                  <a:pt x="0" y="1051602"/>
                </a:lnTo>
                <a:lnTo>
                  <a:pt x="525801" y="52580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1813" tIns="64008" rIns="557805" bIns="6400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>
                <a:solidFill>
                  <a:schemeClr val="bg1"/>
                </a:solidFill>
                <a:latin typeface="+mj-lt"/>
              </a:rPr>
              <a:t>Verifying</a:t>
            </a:r>
          </a:p>
        </p:txBody>
      </p:sp>
      <p:sp>
        <p:nvSpPr>
          <p:cNvPr id="9" name="Freeform 8"/>
          <p:cNvSpPr/>
          <p:nvPr/>
        </p:nvSpPr>
        <p:spPr>
          <a:xfrm>
            <a:off x="9023764" y="3305499"/>
            <a:ext cx="2629005" cy="1051602"/>
          </a:xfrm>
          <a:custGeom>
            <a:avLst/>
            <a:gdLst>
              <a:gd name="connsiteX0" fmla="*/ 0 w 2629005"/>
              <a:gd name="connsiteY0" fmla="*/ 0 h 1051602"/>
              <a:gd name="connsiteX1" fmla="*/ 2103204 w 2629005"/>
              <a:gd name="connsiteY1" fmla="*/ 0 h 1051602"/>
              <a:gd name="connsiteX2" fmla="*/ 2629005 w 2629005"/>
              <a:gd name="connsiteY2" fmla="*/ 525801 h 1051602"/>
              <a:gd name="connsiteX3" fmla="*/ 2103204 w 2629005"/>
              <a:gd name="connsiteY3" fmla="*/ 1051602 h 1051602"/>
              <a:gd name="connsiteX4" fmla="*/ 0 w 2629005"/>
              <a:gd name="connsiteY4" fmla="*/ 1051602 h 1051602"/>
              <a:gd name="connsiteX5" fmla="*/ 525801 w 2629005"/>
              <a:gd name="connsiteY5" fmla="*/ 525801 h 1051602"/>
              <a:gd name="connsiteX6" fmla="*/ 0 w 2629005"/>
              <a:gd name="connsiteY6" fmla="*/ 0 h 1051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9005" h="1051602">
                <a:moveTo>
                  <a:pt x="0" y="0"/>
                </a:moveTo>
                <a:lnTo>
                  <a:pt x="2103204" y="0"/>
                </a:lnTo>
                <a:lnTo>
                  <a:pt x="2629005" y="525801"/>
                </a:lnTo>
                <a:lnTo>
                  <a:pt x="2103204" y="1051602"/>
                </a:lnTo>
                <a:lnTo>
                  <a:pt x="0" y="1051602"/>
                </a:lnTo>
                <a:lnTo>
                  <a:pt x="525801" y="52580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1813" tIns="64008" rIns="557805" bIns="6400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>
                <a:solidFill>
                  <a:schemeClr val="bg1"/>
                </a:solidFill>
                <a:latin typeface="+mj-lt"/>
              </a:rPr>
              <a:t>Submitting </a:t>
            </a:r>
          </a:p>
        </p:txBody>
      </p:sp>
    </p:spTree>
    <p:extLst>
      <p:ext uri="{BB962C8B-B14F-4D97-AF65-F5344CB8AC3E}">
        <p14:creationId xmlns:p14="http://schemas.microsoft.com/office/powerpoint/2010/main" val="276647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Detailed Data Tables Process</a:t>
            </a:r>
          </a:p>
        </p:txBody>
      </p:sp>
      <p:sp>
        <p:nvSpPr>
          <p:cNvPr id="5" name="Freeform 4"/>
          <p:cNvSpPr/>
          <p:nvPr/>
        </p:nvSpPr>
        <p:spPr>
          <a:xfrm>
            <a:off x="615074" y="1777280"/>
            <a:ext cx="1697172" cy="1018303"/>
          </a:xfrm>
          <a:custGeom>
            <a:avLst/>
            <a:gdLst>
              <a:gd name="connsiteX0" fmla="*/ 0 w 1697172"/>
              <a:gd name="connsiteY0" fmla="*/ 101830 h 1018303"/>
              <a:gd name="connsiteX1" fmla="*/ 101830 w 1697172"/>
              <a:gd name="connsiteY1" fmla="*/ 0 h 1018303"/>
              <a:gd name="connsiteX2" fmla="*/ 1595342 w 1697172"/>
              <a:gd name="connsiteY2" fmla="*/ 0 h 1018303"/>
              <a:gd name="connsiteX3" fmla="*/ 1697172 w 1697172"/>
              <a:gd name="connsiteY3" fmla="*/ 101830 h 1018303"/>
              <a:gd name="connsiteX4" fmla="*/ 1697172 w 1697172"/>
              <a:gd name="connsiteY4" fmla="*/ 916473 h 1018303"/>
              <a:gd name="connsiteX5" fmla="*/ 1595342 w 1697172"/>
              <a:gd name="connsiteY5" fmla="*/ 1018303 h 1018303"/>
              <a:gd name="connsiteX6" fmla="*/ 101830 w 1697172"/>
              <a:gd name="connsiteY6" fmla="*/ 1018303 h 1018303"/>
              <a:gd name="connsiteX7" fmla="*/ 0 w 1697172"/>
              <a:gd name="connsiteY7" fmla="*/ 916473 h 1018303"/>
              <a:gd name="connsiteX8" fmla="*/ 0 w 1697172"/>
              <a:gd name="connsiteY8" fmla="*/ 101830 h 1018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7172" h="1018303">
                <a:moveTo>
                  <a:pt x="0" y="101830"/>
                </a:moveTo>
                <a:cubicBezTo>
                  <a:pt x="0" y="45591"/>
                  <a:pt x="45591" y="0"/>
                  <a:pt x="101830" y="0"/>
                </a:cubicBezTo>
                <a:lnTo>
                  <a:pt x="1595342" y="0"/>
                </a:lnTo>
                <a:cubicBezTo>
                  <a:pt x="1651581" y="0"/>
                  <a:pt x="1697172" y="45591"/>
                  <a:pt x="1697172" y="101830"/>
                </a:cubicBezTo>
                <a:lnTo>
                  <a:pt x="1697172" y="916473"/>
                </a:lnTo>
                <a:cubicBezTo>
                  <a:pt x="1697172" y="972712"/>
                  <a:pt x="1651581" y="1018303"/>
                  <a:pt x="1595342" y="1018303"/>
                </a:cubicBezTo>
                <a:lnTo>
                  <a:pt x="101830" y="1018303"/>
                </a:lnTo>
                <a:cubicBezTo>
                  <a:pt x="45591" y="1018303"/>
                  <a:pt x="0" y="972712"/>
                  <a:pt x="0" y="916473"/>
                </a:cubicBezTo>
                <a:lnTo>
                  <a:pt x="0" y="10183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975" tIns="86975" rIns="86975" bIns="86975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>
                <a:solidFill>
                  <a:schemeClr val="bg1"/>
                </a:solidFill>
                <a:latin typeface="+mj-lt"/>
              </a:rPr>
              <a:t>Understand purpose and instructions</a:t>
            </a:r>
          </a:p>
        </p:txBody>
      </p:sp>
      <p:sp>
        <p:nvSpPr>
          <p:cNvPr id="6" name="Freeform 5"/>
          <p:cNvSpPr/>
          <p:nvPr/>
        </p:nvSpPr>
        <p:spPr>
          <a:xfrm>
            <a:off x="2461598" y="2075982"/>
            <a:ext cx="359800" cy="420898"/>
          </a:xfrm>
          <a:custGeom>
            <a:avLst/>
            <a:gdLst>
              <a:gd name="connsiteX0" fmla="*/ 0 w 359800"/>
              <a:gd name="connsiteY0" fmla="*/ 84180 h 420898"/>
              <a:gd name="connsiteX1" fmla="*/ 179900 w 359800"/>
              <a:gd name="connsiteY1" fmla="*/ 84180 h 420898"/>
              <a:gd name="connsiteX2" fmla="*/ 179900 w 359800"/>
              <a:gd name="connsiteY2" fmla="*/ 0 h 420898"/>
              <a:gd name="connsiteX3" fmla="*/ 359800 w 359800"/>
              <a:gd name="connsiteY3" fmla="*/ 210449 h 420898"/>
              <a:gd name="connsiteX4" fmla="*/ 179900 w 359800"/>
              <a:gd name="connsiteY4" fmla="*/ 420898 h 420898"/>
              <a:gd name="connsiteX5" fmla="*/ 179900 w 359800"/>
              <a:gd name="connsiteY5" fmla="*/ 336718 h 420898"/>
              <a:gd name="connsiteX6" fmla="*/ 0 w 359800"/>
              <a:gd name="connsiteY6" fmla="*/ 336718 h 420898"/>
              <a:gd name="connsiteX7" fmla="*/ 0 w 359800"/>
              <a:gd name="connsiteY7" fmla="*/ 84180 h 420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9800" h="420898">
                <a:moveTo>
                  <a:pt x="0" y="84180"/>
                </a:moveTo>
                <a:lnTo>
                  <a:pt x="179900" y="84180"/>
                </a:lnTo>
                <a:lnTo>
                  <a:pt x="179900" y="0"/>
                </a:lnTo>
                <a:lnTo>
                  <a:pt x="359800" y="210449"/>
                </a:lnTo>
                <a:lnTo>
                  <a:pt x="179900" y="420898"/>
                </a:lnTo>
                <a:lnTo>
                  <a:pt x="179900" y="336718"/>
                </a:lnTo>
                <a:lnTo>
                  <a:pt x="0" y="336718"/>
                </a:lnTo>
                <a:lnTo>
                  <a:pt x="0" y="8418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84180" rIns="107940" bIns="8418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kern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991115" y="1777280"/>
            <a:ext cx="1697172" cy="1018303"/>
          </a:xfrm>
          <a:custGeom>
            <a:avLst/>
            <a:gdLst>
              <a:gd name="connsiteX0" fmla="*/ 0 w 1697172"/>
              <a:gd name="connsiteY0" fmla="*/ 101830 h 1018303"/>
              <a:gd name="connsiteX1" fmla="*/ 101830 w 1697172"/>
              <a:gd name="connsiteY1" fmla="*/ 0 h 1018303"/>
              <a:gd name="connsiteX2" fmla="*/ 1595342 w 1697172"/>
              <a:gd name="connsiteY2" fmla="*/ 0 h 1018303"/>
              <a:gd name="connsiteX3" fmla="*/ 1697172 w 1697172"/>
              <a:gd name="connsiteY3" fmla="*/ 101830 h 1018303"/>
              <a:gd name="connsiteX4" fmla="*/ 1697172 w 1697172"/>
              <a:gd name="connsiteY4" fmla="*/ 916473 h 1018303"/>
              <a:gd name="connsiteX5" fmla="*/ 1595342 w 1697172"/>
              <a:gd name="connsiteY5" fmla="*/ 1018303 h 1018303"/>
              <a:gd name="connsiteX6" fmla="*/ 101830 w 1697172"/>
              <a:gd name="connsiteY6" fmla="*/ 1018303 h 1018303"/>
              <a:gd name="connsiteX7" fmla="*/ 0 w 1697172"/>
              <a:gd name="connsiteY7" fmla="*/ 916473 h 1018303"/>
              <a:gd name="connsiteX8" fmla="*/ 0 w 1697172"/>
              <a:gd name="connsiteY8" fmla="*/ 101830 h 1018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7172" h="1018303">
                <a:moveTo>
                  <a:pt x="0" y="101830"/>
                </a:moveTo>
                <a:cubicBezTo>
                  <a:pt x="0" y="45591"/>
                  <a:pt x="45591" y="0"/>
                  <a:pt x="101830" y="0"/>
                </a:cubicBezTo>
                <a:lnTo>
                  <a:pt x="1595342" y="0"/>
                </a:lnTo>
                <a:cubicBezTo>
                  <a:pt x="1651581" y="0"/>
                  <a:pt x="1697172" y="45591"/>
                  <a:pt x="1697172" y="101830"/>
                </a:cubicBezTo>
                <a:lnTo>
                  <a:pt x="1697172" y="916473"/>
                </a:lnTo>
                <a:cubicBezTo>
                  <a:pt x="1697172" y="972712"/>
                  <a:pt x="1651581" y="1018303"/>
                  <a:pt x="1595342" y="1018303"/>
                </a:cubicBezTo>
                <a:lnTo>
                  <a:pt x="101830" y="1018303"/>
                </a:lnTo>
                <a:cubicBezTo>
                  <a:pt x="45591" y="1018303"/>
                  <a:pt x="0" y="972712"/>
                  <a:pt x="0" y="916473"/>
                </a:cubicBezTo>
                <a:lnTo>
                  <a:pt x="0" y="10183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975" tIns="86975" rIns="86975" bIns="86975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>
                <a:solidFill>
                  <a:schemeClr val="bg1"/>
                </a:solidFill>
                <a:latin typeface="+mj-lt"/>
              </a:rPr>
              <a:t>Create timeline to submission, stakeholders meeting</a:t>
            </a:r>
          </a:p>
        </p:txBody>
      </p:sp>
      <p:sp>
        <p:nvSpPr>
          <p:cNvPr id="8" name="Freeform 7"/>
          <p:cNvSpPr/>
          <p:nvPr/>
        </p:nvSpPr>
        <p:spPr>
          <a:xfrm>
            <a:off x="4837639" y="2075982"/>
            <a:ext cx="359800" cy="420898"/>
          </a:xfrm>
          <a:custGeom>
            <a:avLst/>
            <a:gdLst>
              <a:gd name="connsiteX0" fmla="*/ 0 w 359800"/>
              <a:gd name="connsiteY0" fmla="*/ 84180 h 420898"/>
              <a:gd name="connsiteX1" fmla="*/ 179900 w 359800"/>
              <a:gd name="connsiteY1" fmla="*/ 84180 h 420898"/>
              <a:gd name="connsiteX2" fmla="*/ 179900 w 359800"/>
              <a:gd name="connsiteY2" fmla="*/ 0 h 420898"/>
              <a:gd name="connsiteX3" fmla="*/ 359800 w 359800"/>
              <a:gd name="connsiteY3" fmla="*/ 210449 h 420898"/>
              <a:gd name="connsiteX4" fmla="*/ 179900 w 359800"/>
              <a:gd name="connsiteY4" fmla="*/ 420898 h 420898"/>
              <a:gd name="connsiteX5" fmla="*/ 179900 w 359800"/>
              <a:gd name="connsiteY5" fmla="*/ 336718 h 420898"/>
              <a:gd name="connsiteX6" fmla="*/ 0 w 359800"/>
              <a:gd name="connsiteY6" fmla="*/ 336718 h 420898"/>
              <a:gd name="connsiteX7" fmla="*/ 0 w 359800"/>
              <a:gd name="connsiteY7" fmla="*/ 84180 h 420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9800" h="420898">
                <a:moveTo>
                  <a:pt x="0" y="84180"/>
                </a:moveTo>
                <a:lnTo>
                  <a:pt x="179900" y="84180"/>
                </a:lnTo>
                <a:lnTo>
                  <a:pt x="179900" y="0"/>
                </a:lnTo>
                <a:lnTo>
                  <a:pt x="359800" y="210449"/>
                </a:lnTo>
                <a:lnTo>
                  <a:pt x="179900" y="420898"/>
                </a:lnTo>
                <a:lnTo>
                  <a:pt x="179900" y="336718"/>
                </a:lnTo>
                <a:lnTo>
                  <a:pt x="0" y="336718"/>
                </a:lnTo>
                <a:lnTo>
                  <a:pt x="0" y="8418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84180" rIns="107940" bIns="8418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kern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367156" y="1777280"/>
            <a:ext cx="1697172" cy="1018303"/>
          </a:xfrm>
          <a:custGeom>
            <a:avLst/>
            <a:gdLst>
              <a:gd name="connsiteX0" fmla="*/ 0 w 1697172"/>
              <a:gd name="connsiteY0" fmla="*/ 101830 h 1018303"/>
              <a:gd name="connsiteX1" fmla="*/ 101830 w 1697172"/>
              <a:gd name="connsiteY1" fmla="*/ 0 h 1018303"/>
              <a:gd name="connsiteX2" fmla="*/ 1595342 w 1697172"/>
              <a:gd name="connsiteY2" fmla="*/ 0 h 1018303"/>
              <a:gd name="connsiteX3" fmla="*/ 1697172 w 1697172"/>
              <a:gd name="connsiteY3" fmla="*/ 101830 h 1018303"/>
              <a:gd name="connsiteX4" fmla="*/ 1697172 w 1697172"/>
              <a:gd name="connsiteY4" fmla="*/ 916473 h 1018303"/>
              <a:gd name="connsiteX5" fmla="*/ 1595342 w 1697172"/>
              <a:gd name="connsiteY5" fmla="*/ 1018303 h 1018303"/>
              <a:gd name="connsiteX6" fmla="*/ 101830 w 1697172"/>
              <a:gd name="connsiteY6" fmla="*/ 1018303 h 1018303"/>
              <a:gd name="connsiteX7" fmla="*/ 0 w 1697172"/>
              <a:gd name="connsiteY7" fmla="*/ 916473 h 1018303"/>
              <a:gd name="connsiteX8" fmla="*/ 0 w 1697172"/>
              <a:gd name="connsiteY8" fmla="*/ 101830 h 1018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7172" h="1018303">
                <a:moveTo>
                  <a:pt x="0" y="101830"/>
                </a:moveTo>
                <a:cubicBezTo>
                  <a:pt x="0" y="45591"/>
                  <a:pt x="45591" y="0"/>
                  <a:pt x="101830" y="0"/>
                </a:cubicBezTo>
                <a:lnTo>
                  <a:pt x="1595342" y="0"/>
                </a:lnTo>
                <a:cubicBezTo>
                  <a:pt x="1651581" y="0"/>
                  <a:pt x="1697172" y="45591"/>
                  <a:pt x="1697172" y="101830"/>
                </a:cubicBezTo>
                <a:lnTo>
                  <a:pt x="1697172" y="916473"/>
                </a:lnTo>
                <a:cubicBezTo>
                  <a:pt x="1697172" y="972712"/>
                  <a:pt x="1651581" y="1018303"/>
                  <a:pt x="1595342" y="1018303"/>
                </a:cubicBezTo>
                <a:lnTo>
                  <a:pt x="101830" y="1018303"/>
                </a:lnTo>
                <a:cubicBezTo>
                  <a:pt x="45591" y="1018303"/>
                  <a:pt x="0" y="972712"/>
                  <a:pt x="0" y="916473"/>
                </a:cubicBezTo>
                <a:lnTo>
                  <a:pt x="0" y="10183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975" tIns="86975" rIns="86975" bIns="86975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>
                <a:solidFill>
                  <a:schemeClr val="bg1"/>
                </a:solidFill>
                <a:latin typeface="+mj-lt"/>
              </a:rPr>
              <a:t>Planning and organization</a:t>
            </a:r>
          </a:p>
        </p:txBody>
      </p:sp>
      <p:sp>
        <p:nvSpPr>
          <p:cNvPr id="10" name="Freeform 9"/>
          <p:cNvSpPr/>
          <p:nvPr/>
        </p:nvSpPr>
        <p:spPr>
          <a:xfrm>
            <a:off x="7213680" y="2075982"/>
            <a:ext cx="359800" cy="420898"/>
          </a:xfrm>
          <a:custGeom>
            <a:avLst/>
            <a:gdLst>
              <a:gd name="connsiteX0" fmla="*/ 0 w 359800"/>
              <a:gd name="connsiteY0" fmla="*/ 84180 h 420898"/>
              <a:gd name="connsiteX1" fmla="*/ 179900 w 359800"/>
              <a:gd name="connsiteY1" fmla="*/ 84180 h 420898"/>
              <a:gd name="connsiteX2" fmla="*/ 179900 w 359800"/>
              <a:gd name="connsiteY2" fmla="*/ 0 h 420898"/>
              <a:gd name="connsiteX3" fmla="*/ 359800 w 359800"/>
              <a:gd name="connsiteY3" fmla="*/ 210449 h 420898"/>
              <a:gd name="connsiteX4" fmla="*/ 179900 w 359800"/>
              <a:gd name="connsiteY4" fmla="*/ 420898 h 420898"/>
              <a:gd name="connsiteX5" fmla="*/ 179900 w 359800"/>
              <a:gd name="connsiteY5" fmla="*/ 336718 h 420898"/>
              <a:gd name="connsiteX6" fmla="*/ 0 w 359800"/>
              <a:gd name="connsiteY6" fmla="*/ 336718 h 420898"/>
              <a:gd name="connsiteX7" fmla="*/ 0 w 359800"/>
              <a:gd name="connsiteY7" fmla="*/ 84180 h 420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9800" h="420898">
                <a:moveTo>
                  <a:pt x="0" y="84180"/>
                </a:moveTo>
                <a:lnTo>
                  <a:pt x="179900" y="84180"/>
                </a:lnTo>
                <a:lnTo>
                  <a:pt x="179900" y="0"/>
                </a:lnTo>
                <a:lnTo>
                  <a:pt x="359800" y="210449"/>
                </a:lnTo>
                <a:lnTo>
                  <a:pt x="179900" y="420898"/>
                </a:lnTo>
                <a:lnTo>
                  <a:pt x="179900" y="336718"/>
                </a:lnTo>
                <a:lnTo>
                  <a:pt x="0" y="336718"/>
                </a:lnTo>
                <a:lnTo>
                  <a:pt x="0" y="8418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84180" rIns="107940" bIns="8418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kern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7743197" y="1777280"/>
            <a:ext cx="1697172" cy="1018303"/>
          </a:xfrm>
          <a:custGeom>
            <a:avLst/>
            <a:gdLst>
              <a:gd name="connsiteX0" fmla="*/ 0 w 1697172"/>
              <a:gd name="connsiteY0" fmla="*/ 101830 h 1018303"/>
              <a:gd name="connsiteX1" fmla="*/ 101830 w 1697172"/>
              <a:gd name="connsiteY1" fmla="*/ 0 h 1018303"/>
              <a:gd name="connsiteX2" fmla="*/ 1595342 w 1697172"/>
              <a:gd name="connsiteY2" fmla="*/ 0 h 1018303"/>
              <a:gd name="connsiteX3" fmla="*/ 1697172 w 1697172"/>
              <a:gd name="connsiteY3" fmla="*/ 101830 h 1018303"/>
              <a:gd name="connsiteX4" fmla="*/ 1697172 w 1697172"/>
              <a:gd name="connsiteY4" fmla="*/ 916473 h 1018303"/>
              <a:gd name="connsiteX5" fmla="*/ 1595342 w 1697172"/>
              <a:gd name="connsiteY5" fmla="*/ 1018303 h 1018303"/>
              <a:gd name="connsiteX6" fmla="*/ 101830 w 1697172"/>
              <a:gd name="connsiteY6" fmla="*/ 1018303 h 1018303"/>
              <a:gd name="connsiteX7" fmla="*/ 0 w 1697172"/>
              <a:gd name="connsiteY7" fmla="*/ 916473 h 1018303"/>
              <a:gd name="connsiteX8" fmla="*/ 0 w 1697172"/>
              <a:gd name="connsiteY8" fmla="*/ 101830 h 1018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7172" h="1018303">
                <a:moveTo>
                  <a:pt x="0" y="101830"/>
                </a:moveTo>
                <a:cubicBezTo>
                  <a:pt x="0" y="45591"/>
                  <a:pt x="45591" y="0"/>
                  <a:pt x="101830" y="0"/>
                </a:cubicBezTo>
                <a:lnTo>
                  <a:pt x="1595342" y="0"/>
                </a:lnTo>
                <a:cubicBezTo>
                  <a:pt x="1651581" y="0"/>
                  <a:pt x="1697172" y="45591"/>
                  <a:pt x="1697172" y="101830"/>
                </a:cubicBezTo>
                <a:lnTo>
                  <a:pt x="1697172" y="916473"/>
                </a:lnTo>
                <a:cubicBezTo>
                  <a:pt x="1697172" y="972712"/>
                  <a:pt x="1651581" y="1018303"/>
                  <a:pt x="1595342" y="1018303"/>
                </a:cubicBezTo>
                <a:lnTo>
                  <a:pt x="101830" y="1018303"/>
                </a:lnTo>
                <a:cubicBezTo>
                  <a:pt x="45591" y="1018303"/>
                  <a:pt x="0" y="972712"/>
                  <a:pt x="0" y="916473"/>
                </a:cubicBezTo>
                <a:lnTo>
                  <a:pt x="0" y="10183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975" tIns="86975" rIns="86975" bIns="86975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>
                <a:solidFill>
                  <a:schemeClr val="bg1"/>
                </a:solidFill>
                <a:latin typeface="+mj-lt"/>
              </a:rPr>
              <a:t>Identify tables that you need to complete</a:t>
            </a:r>
          </a:p>
        </p:txBody>
      </p:sp>
      <p:sp>
        <p:nvSpPr>
          <p:cNvPr id="12" name="Freeform 11"/>
          <p:cNvSpPr/>
          <p:nvPr/>
        </p:nvSpPr>
        <p:spPr>
          <a:xfrm>
            <a:off x="9589721" y="2075982"/>
            <a:ext cx="359800" cy="420898"/>
          </a:xfrm>
          <a:custGeom>
            <a:avLst/>
            <a:gdLst>
              <a:gd name="connsiteX0" fmla="*/ 0 w 359800"/>
              <a:gd name="connsiteY0" fmla="*/ 84180 h 420898"/>
              <a:gd name="connsiteX1" fmla="*/ 179900 w 359800"/>
              <a:gd name="connsiteY1" fmla="*/ 84180 h 420898"/>
              <a:gd name="connsiteX2" fmla="*/ 179900 w 359800"/>
              <a:gd name="connsiteY2" fmla="*/ 0 h 420898"/>
              <a:gd name="connsiteX3" fmla="*/ 359800 w 359800"/>
              <a:gd name="connsiteY3" fmla="*/ 210449 h 420898"/>
              <a:gd name="connsiteX4" fmla="*/ 179900 w 359800"/>
              <a:gd name="connsiteY4" fmla="*/ 420898 h 420898"/>
              <a:gd name="connsiteX5" fmla="*/ 179900 w 359800"/>
              <a:gd name="connsiteY5" fmla="*/ 336718 h 420898"/>
              <a:gd name="connsiteX6" fmla="*/ 0 w 359800"/>
              <a:gd name="connsiteY6" fmla="*/ 336718 h 420898"/>
              <a:gd name="connsiteX7" fmla="*/ 0 w 359800"/>
              <a:gd name="connsiteY7" fmla="*/ 84180 h 420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9800" h="420898">
                <a:moveTo>
                  <a:pt x="0" y="84180"/>
                </a:moveTo>
                <a:lnTo>
                  <a:pt x="179900" y="84180"/>
                </a:lnTo>
                <a:lnTo>
                  <a:pt x="179900" y="0"/>
                </a:lnTo>
                <a:lnTo>
                  <a:pt x="359800" y="210449"/>
                </a:lnTo>
                <a:lnTo>
                  <a:pt x="179900" y="420898"/>
                </a:lnTo>
                <a:lnTo>
                  <a:pt x="179900" y="336718"/>
                </a:lnTo>
                <a:lnTo>
                  <a:pt x="0" y="336718"/>
                </a:lnTo>
                <a:lnTo>
                  <a:pt x="0" y="8418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84180" rIns="107940" bIns="8418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kern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0119239" y="1777280"/>
            <a:ext cx="1697172" cy="1018303"/>
          </a:xfrm>
          <a:custGeom>
            <a:avLst/>
            <a:gdLst>
              <a:gd name="connsiteX0" fmla="*/ 0 w 1697172"/>
              <a:gd name="connsiteY0" fmla="*/ 101830 h 1018303"/>
              <a:gd name="connsiteX1" fmla="*/ 101830 w 1697172"/>
              <a:gd name="connsiteY1" fmla="*/ 0 h 1018303"/>
              <a:gd name="connsiteX2" fmla="*/ 1595342 w 1697172"/>
              <a:gd name="connsiteY2" fmla="*/ 0 h 1018303"/>
              <a:gd name="connsiteX3" fmla="*/ 1697172 w 1697172"/>
              <a:gd name="connsiteY3" fmla="*/ 101830 h 1018303"/>
              <a:gd name="connsiteX4" fmla="*/ 1697172 w 1697172"/>
              <a:gd name="connsiteY4" fmla="*/ 916473 h 1018303"/>
              <a:gd name="connsiteX5" fmla="*/ 1595342 w 1697172"/>
              <a:gd name="connsiteY5" fmla="*/ 1018303 h 1018303"/>
              <a:gd name="connsiteX6" fmla="*/ 101830 w 1697172"/>
              <a:gd name="connsiteY6" fmla="*/ 1018303 h 1018303"/>
              <a:gd name="connsiteX7" fmla="*/ 0 w 1697172"/>
              <a:gd name="connsiteY7" fmla="*/ 916473 h 1018303"/>
              <a:gd name="connsiteX8" fmla="*/ 0 w 1697172"/>
              <a:gd name="connsiteY8" fmla="*/ 101830 h 1018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7172" h="1018303">
                <a:moveTo>
                  <a:pt x="0" y="101830"/>
                </a:moveTo>
                <a:cubicBezTo>
                  <a:pt x="0" y="45591"/>
                  <a:pt x="45591" y="0"/>
                  <a:pt x="101830" y="0"/>
                </a:cubicBezTo>
                <a:lnTo>
                  <a:pt x="1595342" y="0"/>
                </a:lnTo>
                <a:cubicBezTo>
                  <a:pt x="1651581" y="0"/>
                  <a:pt x="1697172" y="45591"/>
                  <a:pt x="1697172" y="101830"/>
                </a:cubicBezTo>
                <a:lnTo>
                  <a:pt x="1697172" y="916473"/>
                </a:lnTo>
                <a:cubicBezTo>
                  <a:pt x="1697172" y="972712"/>
                  <a:pt x="1651581" y="1018303"/>
                  <a:pt x="1595342" y="1018303"/>
                </a:cubicBezTo>
                <a:lnTo>
                  <a:pt x="101830" y="1018303"/>
                </a:lnTo>
                <a:cubicBezTo>
                  <a:pt x="45591" y="1018303"/>
                  <a:pt x="0" y="972712"/>
                  <a:pt x="0" y="916473"/>
                </a:cubicBezTo>
                <a:lnTo>
                  <a:pt x="0" y="10183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975" tIns="86975" rIns="86975" bIns="86975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>
                <a:solidFill>
                  <a:schemeClr val="bg1"/>
                </a:solidFill>
                <a:latin typeface="+mj-lt"/>
              </a:rPr>
              <a:t>Decide to use xTRACT or MS Word </a:t>
            </a:r>
          </a:p>
        </p:txBody>
      </p:sp>
      <p:sp>
        <p:nvSpPr>
          <p:cNvPr id="14" name="Freeform 13"/>
          <p:cNvSpPr/>
          <p:nvPr/>
        </p:nvSpPr>
        <p:spPr>
          <a:xfrm>
            <a:off x="10757375" y="2944935"/>
            <a:ext cx="420898" cy="359800"/>
          </a:xfrm>
          <a:custGeom>
            <a:avLst/>
            <a:gdLst>
              <a:gd name="connsiteX0" fmla="*/ 0 w 359800"/>
              <a:gd name="connsiteY0" fmla="*/ 84180 h 420898"/>
              <a:gd name="connsiteX1" fmla="*/ 179900 w 359800"/>
              <a:gd name="connsiteY1" fmla="*/ 84180 h 420898"/>
              <a:gd name="connsiteX2" fmla="*/ 179900 w 359800"/>
              <a:gd name="connsiteY2" fmla="*/ 0 h 420898"/>
              <a:gd name="connsiteX3" fmla="*/ 359800 w 359800"/>
              <a:gd name="connsiteY3" fmla="*/ 210449 h 420898"/>
              <a:gd name="connsiteX4" fmla="*/ 179900 w 359800"/>
              <a:gd name="connsiteY4" fmla="*/ 420898 h 420898"/>
              <a:gd name="connsiteX5" fmla="*/ 179900 w 359800"/>
              <a:gd name="connsiteY5" fmla="*/ 336718 h 420898"/>
              <a:gd name="connsiteX6" fmla="*/ 0 w 359800"/>
              <a:gd name="connsiteY6" fmla="*/ 336718 h 420898"/>
              <a:gd name="connsiteX7" fmla="*/ 0 w 359800"/>
              <a:gd name="connsiteY7" fmla="*/ 84180 h 420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9800" h="420898">
                <a:moveTo>
                  <a:pt x="287840" y="0"/>
                </a:moveTo>
                <a:lnTo>
                  <a:pt x="287840" y="210449"/>
                </a:lnTo>
                <a:lnTo>
                  <a:pt x="359800" y="210449"/>
                </a:lnTo>
                <a:lnTo>
                  <a:pt x="179900" y="420898"/>
                </a:lnTo>
                <a:lnTo>
                  <a:pt x="0" y="210449"/>
                </a:lnTo>
                <a:lnTo>
                  <a:pt x="71960" y="210449"/>
                </a:lnTo>
                <a:lnTo>
                  <a:pt x="71960" y="0"/>
                </a:lnTo>
                <a:lnTo>
                  <a:pt x="28784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4180" tIns="0" rIns="84180" bIns="10794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kern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10119239" y="3474452"/>
            <a:ext cx="1697172" cy="1018303"/>
          </a:xfrm>
          <a:custGeom>
            <a:avLst/>
            <a:gdLst>
              <a:gd name="connsiteX0" fmla="*/ 0 w 1697172"/>
              <a:gd name="connsiteY0" fmla="*/ 101830 h 1018303"/>
              <a:gd name="connsiteX1" fmla="*/ 101830 w 1697172"/>
              <a:gd name="connsiteY1" fmla="*/ 0 h 1018303"/>
              <a:gd name="connsiteX2" fmla="*/ 1595342 w 1697172"/>
              <a:gd name="connsiteY2" fmla="*/ 0 h 1018303"/>
              <a:gd name="connsiteX3" fmla="*/ 1697172 w 1697172"/>
              <a:gd name="connsiteY3" fmla="*/ 101830 h 1018303"/>
              <a:gd name="connsiteX4" fmla="*/ 1697172 w 1697172"/>
              <a:gd name="connsiteY4" fmla="*/ 916473 h 1018303"/>
              <a:gd name="connsiteX5" fmla="*/ 1595342 w 1697172"/>
              <a:gd name="connsiteY5" fmla="*/ 1018303 h 1018303"/>
              <a:gd name="connsiteX6" fmla="*/ 101830 w 1697172"/>
              <a:gd name="connsiteY6" fmla="*/ 1018303 h 1018303"/>
              <a:gd name="connsiteX7" fmla="*/ 0 w 1697172"/>
              <a:gd name="connsiteY7" fmla="*/ 916473 h 1018303"/>
              <a:gd name="connsiteX8" fmla="*/ 0 w 1697172"/>
              <a:gd name="connsiteY8" fmla="*/ 101830 h 1018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7172" h="1018303">
                <a:moveTo>
                  <a:pt x="0" y="101830"/>
                </a:moveTo>
                <a:cubicBezTo>
                  <a:pt x="0" y="45591"/>
                  <a:pt x="45591" y="0"/>
                  <a:pt x="101830" y="0"/>
                </a:cubicBezTo>
                <a:lnTo>
                  <a:pt x="1595342" y="0"/>
                </a:lnTo>
                <a:cubicBezTo>
                  <a:pt x="1651581" y="0"/>
                  <a:pt x="1697172" y="45591"/>
                  <a:pt x="1697172" y="101830"/>
                </a:cubicBezTo>
                <a:lnTo>
                  <a:pt x="1697172" y="916473"/>
                </a:lnTo>
                <a:cubicBezTo>
                  <a:pt x="1697172" y="972712"/>
                  <a:pt x="1651581" y="1018303"/>
                  <a:pt x="1595342" y="1018303"/>
                </a:cubicBezTo>
                <a:lnTo>
                  <a:pt x="101830" y="1018303"/>
                </a:lnTo>
                <a:cubicBezTo>
                  <a:pt x="45591" y="1018303"/>
                  <a:pt x="0" y="972712"/>
                  <a:pt x="0" y="916473"/>
                </a:cubicBezTo>
                <a:lnTo>
                  <a:pt x="0" y="10183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975" tIns="86975" rIns="86975" bIns="86975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>
                <a:solidFill>
                  <a:schemeClr val="bg1"/>
                </a:solidFill>
                <a:latin typeface="+mj-lt"/>
              </a:rPr>
              <a:t>Obtain participating faculty list from your PI</a:t>
            </a:r>
          </a:p>
        </p:txBody>
      </p:sp>
      <p:sp>
        <p:nvSpPr>
          <p:cNvPr id="16" name="Freeform 15"/>
          <p:cNvSpPr/>
          <p:nvPr/>
        </p:nvSpPr>
        <p:spPr>
          <a:xfrm>
            <a:off x="9610087" y="3773155"/>
            <a:ext cx="359800" cy="420898"/>
          </a:xfrm>
          <a:custGeom>
            <a:avLst/>
            <a:gdLst>
              <a:gd name="connsiteX0" fmla="*/ 0 w 359800"/>
              <a:gd name="connsiteY0" fmla="*/ 84180 h 420898"/>
              <a:gd name="connsiteX1" fmla="*/ 179900 w 359800"/>
              <a:gd name="connsiteY1" fmla="*/ 84180 h 420898"/>
              <a:gd name="connsiteX2" fmla="*/ 179900 w 359800"/>
              <a:gd name="connsiteY2" fmla="*/ 0 h 420898"/>
              <a:gd name="connsiteX3" fmla="*/ 359800 w 359800"/>
              <a:gd name="connsiteY3" fmla="*/ 210449 h 420898"/>
              <a:gd name="connsiteX4" fmla="*/ 179900 w 359800"/>
              <a:gd name="connsiteY4" fmla="*/ 420898 h 420898"/>
              <a:gd name="connsiteX5" fmla="*/ 179900 w 359800"/>
              <a:gd name="connsiteY5" fmla="*/ 336718 h 420898"/>
              <a:gd name="connsiteX6" fmla="*/ 0 w 359800"/>
              <a:gd name="connsiteY6" fmla="*/ 336718 h 420898"/>
              <a:gd name="connsiteX7" fmla="*/ 0 w 359800"/>
              <a:gd name="connsiteY7" fmla="*/ 84180 h 420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9800" h="420898">
                <a:moveTo>
                  <a:pt x="359800" y="336718"/>
                </a:moveTo>
                <a:lnTo>
                  <a:pt x="179900" y="336718"/>
                </a:lnTo>
                <a:lnTo>
                  <a:pt x="179900" y="420898"/>
                </a:lnTo>
                <a:lnTo>
                  <a:pt x="0" y="210449"/>
                </a:lnTo>
                <a:lnTo>
                  <a:pt x="179900" y="0"/>
                </a:lnTo>
                <a:lnTo>
                  <a:pt x="179900" y="84180"/>
                </a:lnTo>
                <a:lnTo>
                  <a:pt x="359800" y="84180"/>
                </a:lnTo>
                <a:lnTo>
                  <a:pt x="359800" y="336718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940" tIns="84180" rIns="0" bIns="8418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kern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7743197" y="3474452"/>
            <a:ext cx="1697172" cy="1018303"/>
          </a:xfrm>
          <a:custGeom>
            <a:avLst/>
            <a:gdLst>
              <a:gd name="connsiteX0" fmla="*/ 0 w 1697172"/>
              <a:gd name="connsiteY0" fmla="*/ 101830 h 1018303"/>
              <a:gd name="connsiteX1" fmla="*/ 101830 w 1697172"/>
              <a:gd name="connsiteY1" fmla="*/ 0 h 1018303"/>
              <a:gd name="connsiteX2" fmla="*/ 1595342 w 1697172"/>
              <a:gd name="connsiteY2" fmla="*/ 0 h 1018303"/>
              <a:gd name="connsiteX3" fmla="*/ 1697172 w 1697172"/>
              <a:gd name="connsiteY3" fmla="*/ 101830 h 1018303"/>
              <a:gd name="connsiteX4" fmla="*/ 1697172 w 1697172"/>
              <a:gd name="connsiteY4" fmla="*/ 916473 h 1018303"/>
              <a:gd name="connsiteX5" fmla="*/ 1595342 w 1697172"/>
              <a:gd name="connsiteY5" fmla="*/ 1018303 h 1018303"/>
              <a:gd name="connsiteX6" fmla="*/ 101830 w 1697172"/>
              <a:gd name="connsiteY6" fmla="*/ 1018303 h 1018303"/>
              <a:gd name="connsiteX7" fmla="*/ 0 w 1697172"/>
              <a:gd name="connsiteY7" fmla="*/ 916473 h 1018303"/>
              <a:gd name="connsiteX8" fmla="*/ 0 w 1697172"/>
              <a:gd name="connsiteY8" fmla="*/ 101830 h 1018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7172" h="1018303">
                <a:moveTo>
                  <a:pt x="0" y="101830"/>
                </a:moveTo>
                <a:cubicBezTo>
                  <a:pt x="0" y="45591"/>
                  <a:pt x="45591" y="0"/>
                  <a:pt x="101830" y="0"/>
                </a:cubicBezTo>
                <a:lnTo>
                  <a:pt x="1595342" y="0"/>
                </a:lnTo>
                <a:cubicBezTo>
                  <a:pt x="1651581" y="0"/>
                  <a:pt x="1697172" y="45591"/>
                  <a:pt x="1697172" y="101830"/>
                </a:cubicBezTo>
                <a:lnTo>
                  <a:pt x="1697172" y="916473"/>
                </a:lnTo>
                <a:cubicBezTo>
                  <a:pt x="1697172" y="972712"/>
                  <a:pt x="1651581" y="1018303"/>
                  <a:pt x="1595342" y="1018303"/>
                </a:cubicBezTo>
                <a:lnTo>
                  <a:pt x="101830" y="1018303"/>
                </a:lnTo>
                <a:cubicBezTo>
                  <a:pt x="45591" y="1018303"/>
                  <a:pt x="0" y="972712"/>
                  <a:pt x="0" y="916473"/>
                </a:cubicBezTo>
                <a:lnTo>
                  <a:pt x="0" y="10183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975" tIns="86975" rIns="86975" bIns="86975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>
                <a:solidFill>
                  <a:schemeClr val="bg1"/>
                </a:solidFill>
                <a:latin typeface="+mj-lt"/>
              </a:rPr>
              <a:t>Draft &amp; send PI emails</a:t>
            </a:r>
          </a:p>
        </p:txBody>
      </p:sp>
      <p:sp>
        <p:nvSpPr>
          <p:cNvPr id="18" name="Freeform 17"/>
          <p:cNvSpPr/>
          <p:nvPr/>
        </p:nvSpPr>
        <p:spPr>
          <a:xfrm>
            <a:off x="7234046" y="3773155"/>
            <a:ext cx="359800" cy="420898"/>
          </a:xfrm>
          <a:custGeom>
            <a:avLst/>
            <a:gdLst>
              <a:gd name="connsiteX0" fmla="*/ 0 w 359800"/>
              <a:gd name="connsiteY0" fmla="*/ 84180 h 420898"/>
              <a:gd name="connsiteX1" fmla="*/ 179900 w 359800"/>
              <a:gd name="connsiteY1" fmla="*/ 84180 h 420898"/>
              <a:gd name="connsiteX2" fmla="*/ 179900 w 359800"/>
              <a:gd name="connsiteY2" fmla="*/ 0 h 420898"/>
              <a:gd name="connsiteX3" fmla="*/ 359800 w 359800"/>
              <a:gd name="connsiteY3" fmla="*/ 210449 h 420898"/>
              <a:gd name="connsiteX4" fmla="*/ 179900 w 359800"/>
              <a:gd name="connsiteY4" fmla="*/ 420898 h 420898"/>
              <a:gd name="connsiteX5" fmla="*/ 179900 w 359800"/>
              <a:gd name="connsiteY5" fmla="*/ 336718 h 420898"/>
              <a:gd name="connsiteX6" fmla="*/ 0 w 359800"/>
              <a:gd name="connsiteY6" fmla="*/ 336718 h 420898"/>
              <a:gd name="connsiteX7" fmla="*/ 0 w 359800"/>
              <a:gd name="connsiteY7" fmla="*/ 84180 h 420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9800" h="420898">
                <a:moveTo>
                  <a:pt x="359800" y="336718"/>
                </a:moveTo>
                <a:lnTo>
                  <a:pt x="179900" y="336718"/>
                </a:lnTo>
                <a:lnTo>
                  <a:pt x="179900" y="420898"/>
                </a:lnTo>
                <a:lnTo>
                  <a:pt x="0" y="210449"/>
                </a:lnTo>
                <a:lnTo>
                  <a:pt x="179900" y="0"/>
                </a:lnTo>
                <a:lnTo>
                  <a:pt x="179900" y="84180"/>
                </a:lnTo>
                <a:lnTo>
                  <a:pt x="359800" y="84180"/>
                </a:lnTo>
                <a:lnTo>
                  <a:pt x="359800" y="336718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940" tIns="84180" rIns="0" bIns="8418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kern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5367156" y="3474452"/>
            <a:ext cx="1697172" cy="1018303"/>
          </a:xfrm>
          <a:custGeom>
            <a:avLst/>
            <a:gdLst>
              <a:gd name="connsiteX0" fmla="*/ 0 w 1697172"/>
              <a:gd name="connsiteY0" fmla="*/ 101830 h 1018303"/>
              <a:gd name="connsiteX1" fmla="*/ 101830 w 1697172"/>
              <a:gd name="connsiteY1" fmla="*/ 0 h 1018303"/>
              <a:gd name="connsiteX2" fmla="*/ 1595342 w 1697172"/>
              <a:gd name="connsiteY2" fmla="*/ 0 h 1018303"/>
              <a:gd name="connsiteX3" fmla="*/ 1697172 w 1697172"/>
              <a:gd name="connsiteY3" fmla="*/ 101830 h 1018303"/>
              <a:gd name="connsiteX4" fmla="*/ 1697172 w 1697172"/>
              <a:gd name="connsiteY4" fmla="*/ 916473 h 1018303"/>
              <a:gd name="connsiteX5" fmla="*/ 1595342 w 1697172"/>
              <a:gd name="connsiteY5" fmla="*/ 1018303 h 1018303"/>
              <a:gd name="connsiteX6" fmla="*/ 101830 w 1697172"/>
              <a:gd name="connsiteY6" fmla="*/ 1018303 h 1018303"/>
              <a:gd name="connsiteX7" fmla="*/ 0 w 1697172"/>
              <a:gd name="connsiteY7" fmla="*/ 916473 h 1018303"/>
              <a:gd name="connsiteX8" fmla="*/ 0 w 1697172"/>
              <a:gd name="connsiteY8" fmla="*/ 101830 h 1018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7172" h="1018303">
                <a:moveTo>
                  <a:pt x="0" y="101830"/>
                </a:moveTo>
                <a:cubicBezTo>
                  <a:pt x="0" y="45591"/>
                  <a:pt x="45591" y="0"/>
                  <a:pt x="101830" y="0"/>
                </a:cubicBezTo>
                <a:lnTo>
                  <a:pt x="1595342" y="0"/>
                </a:lnTo>
                <a:cubicBezTo>
                  <a:pt x="1651581" y="0"/>
                  <a:pt x="1697172" y="45591"/>
                  <a:pt x="1697172" y="101830"/>
                </a:cubicBezTo>
                <a:lnTo>
                  <a:pt x="1697172" y="916473"/>
                </a:lnTo>
                <a:cubicBezTo>
                  <a:pt x="1697172" y="972712"/>
                  <a:pt x="1651581" y="1018303"/>
                  <a:pt x="1595342" y="1018303"/>
                </a:cubicBezTo>
                <a:lnTo>
                  <a:pt x="101830" y="1018303"/>
                </a:lnTo>
                <a:cubicBezTo>
                  <a:pt x="45591" y="1018303"/>
                  <a:pt x="0" y="972712"/>
                  <a:pt x="0" y="916473"/>
                </a:cubicBezTo>
                <a:lnTo>
                  <a:pt x="0" y="10183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975" tIns="86975" rIns="86975" bIns="86975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>
                <a:solidFill>
                  <a:schemeClr val="bg1"/>
                </a:solidFill>
                <a:latin typeface="+mj-lt"/>
              </a:rPr>
              <a:t>Use checklist to record responses</a:t>
            </a:r>
          </a:p>
        </p:txBody>
      </p:sp>
      <p:sp>
        <p:nvSpPr>
          <p:cNvPr id="20" name="Freeform 19"/>
          <p:cNvSpPr/>
          <p:nvPr/>
        </p:nvSpPr>
        <p:spPr>
          <a:xfrm>
            <a:off x="4858005" y="3773154"/>
            <a:ext cx="359800" cy="420899"/>
          </a:xfrm>
          <a:custGeom>
            <a:avLst/>
            <a:gdLst>
              <a:gd name="connsiteX0" fmla="*/ 0 w 359800"/>
              <a:gd name="connsiteY0" fmla="*/ 84180 h 420898"/>
              <a:gd name="connsiteX1" fmla="*/ 179900 w 359800"/>
              <a:gd name="connsiteY1" fmla="*/ 84180 h 420898"/>
              <a:gd name="connsiteX2" fmla="*/ 179900 w 359800"/>
              <a:gd name="connsiteY2" fmla="*/ 0 h 420898"/>
              <a:gd name="connsiteX3" fmla="*/ 359800 w 359800"/>
              <a:gd name="connsiteY3" fmla="*/ 210449 h 420898"/>
              <a:gd name="connsiteX4" fmla="*/ 179900 w 359800"/>
              <a:gd name="connsiteY4" fmla="*/ 420898 h 420898"/>
              <a:gd name="connsiteX5" fmla="*/ 179900 w 359800"/>
              <a:gd name="connsiteY5" fmla="*/ 336718 h 420898"/>
              <a:gd name="connsiteX6" fmla="*/ 0 w 359800"/>
              <a:gd name="connsiteY6" fmla="*/ 336718 h 420898"/>
              <a:gd name="connsiteX7" fmla="*/ 0 w 359800"/>
              <a:gd name="connsiteY7" fmla="*/ 84180 h 420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9800" h="420898">
                <a:moveTo>
                  <a:pt x="359800" y="336718"/>
                </a:moveTo>
                <a:lnTo>
                  <a:pt x="179900" y="336718"/>
                </a:lnTo>
                <a:lnTo>
                  <a:pt x="179900" y="420898"/>
                </a:lnTo>
                <a:lnTo>
                  <a:pt x="0" y="210449"/>
                </a:lnTo>
                <a:lnTo>
                  <a:pt x="179900" y="0"/>
                </a:lnTo>
                <a:lnTo>
                  <a:pt x="179900" y="84180"/>
                </a:lnTo>
                <a:lnTo>
                  <a:pt x="359800" y="84180"/>
                </a:lnTo>
                <a:lnTo>
                  <a:pt x="359800" y="336718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940" tIns="84181" rIns="0" bIns="8418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kern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2991115" y="3474452"/>
            <a:ext cx="1697172" cy="1018303"/>
          </a:xfrm>
          <a:custGeom>
            <a:avLst/>
            <a:gdLst>
              <a:gd name="connsiteX0" fmla="*/ 0 w 1697172"/>
              <a:gd name="connsiteY0" fmla="*/ 101830 h 1018303"/>
              <a:gd name="connsiteX1" fmla="*/ 101830 w 1697172"/>
              <a:gd name="connsiteY1" fmla="*/ 0 h 1018303"/>
              <a:gd name="connsiteX2" fmla="*/ 1595342 w 1697172"/>
              <a:gd name="connsiteY2" fmla="*/ 0 h 1018303"/>
              <a:gd name="connsiteX3" fmla="*/ 1697172 w 1697172"/>
              <a:gd name="connsiteY3" fmla="*/ 101830 h 1018303"/>
              <a:gd name="connsiteX4" fmla="*/ 1697172 w 1697172"/>
              <a:gd name="connsiteY4" fmla="*/ 916473 h 1018303"/>
              <a:gd name="connsiteX5" fmla="*/ 1595342 w 1697172"/>
              <a:gd name="connsiteY5" fmla="*/ 1018303 h 1018303"/>
              <a:gd name="connsiteX6" fmla="*/ 101830 w 1697172"/>
              <a:gd name="connsiteY6" fmla="*/ 1018303 h 1018303"/>
              <a:gd name="connsiteX7" fmla="*/ 0 w 1697172"/>
              <a:gd name="connsiteY7" fmla="*/ 916473 h 1018303"/>
              <a:gd name="connsiteX8" fmla="*/ 0 w 1697172"/>
              <a:gd name="connsiteY8" fmla="*/ 101830 h 1018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7172" h="1018303">
                <a:moveTo>
                  <a:pt x="0" y="101830"/>
                </a:moveTo>
                <a:cubicBezTo>
                  <a:pt x="0" y="45591"/>
                  <a:pt x="45591" y="0"/>
                  <a:pt x="101830" y="0"/>
                </a:cubicBezTo>
                <a:lnTo>
                  <a:pt x="1595342" y="0"/>
                </a:lnTo>
                <a:cubicBezTo>
                  <a:pt x="1651581" y="0"/>
                  <a:pt x="1697172" y="45591"/>
                  <a:pt x="1697172" y="101830"/>
                </a:cubicBezTo>
                <a:lnTo>
                  <a:pt x="1697172" y="916473"/>
                </a:lnTo>
                <a:cubicBezTo>
                  <a:pt x="1697172" y="972712"/>
                  <a:pt x="1651581" y="1018303"/>
                  <a:pt x="1595342" y="1018303"/>
                </a:cubicBezTo>
                <a:lnTo>
                  <a:pt x="101830" y="1018303"/>
                </a:lnTo>
                <a:cubicBezTo>
                  <a:pt x="45591" y="1018303"/>
                  <a:pt x="0" y="972712"/>
                  <a:pt x="0" y="916473"/>
                </a:cubicBezTo>
                <a:lnTo>
                  <a:pt x="0" y="10183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975" tIns="86975" rIns="86975" bIns="86975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>
                <a:solidFill>
                  <a:schemeClr val="bg1"/>
                </a:solidFill>
                <a:latin typeface="+mj-lt"/>
              </a:rPr>
              <a:t>Verify Information</a:t>
            </a:r>
          </a:p>
        </p:txBody>
      </p:sp>
      <p:sp>
        <p:nvSpPr>
          <p:cNvPr id="22" name="Freeform 21"/>
          <p:cNvSpPr/>
          <p:nvPr/>
        </p:nvSpPr>
        <p:spPr>
          <a:xfrm>
            <a:off x="2481964" y="3773154"/>
            <a:ext cx="359800" cy="420899"/>
          </a:xfrm>
          <a:custGeom>
            <a:avLst/>
            <a:gdLst>
              <a:gd name="connsiteX0" fmla="*/ 0 w 359800"/>
              <a:gd name="connsiteY0" fmla="*/ 84180 h 420898"/>
              <a:gd name="connsiteX1" fmla="*/ 179900 w 359800"/>
              <a:gd name="connsiteY1" fmla="*/ 84180 h 420898"/>
              <a:gd name="connsiteX2" fmla="*/ 179900 w 359800"/>
              <a:gd name="connsiteY2" fmla="*/ 0 h 420898"/>
              <a:gd name="connsiteX3" fmla="*/ 359800 w 359800"/>
              <a:gd name="connsiteY3" fmla="*/ 210449 h 420898"/>
              <a:gd name="connsiteX4" fmla="*/ 179900 w 359800"/>
              <a:gd name="connsiteY4" fmla="*/ 420898 h 420898"/>
              <a:gd name="connsiteX5" fmla="*/ 179900 w 359800"/>
              <a:gd name="connsiteY5" fmla="*/ 336718 h 420898"/>
              <a:gd name="connsiteX6" fmla="*/ 0 w 359800"/>
              <a:gd name="connsiteY6" fmla="*/ 336718 h 420898"/>
              <a:gd name="connsiteX7" fmla="*/ 0 w 359800"/>
              <a:gd name="connsiteY7" fmla="*/ 84180 h 420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9800" h="420898">
                <a:moveTo>
                  <a:pt x="359800" y="336718"/>
                </a:moveTo>
                <a:lnTo>
                  <a:pt x="179900" y="336718"/>
                </a:lnTo>
                <a:lnTo>
                  <a:pt x="179900" y="420898"/>
                </a:lnTo>
                <a:lnTo>
                  <a:pt x="0" y="210449"/>
                </a:lnTo>
                <a:lnTo>
                  <a:pt x="179900" y="0"/>
                </a:lnTo>
                <a:lnTo>
                  <a:pt x="179900" y="84180"/>
                </a:lnTo>
                <a:lnTo>
                  <a:pt x="359800" y="84180"/>
                </a:lnTo>
                <a:lnTo>
                  <a:pt x="359800" y="336718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940" tIns="84181" rIns="0" bIns="8418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kern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615074" y="3474452"/>
            <a:ext cx="1697172" cy="1018303"/>
          </a:xfrm>
          <a:custGeom>
            <a:avLst/>
            <a:gdLst>
              <a:gd name="connsiteX0" fmla="*/ 0 w 1697172"/>
              <a:gd name="connsiteY0" fmla="*/ 101830 h 1018303"/>
              <a:gd name="connsiteX1" fmla="*/ 101830 w 1697172"/>
              <a:gd name="connsiteY1" fmla="*/ 0 h 1018303"/>
              <a:gd name="connsiteX2" fmla="*/ 1595342 w 1697172"/>
              <a:gd name="connsiteY2" fmla="*/ 0 h 1018303"/>
              <a:gd name="connsiteX3" fmla="*/ 1697172 w 1697172"/>
              <a:gd name="connsiteY3" fmla="*/ 101830 h 1018303"/>
              <a:gd name="connsiteX4" fmla="*/ 1697172 w 1697172"/>
              <a:gd name="connsiteY4" fmla="*/ 916473 h 1018303"/>
              <a:gd name="connsiteX5" fmla="*/ 1595342 w 1697172"/>
              <a:gd name="connsiteY5" fmla="*/ 1018303 h 1018303"/>
              <a:gd name="connsiteX6" fmla="*/ 101830 w 1697172"/>
              <a:gd name="connsiteY6" fmla="*/ 1018303 h 1018303"/>
              <a:gd name="connsiteX7" fmla="*/ 0 w 1697172"/>
              <a:gd name="connsiteY7" fmla="*/ 916473 h 1018303"/>
              <a:gd name="connsiteX8" fmla="*/ 0 w 1697172"/>
              <a:gd name="connsiteY8" fmla="*/ 101830 h 1018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7172" h="1018303">
                <a:moveTo>
                  <a:pt x="0" y="101830"/>
                </a:moveTo>
                <a:cubicBezTo>
                  <a:pt x="0" y="45591"/>
                  <a:pt x="45591" y="0"/>
                  <a:pt x="101830" y="0"/>
                </a:cubicBezTo>
                <a:lnTo>
                  <a:pt x="1595342" y="0"/>
                </a:lnTo>
                <a:cubicBezTo>
                  <a:pt x="1651581" y="0"/>
                  <a:pt x="1697172" y="45591"/>
                  <a:pt x="1697172" y="101830"/>
                </a:cubicBezTo>
                <a:lnTo>
                  <a:pt x="1697172" y="916473"/>
                </a:lnTo>
                <a:cubicBezTo>
                  <a:pt x="1697172" y="972712"/>
                  <a:pt x="1651581" y="1018303"/>
                  <a:pt x="1595342" y="1018303"/>
                </a:cubicBezTo>
                <a:lnTo>
                  <a:pt x="101830" y="1018303"/>
                </a:lnTo>
                <a:cubicBezTo>
                  <a:pt x="45591" y="1018303"/>
                  <a:pt x="0" y="972712"/>
                  <a:pt x="0" y="916473"/>
                </a:cubicBezTo>
                <a:lnTo>
                  <a:pt x="0" y="10183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975" tIns="86975" rIns="86975" bIns="86975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>
                <a:solidFill>
                  <a:schemeClr val="bg1"/>
                </a:solidFill>
                <a:latin typeface="+mj-lt"/>
              </a:rPr>
              <a:t>Input information </a:t>
            </a:r>
          </a:p>
        </p:txBody>
      </p:sp>
      <p:sp>
        <p:nvSpPr>
          <p:cNvPr id="24" name="Freeform 23"/>
          <p:cNvSpPr/>
          <p:nvPr/>
        </p:nvSpPr>
        <p:spPr>
          <a:xfrm>
            <a:off x="1253211" y="4642107"/>
            <a:ext cx="420898" cy="359800"/>
          </a:xfrm>
          <a:custGeom>
            <a:avLst/>
            <a:gdLst>
              <a:gd name="connsiteX0" fmla="*/ 0 w 359800"/>
              <a:gd name="connsiteY0" fmla="*/ 84180 h 420898"/>
              <a:gd name="connsiteX1" fmla="*/ 179900 w 359800"/>
              <a:gd name="connsiteY1" fmla="*/ 84180 h 420898"/>
              <a:gd name="connsiteX2" fmla="*/ 179900 w 359800"/>
              <a:gd name="connsiteY2" fmla="*/ 0 h 420898"/>
              <a:gd name="connsiteX3" fmla="*/ 359800 w 359800"/>
              <a:gd name="connsiteY3" fmla="*/ 210449 h 420898"/>
              <a:gd name="connsiteX4" fmla="*/ 179900 w 359800"/>
              <a:gd name="connsiteY4" fmla="*/ 420898 h 420898"/>
              <a:gd name="connsiteX5" fmla="*/ 179900 w 359800"/>
              <a:gd name="connsiteY5" fmla="*/ 336718 h 420898"/>
              <a:gd name="connsiteX6" fmla="*/ 0 w 359800"/>
              <a:gd name="connsiteY6" fmla="*/ 336718 h 420898"/>
              <a:gd name="connsiteX7" fmla="*/ 0 w 359800"/>
              <a:gd name="connsiteY7" fmla="*/ 84180 h 420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9800" h="420898">
                <a:moveTo>
                  <a:pt x="287840" y="0"/>
                </a:moveTo>
                <a:lnTo>
                  <a:pt x="287840" y="210449"/>
                </a:lnTo>
                <a:lnTo>
                  <a:pt x="359800" y="210449"/>
                </a:lnTo>
                <a:lnTo>
                  <a:pt x="179900" y="420898"/>
                </a:lnTo>
                <a:lnTo>
                  <a:pt x="0" y="210449"/>
                </a:lnTo>
                <a:lnTo>
                  <a:pt x="71960" y="210449"/>
                </a:lnTo>
                <a:lnTo>
                  <a:pt x="71960" y="0"/>
                </a:lnTo>
                <a:lnTo>
                  <a:pt x="28784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4180" tIns="0" rIns="84180" bIns="10794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kern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615074" y="5171625"/>
            <a:ext cx="1697172" cy="1018303"/>
          </a:xfrm>
          <a:custGeom>
            <a:avLst/>
            <a:gdLst>
              <a:gd name="connsiteX0" fmla="*/ 0 w 1697172"/>
              <a:gd name="connsiteY0" fmla="*/ 101830 h 1018303"/>
              <a:gd name="connsiteX1" fmla="*/ 101830 w 1697172"/>
              <a:gd name="connsiteY1" fmla="*/ 0 h 1018303"/>
              <a:gd name="connsiteX2" fmla="*/ 1595342 w 1697172"/>
              <a:gd name="connsiteY2" fmla="*/ 0 h 1018303"/>
              <a:gd name="connsiteX3" fmla="*/ 1697172 w 1697172"/>
              <a:gd name="connsiteY3" fmla="*/ 101830 h 1018303"/>
              <a:gd name="connsiteX4" fmla="*/ 1697172 w 1697172"/>
              <a:gd name="connsiteY4" fmla="*/ 916473 h 1018303"/>
              <a:gd name="connsiteX5" fmla="*/ 1595342 w 1697172"/>
              <a:gd name="connsiteY5" fmla="*/ 1018303 h 1018303"/>
              <a:gd name="connsiteX6" fmla="*/ 101830 w 1697172"/>
              <a:gd name="connsiteY6" fmla="*/ 1018303 h 1018303"/>
              <a:gd name="connsiteX7" fmla="*/ 0 w 1697172"/>
              <a:gd name="connsiteY7" fmla="*/ 916473 h 1018303"/>
              <a:gd name="connsiteX8" fmla="*/ 0 w 1697172"/>
              <a:gd name="connsiteY8" fmla="*/ 101830 h 1018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7172" h="1018303">
                <a:moveTo>
                  <a:pt x="0" y="101830"/>
                </a:moveTo>
                <a:cubicBezTo>
                  <a:pt x="0" y="45591"/>
                  <a:pt x="45591" y="0"/>
                  <a:pt x="101830" y="0"/>
                </a:cubicBezTo>
                <a:lnTo>
                  <a:pt x="1595342" y="0"/>
                </a:lnTo>
                <a:cubicBezTo>
                  <a:pt x="1651581" y="0"/>
                  <a:pt x="1697172" y="45591"/>
                  <a:pt x="1697172" y="101830"/>
                </a:cubicBezTo>
                <a:lnTo>
                  <a:pt x="1697172" y="916473"/>
                </a:lnTo>
                <a:cubicBezTo>
                  <a:pt x="1697172" y="972712"/>
                  <a:pt x="1651581" y="1018303"/>
                  <a:pt x="1595342" y="1018303"/>
                </a:cubicBezTo>
                <a:lnTo>
                  <a:pt x="101830" y="1018303"/>
                </a:lnTo>
                <a:cubicBezTo>
                  <a:pt x="45591" y="1018303"/>
                  <a:pt x="0" y="972712"/>
                  <a:pt x="0" y="916473"/>
                </a:cubicBezTo>
                <a:lnTo>
                  <a:pt x="0" y="10183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975" tIns="86975" rIns="86975" bIns="86975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>
                <a:solidFill>
                  <a:schemeClr val="bg1"/>
                </a:solidFill>
                <a:latin typeface="+mj-lt"/>
              </a:rPr>
              <a:t>Research hard to find info</a:t>
            </a:r>
          </a:p>
        </p:txBody>
      </p:sp>
      <p:sp>
        <p:nvSpPr>
          <p:cNvPr id="26" name="Freeform 25"/>
          <p:cNvSpPr/>
          <p:nvPr/>
        </p:nvSpPr>
        <p:spPr>
          <a:xfrm>
            <a:off x="2461598" y="5470327"/>
            <a:ext cx="359800" cy="420898"/>
          </a:xfrm>
          <a:custGeom>
            <a:avLst/>
            <a:gdLst>
              <a:gd name="connsiteX0" fmla="*/ 0 w 359800"/>
              <a:gd name="connsiteY0" fmla="*/ 84180 h 420898"/>
              <a:gd name="connsiteX1" fmla="*/ 179900 w 359800"/>
              <a:gd name="connsiteY1" fmla="*/ 84180 h 420898"/>
              <a:gd name="connsiteX2" fmla="*/ 179900 w 359800"/>
              <a:gd name="connsiteY2" fmla="*/ 0 h 420898"/>
              <a:gd name="connsiteX3" fmla="*/ 359800 w 359800"/>
              <a:gd name="connsiteY3" fmla="*/ 210449 h 420898"/>
              <a:gd name="connsiteX4" fmla="*/ 179900 w 359800"/>
              <a:gd name="connsiteY4" fmla="*/ 420898 h 420898"/>
              <a:gd name="connsiteX5" fmla="*/ 179900 w 359800"/>
              <a:gd name="connsiteY5" fmla="*/ 336718 h 420898"/>
              <a:gd name="connsiteX6" fmla="*/ 0 w 359800"/>
              <a:gd name="connsiteY6" fmla="*/ 336718 h 420898"/>
              <a:gd name="connsiteX7" fmla="*/ 0 w 359800"/>
              <a:gd name="connsiteY7" fmla="*/ 84180 h 420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9800" h="420898">
                <a:moveTo>
                  <a:pt x="0" y="84180"/>
                </a:moveTo>
                <a:lnTo>
                  <a:pt x="179900" y="84180"/>
                </a:lnTo>
                <a:lnTo>
                  <a:pt x="179900" y="0"/>
                </a:lnTo>
                <a:lnTo>
                  <a:pt x="359800" y="210449"/>
                </a:lnTo>
                <a:lnTo>
                  <a:pt x="179900" y="420898"/>
                </a:lnTo>
                <a:lnTo>
                  <a:pt x="179900" y="336718"/>
                </a:lnTo>
                <a:lnTo>
                  <a:pt x="0" y="336718"/>
                </a:lnTo>
                <a:lnTo>
                  <a:pt x="0" y="8418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84180" rIns="107940" bIns="8418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kern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2991115" y="5171625"/>
            <a:ext cx="1697172" cy="1018303"/>
          </a:xfrm>
          <a:custGeom>
            <a:avLst/>
            <a:gdLst>
              <a:gd name="connsiteX0" fmla="*/ 0 w 1697172"/>
              <a:gd name="connsiteY0" fmla="*/ 101830 h 1018303"/>
              <a:gd name="connsiteX1" fmla="*/ 101830 w 1697172"/>
              <a:gd name="connsiteY1" fmla="*/ 0 h 1018303"/>
              <a:gd name="connsiteX2" fmla="*/ 1595342 w 1697172"/>
              <a:gd name="connsiteY2" fmla="*/ 0 h 1018303"/>
              <a:gd name="connsiteX3" fmla="*/ 1697172 w 1697172"/>
              <a:gd name="connsiteY3" fmla="*/ 101830 h 1018303"/>
              <a:gd name="connsiteX4" fmla="*/ 1697172 w 1697172"/>
              <a:gd name="connsiteY4" fmla="*/ 916473 h 1018303"/>
              <a:gd name="connsiteX5" fmla="*/ 1595342 w 1697172"/>
              <a:gd name="connsiteY5" fmla="*/ 1018303 h 1018303"/>
              <a:gd name="connsiteX6" fmla="*/ 101830 w 1697172"/>
              <a:gd name="connsiteY6" fmla="*/ 1018303 h 1018303"/>
              <a:gd name="connsiteX7" fmla="*/ 0 w 1697172"/>
              <a:gd name="connsiteY7" fmla="*/ 916473 h 1018303"/>
              <a:gd name="connsiteX8" fmla="*/ 0 w 1697172"/>
              <a:gd name="connsiteY8" fmla="*/ 101830 h 1018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7172" h="1018303">
                <a:moveTo>
                  <a:pt x="0" y="101830"/>
                </a:moveTo>
                <a:cubicBezTo>
                  <a:pt x="0" y="45591"/>
                  <a:pt x="45591" y="0"/>
                  <a:pt x="101830" y="0"/>
                </a:cubicBezTo>
                <a:lnTo>
                  <a:pt x="1595342" y="0"/>
                </a:lnTo>
                <a:cubicBezTo>
                  <a:pt x="1651581" y="0"/>
                  <a:pt x="1697172" y="45591"/>
                  <a:pt x="1697172" y="101830"/>
                </a:cubicBezTo>
                <a:lnTo>
                  <a:pt x="1697172" y="916473"/>
                </a:lnTo>
                <a:cubicBezTo>
                  <a:pt x="1697172" y="972712"/>
                  <a:pt x="1651581" y="1018303"/>
                  <a:pt x="1595342" y="1018303"/>
                </a:cubicBezTo>
                <a:lnTo>
                  <a:pt x="101830" y="1018303"/>
                </a:lnTo>
                <a:cubicBezTo>
                  <a:pt x="45591" y="1018303"/>
                  <a:pt x="0" y="972712"/>
                  <a:pt x="0" y="916473"/>
                </a:cubicBezTo>
                <a:lnTo>
                  <a:pt x="0" y="10183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975" tIns="86975" rIns="86975" bIns="86975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>
                <a:solidFill>
                  <a:schemeClr val="bg1"/>
                </a:solidFill>
                <a:latin typeface="+mj-lt"/>
              </a:rPr>
              <a:t>Put it all together – formatting, etc.</a:t>
            </a:r>
          </a:p>
        </p:txBody>
      </p:sp>
      <p:sp>
        <p:nvSpPr>
          <p:cNvPr id="28" name="Freeform 27"/>
          <p:cNvSpPr/>
          <p:nvPr/>
        </p:nvSpPr>
        <p:spPr>
          <a:xfrm>
            <a:off x="4837639" y="5470327"/>
            <a:ext cx="359800" cy="420898"/>
          </a:xfrm>
          <a:custGeom>
            <a:avLst/>
            <a:gdLst>
              <a:gd name="connsiteX0" fmla="*/ 0 w 359800"/>
              <a:gd name="connsiteY0" fmla="*/ 84180 h 420898"/>
              <a:gd name="connsiteX1" fmla="*/ 179900 w 359800"/>
              <a:gd name="connsiteY1" fmla="*/ 84180 h 420898"/>
              <a:gd name="connsiteX2" fmla="*/ 179900 w 359800"/>
              <a:gd name="connsiteY2" fmla="*/ 0 h 420898"/>
              <a:gd name="connsiteX3" fmla="*/ 359800 w 359800"/>
              <a:gd name="connsiteY3" fmla="*/ 210449 h 420898"/>
              <a:gd name="connsiteX4" fmla="*/ 179900 w 359800"/>
              <a:gd name="connsiteY4" fmla="*/ 420898 h 420898"/>
              <a:gd name="connsiteX5" fmla="*/ 179900 w 359800"/>
              <a:gd name="connsiteY5" fmla="*/ 336718 h 420898"/>
              <a:gd name="connsiteX6" fmla="*/ 0 w 359800"/>
              <a:gd name="connsiteY6" fmla="*/ 336718 h 420898"/>
              <a:gd name="connsiteX7" fmla="*/ 0 w 359800"/>
              <a:gd name="connsiteY7" fmla="*/ 84180 h 420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9800" h="420898">
                <a:moveTo>
                  <a:pt x="0" y="84180"/>
                </a:moveTo>
                <a:lnTo>
                  <a:pt x="179900" y="84180"/>
                </a:lnTo>
                <a:lnTo>
                  <a:pt x="179900" y="0"/>
                </a:lnTo>
                <a:lnTo>
                  <a:pt x="359800" y="210449"/>
                </a:lnTo>
                <a:lnTo>
                  <a:pt x="179900" y="420898"/>
                </a:lnTo>
                <a:lnTo>
                  <a:pt x="179900" y="336718"/>
                </a:lnTo>
                <a:lnTo>
                  <a:pt x="0" y="336718"/>
                </a:lnTo>
                <a:lnTo>
                  <a:pt x="0" y="8418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84180" rIns="107940" bIns="8418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kern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5367156" y="5171625"/>
            <a:ext cx="1697172" cy="1018303"/>
          </a:xfrm>
          <a:custGeom>
            <a:avLst/>
            <a:gdLst>
              <a:gd name="connsiteX0" fmla="*/ 0 w 1697172"/>
              <a:gd name="connsiteY0" fmla="*/ 101830 h 1018303"/>
              <a:gd name="connsiteX1" fmla="*/ 101830 w 1697172"/>
              <a:gd name="connsiteY1" fmla="*/ 0 h 1018303"/>
              <a:gd name="connsiteX2" fmla="*/ 1595342 w 1697172"/>
              <a:gd name="connsiteY2" fmla="*/ 0 h 1018303"/>
              <a:gd name="connsiteX3" fmla="*/ 1697172 w 1697172"/>
              <a:gd name="connsiteY3" fmla="*/ 101830 h 1018303"/>
              <a:gd name="connsiteX4" fmla="*/ 1697172 w 1697172"/>
              <a:gd name="connsiteY4" fmla="*/ 916473 h 1018303"/>
              <a:gd name="connsiteX5" fmla="*/ 1595342 w 1697172"/>
              <a:gd name="connsiteY5" fmla="*/ 1018303 h 1018303"/>
              <a:gd name="connsiteX6" fmla="*/ 101830 w 1697172"/>
              <a:gd name="connsiteY6" fmla="*/ 1018303 h 1018303"/>
              <a:gd name="connsiteX7" fmla="*/ 0 w 1697172"/>
              <a:gd name="connsiteY7" fmla="*/ 916473 h 1018303"/>
              <a:gd name="connsiteX8" fmla="*/ 0 w 1697172"/>
              <a:gd name="connsiteY8" fmla="*/ 101830 h 1018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7172" h="1018303">
                <a:moveTo>
                  <a:pt x="0" y="101830"/>
                </a:moveTo>
                <a:cubicBezTo>
                  <a:pt x="0" y="45591"/>
                  <a:pt x="45591" y="0"/>
                  <a:pt x="101830" y="0"/>
                </a:cubicBezTo>
                <a:lnTo>
                  <a:pt x="1595342" y="0"/>
                </a:lnTo>
                <a:cubicBezTo>
                  <a:pt x="1651581" y="0"/>
                  <a:pt x="1697172" y="45591"/>
                  <a:pt x="1697172" y="101830"/>
                </a:cubicBezTo>
                <a:lnTo>
                  <a:pt x="1697172" y="916473"/>
                </a:lnTo>
                <a:cubicBezTo>
                  <a:pt x="1697172" y="972712"/>
                  <a:pt x="1651581" y="1018303"/>
                  <a:pt x="1595342" y="1018303"/>
                </a:cubicBezTo>
                <a:lnTo>
                  <a:pt x="101830" y="1018303"/>
                </a:lnTo>
                <a:cubicBezTo>
                  <a:pt x="45591" y="1018303"/>
                  <a:pt x="0" y="972712"/>
                  <a:pt x="0" y="916473"/>
                </a:cubicBezTo>
                <a:lnTo>
                  <a:pt x="0" y="10183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975" tIns="86975" rIns="86975" bIns="86975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>
                <a:solidFill>
                  <a:schemeClr val="bg1"/>
                </a:solidFill>
                <a:latin typeface="+mj-lt"/>
              </a:rPr>
              <a:t>Review, edits/revisions</a:t>
            </a:r>
          </a:p>
        </p:txBody>
      </p:sp>
      <p:sp>
        <p:nvSpPr>
          <p:cNvPr id="30" name="Freeform 29"/>
          <p:cNvSpPr/>
          <p:nvPr/>
        </p:nvSpPr>
        <p:spPr>
          <a:xfrm>
            <a:off x="7213680" y="5470327"/>
            <a:ext cx="359800" cy="420898"/>
          </a:xfrm>
          <a:custGeom>
            <a:avLst/>
            <a:gdLst>
              <a:gd name="connsiteX0" fmla="*/ 0 w 359800"/>
              <a:gd name="connsiteY0" fmla="*/ 84180 h 420898"/>
              <a:gd name="connsiteX1" fmla="*/ 179900 w 359800"/>
              <a:gd name="connsiteY1" fmla="*/ 84180 h 420898"/>
              <a:gd name="connsiteX2" fmla="*/ 179900 w 359800"/>
              <a:gd name="connsiteY2" fmla="*/ 0 h 420898"/>
              <a:gd name="connsiteX3" fmla="*/ 359800 w 359800"/>
              <a:gd name="connsiteY3" fmla="*/ 210449 h 420898"/>
              <a:gd name="connsiteX4" fmla="*/ 179900 w 359800"/>
              <a:gd name="connsiteY4" fmla="*/ 420898 h 420898"/>
              <a:gd name="connsiteX5" fmla="*/ 179900 w 359800"/>
              <a:gd name="connsiteY5" fmla="*/ 336718 h 420898"/>
              <a:gd name="connsiteX6" fmla="*/ 0 w 359800"/>
              <a:gd name="connsiteY6" fmla="*/ 336718 h 420898"/>
              <a:gd name="connsiteX7" fmla="*/ 0 w 359800"/>
              <a:gd name="connsiteY7" fmla="*/ 84180 h 420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9800" h="420898">
                <a:moveTo>
                  <a:pt x="0" y="84180"/>
                </a:moveTo>
                <a:lnTo>
                  <a:pt x="179900" y="84180"/>
                </a:lnTo>
                <a:lnTo>
                  <a:pt x="179900" y="0"/>
                </a:lnTo>
                <a:lnTo>
                  <a:pt x="359800" y="210449"/>
                </a:lnTo>
                <a:lnTo>
                  <a:pt x="179900" y="420898"/>
                </a:lnTo>
                <a:lnTo>
                  <a:pt x="179900" y="336718"/>
                </a:lnTo>
                <a:lnTo>
                  <a:pt x="0" y="336718"/>
                </a:lnTo>
                <a:lnTo>
                  <a:pt x="0" y="8418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84180" rIns="107940" bIns="8418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kern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7743197" y="5171625"/>
            <a:ext cx="1697172" cy="1018303"/>
          </a:xfrm>
          <a:custGeom>
            <a:avLst/>
            <a:gdLst>
              <a:gd name="connsiteX0" fmla="*/ 0 w 1697172"/>
              <a:gd name="connsiteY0" fmla="*/ 101830 h 1018303"/>
              <a:gd name="connsiteX1" fmla="*/ 101830 w 1697172"/>
              <a:gd name="connsiteY1" fmla="*/ 0 h 1018303"/>
              <a:gd name="connsiteX2" fmla="*/ 1595342 w 1697172"/>
              <a:gd name="connsiteY2" fmla="*/ 0 h 1018303"/>
              <a:gd name="connsiteX3" fmla="*/ 1697172 w 1697172"/>
              <a:gd name="connsiteY3" fmla="*/ 101830 h 1018303"/>
              <a:gd name="connsiteX4" fmla="*/ 1697172 w 1697172"/>
              <a:gd name="connsiteY4" fmla="*/ 916473 h 1018303"/>
              <a:gd name="connsiteX5" fmla="*/ 1595342 w 1697172"/>
              <a:gd name="connsiteY5" fmla="*/ 1018303 h 1018303"/>
              <a:gd name="connsiteX6" fmla="*/ 101830 w 1697172"/>
              <a:gd name="connsiteY6" fmla="*/ 1018303 h 1018303"/>
              <a:gd name="connsiteX7" fmla="*/ 0 w 1697172"/>
              <a:gd name="connsiteY7" fmla="*/ 916473 h 1018303"/>
              <a:gd name="connsiteX8" fmla="*/ 0 w 1697172"/>
              <a:gd name="connsiteY8" fmla="*/ 101830 h 1018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7172" h="1018303">
                <a:moveTo>
                  <a:pt x="0" y="101830"/>
                </a:moveTo>
                <a:cubicBezTo>
                  <a:pt x="0" y="45591"/>
                  <a:pt x="45591" y="0"/>
                  <a:pt x="101830" y="0"/>
                </a:cubicBezTo>
                <a:lnTo>
                  <a:pt x="1595342" y="0"/>
                </a:lnTo>
                <a:cubicBezTo>
                  <a:pt x="1651581" y="0"/>
                  <a:pt x="1697172" y="45591"/>
                  <a:pt x="1697172" y="101830"/>
                </a:cubicBezTo>
                <a:lnTo>
                  <a:pt x="1697172" y="916473"/>
                </a:lnTo>
                <a:cubicBezTo>
                  <a:pt x="1697172" y="972712"/>
                  <a:pt x="1651581" y="1018303"/>
                  <a:pt x="1595342" y="1018303"/>
                </a:cubicBezTo>
                <a:lnTo>
                  <a:pt x="101830" y="1018303"/>
                </a:lnTo>
                <a:cubicBezTo>
                  <a:pt x="45591" y="1018303"/>
                  <a:pt x="0" y="972712"/>
                  <a:pt x="0" y="916473"/>
                </a:cubicBezTo>
                <a:lnTo>
                  <a:pt x="0" y="10183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975" tIns="86975" rIns="86975" bIns="86975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>
                <a:solidFill>
                  <a:schemeClr val="bg1"/>
                </a:solidFill>
                <a:latin typeface="+mj-lt"/>
              </a:rPr>
              <a:t>Submit</a:t>
            </a:r>
          </a:p>
        </p:txBody>
      </p:sp>
    </p:spTree>
    <p:extLst>
      <p:ext uri="{BB962C8B-B14F-4D97-AF65-F5344CB8AC3E}">
        <p14:creationId xmlns:p14="http://schemas.microsoft.com/office/powerpoint/2010/main" val="219908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4777"/>
            <a:ext cx="10972800" cy="958432"/>
          </a:xfrm>
        </p:spPr>
        <p:txBody>
          <a:bodyPr>
            <a:normAutofit/>
          </a:bodyPr>
          <a:lstStyle/>
          <a:p>
            <a:r>
              <a:rPr lang="en-US" sz="4400" dirty="0"/>
              <a:t>MS Word or xTRACT?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1251146"/>
            <a:ext cx="1079240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Calibri Light" panose="020F0302020204030204" pitchFamily="34" charset="0"/>
              </a:rPr>
              <a:t>1.  Download the NIH Word forms:</a:t>
            </a:r>
          </a:p>
          <a:p>
            <a:endParaRPr lang="en-US" sz="3200" dirty="0">
              <a:latin typeface="Calibri Light" panose="020F0302020204030204" pitchFamily="34" charset="0"/>
            </a:endParaRPr>
          </a:p>
          <a:p>
            <a:endParaRPr lang="en-US" sz="3200" dirty="0">
              <a:latin typeface="Calibri Light" panose="020F0302020204030204" pitchFamily="34" charset="0"/>
            </a:endParaRPr>
          </a:p>
          <a:p>
            <a:endParaRPr lang="en-US" sz="3200" dirty="0">
              <a:latin typeface="Calibri Light" panose="020F0302020204030204" pitchFamily="34" charset="0"/>
            </a:endParaRPr>
          </a:p>
          <a:p>
            <a:endParaRPr lang="en-US" sz="6000" dirty="0">
              <a:solidFill>
                <a:srgbClr val="FFFF00"/>
              </a:solidFill>
              <a:latin typeface="Calibri Light" panose="020F0302020204030204" pitchFamily="34" charset="0"/>
            </a:endParaRPr>
          </a:p>
          <a:p>
            <a:endParaRPr lang="en-US" sz="6000" dirty="0">
              <a:solidFill>
                <a:srgbClr val="FFFF00"/>
              </a:solidFill>
              <a:latin typeface="Calibri Light" panose="020F0302020204030204" pitchFamily="34" charset="0"/>
            </a:endParaRPr>
          </a:p>
          <a:p>
            <a:r>
              <a:rPr lang="en-US" sz="6000" dirty="0">
                <a:solidFill>
                  <a:srgbClr val="FFFF00"/>
                </a:solidFill>
                <a:latin typeface="Calibri Light" panose="020F0302020204030204" pitchFamily="34" charset="0"/>
              </a:rPr>
              <a:t>or</a:t>
            </a:r>
          </a:p>
          <a:p>
            <a:r>
              <a:rPr lang="en-US" sz="3200" dirty="0">
                <a:latin typeface="Calibri Light" panose="020F0302020204030204" pitchFamily="34" charset="0"/>
              </a:rPr>
              <a:t>Use </a:t>
            </a:r>
            <a:r>
              <a:rPr lang="en-US" sz="3200" dirty="0">
                <a:solidFill>
                  <a:srgbClr val="FFFF00"/>
                </a:solidFill>
                <a:latin typeface="Calibri Light" panose="020F0302020204030204" pitchFamily="34" charset="0"/>
              </a:rPr>
              <a:t>xTRACT</a:t>
            </a:r>
            <a:r>
              <a:rPr lang="en-US" sz="3200" dirty="0">
                <a:latin typeface="Calibri Light" panose="020F0302020204030204" pitchFamily="34" charset="0"/>
              </a:rPr>
              <a:t> and initiate a new application, renewal, RPPR, etc.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347" y="1929606"/>
            <a:ext cx="7874494" cy="383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59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507382" y="317775"/>
            <a:ext cx="11319234" cy="1348458"/>
          </a:xfrm>
          <a:custGeom>
            <a:avLst/>
            <a:gdLst>
              <a:gd name="connsiteX0" fmla="*/ 0 w 11115854"/>
              <a:gd name="connsiteY0" fmla="*/ 114791 h 1147910"/>
              <a:gd name="connsiteX1" fmla="*/ 114791 w 11115854"/>
              <a:gd name="connsiteY1" fmla="*/ 0 h 1147910"/>
              <a:gd name="connsiteX2" fmla="*/ 11001063 w 11115854"/>
              <a:gd name="connsiteY2" fmla="*/ 0 h 1147910"/>
              <a:gd name="connsiteX3" fmla="*/ 11115854 w 11115854"/>
              <a:gd name="connsiteY3" fmla="*/ 114791 h 1147910"/>
              <a:gd name="connsiteX4" fmla="*/ 11115854 w 11115854"/>
              <a:gd name="connsiteY4" fmla="*/ 1033119 h 1147910"/>
              <a:gd name="connsiteX5" fmla="*/ 11001063 w 11115854"/>
              <a:gd name="connsiteY5" fmla="*/ 1147910 h 1147910"/>
              <a:gd name="connsiteX6" fmla="*/ 114791 w 11115854"/>
              <a:gd name="connsiteY6" fmla="*/ 1147910 h 1147910"/>
              <a:gd name="connsiteX7" fmla="*/ 0 w 11115854"/>
              <a:gd name="connsiteY7" fmla="*/ 1033119 h 1147910"/>
              <a:gd name="connsiteX8" fmla="*/ 0 w 11115854"/>
              <a:gd name="connsiteY8" fmla="*/ 114791 h 114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15854" h="1147910">
                <a:moveTo>
                  <a:pt x="0" y="114791"/>
                </a:moveTo>
                <a:cubicBezTo>
                  <a:pt x="0" y="51394"/>
                  <a:pt x="51394" y="0"/>
                  <a:pt x="114791" y="0"/>
                </a:cubicBezTo>
                <a:lnTo>
                  <a:pt x="11001063" y="0"/>
                </a:lnTo>
                <a:cubicBezTo>
                  <a:pt x="11064460" y="0"/>
                  <a:pt x="11115854" y="51394"/>
                  <a:pt x="11115854" y="114791"/>
                </a:cubicBezTo>
                <a:lnTo>
                  <a:pt x="11115854" y="1033119"/>
                </a:lnTo>
                <a:cubicBezTo>
                  <a:pt x="11115854" y="1096516"/>
                  <a:pt x="11064460" y="1147910"/>
                  <a:pt x="11001063" y="1147910"/>
                </a:cubicBezTo>
                <a:lnTo>
                  <a:pt x="114791" y="1147910"/>
                </a:lnTo>
                <a:cubicBezTo>
                  <a:pt x="51394" y="1147910"/>
                  <a:pt x="0" y="1096516"/>
                  <a:pt x="0" y="1033119"/>
                </a:cubicBezTo>
                <a:lnTo>
                  <a:pt x="0" y="114791"/>
                </a:lnTo>
                <a:close/>
              </a:path>
            </a:pathLst>
          </a:custGeom>
          <a:solidFill>
            <a:srgbClr val="629DD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1261" tIns="201261" rIns="201261" bIns="201261" numCol="1" spcCol="1270" anchor="ctr" anchorCtr="0">
            <a:noAutofit/>
          </a:bodyPr>
          <a:lstStyle/>
          <a:p>
            <a:pPr marL="0" marR="0" lvl="0" indent="0" algn="ctr" defTabSz="195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</a:rPr>
              <a:t>What is xTRACT ?</a:t>
            </a:r>
          </a:p>
        </p:txBody>
      </p:sp>
      <p:sp>
        <p:nvSpPr>
          <p:cNvPr id="11" name="Freeform 10"/>
          <p:cNvSpPr/>
          <p:nvPr/>
        </p:nvSpPr>
        <p:spPr>
          <a:xfrm>
            <a:off x="524423" y="1893337"/>
            <a:ext cx="1763120" cy="1460508"/>
          </a:xfrm>
          <a:custGeom>
            <a:avLst/>
            <a:gdLst>
              <a:gd name="connsiteX0" fmla="*/ 0 w 1731441"/>
              <a:gd name="connsiteY0" fmla="*/ 124330 h 1243295"/>
              <a:gd name="connsiteX1" fmla="*/ 124330 w 1731441"/>
              <a:gd name="connsiteY1" fmla="*/ 0 h 1243295"/>
              <a:gd name="connsiteX2" fmla="*/ 1607112 w 1731441"/>
              <a:gd name="connsiteY2" fmla="*/ 0 h 1243295"/>
              <a:gd name="connsiteX3" fmla="*/ 1731442 w 1731441"/>
              <a:gd name="connsiteY3" fmla="*/ 124330 h 1243295"/>
              <a:gd name="connsiteX4" fmla="*/ 1731441 w 1731441"/>
              <a:gd name="connsiteY4" fmla="*/ 1118966 h 1243295"/>
              <a:gd name="connsiteX5" fmla="*/ 1607111 w 1731441"/>
              <a:gd name="connsiteY5" fmla="*/ 1243296 h 1243295"/>
              <a:gd name="connsiteX6" fmla="*/ 124330 w 1731441"/>
              <a:gd name="connsiteY6" fmla="*/ 1243295 h 1243295"/>
              <a:gd name="connsiteX7" fmla="*/ 0 w 1731441"/>
              <a:gd name="connsiteY7" fmla="*/ 1118965 h 1243295"/>
              <a:gd name="connsiteX8" fmla="*/ 0 w 1731441"/>
              <a:gd name="connsiteY8" fmla="*/ 124330 h 1243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1441" h="1243295">
                <a:moveTo>
                  <a:pt x="0" y="124330"/>
                </a:moveTo>
                <a:cubicBezTo>
                  <a:pt x="0" y="55664"/>
                  <a:pt x="55664" y="0"/>
                  <a:pt x="124330" y="0"/>
                </a:cubicBezTo>
                <a:lnTo>
                  <a:pt x="1607112" y="0"/>
                </a:lnTo>
                <a:cubicBezTo>
                  <a:pt x="1675778" y="0"/>
                  <a:pt x="1731442" y="55664"/>
                  <a:pt x="1731442" y="124330"/>
                </a:cubicBezTo>
                <a:cubicBezTo>
                  <a:pt x="1731442" y="455875"/>
                  <a:pt x="1731441" y="787421"/>
                  <a:pt x="1731441" y="1118966"/>
                </a:cubicBezTo>
                <a:cubicBezTo>
                  <a:pt x="1731441" y="1187632"/>
                  <a:pt x="1675777" y="1243296"/>
                  <a:pt x="1607111" y="1243296"/>
                </a:cubicBezTo>
                <a:lnTo>
                  <a:pt x="124330" y="1243295"/>
                </a:lnTo>
                <a:cubicBezTo>
                  <a:pt x="55664" y="1243295"/>
                  <a:pt x="0" y="1187631"/>
                  <a:pt x="0" y="1118965"/>
                </a:cubicBezTo>
                <a:lnTo>
                  <a:pt x="0" y="124330"/>
                </a:lnTo>
                <a:close/>
              </a:path>
            </a:pathLst>
          </a:custGeom>
          <a:solidFill>
            <a:srgbClr val="EBC3D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2615" tIns="112615" rIns="112615" bIns="112615" numCol="1" spcCol="1270" anchor="ctr" anchorCtr="0">
            <a:no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</a:rPr>
              <a:t>Extramural</a:t>
            </a:r>
          </a:p>
        </p:txBody>
      </p:sp>
      <p:sp>
        <p:nvSpPr>
          <p:cNvPr id="12" name="Freeform 11"/>
          <p:cNvSpPr/>
          <p:nvPr/>
        </p:nvSpPr>
        <p:spPr>
          <a:xfrm>
            <a:off x="2435645" y="1893337"/>
            <a:ext cx="1763120" cy="1460508"/>
          </a:xfrm>
          <a:custGeom>
            <a:avLst/>
            <a:gdLst>
              <a:gd name="connsiteX0" fmla="*/ 0 w 1731441"/>
              <a:gd name="connsiteY0" fmla="*/ 124330 h 1243295"/>
              <a:gd name="connsiteX1" fmla="*/ 124330 w 1731441"/>
              <a:gd name="connsiteY1" fmla="*/ 0 h 1243295"/>
              <a:gd name="connsiteX2" fmla="*/ 1607112 w 1731441"/>
              <a:gd name="connsiteY2" fmla="*/ 0 h 1243295"/>
              <a:gd name="connsiteX3" fmla="*/ 1731442 w 1731441"/>
              <a:gd name="connsiteY3" fmla="*/ 124330 h 1243295"/>
              <a:gd name="connsiteX4" fmla="*/ 1731441 w 1731441"/>
              <a:gd name="connsiteY4" fmla="*/ 1118966 h 1243295"/>
              <a:gd name="connsiteX5" fmla="*/ 1607111 w 1731441"/>
              <a:gd name="connsiteY5" fmla="*/ 1243296 h 1243295"/>
              <a:gd name="connsiteX6" fmla="*/ 124330 w 1731441"/>
              <a:gd name="connsiteY6" fmla="*/ 1243295 h 1243295"/>
              <a:gd name="connsiteX7" fmla="*/ 0 w 1731441"/>
              <a:gd name="connsiteY7" fmla="*/ 1118965 h 1243295"/>
              <a:gd name="connsiteX8" fmla="*/ 0 w 1731441"/>
              <a:gd name="connsiteY8" fmla="*/ 124330 h 1243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1441" h="1243295">
                <a:moveTo>
                  <a:pt x="0" y="124330"/>
                </a:moveTo>
                <a:cubicBezTo>
                  <a:pt x="0" y="55664"/>
                  <a:pt x="55664" y="0"/>
                  <a:pt x="124330" y="0"/>
                </a:cubicBezTo>
                <a:lnTo>
                  <a:pt x="1607112" y="0"/>
                </a:lnTo>
                <a:cubicBezTo>
                  <a:pt x="1675778" y="0"/>
                  <a:pt x="1731442" y="55664"/>
                  <a:pt x="1731442" y="124330"/>
                </a:cubicBezTo>
                <a:cubicBezTo>
                  <a:pt x="1731442" y="455875"/>
                  <a:pt x="1731441" y="787421"/>
                  <a:pt x="1731441" y="1118966"/>
                </a:cubicBezTo>
                <a:cubicBezTo>
                  <a:pt x="1731441" y="1187632"/>
                  <a:pt x="1675777" y="1243296"/>
                  <a:pt x="1607111" y="1243296"/>
                </a:cubicBezTo>
                <a:lnTo>
                  <a:pt x="124330" y="1243295"/>
                </a:lnTo>
                <a:cubicBezTo>
                  <a:pt x="55664" y="1243295"/>
                  <a:pt x="0" y="1187631"/>
                  <a:pt x="0" y="1118965"/>
                </a:cubicBezTo>
                <a:lnTo>
                  <a:pt x="0" y="124330"/>
                </a:lnTo>
                <a:close/>
              </a:path>
            </a:pathLst>
          </a:custGeom>
          <a:solidFill>
            <a:srgbClr val="5AA2A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2615" tIns="112615" rIns="112615" bIns="112615" numCol="1" spcCol="1270" anchor="ctr" anchorCtr="0">
            <a:no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</a:rPr>
              <a:t>Trainee </a:t>
            </a:r>
          </a:p>
        </p:txBody>
      </p:sp>
      <p:sp>
        <p:nvSpPr>
          <p:cNvPr id="13" name="Freeform 12"/>
          <p:cNvSpPr/>
          <p:nvPr/>
        </p:nvSpPr>
        <p:spPr>
          <a:xfrm>
            <a:off x="4346868" y="1893337"/>
            <a:ext cx="1763120" cy="1460508"/>
          </a:xfrm>
          <a:custGeom>
            <a:avLst/>
            <a:gdLst>
              <a:gd name="connsiteX0" fmla="*/ 0 w 1731441"/>
              <a:gd name="connsiteY0" fmla="*/ 124330 h 1243295"/>
              <a:gd name="connsiteX1" fmla="*/ 124330 w 1731441"/>
              <a:gd name="connsiteY1" fmla="*/ 0 h 1243295"/>
              <a:gd name="connsiteX2" fmla="*/ 1607112 w 1731441"/>
              <a:gd name="connsiteY2" fmla="*/ 0 h 1243295"/>
              <a:gd name="connsiteX3" fmla="*/ 1731442 w 1731441"/>
              <a:gd name="connsiteY3" fmla="*/ 124330 h 1243295"/>
              <a:gd name="connsiteX4" fmla="*/ 1731441 w 1731441"/>
              <a:gd name="connsiteY4" fmla="*/ 1118966 h 1243295"/>
              <a:gd name="connsiteX5" fmla="*/ 1607111 w 1731441"/>
              <a:gd name="connsiteY5" fmla="*/ 1243296 h 1243295"/>
              <a:gd name="connsiteX6" fmla="*/ 124330 w 1731441"/>
              <a:gd name="connsiteY6" fmla="*/ 1243295 h 1243295"/>
              <a:gd name="connsiteX7" fmla="*/ 0 w 1731441"/>
              <a:gd name="connsiteY7" fmla="*/ 1118965 h 1243295"/>
              <a:gd name="connsiteX8" fmla="*/ 0 w 1731441"/>
              <a:gd name="connsiteY8" fmla="*/ 124330 h 1243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1441" h="1243295">
                <a:moveTo>
                  <a:pt x="0" y="124330"/>
                </a:moveTo>
                <a:cubicBezTo>
                  <a:pt x="0" y="55664"/>
                  <a:pt x="55664" y="0"/>
                  <a:pt x="124330" y="0"/>
                </a:cubicBezTo>
                <a:lnTo>
                  <a:pt x="1607112" y="0"/>
                </a:lnTo>
                <a:cubicBezTo>
                  <a:pt x="1675778" y="0"/>
                  <a:pt x="1731442" y="55664"/>
                  <a:pt x="1731442" y="124330"/>
                </a:cubicBezTo>
                <a:cubicBezTo>
                  <a:pt x="1731442" y="455875"/>
                  <a:pt x="1731441" y="787421"/>
                  <a:pt x="1731441" y="1118966"/>
                </a:cubicBezTo>
                <a:cubicBezTo>
                  <a:pt x="1731441" y="1187632"/>
                  <a:pt x="1675777" y="1243296"/>
                  <a:pt x="1607111" y="1243296"/>
                </a:cubicBezTo>
                <a:lnTo>
                  <a:pt x="124330" y="1243295"/>
                </a:lnTo>
                <a:cubicBezTo>
                  <a:pt x="55664" y="1243295"/>
                  <a:pt x="0" y="1187631"/>
                  <a:pt x="0" y="1118965"/>
                </a:cubicBezTo>
                <a:lnTo>
                  <a:pt x="0" y="124330"/>
                </a:lnTo>
                <a:close/>
              </a:path>
            </a:pathLst>
          </a:custGeom>
          <a:solidFill>
            <a:srgbClr val="7F8FA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2615" tIns="112615" rIns="112615" bIns="112615" numCol="1" spcCol="1270" anchor="ctr" anchorCtr="0">
            <a:no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</a:rPr>
              <a:t>Reporting</a:t>
            </a:r>
          </a:p>
        </p:txBody>
      </p:sp>
      <p:sp>
        <p:nvSpPr>
          <p:cNvPr id="14" name="Freeform 13"/>
          <p:cNvSpPr/>
          <p:nvPr/>
        </p:nvSpPr>
        <p:spPr>
          <a:xfrm>
            <a:off x="6258092" y="1893337"/>
            <a:ext cx="1763120" cy="1460508"/>
          </a:xfrm>
          <a:custGeom>
            <a:avLst/>
            <a:gdLst>
              <a:gd name="connsiteX0" fmla="*/ 0 w 1731441"/>
              <a:gd name="connsiteY0" fmla="*/ 124330 h 1243295"/>
              <a:gd name="connsiteX1" fmla="*/ 124330 w 1731441"/>
              <a:gd name="connsiteY1" fmla="*/ 0 h 1243295"/>
              <a:gd name="connsiteX2" fmla="*/ 1607112 w 1731441"/>
              <a:gd name="connsiteY2" fmla="*/ 0 h 1243295"/>
              <a:gd name="connsiteX3" fmla="*/ 1731442 w 1731441"/>
              <a:gd name="connsiteY3" fmla="*/ 124330 h 1243295"/>
              <a:gd name="connsiteX4" fmla="*/ 1731441 w 1731441"/>
              <a:gd name="connsiteY4" fmla="*/ 1118966 h 1243295"/>
              <a:gd name="connsiteX5" fmla="*/ 1607111 w 1731441"/>
              <a:gd name="connsiteY5" fmla="*/ 1243296 h 1243295"/>
              <a:gd name="connsiteX6" fmla="*/ 124330 w 1731441"/>
              <a:gd name="connsiteY6" fmla="*/ 1243295 h 1243295"/>
              <a:gd name="connsiteX7" fmla="*/ 0 w 1731441"/>
              <a:gd name="connsiteY7" fmla="*/ 1118965 h 1243295"/>
              <a:gd name="connsiteX8" fmla="*/ 0 w 1731441"/>
              <a:gd name="connsiteY8" fmla="*/ 124330 h 1243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1441" h="1243295">
                <a:moveTo>
                  <a:pt x="0" y="124330"/>
                </a:moveTo>
                <a:cubicBezTo>
                  <a:pt x="0" y="55664"/>
                  <a:pt x="55664" y="0"/>
                  <a:pt x="124330" y="0"/>
                </a:cubicBezTo>
                <a:lnTo>
                  <a:pt x="1607112" y="0"/>
                </a:lnTo>
                <a:cubicBezTo>
                  <a:pt x="1675778" y="0"/>
                  <a:pt x="1731442" y="55664"/>
                  <a:pt x="1731442" y="124330"/>
                </a:cubicBezTo>
                <a:cubicBezTo>
                  <a:pt x="1731442" y="455875"/>
                  <a:pt x="1731441" y="787421"/>
                  <a:pt x="1731441" y="1118966"/>
                </a:cubicBezTo>
                <a:cubicBezTo>
                  <a:pt x="1731441" y="1187632"/>
                  <a:pt x="1675777" y="1243296"/>
                  <a:pt x="1607111" y="1243296"/>
                </a:cubicBezTo>
                <a:lnTo>
                  <a:pt x="124330" y="1243295"/>
                </a:lnTo>
                <a:cubicBezTo>
                  <a:pt x="55664" y="1243295"/>
                  <a:pt x="0" y="1187631"/>
                  <a:pt x="0" y="1118965"/>
                </a:cubicBezTo>
                <a:lnTo>
                  <a:pt x="0" y="124330"/>
                </a:lnTo>
                <a:close/>
              </a:path>
            </a:pathLst>
          </a:custGeom>
          <a:solidFill>
            <a:srgbClr val="9D90A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2615" tIns="112615" rIns="112615" bIns="112615" numCol="1" spcCol="1270" anchor="ctr" anchorCtr="0">
            <a:no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</a:rPr>
              <a:t>And </a:t>
            </a:r>
          </a:p>
        </p:txBody>
      </p:sp>
      <p:sp>
        <p:nvSpPr>
          <p:cNvPr id="15" name="Freeform 14"/>
          <p:cNvSpPr/>
          <p:nvPr/>
        </p:nvSpPr>
        <p:spPr>
          <a:xfrm>
            <a:off x="8169314" y="1893337"/>
            <a:ext cx="1763120" cy="1460508"/>
          </a:xfrm>
          <a:custGeom>
            <a:avLst/>
            <a:gdLst>
              <a:gd name="connsiteX0" fmla="*/ 0 w 1731441"/>
              <a:gd name="connsiteY0" fmla="*/ 124330 h 1243295"/>
              <a:gd name="connsiteX1" fmla="*/ 124330 w 1731441"/>
              <a:gd name="connsiteY1" fmla="*/ 0 h 1243295"/>
              <a:gd name="connsiteX2" fmla="*/ 1607112 w 1731441"/>
              <a:gd name="connsiteY2" fmla="*/ 0 h 1243295"/>
              <a:gd name="connsiteX3" fmla="*/ 1731442 w 1731441"/>
              <a:gd name="connsiteY3" fmla="*/ 124330 h 1243295"/>
              <a:gd name="connsiteX4" fmla="*/ 1731441 w 1731441"/>
              <a:gd name="connsiteY4" fmla="*/ 1118966 h 1243295"/>
              <a:gd name="connsiteX5" fmla="*/ 1607111 w 1731441"/>
              <a:gd name="connsiteY5" fmla="*/ 1243296 h 1243295"/>
              <a:gd name="connsiteX6" fmla="*/ 124330 w 1731441"/>
              <a:gd name="connsiteY6" fmla="*/ 1243295 h 1243295"/>
              <a:gd name="connsiteX7" fmla="*/ 0 w 1731441"/>
              <a:gd name="connsiteY7" fmla="*/ 1118965 h 1243295"/>
              <a:gd name="connsiteX8" fmla="*/ 0 w 1731441"/>
              <a:gd name="connsiteY8" fmla="*/ 124330 h 1243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1441" h="1243295">
                <a:moveTo>
                  <a:pt x="0" y="124330"/>
                </a:moveTo>
                <a:cubicBezTo>
                  <a:pt x="0" y="55664"/>
                  <a:pt x="55664" y="0"/>
                  <a:pt x="124330" y="0"/>
                </a:cubicBezTo>
                <a:lnTo>
                  <a:pt x="1607112" y="0"/>
                </a:lnTo>
                <a:cubicBezTo>
                  <a:pt x="1675778" y="0"/>
                  <a:pt x="1731442" y="55664"/>
                  <a:pt x="1731442" y="124330"/>
                </a:cubicBezTo>
                <a:cubicBezTo>
                  <a:pt x="1731442" y="455875"/>
                  <a:pt x="1731441" y="787421"/>
                  <a:pt x="1731441" y="1118966"/>
                </a:cubicBezTo>
                <a:cubicBezTo>
                  <a:pt x="1731441" y="1187632"/>
                  <a:pt x="1675777" y="1243296"/>
                  <a:pt x="1607111" y="1243296"/>
                </a:cubicBezTo>
                <a:lnTo>
                  <a:pt x="124330" y="1243295"/>
                </a:lnTo>
                <a:cubicBezTo>
                  <a:pt x="55664" y="1243295"/>
                  <a:pt x="0" y="1187631"/>
                  <a:pt x="0" y="1118965"/>
                </a:cubicBezTo>
                <a:lnTo>
                  <a:pt x="0" y="124330"/>
                </a:lnTo>
                <a:close/>
              </a:path>
            </a:pathLst>
          </a:custGeom>
          <a:solidFill>
            <a:srgbClr val="EBC3D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2615" tIns="112615" rIns="112615" bIns="112615" numCol="1" spcCol="1270" anchor="ctr" anchorCtr="0">
            <a:no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</a:rPr>
              <a:t>Career </a:t>
            </a:r>
          </a:p>
        </p:txBody>
      </p:sp>
      <p:sp>
        <p:nvSpPr>
          <p:cNvPr id="16" name="Freeform 15"/>
          <p:cNvSpPr/>
          <p:nvPr/>
        </p:nvSpPr>
        <p:spPr>
          <a:xfrm>
            <a:off x="10080537" y="1893337"/>
            <a:ext cx="1763120" cy="1460508"/>
          </a:xfrm>
          <a:custGeom>
            <a:avLst/>
            <a:gdLst>
              <a:gd name="connsiteX0" fmla="*/ 0 w 1731441"/>
              <a:gd name="connsiteY0" fmla="*/ 124330 h 1243295"/>
              <a:gd name="connsiteX1" fmla="*/ 124330 w 1731441"/>
              <a:gd name="connsiteY1" fmla="*/ 0 h 1243295"/>
              <a:gd name="connsiteX2" fmla="*/ 1607112 w 1731441"/>
              <a:gd name="connsiteY2" fmla="*/ 0 h 1243295"/>
              <a:gd name="connsiteX3" fmla="*/ 1731442 w 1731441"/>
              <a:gd name="connsiteY3" fmla="*/ 124330 h 1243295"/>
              <a:gd name="connsiteX4" fmla="*/ 1731441 w 1731441"/>
              <a:gd name="connsiteY4" fmla="*/ 1118966 h 1243295"/>
              <a:gd name="connsiteX5" fmla="*/ 1607111 w 1731441"/>
              <a:gd name="connsiteY5" fmla="*/ 1243296 h 1243295"/>
              <a:gd name="connsiteX6" fmla="*/ 124330 w 1731441"/>
              <a:gd name="connsiteY6" fmla="*/ 1243295 h 1243295"/>
              <a:gd name="connsiteX7" fmla="*/ 0 w 1731441"/>
              <a:gd name="connsiteY7" fmla="*/ 1118965 h 1243295"/>
              <a:gd name="connsiteX8" fmla="*/ 0 w 1731441"/>
              <a:gd name="connsiteY8" fmla="*/ 124330 h 1243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1441" h="1243295">
                <a:moveTo>
                  <a:pt x="0" y="124330"/>
                </a:moveTo>
                <a:cubicBezTo>
                  <a:pt x="0" y="55664"/>
                  <a:pt x="55664" y="0"/>
                  <a:pt x="124330" y="0"/>
                </a:cubicBezTo>
                <a:lnTo>
                  <a:pt x="1607112" y="0"/>
                </a:lnTo>
                <a:cubicBezTo>
                  <a:pt x="1675778" y="0"/>
                  <a:pt x="1731442" y="55664"/>
                  <a:pt x="1731442" y="124330"/>
                </a:cubicBezTo>
                <a:cubicBezTo>
                  <a:pt x="1731442" y="455875"/>
                  <a:pt x="1731441" y="787421"/>
                  <a:pt x="1731441" y="1118966"/>
                </a:cubicBezTo>
                <a:cubicBezTo>
                  <a:pt x="1731441" y="1187632"/>
                  <a:pt x="1675777" y="1243296"/>
                  <a:pt x="1607111" y="1243296"/>
                </a:cubicBezTo>
                <a:lnTo>
                  <a:pt x="124330" y="1243295"/>
                </a:lnTo>
                <a:cubicBezTo>
                  <a:pt x="55664" y="1243295"/>
                  <a:pt x="0" y="1187631"/>
                  <a:pt x="0" y="1118965"/>
                </a:cubicBezTo>
                <a:lnTo>
                  <a:pt x="0" y="124330"/>
                </a:lnTo>
                <a:close/>
              </a:path>
            </a:pathLst>
          </a:custGeom>
          <a:solidFill>
            <a:srgbClr val="7F8FA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2615" tIns="112615" rIns="112615" bIns="112615" numCol="1" spcCol="1270" anchor="ctr" anchorCtr="0">
            <a:no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</a:rPr>
              <a:t>Tracking</a:t>
            </a:r>
          </a:p>
        </p:txBody>
      </p:sp>
      <p:sp>
        <p:nvSpPr>
          <p:cNvPr id="17" name="Freeform 16"/>
          <p:cNvSpPr/>
          <p:nvPr/>
        </p:nvSpPr>
        <p:spPr>
          <a:xfrm>
            <a:off x="507382" y="3523421"/>
            <a:ext cx="11319234" cy="1348458"/>
          </a:xfrm>
          <a:custGeom>
            <a:avLst/>
            <a:gdLst>
              <a:gd name="connsiteX0" fmla="*/ 0 w 11115854"/>
              <a:gd name="connsiteY0" fmla="*/ 114791 h 1147910"/>
              <a:gd name="connsiteX1" fmla="*/ 114791 w 11115854"/>
              <a:gd name="connsiteY1" fmla="*/ 0 h 1147910"/>
              <a:gd name="connsiteX2" fmla="*/ 11001063 w 11115854"/>
              <a:gd name="connsiteY2" fmla="*/ 0 h 1147910"/>
              <a:gd name="connsiteX3" fmla="*/ 11115854 w 11115854"/>
              <a:gd name="connsiteY3" fmla="*/ 114791 h 1147910"/>
              <a:gd name="connsiteX4" fmla="*/ 11115854 w 11115854"/>
              <a:gd name="connsiteY4" fmla="*/ 1033119 h 1147910"/>
              <a:gd name="connsiteX5" fmla="*/ 11001063 w 11115854"/>
              <a:gd name="connsiteY5" fmla="*/ 1147910 h 1147910"/>
              <a:gd name="connsiteX6" fmla="*/ 114791 w 11115854"/>
              <a:gd name="connsiteY6" fmla="*/ 1147910 h 1147910"/>
              <a:gd name="connsiteX7" fmla="*/ 0 w 11115854"/>
              <a:gd name="connsiteY7" fmla="*/ 1033119 h 1147910"/>
              <a:gd name="connsiteX8" fmla="*/ 0 w 11115854"/>
              <a:gd name="connsiteY8" fmla="*/ 114791 h 114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15854" h="1147910">
                <a:moveTo>
                  <a:pt x="0" y="114791"/>
                </a:moveTo>
                <a:cubicBezTo>
                  <a:pt x="0" y="51394"/>
                  <a:pt x="51394" y="0"/>
                  <a:pt x="114791" y="0"/>
                </a:cubicBezTo>
                <a:lnTo>
                  <a:pt x="11001063" y="0"/>
                </a:lnTo>
                <a:cubicBezTo>
                  <a:pt x="11064460" y="0"/>
                  <a:pt x="11115854" y="51394"/>
                  <a:pt x="11115854" y="114791"/>
                </a:cubicBezTo>
                <a:lnTo>
                  <a:pt x="11115854" y="1033119"/>
                </a:lnTo>
                <a:cubicBezTo>
                  <a:pt x="11115854" y="1096516"/>
                  <a:pt x="11064460" y="1147910"/>
                  <a:pt x="11001063" y="1147910"/>
                </a:cubicBezTo>
                <a:lnTo>
                  <a:pt x="114791" y="1147910"/>
                </a:lnTo>
                <a:cubicBezTo>
                  <a:pt x="51394" y="1147910"/>
                  <a:pt x="0" y="1096516"/>
                  <a:pt x="0" y="1033119"/>
                </a:cubicBezTo>
                <a:lnTo>
                  <a:pt x="0" y="114791"/>
                </a:lnTo>
                <a:close/>
              </a:path>
            </a:pathLst>
          </a:custGeom>
          <a:solidFill>
            <a:srgbClr val="5AA2A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1261" tIns="201261" rIns="201261" bIns="201261" numCol="1" spcCol="127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</a:rPr>
              <a:t>A tool within eRA Commons used to create data training tables for RPPR’s &amp; training grant applications</a:t>
            </a:r>
          </a:p>
        </p:txBody>
      </p:sp>
      <p:sp>
        <p:nvSpPr>
          <p:cNvPr id="18" name="Freeform 17"/>
          <p:cNvSpPr/>
          <p:nvPr/>
        </p:nvSpPr>
        <p:spPr>
          <a:xfrm>
            <a:off x="507382" y="5041456"/>
            <a:ext cx="11319234" cy="1348458"/>
          </a:xfrm>
          <a:custGeom>
            <a:avLst/>
            <a:gdLst>
              <a:gd name="connsiteX0" fmla="*/ 0 w 11115854"/>
              <a:gd name="connsiteY0" fmla="*/ 114791 h 1147910"/>
              <a:gd name="connsiteX1" fmla="*/ 114791 w 11115854"/>
              <a:gd name="connsiteY1" fmla="*/ 0 h 1147910"/>
              <a:gd name="connsiteX2" fmla="*/ 11001063 w 11115854"/>
              <a:gd name="connsiteY2" fmla="*/ 0 h 1147910"/>
              <a:gd name="connsiteX3" fmla="*/ 11115854 w 11115854"/>
              <a:gd name="connsiteY3" fmla="*/ 114791 h 1147910"/>
              <a:gd name="connsiteX4" fmla="*/ 11115854 w 11115854"/>
              <a:gd name="connsiteY4" fmla="*/ 1033119 h 1147910"/>
              <a:gd name="connsiteX5" fmla="*/ 11001063 w 11115854"/>
              <a:gd name="connsiteY5" fmla="*/ 1147910 h 1147910"/>
              <a:gd name="connsiteX6" fmla="*/ 114791 w 11115854"/>
              <a:gd name="connsiteY6" fmla="*/ 1147910 h 1147910"/>
              <a:gd name="connsiteX7" fmla="*/ 0 w 11115854"/>
              <a:gd name="connsiteY7" fmla="*/ 1033119 h 1147910"/>
              <a:gd name="connsiteX8" fmla="*/ 0 w 11115854"/>
              <a:gd name="connsiteY8" fmla="*/ 114791 h 114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15854" h="1147910">
                <a:moveTo>
                  <a:pt x="0" y="114791"/>
                </a:moveTo>
                <a:cubicBezTo>
                  <a:pt x="0" y="51394"/>
                  <a:pt x="51394" y="0"/>
                  <a:pt x="114791" y="0"/>
                </a:cubicBezTo>
                <a:lnTo>
                  <a:pt x="11001063" y="0"/>
                </a:lnTo>
                <a:cubicBezTo>
                  <a:pt x="11064460" y="0"/>
                  <a:pt x="11115854" y="51394"/>
                  <a:pt x="11115854" y="114791"/>
                </a:cubicBezTo>
                <a:lnTo>
                  <a:pt x="11115854" y="1033119"/>
                </a:lnTo>
                <a:cubicBezTo>
                  <a:pt x="11115854" y="1096516"/>
                  <a:pt x="11064460" y="1147910"/>
                  <a:pt x="11001063" y="1147910"/>
                </a:cubicBezTo>
                <a:lnTo>
                  <a:pt x="114791" y="1147910"/>
                </a:lnTo>
                <a:cubicBezTo>
                  <a:pt x="51394" y="1147910"/>
                  <a:pt x="0" y="1096516"/>
                  <a:pt x="0" y="1033119"/>
                </a:cubicBezTo>
                <a:lnTo>
                  <a:pt x="0" y="114791"/>
                </a:lnTo>
                <a:close/>
              </a:path>
            </a:pathLst>
          </a:custGeom>
          <a:solidFill>
            <a:srgbClr val="9D90A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1261" tIns="201261" rIns="201261" bIns="201261" numCol="1" spcCol="1270" anchor="ctr" anchorCtr="0">
            <a:noAutofit/>
          </a:bodyPr>
          <a:lstStyle/>
          <a:p>
            <a:pPr marL="457200" lvl="0" indent="-457200" defTabSz="4572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latin typeface="Calibri Light" panose="020F0302020204030204" pitchFamily="34" charset="0"/>
              </a:rPr>
              <a:t>T32, TL1, and T15 </a:t>
            </a:r>
            <a:r>
              <a:rPr lang="en-US" sz="3200" dirty="0">
                <a:solidFill>
                  <a:srgbClr val="FFFF00"/>
                </a:solidFill>
                <a:latin typeface="Calibri Light" panose="020F0302020204030204" pitchFamily="34" charset="0"/>
              </a:rPr>
              <a:t>RPPR’s</a:t>
            </a:r>
            <a:r>
              <a:rPr lang="en-US" sz="3200" dirty="0">
                <a:solidFill>
                  <a:prstClr val="black"/>
                </a:solidFill>
                <a:latin typeface="Calibri Light" panose="020F03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</a:rPr>
              <a:t>are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</a:rPr>
              <a:t>required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</a:rPr>
              <a:t> to use xTRACT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noProof="0" dirty="0">
                <a:solidFill>
                  <a:prstClr val="black"/>
                </a:solidFill>
                <a:latin typeface="Calibri Light" panose="020F0302020204030204" pitchFamily="34" charset="0"/>
              </a:rPr>
              <a:t>Still </a:t>
            </a:r>
            <a:r>
              <a:rPr lang="en-US" sz="3200" i="1" noProof="0" dirty="0">
                <a:solidFill>
                  <a:srgbClr val="FFFF00"/>
                </a:solidFill>
                <a:latin typeface="Calibri Light" panose="020F0302020204030204" pitchFamily="34" charset="0"/>
              </a:rPr>
              <a:t>optional</a:t>
            </a:r>
            <a:r>
              <a:rPr lang="en-US" sz="3200" noProof="0" dirty="0">
                <a:solidFill>
                  <a:prstClr val="black"/>
                </a:solidFill>
                <a:latin typeface="Calibri Light" panose="020F0302020204030204" pitchFamily="34" charset="0"/>
              </a:rPr>
              <a:t> for new and renewal applications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11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3385" y="743037"/>
            <a:ext cx="10515600" cy="5458258"/>
          </a:xfrm>
          <a:prstGeom prst="rect">
            <a:avLst/>
          </a:prstGeom>
          <a:ln>
            <a:solidFill>
              <a:schemeClr val="tx1"/>
            </a:solidFill>
          </a:ln>
        </p:spPr>
      </p:sp>
      <p:sp>
        <p:nvSpPr>
          <p:cNvPr id="5" name="Freeform 4"/>
          <p:cNvSpPr/>
          <p:nvPr/>
        </p:nvSpPr>
        <p:spPr>
          <a:xfrm>
            <a:off x="763385" y="5219991"/>
            <a:ext cx="10515600" cy="979448"/>
          </a:xfrm>
          <a:custGeom>
            <a:avLst/>
            <a:gdLst>
              <a:gd name="connsiteX0" fmla="*/ 0 w 10515600"/>
              <a:gd name="connsiteY0" fmla="*/ 0 h 979448"/>
              <a:gd name="connsiteX1" fmla="*/ 10515600 w 10515600"/>
              <a:gd name="connsiteY1" fmla="*/ 0 h 979448"/>
              <a:gd name="connsiteX2" fmla="*/ 10515600 w 10515600"/>
              <a:gd name="connsiteY2" fmla="*/ 979448 h 979448"/>
              <a:gd name="connsiteX3" fmla="*/ 0 w 10515600"/>
              <a:gd name="connsiteY3" fmla="*/ 979448 h 979448"/>
              <a:gd name="connsiteX4" fmla="*/ 0 w 10515600"/>
              <a:gd name="connsiteY4" fmla="*/ 0 h 979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5600" h="979448">
                <a:moveTo>
                  <a:pt x="0" y="0"/>
                </a:moveTo>
                <a:lnTo>
                  <a:pt x="10515600" y="0"/>
                </a:lnTo>
                <a:lnTo>
                  <a:pt x="10515600" y="979448"/>
                </a:lnTo>
                <a:lnTo>
                  <a:pt x="0" y="979448"/>
                </a:lnTo>
                <a:lnTo>
                  <a:pt x="0" y="0"/>
                </a:lnTo>
                <a:close/>
              </a:path>
            </a:pathLst>
          </a:custGeom>
          <a:solidFill>
            <a:srgbClr val="629DD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1808" tIns="241808" rIns="241808" bIns="241808" numCol="1" spcCol="1270" anchor="ctr" anchorCtr="0">
            <a:noAutofit/>
          </a:bodyPr>
          <a:lstStyle/>
          <a:p>
            <a:pPr marL="0" marR="0" lvl="0" indent="0" algn="ctr" defTabSz="1511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Makes RPPR’s and Table 8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easier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in the long run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763385" y="3728290"/>
            <a:ext cx="10515600" cy="1506392"/>
          </a:xfrm>
          <a:prstGeom prst="flowChartProcess">
            <a:avLst/>
          </a:prstGeom>
          <a:solidFill>
            <a:srgbClr val="7F8FA9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50000"/>
              <a:hueOff val="-295587"/>
              <a:satOff val="3892"/>
              <a:lumOff val="23309"/>
              <a:alphaOff val="0"/>
            </a:schemeClr>
          </a:fillRef>
          <a:effectRef idx="0">
            <a:schemeClr val="accent2">
              <a:shade val="50000"/>
              <a:hueOff val="-295587"/>
              <a:satOff val="3892"/>
              <a:lumOff val="2330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135" tIns="199137" rIns="199136" bIns="726719" numCol="1" spcCol="127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Manual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entry data is stored in xTRACT and can be re-used when preparing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subsequent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training table submissions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ound Single Corner Rectangle 6"/>
          <p:cNvSpPr/>
          <p:nvPr/>
        </p:nvSpPr>
        <p:spPr>
          <a:xfrm>
            <a:off x="763383" y="2169790"/>
            <a:ext cx="10515600" cy="1654688"/>
          </a:xfrm>
          <a:prstGeom prst="round1Rect">
            <a:avLst/>
          </a:prstGeom>
          <a:solidFill>
            <a:srgbClr val="EBC3D0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50000"/>
              <a:hueOff val="-591173"/>
              <a:satOff val="7783"/>
              <a:lumOff val="46617"/>
              <a:alphaOff val="0"/>
            </a:schemeClr>
          </a:fillRef>
          <a:effectRef idx="0">
            <a:schemeClr val="accent2">
              <a:shade val="50000"/>
              <a:hueOff val="-591173"/>
              <a:satOff val="7783"/>
              <a:lumOff val="4661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4480" tIns="284480" rIns="284480" bIns="1262129" numCol="1" spcCol="1270" anchor="ctr" anchorCtr="0">
            <a:noAutofit/>
          </a:bodyPr>
          <a:lstStyle/>
          <a:p>
            <a:pPr marL="0" marR="0" lvl="0" indent="0" algn="ctr" defTabSz="1778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</a:rPr>
              <a:t>Able to pre-populate some training data</a:t>
            </a:r>
          </a:p>
        </p:txBody>
      </p:sp>
      <p:sp>
        <p:nvSpPr>
          <p:cNvPr id="8" name="Freeform 7"/>
          <p:cNvSpPr/>
          <p:nvPr/>
        </p:nvSpPr>
        <p:spPr>
          <a:xfrm>
            <a:off x="763385" y="2765334"/>
            <a:ext cx="5257799" cy="1059143"/>
          </a:xfrm>
          <a:custGeom>
            <a:avLst/>
            <a:gdLst>
              <a:gd name="connsiteX0" fmla="*/ 0 w 5257799"/>
              <a:gd name="connsiteY0" fmla="*/ 0 h 450410"/>
              <a:gd name="connsiteX1" fmla="*/ 5257799 w 5257799"/>
              <a:gd name="connsiteY1" fmla="*/ 0 h 450410"/>
              <a:gd name="connsiteX2" fmla="*/ 5257799 w 5257799"/>
              <a:gd name="connsiteY2" fmla="*/ 450410 h 450410"/>
              <a:gd name="connsiteX3" fmla="*/ 0 w 5257799"/>
              <a:gd name="connsiteY3" fmla="*/ 450410 h 450410"/>
              <a:gd name="connsiteX4" fmla="*/ 0 w 5257799"/>
              <a:gd name="connsiteY4" fmla="*/ 0 h 450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7799" h="450410">
                <a:moveTo>
                  <a:pt x="0" y="0"/>
                </a:moveTo>
                <a:lnTo>
                  <a:pt x="5257799" y="0"/>
                </a:lnTo>
                <a:lnTo>
                  <a:pt x="5257799" y="450410"/>
                </a:lnTo>
                <a:lnTo>
                  <a:pt x="0" y="450410"/>
                </a:lnTo>
                <a:lnTo>
                  <a:pt x="0" y="0"/>
                </a:lnTo>
                <a:close/>
              </a:path>
            </a:pathLst>
          </a:custGeom>
          <a:solidFill>
            <a:srgbClr val="9D90A0">
              <a:alpha val="90000"/>
            </a:srgbClr>
          </a:solidFill>
          <a:ln>
            <a:solidFill>
              <a:schemeClr val="tx1">
                <a:alpha val="90000"/>
              </a:schemeClr>
            </a:solidFill>
          </a:ln>
        </p:spPr>
        <p:style>
          <a:lnRef idx="2"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6032" tIns="45720" rIns="256032" bIns="45720" numCol="1" spcCol="1270" anchor="ctr" anchorCtr="0">
            <a:noAutofit/>
          </a:bodyPr>
          <a:lstStyle/>
          <a:p>
            <a:pPr marL="0" marR="0" lvl="0" indent="0" algn="ctr" defTabSz="1600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</a:rPr>
              <a:t>xTrain</a:t>
            </a:r>
          </a:p>
        </p:txBody>
      </p:sp>
      <p:sp>
        <p:nvSpPr>
          <p:cNvPr id="9" name="Freeform 8"/>
          <p:cNvSpPr/>
          <p:nvPr/>
        </p:nvSpPr>
        <p:spPr>
          <a:xfrm>
            <a:off x="6021186" y="2765334"/>
            <a:ext cx="5257799" cy="1045955"/>
          </a:xfrm>
          <a:custGeom>
            <a:avLst/>
            <a:gdLst>
              <a:gd name="connsiteX0" fmla="*/ 0 w 5257799"/>
              <a:gd name="connsiteY0" fmla="*/ 0 h 450410"/>
              <a:gd name="connsiteX1" fmla="*/ 5257799 w 5257799"/>
              <a:gd name="connsiteY1" fmla="*/ 0 h 450410"/>
              <a:gd name="connsiteX2" fmla="*/ 5257799 w 5257799"/>
              <a:gd name="connsiteY2" fmla="*/ 450410 h 450410"/>
              <a:gd name="connsiteX3" fmla="*/ 0 w 5257799"/>
              <a:gd name="connsiteY3" fmla="*/ 450410 h 450410"/>
              <a:gd name="connsiteX4" fmla="*/ 0 w 5257799"/>
              <a:gd name="connsiteY4" fmla="*/ 0 h 450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7799" h="450410">
                <a:moveTo>
                  <a:pt x="0" y="0"/>
                </a:moveTo>
                <a:lnTo>
                  <a:pt x="5257799" y="0"/>
                </a:lnTo>
                <a:lnTo>
                  <a:pt x="5257799" y="450410"/>
                </a:lnTo>
                <a:lnTo>
                  <a:pt x="0" y="450410"/>
                </a:lnTo>
                <a:lnTo>
                  <a:pt x="0" y="0"/>
                </a:lnTo>
                <a:close/>
              </a:path>
            </a:pathLst>
          </a:custGeom>
          <a:solidFill>
            <a:srgbClr val="9D90A0">
              <a:alpha val="90000"/>
            </a:srgbClr>
          </a:solidFill>
          <a:ln>
            <a:solidFill>
              <a:schemeClr val="tx1">
                <a:alpha val="90000"/>
              </a:schemeClr>
            </a:solidFill>
          </a:ln>
        </p:spPr>
        <p:style>
          <a:lnRef idx="2"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6032" tIns="45720" rIns="256032" bIns="45720" numCol="1" spcCol="1270" anchor="ctr" anchorCtr="0">
            <a:noAutofit/>
          </a:bodyPr>
          <a:lstStyle/>
          <a:p>
            <a:pPr marL="0" marR="0" lvl="0" indent="0" algn="ctr" defTabSz="1600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NIH RePORTER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Up Arrow 9"/>
          <p:cNvSpPr/>
          <p:nvPr/>
        </p:nvSpPr>
        <p:spPr>
          <a:xfrm>
            <a:off x="3376869" y="711489"/>
            <a:ext cx="5288627" cy="1491701"/>
          </a:xfrm>
          <a:prstGeom prst="upArrow">
            <a:avLst/>
          </a:prstGeom>
          <a:solidFill>
            <a:srgbClr val="5AA2AE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50000"/>
              <a:hueOff val="-295587"/>
              <a:satOff val="3892"/>
              <a:lumOff val="23309"/>
              <a:alphaOff val="0"/>
            </a:schemeClr>
          </a:fillRef>
          <a:effectRef idx="0">
            <a:schemeClr val="accent2">
              <a:shade val="50000"/>
              <a:hueOff val="-295587"/>
              <a:satOff val="3892"/>
              <a:lumOff val="2330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2927" tIns="312929" rIns="312928" bIns="840512" numCol="1" spcCol="1270" anchor="ctr" anchorCtr="0">
            <a:noAutofit/>
          </a:bodyPr>
          <a:lstStyle/>
          <a:p>
            <a:pPr marL="0" marR="0" lvl="0" indent="0" algn="ctr" defTabSz="195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</a:rPr>
              <a:t/>
            </a:r>
            <a:b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</a:rPr>
            </a:b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</a:rPr>
              <a:t>Upside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</a:rPr>
              <a:t>of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</a:rPr>
              <a:t/>
            </a:r>
            <a:b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</a:rPr>
            </a:b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</a:rPr>
              <a:t>xTRACT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16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Recap from last week	</a:t>
            </a:r>
            <a:endParaRPr lang="en-US" i="1" dirty="0"/>
          </a:p>
        </p:txBody>
      </p:sp>
      <p:sp>
        <p:nvSpPr>
          <p:cNvPr id="6" name="Rectangle 5"/>
          <p:cNvSpPr/>
          <p:nvPr/>
        </p:nvSpPr>
        <p:spPr>
          <a:xfrm>
            <a:off x="917358" y="1422969"/>
            <a:ext cx="1021523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i="1" dirty="0">
                <a:latin typeface="+mj-lt"/>
              </a:rPr>
              <a:t>Four Key areas of Trainee </a:t>
            </a:r>
            <a:r>
              <a:rPr lang="en-US" sz="3600" i="1" dirty="0" smtClean="0">
                <a:latin typeface="+mj-lt"/>
              </a:rPr>
              <a:t>tracking:</a:t>
            </a:r>
            <a:br>
              <a:rPr lang="en-US" sz="3600" i="1" dirty="0" smtClean="0">
                <a:latin typeface="+mj-lt"/>
              </a:rPr>
            </a:br>
            <a:endParaRPr lang="en-US" sz="1200" i="1" dirty="0" smtClean="0">
              <a:latin typeface="+mj-lt"/>
            </a:endParaRPr>
          </a:p>
          <a:p>
            <a:pPr marL="1200150" lvl="1" indent="-742950">
              <a:buFont typeface="+mj-lt"/>
              <a:buAutoNum type="arabicPeriod"/>
            </a:pPr>
            <a:r>
              <a:rPr lang="en-US" sz="3600" dirty="0" smtClean="0">
                <a:solidFill>
                  <a:srgbClr val="FFFF00"/>
                </a:solidFill>
                <a:latin typeface="+mj-lt"/>
              </a:rPr>
              <a:t>Applicants</a:t>
            </a:r>
            <a:r>
              <a:rPr lang="en-US" sz="3600" dirty="0" smtClean="0">
                <a:latin typeface="+mj-lt"/>
              </a:rPr>
              <a:t> (for Data Table 6b)</a:t>
            </a:r>
          </a:p>
          <a:p>
            <a:pPr marL="1200150" lvl="1" indent="-742950">
              <a:buFont typeface="+mj-lt"/>
              <a:buAutoNum type="arabicPeriod"/>
            </a:pPr>
            <a:endParaRPr lang="en-US" sz="3600" dirty="0">
              <a:latin typeface="+mj-lt"/>
            </a:endParaRPr>
          </a:p>
          <a:p>
            <a:pPr marL="1200150" lvl="1" indent="-742950">
              <a:buFont typeface="+mj-lt"/>
              <a:buAutoNum type="arabicPeriod"/>
            </a:pPr>
            <a:r>
              <a:rPr lang="en-US" sz="3600" dirty="0">
                <a:latin typeface="+mj-lt"/>
              </a:rPr>
              <a:t>Participating </a:t>
            </a:r>
            <a:r>
              <a:rPr lang="en-US" sz="3600" dirty="0">
                <a:solidFill>
                  <a:srgbClr val="FFFF00"/>
                </a:solidFill>
                <a:latin typeface="+mj-lt"/>
              </a:rPr>
              <a:t>Faculty</a:t>
            </a:r>
            <a:r>
              <a:rPr lang="en-US" sz="3600" dirty="0">
                <a:latin typeface="+mj-lt"/>
              </a:rPr>
              <a:t> (Data Table 2)</a:t>
            </a:r>
          </a:p>
          <a:p>
            <a:pPr marL="1200150" lvl="1" indent="-742950">
              <a:buFont typeface="+mj-lt"/>
              <a:buAutoNum type="arabicPeriod"/>
            </a:pPr>
            <a:endParaRPr lang="en-US" sz="3600" dirty="0" smtClean="0">
              <a:latin typeface="+mj-lt"/>
            </a:endParaRPr>
          </a:p>
          <a:p>
            <a:pPr marL="1200150" lvl="1" indent="-742950">
              <a:buFont typeface="+mj-lt"/>
              <a:buAutoNum type="arabicPeriod"/>
            </a:pPr>
            <a:r>
              <a:rPr lang="en-US" sz="3600" dirty="0" smtClean="0">
                <a:latin typeface="+mj-lt"/>
              </a:rPr>
              <a:t>Current </a:t>
            </a:r>
            <a:r>
              <a:rPr lang="en-US" sz="3600" dirty="0">
                <a:latin typeface="+mj-lt"/>
              </a:rPr>
              <a:t>and Past </a:t>
            </a:r>
            <a:r>
              <a:rPr lang="en-US" sz="3600" dirty="0">
                <a:solidFill>
                  <a:srgbClr val="FFFF00"/>
                </a:solidFill>
                <a:latin typeface="+mj-lt"/>
              </a:rPr>
              <a:t>Trainees</a:t>
            </a:r>
            <a:r>
              <a:rPr lang="en-US" sz="3600" dirty="0">
                <a:latin typeface="+mj-lt"/>
              </a:rPr>
              <a:t> (for Data Table 5 &amp; 8)</a:t>
            </a:r>
          </a:p>
          <a:p>
            <a:pPr marL="1200150" lvl="1" indent="-742950">
              <a:buFont typeface="+mj-lt"/>
              <a:buAutoNum type="arabicPeriod"/>
            </a:pPr>
            <a:endParaRPr lang="en-US" sz="3600" dirty="0">
              <a:latin typeface="+mj-lt"/>
            </a:endParaRPr>
          </a:p>
          <a:p>
            <a:pPr marL="1200150" lvl="1" indent="-742950">
              <a:buFont typeface="+mj-lt"/>
              <a:buAutoNum type="arabicPeriod"/>
            </a:pPr>
            <a:r>
              <a:rPr lang="en-US" sz="3600" dirty="0">
                <a:latin typeface="+mj-lt"/>
              </a:rPr>
              <a:t>Program </a:t>
            </a:r>
            <a:r>
              <a:rPr lang="en-US" sz="3600" dirty="0">
                <a:solidFill>
                  <a:srgbClr val="FFFF00"/>
                </a:solidFill>
                <a:latin typeface="+mj-lt"/>
              </a:rPr>
              <a:t>Activities</a:t>
            </a:r>
            <a:r>
              <a:rPr lang="en-US" sz="3600" dirty="0">
                <a:latin typeface="+mj-lt"/>
              </a:rPr>
              <a:t> (RPPR’s &amp; Renewals)</a:t>
            </a:r>
          </a:p>
        </p:txBody>
      </p:sp>
    </p:spTree>
    <p:extLst>
      <p:ext uri="{BB962C8B-B14F-4D97-AF65-F5344CB8AC3E}">
        <p14:creationId xmlns:p14="http://schemas.microsoft.com/office/powerpoint/2010/main" val="370045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1416858" y="736290"/>
            <a:ext cx="1992842" cy="2846917"/>
          </a:xfrm>
          <a:custGeom>
            <a:avLst/>
            <a:gdLst>
              <a:gd name="connsiteX0" fmla="*/ 0 w 2846916"/>
              <a:gd name="connsiteY0" fmla="*/ 0 h 1992841"/>
              <a:gd name="connsiteX1" fmla="*/ 1850496 w 2846916"/>
              <a:gd name="connsiteY1" fmla="*/ 0 h 1992841"/>
              <a:gd name="connsiteX2" fmla="*/ 2846916 w 2846916"/>
              <a:gd name="connsiteY2" fmla="*/ 996421 h 1992841"/>
              <a:gd name="connsiteX3" fmla="*/ 1850496 w 2846916"/>
              <a:gd name="connsiteY3" fmla="*/ 1992841 h 1992841"/>
              <a:gd name="connsiteX4" fmla="*/ 0 w 2846916"/>
              <a:gd name="connsiteY4" fmla="*/ 1992841 h 1992841"/>
              <a:gd name="connsiteX5" fmla="*/ 996421 w 2846916"/>
              <a:gd name="connsiteY5" fmla="*/ 996421 h 1992841"/>
              <a:gd name="connsiteX6" fmla="*/ 0 w 2846916"/>
              <a:gd name="connsiteY6" fmla="*/ 0 h 1992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46916" h="1992841">
                <a:moveTo>
                  <a:pt x="2846915" y="0"/>
                </a:moveTo>
                <a:lnTo>
                  <a:pt x="2846915" y="1295347"/>
                </a:lnTo>
                <a:lnTo>
                  <a:pt x="1423457" y="1992841"/>
                </a:lnTo>
                <a:lnTo>
                  <a:pt x="1" y="1295347"/>
                </a:lnTo>
                <a:lnTo>
                  <a:pt x="1" y="0"/>
                </a:lnTo>
                <a:lnTo>
                  <a:pt x="1423457" y="697495"/>
                </a:lnTo>
                <a:lnTo>
                  <a:pt x="2846915" y="0"/>
                </a:lnTo>
                <a:close/>
              </a:path>
            </a:pathLst>
          </a:custGeom>
          <a:solidFill>
            <a:srgbClr val="9D90A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561" tIns="1031982" rIns="35560" bIns="1031980" numCol="1" spcCol="1270" anchor="ctr" anchorCtr="0">
            <a:noAutofit/>
          </a:bodyPr>
          <a:lstStyle/>
          <a:p>
            <a:pPr marL="0" marR="0" lvl="0" indent="0" algn="ctr" defTabSz="2489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Down</a:t>
            </a:r>
          </a:p>
        </p:txBody>
      </p:sp>
      <p:sp>
        <p:nvSpPr>
          <p:cNvPr id="4" name="Freeform 3"/>
          <p:cNvSpPr/>
          <p:nvPr/>
        </p:nvSpPr>
        <p:spPr>
          <a:xfrm>
            <a:off x="3409699" y="739429"/>
            <a:ext cx="7164089" cy="1850495"/>
          </a:xfrm>
          <a:custGeom>
            <a:avLst/>
            <a:gdLst>
              <a:gd name="connsiteX0" fmla="*/ 308422 w 1850495"/>
              <a:gd name="connsiteY0" fmla="*/ 0 h 7164089"/>
              <a:gd name="connsiteX1" fmla="*/ 1542073 w 1850495"/>
              <a:gd name="connsiteY1" fmla="*/ 0 h 7164089"/>
              <a:gd name="connsiteX2" fmla="*/ 1850495 w 1850495"/>
              <a:gd name="connsiteY2" fmla="*/ 308422 h 7164089"/>
              <a:gd name="connsiteX3" fmla="*/ 1850495 w 1850495"/>
              <a:gd name="connsiteY3" fmla="*/ 7164089 h 7164089"/>
              <a:gd name="connsiteX4" fmla="*/ 1850495 w 1850495"/>
              <a:gd name="connsiteY4" fmla="*/ 7164089 h 7164089"/>
              <a:gd name="connsiteX5" fmla="*/ 0 w 1850495"/>
              <a:gd name="connsiteY5" fmla="*/ 7164089 h 7164089"/>
              <a:gd name="connsiteX6" fmla="*/ 0 w 1850495"/>
              <a:gd name="connsiteY6" fmla="*/ 7164089 h 7164089"/>
              <a:gd name="connsiteX7" fmla="*/ 0 w 1850495"/>
              <a:gd name="connsiteY7" fmla="*/ 308422 h 7164089"/>
              <a:gd name="connsiteX8" fmla="*/ 308422 w 1850495"/>
              <a:gd name="connsiteY8" fmla="*/ 0 h 7164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0495" h="7164089">
                <a:moveTo>
                  <a:pt x="1850495" y="1194039"/>
                </a:moveTo>
                <a:lnTo>
                  <a:pt x="1850495" y="5970050"/>
                </a:lnTo>
                <a:cubicBezTo>
                  <a:pt x="1850495" y="6629501"/>
                  <a:pt x="1814827" y="7164089"/>
                  <a:pt x="1770829" y="7164089"/>
                </a:cubicBezTo>
                <a:lnTo>
                  <a:pt x="0" y="7164089"/>
                </a:lnTo>
                <a:lnTo>
                  <a:pt x="0" y="7164089"/>
                </a:lnTo>
                <a:lnTo>
                  <a:pt x="0" y="0"/>
                </a:lnTo>
                <a:lnTo>
                  <a:pt x="0" y="0"/>
                </a:lnTo>
                <a:lnTo>
                  <a:pt x="1770829" y="0"/>
                </a:lnTo>
                <a:cubicBezTo>
                  <a:pt x="1814827" y="0"/>
                  <a:pt x="1850495" y="534588"/>
                  <a:pt x="1850495" y="1194039"/>
                </a:cubicBez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6032" tIns="113194" rIns="113194" bIns="113194" numCol="1" spcCol="1270" anchor="ctr" anchorCtr="0">
            <a:noAutofit/>
          </a:bodyPr>
          <a:lstStyle/>
          <a:p>
            <a:pPr marL="0" marR="0" lvl="1" algn="l" defTabSz="1600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Requires a LOT of data entry in the beginning </a:t>
            </a:r>
          </a:p>
        </p:txBody>
      </p:sp>
      <p:sp>
        <p:nvSpPr>
          <p:cNvPr id="5" name="Freeform 4"/>
          <p:cNvSpPr/>
          <p:nvPr/>
        </p:nvSpPr>
        <p:spPr>
          <a:xfrm>
            <a:off x="1416858" y="3304903"/>
            <a:ext cx="1992842" cy="2846917"/>
          </a:xfrm>
          <a:custGeom>
            <a:avLst/>
            <a:gdLst>
              <a:gd name="connsiteX0" fmla="*/ 0 w 2846916"/>
              <a:gd name="connsiteY0" fmla="*/ 0 h 1992841"/>
              <a:gd name="connsiteX1" fmla="*/ 1850496 w 2846916"/>
              <a:gd name="connsiteY1" fmla="*/ 0 h 1992841"/>
              <a:gd name="connsiteX2" fmla="*/ 2846916 w 2846916"/>
              <a:gd name="connsiteY2" fmla="*/ 996421 h 1992841"/>
              <a:gd name="connsiteX3" fmla="*/ 1850496 w 2846916"/>
              <a:gd name="connsiteY3" fmla="*/ 1992841 h 1992841"/>
              <a:gd name="connsiteX4" fmla="*/ 0 w 2846916"/>
              <a:gd name="connsiteY4" fmla="*/ 1992841 h 1992841"/>
              <a:gd name="connsiteX5" fmla="*/ 996421 w 2846916"/>
              <a:gd name="connsiteY5" fmla="*/ 996421 h 1992841"/>
              <a:gd name="connsiteX6" fmla="*/ 0 w 2846916"/>
              <a:gd name="connsiteY6" fmla="*/ 0 h 1992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46916" h="1992841">
                <a:moveTo>
                  <a:pt x="2846915" y="0"/>
                </a:moveTo>
                <a:lnTo>
                  <a:pt x="2846915" y="1295347"/>
                </a:lnTo>
                <a:lnTo>
                  <a:pt x="1423457" y="1992841"/>
                </a:lnTo>
                <a:lnTo>
                  <a:pt x="1" y="1295347"/>
                </a:lnTo>
                <a:lnTo>
                  <a:pt x="1" y="0"/>
                </a:lnTo>
                <a:lnTo>
                  <a:pt x="1423457" y="697495"/>
                </a:lnTo>
                <a:lnTo>
                  <a:pt x="2846915" y="0"/>
                </a:lnTo>
                <a:close/>
              </a:path>
            </a:pathLst>
          </a:custGeom>
          <a:solidFill>
            <a:srgbClr val="7F8FA9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80000"/>
              <a:hueOff val="-481415"/>
              <a:satOff val="10166"/>
              <a:lumOff val="27081"/>
              <a:alphaOff val="0"/>
            </a:schemeClr>
          </a:lnRef>
          <a:fillRef idx="1">
            <a:schemeClr val="accent2">
              <a:shade val="80000"/>
              <a:hueOff val="-481415"/>
              <a:satOff val="10166"/>
              <a:lumOff val="27081"/>
              <a:alphaOff val="0"/>
            </a:schemeClr>
          </a:fillRef>
          <a:effectRef idx="0">
            <a:schemeClr val="accent2">
              <a:shade val="80000"/>
              <a:hueOff val="-481415"/>
              <a:satOff val="10166"/>
              <a:lumOff val="2708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561" tIns="1031982" rIns="35560" bIns="1031980" numCol="1" spcCol="1270" anchor="ctr" anchorCtr="0">
            <a:noAutofit/>
          </a:bodyPr>
          <a:lstStyle/>
          <a:p>
            <a:pPr marL="0" marR="0" lvl="0" indent="0" algn="ctr" defTabSz="2489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Side</a:t>
            </a:r>
          </a:p>
        </p:txBody>
      </p:sp>
      <p:sp>
        <p:nvSpPr>
          <p:cNvPr id="7" name="Freeform 6"/>
          <p:cNvSpPr/>
          <p:nvPr/>
        </p:nvSpPr>
        <p:spPr>
          <a:xfrm>
            <a:off x="3409699" y="3304905"/>
            <a:ext cx="7164089" cy="1850495"/>
          </a:xfrm>
          <a:custGeom>
            <a:avLst/>
            <a:gdLst>
              <a:gd name="connsiteX0" fmla="*/ 308422 w 1850495"/>
              <a:gd name="connsiteY0" fmla="*/ 0 h 7164089"/>
              <a:gd name="connsiteX1" fmla="*/ 1542073 w 1850495"/>
              <a:gd name="connsiteY1" fmla="*/ 0 h 7164089"/>
              <a:gd name="connsiteX2" fmla="*/ 1850495 w 1850495"/>
              <a:gd name="connsiteY2" fmla="*/ 308422 h 7164089"/>
              <a:gd name="connsiteX3" fmla="*/ 1850495 w 1850495"/>
              <a:gd name="connsiteY3" fmla="*/ 7164089 h 7164089"/>
              <a:gd name="connsiteX4" fmla="*/ 1850495 w 1850495"/>
              <a:gd name="connsiteY4" fmla="*/ 7164089 h 7164089"/>
              <a:gd name="connsiteX5" fmla="*/ 0 w 1850495"/>
              <a:gd name="connsiteY5" fmla="*/ 7164089 h 7164089"/>
              <a:gd name="connsiteX6" fmla="*/ 0 w 1850495"/>
              <a:gd name="connsiteY6" fmla="*/ 7164089 h 7164089"/>
              <a:gd name="connsiteX7" fmla="*/ 0 w 1850495"/>
              <a:gd name="connsiteY7" fmla="*/ 308422 h 7164089"/>
              <a:gd name="connsiteX8" fmla="*/ 308422 w 1850495"/>
              <a:gd name="connsiteY8" fmla="*/ 0 h 7164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0495" h="7164089">
                <a:moveTo>
                  <a:pt x="1850495" y="1194039"/>
                </a:moveTo>
                <a:lnTo>
                  <a:pt x="1850495" y="5970050"/>
                </a:lnTo>
                <a:cubicBezTo>
                  <a:pt x="1850495" y="6629501"/>
                  <a:pt x="1814827" y="7164089"/>
                  <a:pt x="1770829" y="7164089"/>
                </a:cubicBezTo>
                <a:lnTo>
                  <a:pt x="0" y="7164089"/>
                </a:lnTo>
                <a:lnTo>
                  <a:pt x="0" y="7164089"/>
                </a:lnTo>
                <a:lnTo>
                  <a:pt x="0" y="0"/>
                </a:lnTo>
                <a:lnTo>
                  <a:pt x="0" y="0"/>
                </a:lnTo>
                <a:lnTo>
                  <a:pt x="1770829" y="0"/>
                </a:lnTo>
                <a:cubicBezTo>
                  <a:pt x="1814827" y="0"/>
                  <a:pt x="1850495" y="534588"/>
                  <a:pt x="1850495" y="1194039"/>
                </a:cubicBez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2">
              <a:shade val="80000"/>
              <a:hueOff val="-481415"/>
              <a:satOff val="10166"/>
              <a:lumOff val="27081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6032" tIns="113194" rIns="113194" bIns="113194" numCol="1" spcCol="1270" anchor="ctr" anchorCtr="0">
            <a:noAutofit/>
          </a:bodyPr>
          <a:lstStyle/>
          <a:p>
            <a:pPr marL="0" marR="0" lvl="1" algn="l" defTabSz="1600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Bugs in the system that still need to be fixed by NIH</a:t>
            </a:r>
          </a:p>
        </p:txBody>
      </p:sp>
    </p:spTree>
    <p:extLst>
      <p:ext uri="{BB962C8B-B14F-4D97-AF65-F5344CB8AC3E}">
        <p14:creationId xmlns:p14="http://schemas.microsoft.com/office/powerpoint/2010/main" val="333474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04963"/>
            <a:ext cx="10972800" cy="958432"/>
          </a:xfrm>
        </p:spPr>
        <p:txBody>
          <a:bodyPr>
            <a:normAutofit/>
          </a:bodyPr>
          <a:lstStyle/>
          <a:p>
            <a:r>
              <a:rPr lang="en-US" sz="4400" dirty="0"/>
              <a:t>Access to xTRACT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298" y="1330521"/>
            <a:ext cx="10744200" cy="42614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latin typeface="+mj-lt"/>
              </a:rPr>
              <a:t>If you have the appropriate delegation you will see xTRACT on the eRA Commons toolbar, if not, you do </a:t>
            </a:r>
            <a:r>
              <a:rPr lang="en-US" sz="3200" dirty="0">
                <a:solidFill>
                  <a:srgbClr val="FFFF00"/>
                </a:solidFill>
                <a:latin typeface="+mj-lt"/>
              </a:rPr>
              <a:t>not </a:t>
            </a:r>
            <a:r>
              <a:rPr lang="en-US" sz="3200" dirty="0">
                <a:latin typeface="+mj-lt"/>
              </a:rPr>
              <a:t>have the proper access</a:t>
            </a:r>
          </a:p>
        </p:txBody>
      </p:sp>
      <p:pic>
        <p:nvPicPr>
          <p:cNvPr id="7" name="Content Placeholder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8" y="3090202"/>
            <a:ext cx="10515600" cy="1793122"/>
          </a:xfrm>
          <a:prstGeom prst="rect">
            <a:avLst/>
          </a:prstGeom>
        </p:spPr>
      </p:pic>
      <p:cxnSp>
        <p:nvCxnSpPr>
          <p:cNvPr id="6" name="Straight Arrow Connector 5"/>
          <p:cNvCxnSpPr>
            <a:cxnSpLocks/>
          </p:cNvCxnSpPr>
          <p:nvPr/>
        </p:nvCxnSpPr>
        <p:spPr>
          <a:xfrm flipH="1">
            <a:off x="5152493" y="2955448"/>
            <a:ext cx="1594402" cy="11576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887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6" y="761367"/>
            <a:ext cx="12098549" cy="5335267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H="1">
            <a:off x="3412316" y="1638286"/>
            <a:ext cx="438609" cy="4396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2539439" y="4789052"/>
            <a:ext cx="1204554" cy="381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3721" y="1638286"/>
            <a:ext cx="969264" cy="2329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9869" y="2334385"/>
            <a:ext cx="969264" cy="2329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5959" y="-8074"/>
            <a:ext cx="51900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Calibri Light" panose="020F0302020204030204" pitchFamily="34" charset="0"/>
              </a:rPr>
              <a:t>Screenshot of xTRACT</a:t>
            </a:r>
          </a:p>
        </p:txBody>
      </p:sp>
    </p:spTree>
    <p:extLst>
      <p:ext uri="{BB962C8B-B14F-4D97-AF65-F5344CB8AC3E}">
        <p14:creationId xmlns:p14="http://schemas.microsoft.com/office/powerpoint/2010/main" val="117809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9158" y="1193889"/>
            <a:ext cx="7173685" cy="44702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>
                <a:latin typeface="+mj-lt"/>
              </a:rPr>
              <a:t>Planning </a:t>
            </a:r>
          </a:p>
          <a:p>
            <a:pPr marL="0" indent="0" algn="ctr">
              <a:buNone/>
            </a:pPr>
            <a:r>
              <a:rPr lang="en-US" sz="9600" dirty="0">
                <a:latin typeface="+mj-lt"/>
              </a:rPr>
              <a:t>&amp; </a:t>
            </a:r>
          </a:p>
          <a:p>
            <a:pPr marL="0" indent="0" algn="ctr">
              <a:buNone/>
            </a:pPr>
            <a:r>
              <a:rPr lang="en-US" sz="9600" dirty="0">
                <a:latin typeface="+mj-lt"/>
              </a:rPr>
              <a:t>Organization</a:t>
            </a:r>
          </a:p>
        </p:txBody>
      </p:sp>
    </p:spTree>
    <p:extLst>
      <p:ext uri="{BB962C8B-B14F-4D97-AF65-F5344CB8AC3E}">
        <p14:creationId xmlns:p14="http://schemas.microsoft.com/office/powerpoint/2010/main" val="65732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latin typeface="+mj-lt"/>
              </a:rPr>
              <a:t>Admin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Strategy to Successful Proposals </a:t>
            </a:r>
            <a:endParaRPr lang="en-US" sz="4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  <a:latin typeface="+mj-lt"/>
              </a:rPr>
              <a:t>If possible, plan a kickoff </a:t>
            </a:r>
            <a:r>
              <a:rPr lang="en-US" sz="3200" dirty="0">
                <a:solidFill>
                  <a:srgbClr val="FFFF00"/>
                </a:solidFill>
                <a:latin typeface="+mj-lt"/>
              </a:rPr>
              <a:t>meeting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 with PI, leadership, fund manager, admin, etc.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  <a:latin typeface="+mj-lt"/>
              </a:rPr>
              <a:t>Make sure everyone understands the </a:t>
            </a:r>
            <a:r>
              <a:rPr lang="en-US" sz="3200" dirty="0">
                <a:solidFill>
                  <a:srgbClr val="FFFF00"/>
                </a:solidFill>
                <a:latin typeface="+mj-lt"/>
              </a:rPr>
              <a:t>expectations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 and </a:t>
            </a:r>
            <a:r>
              <a:rPr lang="en-US" sz="3200" dirty="0">
                <a:solidFill>
                  <a:srgbClr val="FFFF00"/>
                </a:solidFill>
                <a:latin typeface="+mj-lt"/>
              </a:rPr>
              <a:t>deadlines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  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  <a:latin typeface="+mj-lt"/>
              </a:rPr>
              <a:t>Establish </a:t>
            </a:r>
            <a:r>
              <a:rPr lang="en-US" sz="3200" dirty="0">
                <a:solidFill>
                  <a:srgbClr val="FFFF00"/>
                </a:solidFill>
                <a:latin typeface="+mj-lt"/>
              </a:rPr>
              <a:t>frequency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 of future meetings to assess progress</a:t>
            </a: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  <a:latin typeface="+mj-lt"/>
              </a:rPr>
              <a:t>Complete the data tables </a:t>
            </a:r>
            <a:r>
              <a:rPr lang="en-US" sz="3200" i="1" dirty="0">
                <a:solidFill>
                  <a:srgbClr val="FFFF00"/>
                </a:solidFill>
                <a:latin typeface="+mj-lt"/>
              </a:rPr>
              <a:t>before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 PI has to finalize the narrative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4B72C52A-5129-4F55-81A9-7734A419C134}" type="slidenum">
              <a:rPr lang="en-US" smtClean="0">
                <a:latin typeface="+mj-lt"/>
              </a:rPr>
              <a:t>24</a:t>
            </a:fld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5705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6934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+mj-lt"/>
              </a:rPr>
              <a:t>PI’s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Strategy to Successful Proposals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838200" y="1444909"/>
            <a:ext cx="518160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chemeClr val="tx1"/>
                </a:solidFill>
                <a:latin typeface="+mj-lt"/>
              </a:rPr>
              <a:t>Design your 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program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and make sure it is unique  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>
              <a:solidFill>
                <a:schemeClr val="tx1"/>
              </a:solidFill>
              <a:latin typeface="+mj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chemeClr val="tx1"/>
                </a:solidFill>
                <a:latin typeface="+mj-lt"/>
              </a:rPr>
              <a:t>How is this 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different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than other programs on campus?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>
              <a:solidFill>
                <a:schemeClr val="tx1"/>
              </a:solidFill>
              <a:latin typeface="+mj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chemeClr val="tx1"/>
                </a:solidFill>
                <a:latin typeface="+mj-lt"/>
              </a:rPr>
              <a:t>Identify your 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institute/center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>
              <a:solidFill>
                <a:srgbClr val="FFFF00"/>
              </a:solidFill>
              <a:latin typeface="+mj-lt"/>
            </a:endParaRPr>
          </a:p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Identify your participating </a:t>
            </a:r>
            <a:r>
              <a:rPr lang="en-US" sz="2800" dirty="0">
                <a:solidFill>
                  <a:srgbClr val="FFFF00"/>
                </a:solidFill>
                <a:latin typeface="+mj-lt"/>
              </a:rPr>
              <a:t>faculty/mentors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172200" y="1444909"/>
            <a:ext cx="518160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chemeClr val="tx1"/>
                </a:solidFill>
                <a:latin typeface="+mj-lt"/>
              </a:rPr>
              <a:t>Check </a:t>
            </a:r>
            <a:r>
              <a:rPr lang="en-US" i="1" dirty="0">
                <a:solidFill>
                  <a:srgbClr val="FFFF00"/>
                </a:solidFill>
                <a:latin typeface="+mj-lt"/>
              </a:rPr>
              <a:t>overlapping</a:t>
            </a:r>
            <a:r>
              <a:rPr lang="en-US" i="1" dirty="0">
                <a:solidFill>
                  <a:schemeClr val="tx1"/>
                </a:solidFill>
                <a:latin typeface="+mj-lt"/>
              </a:rPr>
              <a:t> faculty list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to see if your faculty are on other UCSD training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>
              <a:solidFill>
                <a:schemeClr val="tx1"/>
              </a:solidFill>
              <a:latin typeface="+mj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chemeClr val="tx1"/>
                </a:solidFill>
                <a:latin typeface="+mj-lt"/>
              </a:rPr>
              <a:t>Based on your participating faculty, what 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departments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will be involved? 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>
              <a:solidFill>
                <a:schemeClr val="tx1"/>
              </a:solidFill>
              <a:latin typeface="+mj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chemeClr val="tx1"/>
                </a:solidFill>
                <a:latin typeface="+mj-lt"/>
              </a:rPr>
              <a:t>Review 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strengths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and grants 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weaknesses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on what 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reviewers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look for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>
              <a:solidFill>
                <a:schemeClr val="tx1"/>
              </a:solidFill>
              <a:latin typeface="+mj-lt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dirty="0">
              <a:solidFill>
                <a:schemeClr val="tx1"/>
              </a:solidFill>
              <a:latin typeface="+mj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4B72C52A-5129-4F55-81A9-7734A419C134}" type="slidenum">
              <a:rPr lang="en-US" smtClean="0">
                <a:latin typeface="+mj-lt"/>
              </a:rPr>
              <a:pPr/>
              <a:t>25</a:t>
            </a:fld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0783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latin typeface="+mj-lt"/>
              </a:rPr>
              <a:t>PI’s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Strategy to Successful Proposals </a:t>
            </a:r>
            <a:endParaRPr lang="en-US" sz="4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Title 1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dirty="0">
                <a:solidFill>
                  <a:schemeClr val="tx1"/>
                </a:solidFill>
                <a:latin typeface="+mj-lt"/>
              </a:rPr>
              <a:t>Contact your </a:t>
            </a:r>
            <a:r>
              <a:rPr lang="en-US" sz="3200" dirty="0">
                <a:solidFill>
                  <a:srgbClr val="FFFF00"/>
                </a:solidFill>
                <a:latin typeface="+mj-lt"/>
              </a:rPr>
              <a:t>Program official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 and get their advice and opinion on submission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200" dirty="0">
              <a:solidFill>
                <a:schemeClr val="tx1"/>
              </a:solidFill>
              <a:latin typeface="+mj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>
                <a:solidFill>
                  <a:schemeClr val="tx1"/>
                </a:solidFill>
                <a:latin typeface="+mj-lt"/>
              </a:rPr>
              <a:t>Read and respond to </a:t>
            </a:r>
            <a:r>
              <a:rPr lang="en-US" sz="3200" dirty="0">
                <a:solidFill>
                  <a:srgbClr val="FFFF00"/>
                </a:solidFill>
                <a:latin typeface="+mj-lt"/>
              </a:rPr>
              <a:t>review criteria 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if applicable (resubmission)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dirty="0">
                <a:solidFill>
                  <a:schemeClr val="tx1"/>
                </a:solidFill>
                <a:latin typeface="+mj-lt"/>
              </a:rPr>
              <a:t>Secure </a:t>
            </a:r>
            <a:r>
              <a:rPr lang="en-US" sz="3200" dirty="0">
                <a:solidFill>
                  <a:srgbClr val="FFFF00"/>
                </a:solidFill>
                <a:latin typeface="+mj-lt"/>
              </a:rPr>
              <a:t>institutional commitments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200" dirty="0">
              <a:solidFill>
                <a:srgbClr val="FFFF00"/>
              </a:solidFill>
              <a:latin typeface="+mj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>
                <a:solidFill>
                  <a:schemeClr val="tx1"/>
                </a:solidFill>
                <a:latin typeface="+mj-lt"/>
              </a:rPr>
              <a:t>Familiarize yourself with the </a:t>
            </a:r>
            <a:r>
              <a:rPr lang="en-US" sz="3200" i="1" dirty="0">
                <a:solidFill>
                  <a:srgbClr val="FFFF00"/>
                </a:solidFill>
                <a:latin typeface="+mj-lt"/>
              </a:rPr>
              <a:t>data tables</a:t>
            </a:r>
            <a:endParaRPr lang="en-US" sz="3200" dirty="0">
              <a:solidFill>
                <a:schemeClr val="tx1"/>
              </a:solidFill>
              <a:latin typeface="+mj-lt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3200" dirty="0">
                <a:solidFill>
                  <a:schemeClr val="tx1"/>
                </a:solidFill>
                <a:latin typeface="+mj-lt"/>
              </a:rPr>
              <a:t>Your program plan needs to </a:t>
            </a:r>
            <a:r>
              <a:rPr lang="en-US" sz="3200" dirty="0">
                <a:solidFill>
                  <a:srgbClr val="FFFF00"/>
                </a:solidFill>
                <a:latin typeface="+mj-lt"/>
              </a:rPr>
              <a:t>support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 the data in your data tables</a:t>
            </a:r>
          </a:p>
          <a:p>
            <a:pPr marL="0" indent="0">
              <a:buNone/>
            </a:pPr>
            <a:endParaRPr lang="en-US" sz="32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4B72C52A-5129-4F55-81A9-7734A419C134}" type="slidenum">
              <a:rPr lang="en-US" smtClean="0">
                <a:latin typeface="+mj-lt"/>
              </a:rPr>
              <a:t>26</a:t>
            </a:fld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4245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  <a:latin typeface="+mj-lt"/>
              </a:rPr>
              <a:t>Get organized!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7639" y="1396364"/>
            <a:ext cx="1118330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+mj-lt"/>
              </a:rPr>
              <a:t>Start </a:t>
            </a:r>
            <a:r>
              <a:rPr lang="en-US" sz="3200" dirty="0">
                <a:solidFill>
                  <a:srgbClr val="FFFF00"/>
                </a:solidFill>
                <a:latin typeface="+mj-lt"/>
              </a:rPr>
              <a:t>early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+mj-lt"/>
              </a:rPr>
              <a:t>Ask PI for final </a:t>
            </a:r>
            <a:r>
              <a:rPr lang="en-US" sz="3200" dirty="0">
                <a:solidFill>
                  <a:srgbClr val="FFFF00"/>
                </a:solidFill>
                <a:latin typeface="+mj-lt"/>
              </a:rPr>
              <a:t>participating faculty</a:t>
            </a:r>
            <a:r>
              <a:rPr lang="en-US" sz="3200" dirty="0">
                <a:latin typeface="+mj-lt"/>
              </a:rPr>
              <a:t> (mentors) list</a:t>
            </a:r>
          </a:p>
          <a:p>
            <a:pPr marL="971550" lvl="3" indent="-514350" defTabSz="914400">
              <a:buFont typeface="Arial" panose="020B0604020202020204" pitchFamily="34" charset="0"/>
              <a:buChar char="•"/>
            </a:pPr>
            <a:r>
              <a:rPr lang="en-US" sz="2800" i="1" dirty="0">
                <a:latin typeface="+mj-lt"/>
              </a:rPr>
              <a:t>This will </a:t>
            </a:r>
            <a:r>
              <a:rPr lang="en-US" sz="2800" i="1" dirty="0" smtClean="0">
                <a:latin typeface="+mj-lt"/>
              </a:rPr>
              <a:t>generally </a:t>
            </a:r>
            <a:r>
              <a:rPr lang="en-US" sz="2800" i="1" dirty="0">
                <a:latin typeface="+mj-lt"/>
              </a:rPr>
              <a:t>dictate which departments will be involved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+mj-lt"/>
              </a:rPr>
              <a:t>Use the TG contacts list from website for help in identifying contact persons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+mj-lt"/>
              </a:rPr>
              <a:t>Send </a:t>
            </a:r>
            <a:r>
              <a:rPr lang="en-US" sz="3200" dirty="0">
                <a:solidFill>
                  <a:srgbClr val="FFFF00"/>
                </a:solidFill>
                <a:latin typeface="+mj-lt"/>
              </a:rPr>
              <a:t>one</a:t>
            </a:r>
            <a:r>
              <a:rPr lang="en-US" sz="3200" dirty="0">
                <a:latin typeface="+mj-lt"/>
              </a:rPr>
              <a:t> email per mentor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+mj-lt"/>
              </a:rPr>
              <a:t>Leverage data (tables) from other depts.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+mj-lt"/>
              </a:rPr>
              <a:t>Check last renewal (if applicable) for previous data </a:t>
            </a:r>
            <a:r>
              <a:rPr lang="en-US" sz="3200" dirty="0" smtClean="0">
                <a:latin typeface="+mj-lt"/>
              </a:rPr>
              <a:t>tables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9085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738" t="1644" r="903" b="978"/>
          <a:stretch/>
        </p:blipFill>
        <p:spPr>
          <a:xfrm>
            <a:off x="744070" y="806824"/>
            <a:ext cx="10703860" cy="524435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674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 flipV="1">
            <a:off x="-2034970" y="3029215"/>
            <a:ext cx="5573160" cy="9144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Training Grant Proposal Checklist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199" t="1" r="253" b="654"/>
          <a:stretch/>
        </p:blipFill>
        <p:spPr>
          <a:xfrm>
            <a:off x="1208810" y="928953"/>
            <a:ext cx="10707887" cy="515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10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Today’s Objectives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>
                <a:latin typeface="+mj-lt"/>
              </a:rPr>
              <a:t>Data </a:t>
            </a:r>
            <a:r>
              <a:rPr lang="en-US" sz="3600" dirty="0">
                <a:latin typeface="+mj-lt"/>
              </a:rPr>
              <a:t>table </a:t>
            </a:r>
            <a:r>
              <a:rPr lang="en-US" sz="3600" dirty="0" smtClean="0">
                <a:latin typeface="+mj-lt"/>
              </a:rPr>
              <a:t>overview 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r>
              <a:rPr lang="en-US" sz="3600" dirty="0" smtClean="0">
                <a:latin typeface="+mj-lt"/>
              </a:rPr>
              <a:t>Getting organized for a submission</a:t>
            </a:r>
          </a:p>
        </p:txBody>
      </p:sp>
    </p:spTree>
    <p:extLst>
      <p:ext uri="{BB962C8B-B14F-4D97-AF65-F5344CB8AC3E}">
        <p14:creationId xmlns:p14="http://schemas.microsoft.com/office/powerpoint/2010/main" val="124808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785" y="419321"/>
            <a:ext cx="10512896" cy="525101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Sample email to PI </a:t>
            </a:r>
            <a:r>
              <a:rPr lang="en-US" sz="4400" dirty="0" smtClean="0"/>
              <a:t>and/or admins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758785" y="1605280"/>
            <a:ext cx="964184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 smtClean="0">
                <a:latin typeface="+mj-lt"/>
              </a:rPr>
              <a:t>Research interest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>
                <a:latin typeface="+mj-lt"/>
              </a:rPr>
              <a:t>NIH </a:t>
            </a:r>
            <a:r>
              <a:rPr lang="en-US" sz="3600" dirty="0" err="1" smtClean="0">
                <a:latin typeface="+mj-lt"/>
              </a:rPr>
              <a:t>biosketch</a:t>
            </a:r>
            <a:endParaRPr lang="en-US" sz="3600" dirty="0" smtClean="0"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Personal statement should include mentor record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latin typeface="+mj-lt"/>
              </a:rPr>
              <a:t>Mentoring </a:t>
            </a:r>
            <a:r>
              <a:rPr lang="en-US" sz="3600" dirty="0" smtClean="0">
                <a:latin typeface="+mj-lt"/>
              </a:rPr>
              <a:t>records for </a:t>
            </a:r>
            <a:r>
              <a:rPr lang="en-US" sz="3600" dirty="0">
                <a:latin typeface="+mj-lt"/>
              </a:rPr>
              <a:t>pre and </a:t>
            </a:r>
            <a:r>
              <a:rPr lang="en-US" sz="3600" dirty="0" smtClean="0">
                <a:latin typeface="+mj-lt"/>
              </a:rPr>
              <a:t>postdocs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Program outcomes for Table 5 &amp; 8 if applicable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>
                <a:latin typeface="+mj-lt"/>
              </a:rPr>
              <a:t>Research support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6425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667292" y="2949784"/>
            <a:ext cx="6463004" cy="958432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Sample email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53250" y="1321271"/>
            <a:ext cx="2753008" cy="46166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en-US" sz="2400" dirty="0">
                <a:solidFill>
                  <a:srgbClr val="FF0000"/>
                </a:solidFill>
                <a:latin typeface="Calibri Light" panose="020F0302020204030204" pitchFamily="34" charset="0"/>
              </a:rPr>
              <a:t>1.  Research Interest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53250" y="2151366"/>
            <a:ext cx="3362350" cy="120032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2pPr marL="0" lvl="1">
              <a:defRPr sz="2400">
                <a:solidFill>
                  <a:srgbClr val="FF0000"/>
                </a:solidFill>
                <a:latin typeface="Calibri Light" panose="020F0302020204030204" pitchFamily="34" charset="0"/>
              </a:defRPr>
            </a:lvl2pPr>
          </a:lstStyle>
          <a:p>
            <a:pPr lvl="1"/>
            <a:r>
              <a:rPr lang="en-US" dirty="0"/>
              <a:t>2.  Biosketch – with mentoring </a:t>
            </a:r>
            <a:r>
              <a:rPr lang="en-US" dirty="0" smtClean="0"/>
              <a:t>statement, EDI support of program, etc.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153250" y="3474534"/>
            <a:ext cx="4689126" cy="120032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2pPr marL="0" lvl="1">
              <a:defRPr sz="2400">
                <a:solidFill>
                  <a:srgbClr val="FF0000"/>
                </a:solidFill>
                <a:latin typeface="Calibri Light" panose="020F0302020204030204" pitchFamily="34" charset="0"/>
              </a:defRPr>
            </a:lvl2pPr>
          </a:lstStyle>
          <a:p>
            <a:pPr lvl="1"/>
            <a:r>
              <a:rPr lang="en-US" dirty="0"/>
              <a:t>3.  Mentoring Records for last 10 years</a:t>
            </a:r>
            <a:br>
              <a:rPr lang="en-US" dirty="0"/>
            </a:br>
            <a:r>
              <a:rPr lang="en-US" dirty="0"/>
              <a:t>*Past trainee outcomes are optional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53250" y="5100259"/>
            <a:ext cx="2860326" cy="46166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2pPr marL="0" lvl="1">
              <a:defRPr sz="2400">
                <a:solidFill>
                  <a:srgbClr val="FF0000"/>
                </a:solidFill>
                <a:latin typeface="Calibri Light" panose="020F0302020204030204" pitchFamily="34" charset="0"/>
              </a:defRPr>
            </a:lvl2pPr>
          </a:lstStyle>
          <a:p>
            <a:pPr lvl="1"/>
            <a:r>
              <a:rPr lang="en-US" dirty="0"/>
              <a:t>4.  Research Support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898" y="351420"/>
            <a:ext cx="5559925" cy="6246228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1966912" y="1280889"/>
            <a:ext cx="390704" cy="44310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1966912" y="1602315"/>
            <a:ext cx="390704" cy="44310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162264" y="3074764"/>
            <a:ext cx="390704" cy="44310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162264" y="4393098"/>
            <a:ext cx="390704" cy="44310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458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 rot="16200000">
            <a:off x="-1074045" y="2837576"/>
            <a:ext cx="5075853" cy="118284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/>
              <a:t>Available Alternative</a:t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> Google Form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6800" y="73240"/>
            <a:ext cx="6958401" cy="671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76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547" y="48670"/>
            <a:ext cx="10972800" cy="828280"/>
          </a:xfrm>
        </p:spPr>
        <p:txBody>
          <a:bodyPr>
            <a:normAutofit/>
          </a:bodyPr>
          <a:lstStyle/>
          <a:p>
            <a:r>
              <a:rPr lang="en-US" sz="4400" dirty="0"/>
              <a:t>Do </a:t>
            </a:r>
            <a:r>
              <a:rPr lang="en-US" sz="4400" dirty="0">
                <a:solidFill>
                  <a:srgbClr val="FF0000"/>
                </a:solidFill>
              </a:rPr>
              <a:t>NOT</a:t>
            </a:r>
            <a:r>
              <a:rPr lang="en-US" sz="4400" dirty="0"/>
              <a:t> ask a PI for:</a:t>
            </a:r>
          </a:p>
        </p:txBody>
      </p:sp>
      <p:sp>
        <p:nvSpPr>
          <p:cNvPr id="4" name="Freeform 3"/>
          <p:cNvSpPr/>
          <p:nvPr/>
        </p:nvSpPr>
        <p:spPr>
          <a:xfrm>
            <a:off x="3424518" y="1250634"/>
            <a:ext cx="7451341" cy="832909"/>
          </a:xfrm>
          <a:custGeom>
            <a:avLst/>
            <a:gdLst>
              <a:gd name="connsiteX0" fmla="*/ 138821 w 832908"/>
              <a:gd name="connsiteY0" fmla="*/ 0 h 7881641"/>
              <a:gd name="connsiteX1" fmla="*/ 694087 w 832908"/>
              <a:gd name="connsiteY1" fmla="*/ 0 h 7881641"/>
              <a:gd name="connsiteX2" fmla="*/ 832908 w 832908"/>
              <a:gd name="connsiteY2" fmla="*/ 138821 h 7881641"/>
              <a:gd name="connsiteX3" fmla="*/ 832908 w 832908"/>
              <a:gd name="connsiteY3" fmla="*/ 7881641 h 7881641"/>
              <a:gd name="connsiteX4" fmla="*/ 832908 w 832908"/>
              <a:gd name="connsiteY4" fmla="*/ 7881641 h 7881641"/>
              <a:gd name="connsiteX5" fmla="*/ 0 w 832908"/>
              <a:gd name="connsiteY5" fmla="*/ 7881641 h 7881641"/>
              <a:gd name="connsiteX6" fmla="*/ 0 w 832908"/>
              <a:gd name="connsiteY6" fmla="*/ 7881641 h 7881641"/>
              <a:gd name="connsiteX7" fmla="*/ 0 w 832908"/>
              <a:gd name="connsiteY7" fmla="*/ 138821 h 7881641"/>
              <a:gd name="connsiteX8" fmla="*/ 138821 w 832908"/>
              <a:gd name="connsiteY8" fmla="*/ 0 h 7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2908" h="7881641">
                <a:moveTo>
                  <a:pt x="832908" y="1313638"/>
                </a:moveTo>
                <a:lnTo>
                  <a:pt x="832908" y="6568003"/>
                </a:lnTo>
                <a:cubicBezTo>
                  <a:pt x="832908" y="7293505"/>
                  <a:pt x="826340" y="7881636"/>
                  <a:pt x="818238" y="7881636"/>
                </a:cubicBezTo>
                <a:lnTo>
                  <a:pt x="0" y="7881636"/>
                </a:lnTo>
                <a:lnTo>
                  <a:pt x="0" y="7881636"/>
                </a:lnTo>
                <a:lnTo>
                  <a:pt x="0" y="5"/>
                </a:lnTo>
                <a:lnTo>
                  <a:pt x="0" y="5"/>
                </a:lnTo>
                <a:lnTo>
                  <a:pt x="818238" y="5"/>
                </a:lnTo>
                <a:cubicBezTo>
                  <a:pt x="826340" y="5"/>
                  <a:pt x="832908" y="588136"/>
                  <a:pt x="832908" y="1313638"/>
                </a:cubicBezTo>
                <a:close/>
              </a:path>
            </a:pathLst>
          </a:custGeom>
          <a:solidFill>
            <a:srgbClr val="DB8046"/>
          </a:solidFill>
        </p:spPr>
        <p:style>
          <a:ln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64484" rIns="288309" bIns="164485" numCol="1" spcCol="1270" anchor="ctr" anchorCtr="0">
            <a:noAutofit/>
          </a:bodyPr>
          <a:lstStyle/>
          <a:p>
            <a:pPr marL="285750" lvl="1" indent="-285750" algn="l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800" kern="1200" dirty="0">
                <a:latin typeface="Calibri Light" panose="020F0302020204030204" pitchFamily="34" charset="0"/>
              </a:rPr>
              <a:t>Census </a:t>
            </a:r>
            <a:r>
              <a:rPr lang="en-US" sz="2800" kern="1200" dirty="0" smtClean="0">
                <a:latin typeface="Calibri Light" panose="020F0302020204030204" pitchFamily="34" charset="0"/>
              </a:rPr>
              <a:t>numbers of department and programs</a:t>
            </a:r>
            <a:endParaRPr lang="en-US" sz="2800" kern="1200" dirty="0">
              <a:latin typeface="Calibri Light" panose="020F0302020204030204" pitchFamily="34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519869" y="1146520"/>
            <a:ext cx="1904649" cy="1041135"/>
          </a:xfrm>
          <a:custGeom>
            <a:avLst/>
            <a:gdLst>
              <a:gd name="connsiteX0" fmla="*/ 0 w 1519171"/>
              <a:gd name="connsiteY0" fmla="*/ 173526 h 1041135"/>
              <a:gd name="connsiteX1" fmla="*/ 173526 w 1519171"/>
              <a:gd name="connsiteY1" fmla="*/ 0 h 1041135"/>
              <a:gd name="connsiteX2" fmla="*/ 1345645 w 1519171"/>
              <a:gd name="connsiteY2" fmla="*/ 0 h 1041135"/>
              <a:gd name="connsiteX3" fmla="*/ 1519171 w 1519171"/>
              <a:gd name="connsiteY3" fmla="*/ 173526 h 1041135"/>
              <a:gd name="connsiteX4" fmla="*/ 1519171 w 1519171"/>
              <a:gd name="connsiteY4" fmla="*/ 867609 h 1041135"/>
              <a:gd name="connsiteX5" fmla="*/ 1345645 w 1519171"/>
              <a:gd name="connsiteY5" fmla="*/ 1041135 h 1041135"/>
              <a:gd name="connsiteX6" fmla="*/ 173526 w 1519171"/>
              <a:gd name="connsiteY6" fmla="*/ 1041135 h 1041135"/>
              <a:gd name="connsiteX7" fmla="*/ 0 w 1519171"/>
              <a:gd name="connsiteY7" fmla="*/ 867609 h 1041135"/>
              <a:gd name="connsiteX8" fmla="*/ 0 w 1519171"/>
              <a:gd name="connsiteY8" fmla="*/ 173526 h 1041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9171" h="1041135">
                <a:moveTo>
                  <a:pt x="0" y="173526"/>
                </a:moveTo>
                <a:cubicBezTo>
                  <a:pt x="0" y="77690"/>
                  <a:pt x="77690" y="0"/>
                  <a:pt x="173526" y="0"/>
                </a:cubicBezTo>
                <a:lnTo>
                  <a:pt x="1345645" y="0"/>
                </a:lnTo>
                <a:cubicBezTo>
                  <a:pt x="1441481" y="0"/>
                  <a:pt x="1519171" y="77690"/>
                  <a:pt x="1519171" y="173526"/>
                </a:cubicBezTo>
                <a:lnTo>
                  <a:pt x="1519171" y="867609"/>
                </a:lnTo>
                <a:cubicBezTo>
                  <a:pt x="1519171" y="963445"/>
                  <a:pt x="1441481" y="1041135"/>
                  <a:pt x="1345645" y="1041135"/>
                </a:cubicBezTo>
                <a:lnTo>
                  <a:pt x="173526" y="1041135"/>
                </a:lnTo>
                <a:cubicBezTo>
                  <a:pt x="77690" y="1041135"/>
                  <a:pt x="0" y="963445"/>
                  <a:pt x="0" y="867609"/>
                </a:cubicBezTo>
                <a:lnTo>
                  <a:pt x="0" y="173526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8095" tIns="94755" rIns="148095" bIns="94755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solidFill>
                  <a:schemeClr val="bg1"/>
                </a:solidFill>
                <a:latin typeface="Calibri Light" panose="020F0302020204030204" pitchFamily="34" charset="0"/>
              </a:rPr>
              <a:t>Table 1</a:t>
            </a:r>
          </a:p>
        </p:txBody>
      </p:sp>
      <p:sp>
        <p:nvSpPr>
          <p:cNvPr id="7" name="Freeform 6"/>
          <p:cNvSpPr/>
          <p:nvPr/>
        </p:nvSpPr>
        <p:spPr>
          <a:xfrm>
            <a:off x="3424518" y="2343826"/>
            <a:ext cx="7451341" cy="832909"/>
          </a:xfrm>
          <a:custGeom>
            <a:avLst/>
            <a:gdLst>
              <a:gd name="connsiteX0" fmla="*/ 138821 w 832908"/>
              <a:gd name="connsiteY0" fmla="*/ 0 h 7881641"/>
              <a:gd name="connsiteX1" fmla="*/ 694087 w 832908"/>
              <a:gd name="connsiteY1" fmla="*/ 0 h 7881641"/>
              <a:gd name="connsiteX2" fmla="*/ 832908 w 832908"/>
              <a:gd name="connsiteY2" fmla="*/ 138821 h 7881641"/>
              <a:gd name="connsiteX3" fmla="*/ 832908 w 832908"/>
              <a:gd name="connsiteY3" fmla="*/ 7881641 h 7881641"/>
              <a:gd name="connsiteX4" fmla="*/ 832908 w 832908"/>
              <a:gd name="connsiteY4" fmla="*/ 7881641 h 7881641"/>
              <a:gd name="connsiteX5" fmla="*/ 0 w 832908"/>
              <a:gd name="connsiteY5" fmla="*/ 7881641 h 7881641"/>
              <a:gd name="connsiteX6" fmla="*/ 0 w 832908"/>
              <a:gd name="connsiteY6" fmla="*/ 7881641 h 7881641"/>
              <a:gd name="connsiteX7" fmla="*/ 0 w 832908"/>
              <a:gd name="connsiteY7" fmla="*/ 138821 h 7881641"/>
              <a:gd name="connsiteX8" fmla="*/ 138821 w 832908"/>
              <a:gd name="connsiteY8" fmla="*/ 0 h 7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2908" h="7881641">
                <a:moveTo>
                  <a:pt x="832908" y="1313638"/>
                </a:moveTo>
                <a:lnTo>
                  <a:pt x="832908" y="6568003"/>
                </a:lnTo>
                <a:cubicBezTo>
                  <a:pt x="832908" y="7293505"/>
                  <a:pt x="826340" y="7881636"/>
                  <a:pt x="818238" y="7881636"/>
                </a:cubicBezTo>
                <a:lnTo>
                  <a:pt x="0" y="7881636"/>
                </a:lnTo>
                <a:lnTo>
                  <a:pt x="0" y="7881636"/>
                </a:lnTo>
                <a:lnTo>
                  <a:pt x="0" y="5"/>
                </a:lnTo>
                <a:lnTo>
                  <a:pt x="0" y="5"/>
                </a:lnTo>
                <a:lnTo>
                  <a:pt x="818238" y="5"/>
                </a:lnTo>
                <a:cubicBezTo>
                  <a:pt x="826340" y="5"/>
                  <a:pt x="832908" y="588136"/>
                  <a:pt x="832908" y="1313638"/>
                </a:cubicBezTo>
                <a:close/>
              </a:path>
            </a:pathLst>
          </a:custGeom>
          <a:solidFill>
            <a:srgbClr val="A3A980"/>
          </a:solidFill>
        </p:spPr>
        <p:style>
          <a:ln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64484" rIns="288309" bIns="164485" numCol="1" spcCol="1270" anchor="ctr" anchorCtr="0">
            <a:noAutofit/>
          </a:bodyPr>
          <a:lstStyle/>
          <a:p>
            <a:pPr marL="285750" lvl="1" indent="-285750" algn="l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800" kern="1200" dirty="0" smtClean="0">
                <a:latin typeface="Calibri Light" panose="020F0302020204030204" pitchFamily="34" charset="0"/>
              </a:rPr>
              <a:t>Other Institutional </a:t>
            </a:r>
            <a:r>
              <a:rPr lang="en-US" sz="2800" dirty="0" smtClean="0">
                <a:latin typeface="Calibri Light" panose="020F0302020204030204" pitchFamily="34" charset="0"/>
              </a:rPr>
              <a:t>training grants</a:t>
            </a:r>
            <a:endParaRPr lang="en-US" sz="2800" kern="1200" dirty="0">
              <a:latin typeface="Calibri Light" panose="020F0302020204030204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519869" y="2239712"/>
            <a:ext cx="1904649" cy="1041135"/>
          </a:xfrm>
          <a:custGeom>
            <a:avLst/>
            <a:gdLst>
              <a:gd name="connsiteX0" fmla="*/ 0 w 1519171"/>
              <a:gd name="connsiteY0" fmla="*/ 173526 h 1041135"/>
              <a:gd name="connsiteX1" fmla="*/ 173526 w 1519171"/>
              <a:gd name="connsiteY1" fmla="*/ 0 h 1041135"/>
              <a:gd name="connsiteX2" fmla="*/ 1345645 w 1519171"/>
              <a:gd name="connsiteY2" fmla="*/ 0 h 1041135"/>
              <a:gd name="connsiteX3" fmla="*/ 1519171 w 1519171"/>
              <a:gd name="connsiteY3" fmla="*/ 173526 h 1041135"/>
              <a:gd name="connsiteX4" fmla="*/ 1519171 w 1519171"/>
              <a:gd name="connsiteY4" fmla="*/ 867609 h 1041135"/>
              <a:gd name="connsiteX5" fmla="*/ 1345645 w 1519171"/>
              <a:gd name="connsiteY5" fmla="*/ 1041135 h 1041135"/>
              <a:gd name="connsiteX6" fmla="*/ 173526 w 1519171"/>
              <a:gd name="connsiteY6" fmla="*/ 1041135 h 1041135"/>
              <a:gd name="connsiteX7" fmla="*/ 0 w 1519171"/>
              <a:gd name="connsiteY7" fmla="*/ 867609 h 1041135"/>
              <a:gd name="connsiteX8" fmla="*/ 0 w 1519171"/>
              <a:gd name="connsiteY8" fmla="*/ 173526 h 1041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9171" h="1041135">
                <a:moveTo>
                  <a:pt x="0" y="173526"/>
                </a:moveTo>
                <a:cubicBezTo>
                  <a:pt x="0" y="77690"/>
                  <a:pt x="77690" y="0"/>
                  <a:pt x="173526" y="0"/>
                </a:cubicBezTo>
                <a:lnTo>
                  <a:pt x="1345645" y="0"/>
                </a:lnTo>
                <a:cubicBezTo>
                  <a:pt x="1441481" y="0"/>
                  <a:pt x="1519171" y="77690"/>
                  <a:pt x="1519171" y="173526"/>
                </a:cubicBezTo>
                <a:lnTo>
                  <a:pt x="1519171" y="867609"/>
                </a:lnTo>
                <a:cubicBezTo>
                  <a:pt x="1519171" y="963445"/>
                  <a:pt x="1441481" y="1041135"/>
                  <a:pt x="1345645" y="1041135"/>
                </a:cubicBezTo>
                <a:lnTo>
                  <a:pt x="173526" y="1041135"/>
                </a:lnTo>
                <a:cubicBezTo>
                  <a:pt x="77690" y="1041135"/>
                  <a:pt x="0" y="963445"/>
                  <a:pt x="0" y="867609"/>
                </a:cubicBezTo>
                <a:lnTo>
                  <a:pt x="0" y="173526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8095" tIns="94755" rIns="148095" bIns="94755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solidFill>
                  <a:schemeClr val="bg1"/>
                </a:solidFill>
                <a:latin typeface="Calibri Light" panose="020F0302020204030204" pitchFamily="34" charset="0"/>
              </a:rPr>
              <a:t>Table 3</a:t>
            </a:r>
          </a:p>
        </p:txBody>
      </p:sp>
      <p:sp>
        <p:nvSpPr>
          <p:cNvPr id="9" name="Freeform 8"/>
          <p:cNvSpPr/>
          <p:nvPr/>
        </p:nvSpPr>
        <p:spPr>
          <a:xfrm>
            <a:off x="3424518" y="3437018"/>
            <a:ext cx="7451341" cy="832909"/>
          </a:xfrm>
          <a:custGeom>
            <a:avLst/>
            <a:gdLst>
              <a:gd name="connsiteX0" fmla="*/ 138821 w 832908"/>
              <a:gd name="connsiteY0" fmla="*/ 0 h 7881641"/>
              <a:gd name="connsiteX1" fmla="*/ 694087 w 832908"/>
              <a:gd name="connsiteY1" fmla="*/ 0 h 7881641"/>
              <a:gd name="connsiteX2" fmla="*/ 832908 w 832908"/>
              <a:gd name="connsiteY2" fmla="*/ 138821 h 7881641"/>
              <a:gd name="connsiteX3" fmla="*/ 832908 w 832908"/>
              <a:gd name="connsiteY3" fmla="*/ 7881641 h 7881641"/>
              <a:gd name="connsiteX4" fmla="*/ 832908 w 832908"/>
              <a:gd name="connsiteY4" fmla="*/ 7881641 h 7881641"/>
              <a:gd name="connsiteX5" fmla="*/ 0 w 832908"/>
              <a:gd name="connsiteY5" fmla="*/ 7881641 h 7881641"/>
              <a:gd name="connsiteX6" fmla="*/ 0 w 832908"/>
              <a:gd name="connsiteY6" fmla="*/ 7881641 h 7881641"/>
              <a:gd name="connsiteX7" fmla="*/ 0 w 832908"/>
              <a:gd name="connsiteY7" fmla="*/ 138821 h 7881641"/>
              <a:gd name="connsiteX8" fmla="*/ 138821 w 832908"/>
              <a:gd name="connsiteY8" fmla="*/ 0 h 7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2908" h="7881641">
                <a:moveTo>
                  <a:pt x="832908" y="1313638"/>
                </a:moveTo>
                <a:lnTo>
                  <a:pt x="832908" y="6568003"/>
                </a:lnTo>
                <a:cubicBezTo>
                  <a:pt x="832908" y="7293505"/>
                  <a:pt x="826340" y="7881636"/>
                  <a:pt x="818238" y="7881636"/>
                </a:cubicBezTo>
                <a:lnTo>
                  <a:pt x="0" y="7881636"/>
                </a:lnTo>
                <a:lnTo>
                  <a:pt x="0" y="7881636"/>
                </a:lnTo>
                <a:lnTo>
                  <a:pt x="0" y="5"/>
                </a:lnTo>
                <a:lnTo>
                  <a:pt x="0" y="5"/>
                </a:lnTo>
                <a:lnTo>
                  <a:pt x="818238" y="5"/>
                </a:lnTo>
                <a:cubicBezTo>
                  <a:pt x="826340" y="5"/>
                  <a:pt x="832908" y="588136"/>
                  <a:pt x="832908" y="1313638"/>
                </a:cubicBezTo>
                <a:close/>
              </a:path>
            </a:pathLst>
          </a:custGeom>
          <a:solidFill>
            <a:srgbClr val="D7B15C"/>
          </a:solidFill>
        </p:spPr>
        <p:style>
          <a:lnRef idx="2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64484" rIns="288309" bIns="164485" numCol="1" spcCol="1270" anchor="ctr" anchorCtr="0">
            <a:noAutofit/>
          </a:bodyPr>
          <a:lstStyle/>
          <a:p>
            <a:pPr marL="285750" lvl="1" indent="-285750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800" dirty="0" smtClean="0">
                <a:latin typeface="Calibri Light" panose="020F0302020204030204" pitchFamily="34" charset="0"/>
              </a:rPr>
              <a:t>Predoc </a:t>
            </a:r>
            <a:r>
              <a:rPr lang="en-US" sz="2800" dirty="0">
                <a:latin typeface="Calibri Light" panose="020F0302020204030204" pitchFamily="34" charset="0"/>
              </a:rPr>
              <a:t>applicant and Entrants</a:t>
            </a:r>
            <a:endParaRPr lang="en-US" sz="2800" dirty="0">
              <a:latin typeface="Calibri Light" panose="020F0302020204030204" pitchFamily="34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519869" y="3332904"/>
            <a:ext cx="1904649" cy="1041135"/>
          </a:xfrm>
          <a:custGeom>
            <a:avLst/>
            <a:gdLst>
              <a:gd name="connsiteX0" fmla="*/ 0 w 1519171"/>
              <a:gd name="connsiteY0" fmla="*/ 173526 h 1041135"/>
              <a:gd name="connsiteX1" fmla="*/ 173526 w 1519171"/>
              <a:gd name="connsiteY1" fmla="*/ 0 h 1041135"/>
              <a:gd name="connsiteX2" fmla="*/ 1345645 w 1519171"/>
              <a:gd name="connsiteY2" fmla="*/ 0 h 1041135"/>
              <a:gd name="connsiteX3" fmla="*/ 1519171 w 1519171"/>
              <a:gd name="connsiteY3" fmla="*/ 173526 h 1041135"/>
              <a:gd name="connsiteX4" fmla="*/ 1519171 w 1519171"/>
              <a:gd name="connsiteY4" fmla="*/ 867609 h 1041135"/>
              <a:gd name="connsiteX5" fmla="*/ 1345645 w 1519171"/>
              <a:gd name="connsiteY5" fmla="*/ 1041135 h 1041135"/>
              <a:gd name="connsiteX6" fmla="*/ 173526 w 1519171"/>
              <a:gd name="connsiteY6" fmla="*/ 1041135 h 1041135"/>
              <a:gd name="connsiteX7" fmla="*/ 0 w 1519171"/>
              <a:gd name="connsiteY7" fmla="*/ 867609 h 1041135"/>
              <a:gd name="connsiteX8" fmla="*/ 0 w 1519171"/>
              <a:gd name="connsiteY8" fmla="*/ 173526 h 1041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9171" h="1041135">
                <a:moveTo>
                  <a:pt x="0" y="173526"/>
                </a:moveTo>
                <a:cubicBezTo>
                  <a:pt x="0" y="77690"/>
                  <a:pt x="77690" y="0"/>
                  <a:pt x="173526" y="0"/>
                </a:cubicBezTo>
                <a:lnTo>
                  <a:pt x="1345645" y="0"/>
                </a:lnTo>
                <a:cubicBezTo>
                  <a:pt x="1441481" y="0"/>
                  <a:pt x="1519171" y="77690"/>
                  <a:pt x="1519171" y="173526"/>
                </a:cubicBezTo>
                <a:lnTo>
                  <a:pt x="1519171" y="867609"/>
                </a:lnTo>
                <a:cubicBezTo>
                  <a:pt x="1519171" y="963445"/>
                  <a:pt x="1441481" y="1041135"/>
                  <a:pt x="1345645" y="1041135"/>
                </a:cubicBezTo>
                <a:lnTo>
                  <a:pt x="173526" y="1041135"/>
                </a:lnTo>
                <a:cubicBezTo>
                  <a:pt x="77690" y="1041135"/>
                  <a:pt x="0" y="963445"/>
                  <a:pt x="0" y="867609"/>
                </a:cubicBezTo>
                <a:lnTo>
                  <a:pt x="0" y="173526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8095" tIns="94755" rIns="148095" bIns="94755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solidFill>
                  <a:schemeClr val="bg1"/>
                </a:solidFill>
                <a:latin typeface="Calibri Light" panose="020F0302020204030204" pitchFamily="34" charset="0"/>
              </a:rPr>
              <a:t>Table 6A</a:t>
            </a:r>
          </a:p>
        </p:txBody>
      </p:sp>
      <p:sp>
        <p:nvSpPr>
          <p:cNvPr id="11" name="Freeform 10"/>
          <p:cNvSpPr/>
          <p:nvPr/>
        </p:nvSpPr>
        <p:spPr>
          <a:xfrm>
            <a:off x="3424518" y="4530211"/>
            <a:ext cx="7451341" cy="832909"/>
          </a:xfrm>
          <a:custGeom>
            <a:avLst/>
            <a:gdLst>
              <a:gd name="connsiteX0" fmla="*/ 138821 w 832908"/>
              <a:gd name="connsiteY0" fmla="*/ 0 h 7881641"/>
              <a:gd name="connsiteX1" fmla="*/ 694087 w 832908"/>
              <a:gd name="connsiteY1" fmla="*/ 0 h 7881641"/>
              <a:gd name="connsiteX2" fmla="*/ 832908 w 832908"/>
              <a:gd name="connsiteY2" fmla="*/ 138821 h 7881641"/>
              <a:gd name="connsiteX3" fmla="*/ 832908 w 832908"/>
              <a:gd name="connsiteY3" fmla="*/ 7881641 h 7881641"/>
              <a:gd name="connsiteX4" fmla="*/ 832908 w 832908"/>
              <a:gd name="connsiteY4" fmla="*/ 7881641 h 7881641"/>
              <a:gd name="connsiteX5" fmla="*/ 0 w 832908"/>
              <a:gd name="connsiteY5" fmla="*/ 7881641 h 7881641"/>
              <a:gd name="connsiteX6" fmla="*/ 0 w 832908"/>
              <a:gd name="connsiteY6" fmla="*/ 7881641 h 7881641"/>
              <a:gd name="connsiteX7" fmla="*/ 0 w 832908"/>
              <a:gd name="connsiteY7" fmla="*/ 138821 h 7881641"/>
              <a:gd name="connsiteX8" fmla="*/ 138821 w 832908"/>
              <a:gd name="connsiteY8" fmla="*/ 0 h 7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2908" h="7881641">
                <a:moveTo>
                  <a:pt x="832908" y="1313638"/>
                </a:moveTo>
                <a:lnTo>
                  <a:pt x="832908" y="6568003"/>
                </a:lnTo>
                <a:cubicBezTo>
                  <a:pt x="832908" y="7293505"/>
                  <a:pt x="826340" y="7881636"/>
                  <a:pt x="818238" y="7881636"/>
                </a:cubicBezTo>
                <a:lnTo>
                  <a:pt x="0" y="7881636"/>
                </a:lnTo>
                <a:lnTo>
                  <a:pt x="0" y="7881636"/>
                </a:lnTo>
                <a:lnTo>
                  <a:pt x="0" y="5"/>
                </a:lnTo>
                <a:lnTo>
                  <a:pt x="0" y="5"/>
                </a:lnTo>
                <a:lnTo>
                  <a:pt x="818238" y="5"/>
                </a:lnTo>
                <a:cubicBezTo>
                  <a:pt x="826340" y="5"/>
                  <a:pt x="832908" y="588136"/>
                  <a:pt x="832908" y="1313638"/>
                </a:cubicBezTo>
                <a:close/>
              </a:path>
            </a:pathLst>
          </a:custGeom>
          <a:solidFill>
            <a:srgbClr val="7AA59B"/>
          </a:solidFill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64484" rIns="288309" bIns="164485" numCol="1" spcCol="1270" anchor="ctr" anchorCtr="0">
            <a:noAutofit/>
          </a:bodyPr>
          <a:lstStyle/>
          <a:p>
            <a:pPr marL="285750" lvl="1" indent="-285750" algn="l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800" kern="1200" dirty="0" smtClean="0">
                <a:latin typeface="Calibri Light" panose="020F0302020204030204" pitchFamily="34" charset="0"/>
              </a:rPr>
              <a:t>Postdoc applicant and Entrants</a:t>
            </a:r>
            <a:endParaRPr lang="en-US" sz="2800" kern="1200" dirty="0">
              <a:latin typeface="Calibri Light" panose="020F0302020204030204" pitchFamily="34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519869" y="4426097"/>
            <a:ext cx="1904649" cy="1041135"/>
          </a:xfrm>
          <a:custGeom>
            <a:avLst/>
            <a:gdLst>
              <a:gd name="connsiteX0" fmla="*/ 0 w 1519171"/>
              <a:gd name="connsiteY0" fmla="*/ 173526 h 1041135"/>
              <a:gd name="connsiteX1" fmla="*/ 173526 w 1519171"/>
              <a:gd name="connsiteY1" fmla="*/ 0 h 1041135"/>
              <a:gd name="connsiteX2" fmla="*/ 1345645 w 1519171"/>
              <a:gd name="connsiteY2" fmla="*/ 0 h 1041135"/>
              <a:gd name="connsiteX3" fmla="*/ 1519171 w 1519171"/>
              <a:gd name="connsiteY3" fmla="*/ 173526 h 1041135"/>
              <a:gd name="connsiteX4" fmla="*/ 1519171 w 1519171"/>
              <a:gd name="connsiteY4" fmla="*/ 867609 h 1041135"/>
              <a:gd name="connsiteX5" fmla="*/ 1345645 w 1519171"/>
              <a:gd name="connsiteY5" fmla="*/ 1041135 h 1041135"/>
              <a:gd name="connsiteX6" fmla="*/ 173526 w 1519171"/>
              <a:gd name="connsiteY6" fmla="*/ 1041135 h 1041135"/>
              <a:gd name="connsiteX7" fmla="*/ 0 w 1519171"/>
              <a:gd name="connsiteY7" fmla="*/ 867609 h 1041135"/>
              <a:gd name="connsiteX8" fmla="*/ 0 w 1519171"/>
              <a:gd name="connsiteY8" fmla="*/ 173526 h 1041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9171" h="1041135">
                <a:moveTo>
                  <a:pt x="0" y="173526"/>
                </a:moveTo>
                <a:cubicBezTo>
                  <a:pt x="0" y="77690"/>
                  <a:pt x="77690" y="0"/>
                  <a:pt x="173526" y="0"/>
                </a:cubicBezTo>
                <a:lnTo>
                  <a:pt x="1345645" y="0"/>
                </a:lnTo>
                <a:cubicBezTo>
                  <a:pt x="1441481" y="0"/>
                  <a:pt x="1519171" y="77690"/>
                  <a:pt x="1519171" y="173526"/>
                </a:cubicBezTo>
                <a:lnTo>
                  <a:pt x="1519171" y="867609"/>
                </a:lnTo>
                <a:cubicBezTo>
                  <a:pt x="1519171" y="963445"/>
                  <a:pt x="1441481" y="1041135"/>
                  <a:pt x="1345645" y="1041135"/>
                </a:cubicBezTo>
                <a:lnTo>
                  <a:pt x="173526" y="1041135"/>
                </a:lnTo>
                <a:cubicBezTo>
                  <a:pt x="77690" y="1041135"/>
                  <a:pt x="0" y="963445"/>
                  <a:pt x="0" y="867609"/>
                </a:cubicBezTo>
                <a:lnTo>
                  <a:pt x="0" y="173526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8095" tIns="94755" rIns="148095" bIns="94755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solidFill>
                  <a:schemeClr val="bg1"/>
                </a:solidFill>
                <a:latin typeface="Calibri Light" panose="020F0302020204030204" pitchFamily="34" charset="0"/>
              </a:rPr>
              <a:t>Table 6B</a:t>
            </a:r>
          </a:p>
        </p:txBody>
      </p:sp>
      <p:sp>
        <p:nvSpPr>
          <p:cNvPr id="13" name="Freeform 12"/>
          <p:cNvSpPr/>
          <p:nvPr/>
        </p:nvSpPr>
        <p:spPr>
          <a:xfrm>
            <a:off x="3424518" y="5623402"/>
            <a:ext cx="7451341" cy="832909"/>
          </a:xfrm>
          <a:custGeom>
            <a:avLst/>
            <a:gdLst>
              <a:gd name="connsiteX0" fmla="*/ 138821 w 832908"/>
              <a:gd name="connsiteY0" fmla="*/ 0 h 7881641"/>
              <a:gd name="connsiteX1" fmla="*/ 694087 w 832908"/>
              <a:gd name="connsiteY1" fmla="*/ 0 h 7881641"/>
              <a:gd name="connsiteX2" fmla="*/ 832908 w 832908"/>
              <a:gd name="connsiteY2" fmla="*/ 138821 h 7881641"/>
              <a:gd name="connsiteX3" fmla="*/ 832908 w 832908"/>
              <a:gd name="connsiteY3" fmla="*/ 7881641 h 7881641"/>
              <a:gd name="connsiteX4" fmla="*/ 832908 w 832908"/>
              <a:gd name="connsiteY4" fmla="*/ 7881641 h 7881641"/>
              <a:gd name="connsiteX5" fmla="*/ 0 w 832908"/>
              <a:gd name="connsiteY5" fmla="*/ 7881641 h 7881641"/>
              <a:gd name="connsiteX6" fmla="*/ 0 w 832908"/>
              <a:gd name="connsiteY6" fmla="*/ 7881641 h 7881641"/>
              <a:gd name="connsiteX7" fmla="*/ 0 w 832908"/>
              <a:gd name="connsiteY7" fmla="*/ 138821 h 7881641"/>
              <a:gd name="connsiteX8" fmla="*/ 138821 w 832908"/>
              <a:gd name="connsiteY8" fmla="*/ 0 h 7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2908" h="7881641">
                <a:moveTo>
                  <a:pt x="832908" y="1313638"/>
                </a:moveTo>
                <a:lnTo>
                  <a:pt x="832908" y="6568003"/>
                </a:lnTo>
                <a:cubicBezTo>
                  <a:pt x="832908" y="7293505"/>
                  <a:pt x="826340" y="7881636"/>
                  <a:pt x="818238" y="7881636"/>
                </a:cubicBezTo>
                <a:lnTo>
                  <a:pt x="0" y="7881636"/>
                </a:lnTo>
                <a:lnTo>
                  <a:pt x="0" y="7881636"/>
                </a:lnTo>
                <a:lnTo>
                  <a:pt x="0" y="5"/>
                </a:lnTo>
                <a:lnTo>
                  <a:pt x="0" y="5"/>
                </a:lnTo>
                <a:lnTo>
                  <a:pt x="818238" y="5"/>
                </a:lnTo>
                <a:cubicBezTo>
                  <a:pt x="826340" y="5"/>
                  <a:pt x="832908" y="588136"/>
                  <a:pt x="832908" y="1313638"/>
                </a:cubicBezTo>
                <a:close/>
              </a:path>
            </a:pathLst>
          </a:custGeom>
        </p:spPr>
        <p:style>
          <a:lnRef idx="2"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64485" rIns="288309" bIns="164484" numCol="1" spcCol="1270" anchor="ctr" anchorCtr="0">
            <a:noAutofit/>
          </a:bodyPr>
          <a:lstStyle/>
          <a:p>
            <a:pPr marL="285750" lvl="1" indent="-285750" algn="l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800" kern="1200" dirty="0" smtClean="0">
                <a:latin typeface="Calibri Light" panose="020F0302020204030204" pitchFamily="34" charset="0"/>
              </a:rPr>
              <a:t>Appointments to the Training Grant (Renewals only)</a:t>
            </a:r>
            <a:endParaRPr lang="en-US" sz="2800" kern="1200" dirty="0">
              <a:latin typeface="Calibri Light" panose="020F0302020204030204" pitchFamily="34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1519869" y="5519289"/>
            <a:ext cx="1904649" cy="1041135"/>
          </a:xfrm>
          <a:custGeom>
            <a:avLst/>
            <a:gdLst>
              <a:gd name="connsiteX0" fmla="*/ 0 w 1519171"/>
              <a:gd name="connsiteY0" fmla="*/ 173526 h 1041135"/>
              <a:gd name="connsiteX1" fmla="*/ 173526 w 1519171"/>
              <a:gd name="connsiteY1" fmla="*/ 0 h 1041135"/>
              <a:gd name="connsiteX2" fmla="*/ 1345645 w 1519171"/>
              <a:gd name="connsiteY2" fmla="*/ 0 h 1041135"/>
              <a:gd name="connsiteX3" fmla="*/ 1519171 w 1519171"/>
              <a:gd name="connsiteY3" fmla="*/ 173526 h 1041135"/>
              <a:gd name="connsiteX4" fmla="*/ 1519171 w 1519171"/>
              <a:gd name="connsiteY4" fmla="*/ 867609 h 1041135"/>
              <a:gd name="connsiteX5" fmla="*/ 1345645 w 1519171"/>
              <a:gd name="connsiteY5" fmla="*/ 1041135 h 1041135"/>
              <a:gd name="connsiteX6" fmla="*/ 173526 w 1519171"/>
              <a:gd name="connsiteY6" fmla="*/ 1041135 h 1041135"/>
              <a:gd name="connsiteX7" fmla="*/ 0 w 1519171"/>
              <a:gd name="connsiteY7" fmla="*/ 867609 h 1041135"/>
              <a:gd name="connsiteX8" fmla="*/ 0 w 1519171"/>
              <a:gd name="connsiteY8" fmla="*/ 173526 h 1041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9171" h="1041135">
                <a:moveTo>
                  <a:pt x="0" y="173526"/>
                </a:moveTo>
                <a:cubicBezTo>
                  <a:pt x="0" y="77690"/>
                  <a:pt x="77690" y="0"/>
                  <a:pt x="173526" y="0"/>
                </a:cubicBezTo>
                <a:lnTo>
                  <a:pt x="1345645" y="0"/>
                </a:lnTo>
                <a:cubicBezTo>
                  <a:pt x="1441481" y="0"/>
                  <a:pt x="1519171" y="77690"/>
                  <a:pt x="1519171" y="173526"/>
                </a:cubicBezTo>
                <a:lnTo>
                  <a:pt x="1519171" y="867609"/>
                </a:lnTo>
                <a:cubicBezTo>
                  <a:pt x="1519171" y="963445"/>
                  <a:pt x="1441481" y="1041135"/>
                  <a:pt x="1345645" y="1041135"/>
                </a:cubicBezTo>
                <a:lnTo>
                  <a:pt x="173526" y="1041135"/>
                </a:lnTo>
                <a:cubicBezTo>
                  <a:pt x="77690" y="1041135"/>
                  <a:pt x="0" y="963445"/>
                  <a:pt x="0" y="867609"/>
                </a:cubicBezTo>
                <a:lnTo>
                  <a:pt x="0" y="173526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8095" tIns="94755" rIns="148095" bIns="94755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solidFill>
                  <a:schemeClr val="bg1"/>
                </a:solidFill>
                <a:latin typeface="Calibri Light" panose="020F0302020204030204" pitchFamily="34" charset="0"/>
              </a:rPr>
              <a:t>Table 7</a:t>
            </a:r>
          </a:p>
        </p:txBody>
      </p:sp>
    </p:spTree>
    <p:extLst>
      <p:ext uri="{BB962C8B-B14F-4D97-AF65-F5344CB8AC3E}">
        <p14:creationId xmlns:p14="http://schemas.microsoft.com/office/powerpoint/2010/main" val="346486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071" y="70826"/>
            <a:ext cx="10515600" cy="10380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kern="1200" dirty="0">
                <a:latin typeface="+mj-lt"/>
                <a:ea typeface="+mj-ea"/>
                <a:cs typeface="+mj-cs"/>
              </a:rPr>
              <a:t>Organizing Checklist(s)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7317B8-BF20-4558-AAD8-6EB8A2150826}"/>
              </a:ext>
            </a:extLst>
          </p:cNvPr>
          <p:cNvSpPr txBox="1"/>
          <p:nvPr/>
        </p:nvSpPr>
        <p:spPr>
          <a:xfrm>
            <a:off x="257493" y="1459855"/>
            <a:ext cx="2763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Participating Faculty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D2E63E-BC8E-40BE-B792-5EFBF9C456EC}"/>
              </a:ext>
            </a:extLst>
          </p:cNvPr>
          <p:cNvSpPr txBox="1"/>
          <p:nvPr/>
        </p:nvSpPr>
        <p:spPr>
          <a:xfrm>
            <a:off x="257493" y="4286094"/>
            <a:ext cx="3328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Participating Trainees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150" r="579" b="3515"/>
          <a:stretch/>
        </p:blipFill>
        <p:spPr>
          <a:xfrm>
            <a:off x="377071" y="4825497"/>
            <a:ext cx="11537289" cy="17563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475"/>
          <a:stretch/>
        </p:blipFill>
        <p:spPr>
          <a:xfrm>
            <a:off x="407405" y="1930485"/>
            <a:ext cx="10505071" cy="230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03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228942"/>
            <a:ext cx="10972800" cy="958432"/>
          </a:xfrm>
        </p:spPr>
        <p:txBody>
          <a:bodyPr>
            <a:normAutofit/>
          </a:bodyPr>
          <a:lstStyle/>
          <a:p>
            <a:r>
              <a:rPr lang="en-US" sz="4400" dirty="0"/>
              <a:t>Best Practices for Getting Started</a:t>
            </a:r>
          </a:p>
        </p:txBody>
      </p:sp>
      <p:sp>
        <p:nvSpPr>
          <p:cNvPr id="4" name="Freeform 3"/>
          <p:cNvSpPr/>
          <p:nvPr/>
        </p:nvSpPr>
        <p:spPr>
          <a:xfrm>
            <a:off x="1435100" y="1749934"/>
            <a:ext cx="9679214" cy="1292850"/>
          </a:xfrm>
          <a:custGeom>
            <a:avLst/>
            <a:gdLst>
              <a:gd name="connsiteX0" fmla="*/ 0 w 9679214"/>
              <a:gd name="connsiteY0" fmla="*/ 215479 h 1292850"/>
              <a:gd name="connsiteX1" fmla="*/ 215479 w 9679214"/>
              <a:gd name="connsiteY1" fmla="*/ 0 h 1292850"/>
              <a:gd name="connsiteX2" fmla="*/ 9463735 w 9679214"/>
              <a:gd name="connsiteY2" fmla="*/ 0 h 1292850"/>
              <a:gd name="connsiteX3" fmla="*/ 9679214 w 9679214"/>
              <a:gd name="connsiteY3" fmla="*/ 215479 h 1292850"/>
              <a:gd name="connsiteX4" fmla="*/ 9679214 w 9679214"/>
              <a:gd name="connsiteY4" fmla="*/ 1077371 h 1292850"/>
              <a:gd name="connsiteX5" fmla="*/ 9463735 w 9679214"/>
              <a:gd name="connsiteY5" fmla="*/ 1292850 h 1292850"/>
              <a:gd name="connsiteX6" fmla="*/ 215479 w 9679214"/>
              <a:gd name="connsiteY6" fmla="*/ 1292850 h 1292850"/>
              <a:gd name="connsiteX7" fmla="*/ 0 w 9679214"/>
              <a:gd name="connsiteY7" fmla="*/ 1077371 h 1292850"/>
              <a:gd name="connsiteX8" fmla="*/ 0 w 9679214"/>
              <a:gd name="connsiteY8" fmla="*/ 215479 h 129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79214" h="1292850">
                <a:moveTo>
                  <a:pt x="0" y="215479"/>
                </a:moveTo>
                <a:cubicBezTo>
                  <a:pt x="0" y="96473"/>
                  <a:pt x="96473" y="0"/>
                  <a:pt x="215479" y="0"/>
                </a:cubicBezTo>
                <a:lnTo>
                  <a:pt x="9463735" y="0"/>
                </a:lnTo>
                <a:cubicBezTo>
                  <a:pt x="9582741" y="0"/>
                  <a:pt x="9679214" y="96473"/>
                  <a:pt x="9679214" y="215479"/>
                </a:cubicBezTo>
                <a:lnTo>
                  <a:pt x="9679214" y="1077371"/>
                </a:lnTo>
                <a:cubicBezTo>
                  <a:pt x="9679214" y="1196377"/>
                  <a:pt x="9582741" y="1292850"/>
                  <a:pt x="9463735" y="1292850"/>
                </a:cubicBezTo>
                <a:lnTo>
                  <a:pt x="215479" y="1292850"/>
                </a:lnTo>
                <a:cubicBezTo>
                  <a:pt x="96473" y="1292850"/>
                  <a:pt x="0" y="1196377"/>
                  <a:pt x="0" y="1077371"/>
                </a:cubicBezTo>
                <a:lnTo>
                  <a:pt x="0" y="21547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5032" tIns="185032" rIns="185032" bIns="185032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>
                <a:solidFill>
                  <a:schemeClr val="bg1"/>
                </a:solidFill>
                <a:latin typeface="Calibri Light" panose="020F0302020204030204" pitchFamily="34" charset="0"/>
              </a:rPr>
              <a:t>Be </a:t>
            </a:r>
            <a:r>
              <a:rPr lang="en-US" sz="3200" kern="1200" dirty="0">
                <a:solidFill>
                  <a:srgbClr val="FFFF00"/>
                </a:solidFill>
                <a:latin typeface="Calibri Light" panose="020F0302020204030204" pitchFamily="34" charset="0"/>
              </a:rPr>
              <a:t>organized</a:t>
            </a:r>
            <a:r>
              <a:rPr lang="en-US" sz="3200" kern="1200" dirty="0">
                <a:solidFill>
                  <a:schemeClr val="bg1"/>
                </a:solidFill>
                <a:latin typeface="Calibri Light" panose="020F0302020204030204" pitchFamily="34" charset="0"/>
              </a:rPr>
              <a:t>!</a:t>
            </a:r>
          </a:p>
        </p:txBody>
      </p:sp>
      <p:sp>
        <p:nvSpPr>
          <p:cNvPr id="6" name="Freeform 5"/>
          <p:cNvSpPr/>
          <p:nvPr/>
        </p:nvSpPr>
        <p:spPr>
          <a:xfrm>
            <a:off x="1435100" y="3229984"/>
            <a:ext cx="9679214" cy="1292850"/>
          </a:xfrm>
          <a:custGeom>
            <a:avLst/>
            <a:gdLst>
              <a:gd name="connsiteX0" fmla="*/ 0 w 9679214"/>
              <a:gd name="connsiteY0" fmla="*/ 215479 h 1292850"/>
              <a:gd name="connsiteX1" fmla="*/ 215479 w 9679214"/>
              <a:gd name="connsiteY1" fmla="*/ 0 h 1292850"/>
              <a:gd name="connsiteX2" fmla="*/ 9463735 w 9679214"/>
              <a:gd name="connsiteY2" fmla="*/ 0 h 1292850"/>
              <a:gd name="connsiteX3" fmla="*/ 9679214 w 9679214"/>
              <a:gd name="connsiteY3" fmla="*/ 215479 h 1292850"/>
              <a:gd name="connsiteX4" fmla="*/ 9679214 w 9679214"/>
              <a:gd name="connsiteY4" fmla="*/ 1077371 h 1292850"/>
              <a:gd name="connsiteX5" fmla="*/ 9463735 w 9679214"/>
              <a:gd name="connsiteY5" fmla="*/ 1292850 h 1292850"/>
              <a:gd name="connsiteX6" fmla="*/ 215479 w 9679214"/>
              <a:gd name="connsiteY6" fmla="*/ 1292850 h 1292850"/>
              <a:gd name="connsiteX7" fmla="*/ 0 w 9679214"/>
              <a:gd name="connsiteY7" fmla="*/ 1077371 h 1292850"/>
              <a:gd name="connsiteX8" fmla="*/ 0 w 9679214"/>
              <a:gd name="connsiteY8" fmla="*/ 215479 h 129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79214" h="1292850">
                <a:moveTo>
                  <a:pt x="0" y="215479"/>
                </a:moveTo>
                <a:cubicBezTo>
                  <a:pt x="0" y="96473"/>
                  <a:pt x="96473" y="0"/>
                  <a:pt x="215479" y="0"/>
                </a:cubicBezTo>
                <a:lnTo>
                  <a:pt x="9463735" y="0"/>
                </a:lnTo>
                <a:cubicBezTo>
                  <a:pt x="9582741" y="0"/>
                  <a:pt x="9679214" y="96473"/>
                  <a:pt x="9679214" y="215479"/>
                </a:cubicBezTo>
                <a:lnTo>
                  <a:pt x="9679214" y="1077371"/>
                </a:lnTo>
                <a:cubicBezTo>
                  <a:pt x="9679214" y="1196377"/>
                  <a:pt x="9582741" y="1292850"/>
                  <a:pt x="9463735" y="1292850"/>
                </a:cubicBezTo>
                <a:lnTo>
                  <a:pt x="215479" y="1292850"/>
                </a:lnTo>
                <a:cubicBezTo>
                  <a:pt x="96473" y="1292850"/>
                  <a:pt x="0" y="1196377"/>
                  <a:pt x="0" y="1077371"/>
                </a:cubicBezTo>
                <a:lnTo>
                  <a:pt x="0" y="21547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3005351"/>
              <a:satOff val="-13190"/>
              <a:lumOff val="3921"/>
              <a:alphaOff val="0"/>
            </a:schemeClr>
          </a:fillRef>
          <a:effectRef idx="0">
            <a:schemeClr val="accent5">
              <a:hueOff val="3005351"/>
              <a:satOff val="-13190"/>
              <a:lumOff val="392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5032" tIns="185032" rIns="185032" bIns="185032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>
                <a:solidFill>
                  <a:schemeClr val="bg1"/>
                </a:solidFill>
                <a:latin typeface="Calibri Light" panose="020F0302020204030204" pitchFamily="34" charset="0"/>
              </a:rPr>
              <a:t>Ask the </a:t>
            </a:r>
            <a:r>
              <a:rPr lang="en-US" sz="3200" kern="1200" dirty="0">
                <a:solidFill>
                  <a:srgbClr val="FFFF00"/>
                </a:solidFill>
                <a:latin typeface="Calibri Light" panose="020F0302020204030204" pitchFamily="34" charset="0"/>
              </a:rPr>
              <a:t>right</a:t>
            </a:r>
            <a:r>
              <a:rPr lang="en-US" sz="3200" kern="1200" dirty="0">
                <a:solidFill>
                  <a:schemeClr val="bg1"/>
                </a:solidFill>
                <a:latin typeface="Calibri Light" panose="020F0302020204030204" pitchFamily="34" charset="0"/>
              </a:rPr>
              <a:t> person the right </a:t>
            </a:r>
            <a:r>
              <a:rPr lang="en-US" sz="3200" kern="1200" dirty="0">
                <a:solidFill>
                  <a:srgbClr val="FFFF00"/>
                </a:solidFill>
                <a:latin typeface="Calibri Light" panose="020F0302020204030204" pitchFamily="34" charset="0"/>
              </a:rPr>
              <a:t>question</a:t>
            </a:r>
            <a:r>
              <a:rPr lang="en-US" sz="3200" kern="1200" dirty="0">
                <a:solidFill>
                  <a:schemeClr val="bg1"/>
                </a:solidFill>
                <a:latin typeface="Calibri Light" panose="020F0302020204030204" pitchFamily="34" charset="0"/>
              </a:rPr>
              <a:t>!</a:t>
            </a:r>
            <a:endParaRPr lang="en-US" sz="3200" kern="1200" dirty="0">
              <a:solidFill>
                <a:schemeClr val="bg1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435100" y="4710034"/>
            <a:ext cx="9679214" cy="1292850"/>
          </a:xfrm>
          <a:custGeom>
            <a:avLst/>
            <a:gdLst>
              <a:gd name="connsiteX0" fmla="*/ 0 w 9679214"/>
              <a:gd name="connsiteY0" fmla="*/ 215479 h 1292850"/>
              <a:gd name="connsiteX1" fmla="*/ 215479 w 9679214"/>
              <a:gd name="connsiteY1" fmla="*/ 0 h 1292850"/>
              <a:gd name="connsiteX2" fmla="*/ 9463735 w 9679214"/>
              <a:gd name="connsiteY2" fmla="*/ 0 h 1292850"/>
              <a:gd name="connsiteX3" fmla="*/ 9679214 w 9679214"/>
              <a:gd name="connsiteY3" fmla="*/ 215479 h 1292850"/>
              <a:gd name="connsiteX4" fmla="*/ 9679214 w 9679214"/>
              <a:gd name="connsiteY4" fmla="*/ 1077371 h 1292850"/>
              <a:gd name="connsiteX5" fmla="*/ 9463735 w 9679214"/>
              <a:gd name="connsiteY5" fmla="*/ 1292850 h 1292850"/>
              <a:gd name="connsiteX6" fmla="*/ 215479 w 9679214"/>
              <a:gd name="connsiteY6" fmla="*/ 1292850 h 1292850"/>
              <a:gd name="connsiteX7" fmla="*/ 0 w 9679214"/>
              <a:gd name="connsiteY7" fmla="*/ 1077371 h 1292850"/>
              <a:gd name="connsiteX8" fmla="*/ 0 w 9679214"/>
              <a:gd name="connsiteY8" fmla="*/ 215479 h 129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79214" h="1292850">
                <a:moveTo>
                  <a:pt x="0" y="215479"/>
                </a:moveTo>
                <a:cubicBezTo>
                  <a:pt x="0" y="96473"/>
                  <a:pt x="96473" y="0"/>
                  <a:pt x="215479" y="0"/>
                </a:cubicBezTo>
                <a:lnTo>
                  <a:pt x="9463735" y="0"/>
                </a:lnTo>
                <a:cubicBezTo>
                  <a:pt x="9582741" y="0"/>
                  <a:pt x="9679214" y="96473"/>
                  <a:pt x="9679214" y="215479"/>
                </a:cubicBezTo>
                <a:lnTo>
                  <a:pt x="9679214" y="1077371"/>
                </a:lnTo>
                <a:cubicBezTo>
                  <a:pt x="9679214" y="1196377"/>
                  <a:pt x="9582741" y="1292850"/>
                  <a:pt x="9463735" y="1292850"/>
                </a:cubicBezTo>
                <a:lnTo>
                  <a:pt x="215479" y="1292850"/>
                </a:lnTo>
                <a:cubicBezTo>
                  <a:pt x="96473" y="1292850"/>
                  <a:pt x="0" y="1196377"/>
                  <a:pt x="0" y="1077371"/>
                </a:cubicBezTo>
                <a:lnTo>
                  <a:pt x="0" y="21547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6010703"/>
              <a:satOff val="-26380"/>
              <a:lumOff val="7843"/>
              <a:alphaOff val="0"/>
            </a:schemeClr>
          </a:fillRef>
          <a:effectRef idx="0">
            <a:schemeClr val="accent5">
              <a:hueOff val="6010703"/>
              <a:satOff val="-26380"/>
              <a:lumOff val="784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5032" tIns="185032" rIns="185032" bIns="185032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>
                <a:solidFill>
                  <a:schemeClr val="bg1"/>
                </a:solidFill>
                <a:latin typeface="Calibri Light" panose="020F0302020204030204" pitchFamily="34" charset="0"/>
              </a:rPr>
              <a:t>Keep a copy of the data table instructions handy – you may need to refer to them often!</a:t>
            </a:r>
            <a:endParaRPr lang="en-US" sz="3200" kern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6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84400" y="6054278"/>
            <a:ext cx="9210992" cy="803574"/>
          </a:xfrm>
        </p:spPr>
        <p:txBody>
          <a:bodyPr vert="horz">
            <a:normAutofit/>
          </a:bodyPr>
          <a:lstStyle/>
          <a:p>
            <a:r>
              <a:rPr lang="en-US" sz="2800" u="sng" dirty="0">
                <a:latin typeface="+mj-lt"/>
              </a:rPr>
              <a:t>https://</a:t>
            </a:r>
            <a:r>
              <a:rPr lang="en-US" sz="2800" u="sng" dirty="0" smtClean="0">
                <a:latin typeface="+mj-lt"/>
              </a:rPr>
              <a:t>pulse.ucsd.edu/traininggrants</a:t>
            </a:r>
            <a:r>
              <a:rPr lang="en-US" sz="2800" dirty="0" smtClean="0">
                <a:latin typeface="+mj-lt"/>
              </a:rPr>
              <a:t> - </a:t>
            </a:r>
            <a:r>
              <a:rPr lang="en-US" sz="2000" dirty="0" smtClean="0">
                <a:latin typeface="+mj-lt"/>
              </a:rPr>
              <a:t>AD credentials required</a:t>
            </a:r>
            <a:endParaRPr lang="en-US" sz="2800" dirty="0">
              <a:latin typeface="+mj-lt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895085" y="4646616"/>
            <a:ext cx="415000" cy="33686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5969" y="261412"/>
            <a:ext cx="9341802" cy="59104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6200000">
            <a:off x="-2059288" y="2967334"/>
            <a:ext cx="61608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+mj-lt"/>
              </a:rPr>
              <a:t>Data Table Resources</a:t>
            </a:r>
            <a:endParaRPr lang="en-US" sz="5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6235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5969" y="348573"/>
            <a:ext cx="9545808" cy="578560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84400" y="6054278"/>
            <a:ext cx="9210992" cy="803574"/>
          </a:xfrm>
        </p:spPr>
        <p:txBody>
          <a:bodyPr vert="horz">
            <a:normAutofit/>
          </a:bodyPr>
          <a:lstStyle/>
          <a:p>
            <a:r>
              <a:rPr lang="en-US" sz="2800" u="sng" dirty="0">
                <a:latin typeface="+mj-lt"/>
              </a:rPr>
              <a:t>https://</a:t>
            </a:r>
            <a:r>
              <a:rPr lang="en-US" sz="2800" u="sng" dirty="0" smtClean="0">
                <a:latin typeface="+mj-lt"/>
              </a:rPr>
              <a:t>pulse.ucsd.edu/traininggrants</a:t>
            </a:r>
            <a:r>
              <a:rPr lang="en-US" sz="2800" dirty="0" smtClean="0">
                <a:latin typeface="+mj-lt"/>
              </a:rPr>
              <a:t> - </a:t>
            </a:r>
            <a:r>
              <a:rPr lang="en-US" sz="2000" dirty="0" smtClean="0">
                <a:latin typeface="+mj-lt"/>
              </a:rPr>
              <a:t>AD credentials required</a:t>
            </a:r>
            <a:endParaRPr lang="en-US" sz="2800" dirty="0">
              <a:latin typeface="+mj-lt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895085" y="4646616"/>
            <a:ext cx="415000" cy="33686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6200000">
            <a:off x="-2059288" y="2644170"/>
            <a:ext cx="61608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latin typeface="+mj-lt"/>
              </a:rPr>
              <a:t>Resources</a:t>
            </a:r>
            <a:endParaRPr lang="en-US" sz="9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9281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Coming up TG Office Hours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09221" y="1511903"/>
            <a:ext cx="10515600" cy="4927395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+mj-lt"/>
              </a:rPr>
              <a:t>10/12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smtClean="0">
                <a:latin typeface="+mj-lt"/>
              </a:rPr>
              <a:t>- Data </a:t>
            </a:r>
            <a:r>
              <a:rPr lang="en-US" sz="3200" dirty="0">
                <a:latin typeface="+mj-lt"/>
              </a:rPr>
              <a:t>Table </a:t>
            </a:r>
            <a:r>
              <a:rPr lang="en-US" sz="3200" dirty="0" smtClean="0">
                <a:latin typeface="+mj-lt"/>
              </a:rPr>
              <a:t>2 &amp; 1</a:t>
            </a:r>
            <a:endParaRPr lang="en-US" sz="3200" dirty="0">
              <a:latin typeface="+mj-lt"/>
            </a:endParaRPr>
          </a:p>
          <a:p>
            <a:r>
              <a:rPr lang="en-US" sz="3200" i="1" dirty="0">
                <a:latin typeface="+mj-lt"/>
              </a:rPr>
              <a:t>No office hours</a:t>
            </a:r>
          </a:p>
          <a:p>
            <a:pPr lvl="1"/>
            <a:r>
              <a:rPr lang="en-US" sz="2800" dirty="0">
                <a:latin typeface="+mj-lt"/>
              </a:rPr>
              <a:t>10/19</a:t>
            </a:r>
          </a:p>
          <a:p>
            <a:pPr lvl="1"/>
            <a:r>
              <a:rPr lang="en-US" sz="2800" dirty="0">
                <a:latin typeface="+mj-lt"/>
              </a:rPr>
              <a:t>10/26</a:t>
            </a:r>
          </a:p>
          <a:p>
            <a:pPr lvl="1"/>
            <a:r>
              <a:rPr lang="en-US" sz="2800" dirty="0">
                <a:latin typeface="+mj-lt"/>
              </a:rPr>
              <a:t>11/2</a:t>
            </a:r>
          </a:p>
          <a:p>
            <a:r>
              <a:rPr lang="en-US" sz="3200" dirty="0">
                <a:latin typeface="+mj-lt"/>
              </a:rPr>
              <a:t>11/9 </a:t>
            </a:r>
            <a:r>
              <a:rPr lang="en-US" sz="3200" dirty="0" smtClean="0">
                <a:latin typeface="+mj-lt"/>
              </a:rPr>
              <a:t>  – Data </a:t>
            </a:r>
            <a:r>
              <a:rPr lang="en-US" sz="3200" dirty="0">
                <a:latin typeface="+mj-lt"/>
              </a:rPr>
              <a:t>tables 3 &amp; 4</a:t>
            </a:r>
          </a:p>
          <a:p>
            <a:r>
              <a:rPr lang="en-US" sz="3200" dirty="0">
                <a:latin typeface="+mj-lt"/>
              </a:rPr>
              <a:t>11/16 – Data Tables 5 &amp; 6</a:t>
            </a:r>
          </a:p>
          <a:p>
            <a:r>
              <a:rPr lang="en-US" sz="3200" dirty="0">
                <a:latin typeface="+mj-lt"/>
              </a:rPr>
              <a:t>11/23 – Thanksgiving</a:t>
            </a:r>
          </a:p>
          <a:p>
            <a:r>
              <a:rPr lang="en-US" sz="3200" dirty="0">
                <a:latin typeface="+mj-lt"/>
              </a:rPr>
              <a:t>11/30 – Data tables 7 &amp; </a:t>
            </a:r>
            <a:r>
              <a:rPr lang="en-US" sz="3200" dirty="0" smtClean="0">
                <a:latin typeface="+mj-lt"/>
              </a:rPr>
              <a:t>8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584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6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32438" y="2827838"/>
            <a:ext cx="5127125" cy="12023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9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Questions</a:t>
            </a:r>
            <a:endParaRPr lang="en-US" sz="96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5840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 txBox="1">
            <a:spLocks/>
          </p:cNvSpPr>
          <p:nvPr/>
        </p:nvSpPr>
        <p:spPr>
          <a:xfrm>
            <a:off x="401994" y="0"/>
            <a:ext cx="11388012" cy="958432"/>
          </a:xfrm>
          <a:prstGeom prst="rect">
            <a:avLst/>
          </a:prstGeom>
          <a:ln w="3175" cmpd="sng">
            <a:noFill/>
          </a:ln>
        </p:spPr>
        <p:txBody>
          <a:bodyPr vert="horz" lIns="0" tIns="0" rIns="0" bIns="0" rtlCol="0" anchor="b">
            <a:normAutofit/>
          </a:bodyPr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endParaRPr lang="en-US" sz="4400" dirty="0"/>
          </a:p>
        </p:txBody>
      </p:sp>
      <p:sp>
        <p:nvSpPr>
          <p:cNvPr id="3" name="Freeform 2"/>
          <p:cNvSpPr/>
          <p:nvPr/>
        </p:nvSpPr>
        <p:spPr>
          <a:xfrm>
            <a:off x="651757" y="2225770"/>
            <a:ext cx="5102694" cy="3061616"/>
          </a:xfrm>
          <a:custGeom>
            <a:avLst/>
            <a:gdLst>
              <a:gd name="connsiteX0" fmla="*/ 0 w 5102694"/>
              <a:gd name="connsiteY0" fmla="*/ 0 h 3061616"/>
              <a:gd name="connsiteX1" fmla="*/ 5102694 w 5102694"/>
              <a:gd name="connsiteY1" fmla="*/ 0 h 3061616"/>
              <a:gd name="connsiteX2" fmla="*/ 5102694 w 5102694"/>
              <a:gd name="connsiteY2" fmla="*/ 3061616 h 3061616"/>
              <a:gd name="connsiteX3" fmla="*/ 0 w 5102694"/>
              <a:gd name="connsiteY3" fmla="*/ 3061616 h 3061616"/>
              <a:gd name="connsiteX4" fmla="*/ 0 w 5102694"/>
              <a:gd name="connsiteY4" fmla="*/ 0 h 3061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94" h="3061616">
                <a:moveTo>
                  <a:pt x="0" y="0"/>
                </a:moveTo>
                <a:lnTo>
                  <a:pt x="5102694" y="0"/>
                </a:lnTo>
                <a:lnTo>
                  <a:pt x="5102694" y="3061616"/>
                </a:lnTo>
                <a:lnTo>
                  <a:pt x="0" y="306161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020" tIns="160020" rIns="160020" bIns="160020" numCol="1" spcCol="1270" anchor="ctr" anchorCtr="0">
            <a:noAutofit/>
          </a:bodyPr>
          <a:lstStyle/>
          <a:p>
            <a:pPr lvl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200" kern="1200" dirty="0">
                <a:solidFill>
                  <a:schemeClr val="bg1"/>
                </a:solidFill>
                <a:latin typeface="Calibri Light" panose="020F0302020204030204" pitchFamily="34" charset="0"/>
              </a:rPr>
              <a:t>Required for all </a:t>
            </a:r>
            <a:r>
              <a:rPr lang="en-US" sz="4200" dirty="0">
                <a:solidFill>
                  <a:srgbClr val="FFFF00"/>
                </a:solidFill>
                <a:latin typeface="Calibri Light" panose="020F0302020204030204" pitchFamily="34" charset="0"/>
              </a:rPr>
              <a:t>NRSA</a:t>
            </a:r>
            <a:r>
              <a:rPr lang="en-US" sz="4200" kern="1200" dirty="0">
                <a:solidFill>
                  <a:schemeClr val="bg1"/>
                </a:solidFill>
                <a:latin typeface="Calibri Light" panose="020F0302020204030204" pitchFamily="34" charset="0"/>
              </a:rPr>
              <a:t> applications, </a:t>
            </a:r>
            <a:r>
              <a:rPr lang="en-US" sz="4200" kern="1200" dirty="0">
                <a:solidFill>
                  <a:srgbClr val="FFFF00"/>
                </a:solidFill>
                <a:latin typeface="Calibri Light" panose="020F0302020204030204" pitchFamily="34" charset="0"/>
              </a:rPr>
              <a:t>one</a:t>
            </a:r>
            <a:r>
              <a:rPr lang="en-US" sz="4200" kern="1200" dirty="0">
                <a:solidFill>
                  <a:schemeClr val="bg1"/>
                </a:solidFill>
                <a:latin typeface="Calibri Light" panose="020F0302020204030204" pitchFamily="34" charset="0"/>
              </a:rPr>
              <a:t> set of tables for all NIH institutes</a:t>
            </a:r>
          </a:p>
        </p:txBody>
      </p:sp>
      <p:sp>
        <p:nvSpPr>
          <p:cNvPr id="4" name="Freeform 3"/>
          <p:cNvSpPr/>
          <p:nvPr/>
        </p:nvSpPr>
        <p:spPr>
          <a:xfrm>
            <a:off x="6264721" y="2225770"/>
            <a:ext cx="5102694" cy="3061616"/>
          </a:xfrm>
          <a:custGeom>
            <a:avLst/>
            <a:gdLst>
              <a:gd name="connsiteX0" fmla="*/ 0 w 5102694"/>
              <a:gd name="connsiteY0" fmla="*/ 0 h 3061616"/>
              <a:gd name="connsiteX1" fmla="*/ 5102694 w 5102694"/>
              <a:gd name="connsiteY1" fmla="*/ 0 h 3061616"/>
              <a:gd name="connsiteX2" fmla="*/ 5102694 w 5102694"/>
              <a:gd name="connsiteY2" fmla="*/ 3061616 h 3061616"/>
              <a:gd name="connsiteX3" fmla="*/ 0 w 5102694"/>
              <a:gd name="connsiteY3" fmla="*/ 3061616 h 3061616"/>
              <a:gd name="connsiteX4" fmla="*/ 0 w 5102694"/>
              <a:gd name="connsiteY4" fmla="*/ 0 h 3061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94" h="3061616">
                <a:moveTo>
                  <a:pt x="0" y="0"/>
                </a:moveTo>
                <a:lnTo>
                  <a:pt x="5102694" y="0"/>
                </a:lnTo>
                <a:lnTo>
                  <a:pt x="5102694" y="3061616"/>
                </a:lnTo>
                <a:lnTo>
                  <a:pt x="0" y="306161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6010703"/>
              <a:satOff val="-26380"/>
              <a:lumOff val="7843"/>
              <a:alphaOff val="0"/>
            </a:schemeClr>
          </a:fillRef>
          <a:effectRef idx="0">
            <a:schemeClr val="accent5">
              <a:hueOff val="6010703"/>
              <a:satOff val="-26380"/>
              <a:lumOff val="784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020" tIns="160020" rIns="160020" bIns="160020" numCol="1" spcCol="1270" anchor="ctr" anchorCtr="0">
            <a:noAutofit/>
          </a:bodyPr>
          <a:lstStyle/>
          <a:p>
            <a:pPr lvl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200" kern="1200" dirty="0">
                <a:solidFill>
                  <a:schemeClr val="bg1"/>
                </a:solidFill>
                <a:latin typeface="Calibri Light" panose="020F0302020204030204" pitchFamily="34" charset="0"/>
              </a:rPr>
              <a:t>Present </a:t>
            </a:r>
            <a:r>
              <a:rPr lang="en-US" sz="4200" kern="1200" dirty="0">
                <a:solidFill>
                  <a:srgbClr val="FFFF00"/>
                </a:solidFill>
                <a:latin typeface="Calibri Light" panose="020F0302020204030204" pitchFamily="34" charset="0"/>
              </a:rPr>
              <a:t>detailed</a:t>
            </a:r>
            <a:r>
              <a:rPr lang="en-US" sz="4200" kern="1200" dirty="0">
                <a:solidFill>
                  <a:schemeClr val="bg1"/>
                </a:solidFill>
                <a:latin typeface="Calibri Light" panose="020F0302020204030204" pitchFamily="34" charset="0"/>
              </a:rPr>
              <a:t> and </a:t>
            </a:r>
            <a:r>
              <a:rPr lang="en-US" sz="4200" kern="1200" dirty="0">
                <a:solidFill>
                  <a:srgbClr val="FFFF00"/>
                </a:solidFill>
                <a:latin typeface="Calibri Light" panose="020F0302020204030204" pitchFamily="34" charset="0"/>
              </a:rPr>
              <a:t>consolidated</a:t>
            </a:r>
            <a:r>
              <a:rPr lang="en-US" sz="4200" kern="1200" dirty="0">
                <a:solidFill>
                  <a:schemeClr val="bg1"/>
                </a:solidFill>
                <a:latin typeface="Calibri Light" panose="020F0302020204030204" pitchFamily="34" charset="0"/>
              </a:rPr>
              <a:t> documentation of your Training Program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43828" y="479215"/>
            <a:ext cx="11246178" cy="1467571"/>
          </a:xfrm>
        </p:spPr>
        <p:txBody>
          <a:bodyPr>
            <a:noAutofit/>
          </a:bodyPr>
          <a:lstStyle/>
          <a:p>
            <a:r>
              <a:rPr lang="en-US" dirty="0"/>
              <a:t>What are </a:t>
            </a:r>
            <a:r>
              <a:rPr lang="en-US" dirty="0" smtClean="0"/>
              <a:t>NIH data </a:t>
            </a:r>
            <a:r>
              <a:rPr lang="en-US" dirty="0"/>
              <a:t>tables?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9446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651756" y="2225770"/>
            <a:ext cx="10097523" cy="3331750"/>
          </a:xfrm>
          <a:custGeom>
            <a:avLst/>
            <a:gdLst>
              <a:gd name="connsiteX0" fmla="*/ 0 w 5102694"/>
              <a:gd name="connsiteY0" fmla="*/ 0 h 3061616"/>
              <a:gd name="connsiteX1" fmla="*/ 5102694 w 5102694"/>
              <a:gd name="connsiteY1" fmla="*/ 0 h 3061616"/>
              <a:gd name="connsiteX2" fmla="*/ 5102694 w 5102694"/>
              <a:gd name="connsiteY2" fmla="*/ 3061616 h 3061616"/>
              <a:gd name="connsiteX3" fmla="*/ 0 w 5102694"/>
              <a:gd name="connsiteY3" fmla="*/ 3061616 h 3061616"/>
              <a:gd name="connsiteX4" fmla="*/ 0 w 5102694"/>
              <a:gd name="connsiteY4" fmla="*/ 0 h 3061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94" h="3061616">
                <a:moveTo>
                  <a:pt x="0" y="0"/>
                </a:moveTo>
                <a:lnTo>
                  <a:pt x="5102694" y="0"/>
                </a:lnTo>
                <a:lnTo>
                  <a:pt x="5102694" y="3061616"/>
                </a:lnTo>
                <a:lnTo>
                  <a:pt x="0" y="306161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020" tIns="160020" rIns="160020" bIns="160020" numCol="1" spcCol="1270" anchor="t" anchorCtr="0"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+mj-lt"/>
              </a:rPr>
              <a:t>Summarize the data in the body of your grant application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+mj-lt"/>
              </a:rPr>
              <a:t>Use the data to support the presentation of your training program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43828" y="479215"/>
            <a:ext cx="11246178" cy="1467571"/>
          </a:xfrm>
        </p:spPr>
        <p:txBody>
          <a:bodyPr>
            <a:noAutofit/>
          </a:bodyPr>
          <a:lstStyle/>
          <a:p>
            <a:r>
              <a:rPr lang="en-US" dirty="0"/>
              <a:t>What are data tables?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6841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552" y="2933549"/>
            <a:ext cx="3198296" cy="100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Data Tables</a:t>
            </a:r>
          </a:p>
        </p:txBody>
      </p:sp>
      <p:sp>
        <p:nvSpPr>
          <p:cNvPr id="17" name="Freeform 16"/>
          <p:cNvSpPr/>
          <p:nvPr/>
        </p:nvSpPr>
        <p:spPr>
          <a:xfrm>
            <a:off x="3888192" y="721358"/>
            <a:ext cx="7240471" cy="1106171"/>
          </a:xfrm>
          <a:custGeom>
            <a:avLst/>
            <a:gdLst>
              <a:gd name="connsiteX0" fmla="*/ 0 w 5405120"/>
              <a:gd name="connsiteY0" fmla="*/ 0 h 1106169"/>
              <a:gd name="connsiteX1" fmla="*/ 4852036 w 5405120"/>
              <a:gd name="connsiteY1" fmla="*/ 0 h 1106169"/>
              <a:gd name="connsiteX2" fmla="*/ 5405120 w 5405120"/>
              <a:gd name="connsiteY2" fmla="*/ 553085 h 1106169"/>
              <a:gd name="connsiteX3" fmla="*/ 4852036 w 5405120"/>
              <a:gd name="connsiteY3" fmla="*/ 1106169 h 1106169"/>
              <a:gd name="connsiteX4" fmla="*/ 0 w 5405120"/>
              <a:gd name="connsiteY4" fmla="*/ 1106169 h 1106169"/>
              <a:gd name="connsiteX5" fmla="*/ 0 w 5405120"/>
              <a:gd name="connsiteY5" fmla="*/ 0 h 1106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5120" h="1106169">
                <a:moveTo>
                  <a:pt x="5405120" y="1106168"/>
                </a:moveTo>
                <a:lnTo>
                  <a:pt x="553084" y="1106168"/>
                </a:lnTo>
                <a:lnTo>
                  <a:pt x="0" y="553084"/>
                </a:lnTo>
                <a:lnTo>
                  <a:pt x="553084" y="1"/>
                </a:lnTo>
                <a:lnTo>
                  <a:pt x="5405120" y="1"/>
                </a:lnTo>
                <a:lnTo>
                  <a:pt x="5405120" y="110616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4332" tIns="76201" rIns="142240" bIns="76201" numCol="1" spcCol="1270" anchor="ctr" anchorCtr="0">
            <a:noAutofit/>
          </a:bodyPr>
          <a:lstStyle/>
          <a:p>
            <a:pPr lvl="0" algn="ctr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0" u="none" strike="noStrike" kern="1200" dirty="0">
                <a:solidFill>
                  <a:srgbClr val="313231"/>
                </a:solidFill>
                <a:effectLst/>
                <a:latin typeface="+mj-lt"/>
              </a:rPr>
              <a:t>Census of Participating </a:t>
            </a:r>
            <a:r>
              <a:rPr lang="en-US" sz="2800" b="0" u="none" strike="noStrike" kern="1200" dirty="0">
                <a:solidFill>
                  <a:srgbClr val="FFFF00"/>
                </a:solidFill>
                <a:effectLst/>
                <a:latin typeface="+mj-lt"/>
              </a:rPr>
              <a:t>Departments</a:t>
            </a:r>
            <a:r>
              <a:rPr lang="en-US" sz="2800" b="0" u="none" strike="noStrike" kern="120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US" sz="2800" b="0" u="none" strike="noStrike" kern="1200" dirty="0">
                <a:solidFill>
                  <a:srgbClr val="313231"/>
                </a:solidFill>
                <a:effectLst/>
                <a:latin typeface="+mj-lt"/>
              </a:rPr>
              <a:t>and</a:t>
            </a:r>
            <a:r>
              <a:rPr lang="en-US" sz="2800" b="0" u="none" strike="noStrike" kern="120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US" sz="2800" b="0" u="none" strike="noStrike" kern="1200" dirty="0">
                <a:solidFill>
                  <a:srgbClr val="313231"/>
                </a:solidFill>
                <a:effectLst/>
                <a:latin typeface="+mj-lt"/>
              </a:rPr>
              <a:t>Interdepartmental</a:t>
            </a:r>
            <a:r>
              <a:rPr lang="en-US" sz="2800" b="0" u="none" strike="noStrike" kern="120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US" sz="2800" b="0" u="none" strike="noStrike" kern="1200" dirty="0">
                <a:solidFill>
                  <a:srgbClr val="FFFF00"/>
                </a:solidFill>
                <a:effectLst/>
                <a:latin typeface="+mj-lt"/>
              </a:rPr>
              <a:t>Programs</a:t>
            </a:r>
            <a:endParaRPr lang="en-US" sz="2800" kern="12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335108" y="721359"/>
            <a:ext cx="1106169" cy="1106169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Freeform 18"/>
          <p:cNvSpPr/>
          <p:nvPr/>
        </p:nvSpPr>
        <p:spPr>
          <a:xfrm>
            <a:off x="3888192" y="2157728"/>
            <a:ext cx="7240471" cy="1106170"/>
          </a:xfrm>
          <a:custGeom>
            <a:avLst/>
            <a:gdLst>
              <a:gd name="connsiteX0" fmla="*/ 0 w 5405120"/>
              <a:gd name="connsiteY0" fmla="*/ 0 h 1106169"/>
              <a:gd name="connsiteX1" fmla="*/ 4852036 w 5405120"/>
              <a:gd name="connsiteY1" fmla="*/ 0 h 1106169"/>
              <a:gd name="connsiteX2" fmla="*/ 5405120 w 5405120"/>
              <a:gd name="connsiteY2" fmla="*/ 553085 h 1106169"/>
              <a:gd name="connsiteX3" fmla="*/ 4852036 w 5405120"/>
              <a:gd name="connsiteY3" fmla="*/ 1106169 h 1106169"/>
              <a:gd name="connsiteX4" fmla="*/ 0 w 5405120"/>
              <a:gd name="connsiteY4" fmla="*/ 1106169 h 1106169"/>
              <a:gd name="connsiteX5" fmla="*/ 0 w 5405120"/>
              <a:gd name="connsiteY5" fmla="*/ 0 h 1106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5120" h="1106169">
                <a:moveTo>
                  <a:pt x="5405120" y="1106168"/>
                </a:moveTo>
                <a:lnTo>
                  <a:pt x="553084" y="1106168"/>
                </a:lnTo>
                <a:lnTo>
                  <a:pt x="0" y="553084"/>
                </a:lnTo>
                <a:lnTo>
                  <a:pt x="553084" y="1"/>
                </a:lnTo>
                <a:lnTo>
                  <a:pt x="5405120" y="1"/>
                </a:lnTo>
                <a:lnTo>
                  <a:pt x="5405120" y="110616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4332" tIns="76201" rIns="142240" bIns="76200" numCol="1" spcCol="1270" anchor="ctr" anchorCtr="0">
            <a:noAutofit/>
          </a:bodyPr>
          <a:lstStyle/>
          <a:p>
            <a:pPr lvl="0" algn="ctr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0" u="none" strike="noStrike" kern="1200" dirty="0">
                <a:solidFill>
                  <a:srgbClr val="313231"/>
                </a:solidFill>
                <a:effectLst/>
                <a:latin typeface="+mj-lt"/>
              </a:rPr>
              <a:t>Participating</a:t>
            </a:r>
            <a:r>
              <a:rPr lang="en-US" sz="2800" b="0" u="none" strike="noStrike" kern="120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US" sz="2800" b="0" u="none" strike="noStrike" kern="1200" dirty="0">
                <a:solidFill>
                  <a:srgbClr val="FFFF00"/>
                </a:solidFill>
                <a:effectLst/>
                <a:latin typeface="+mj-lt"/>
              </a:rPr>
              <a:t>Faculty</a:t>
            </a:r>
            <a:r>
              <a:rPr lang="en-US" sz="2800" b="0" u="none" strike="noStrike" kern="120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US" sz="2800" b="0" u="none" strike="noStrike" kern="1200" dirty="0">
                <a:solidFill>
                  <a:srgbClr val="313231"/>
                </a:solidFill>
                <a:effectLst/>
                <a:latin typeface="+mj-lt"/>
              </a:rPr>
              <a:t>Members</a:t>
            </a:r>
            <a:endParaRPr lang="en-US" sz="2800" kern="1200" dirty="0">
              <a:solidFill>
                <a:srgbClr val="313231"/>
              </a:solidFill>
              <a:latin typeface="+mj-lt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335108" y="2157729"/>
            <a:ext cx="1106169" cy="1106169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Freeform 20"/>
          <p:cNvSpPr/>
          <p:nvPr/>
        </p:nvSpPr>
        <p:spPr>
          <a:xfrm>
            <a:off x="3888192" y="3594098"/>
            <a:ext cx="7240471" cy="1106170"/>
          </a:xfrm>
          <a:custGeom>
            <a:avLst/>
            <a:gdLst>
              <a:gd name="connsiteX0" fmla="*/ 0 w 5405120"/>
              <a:gd name="connsiteY0" fmla="*/ 0 h 1106169"/>
              <a:gd name="connsiteX1" fmla="*/ 4852036 w 5405120"/>
              <a:gd name="connsiteY1" fmla="*/ 0 h 1106169"/>
              <a:gd name="connsiteX2" fmla="*/ 5405120 w 5405120"/>
              <a:gd name="connsiteY2" fmla="*/ 553085 h 1106169"/>
              <a:gd name="connsiteX3" fmla="*/ 4852036 w 5405120"/>
              <a:gd name="connsiteY3" fmla="*/ 1106169 h 1106169"/>
              <a:gd name="connsiteX4" fmla="*/ 0 w 5405120"/>
              <a:gd name="connsiteY4" fmla="*/ 1106169 h 1106169"/>
              <a:gd name="connsiteX5" fmla="*/ 0 w 5405120"/>
              <a:gd name="connsiteY5" fmla="*/ 0 h 1106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5120" h="1106169">
                <a:moveTo>
                  <a:pt x="5405120" y="1106168"/>
                </a:moveTo>
                <a:lnTo>
                  <a:pt x="553084" y="1106168"/>
                </a:lnTo>
                <a:lnTo>
                  <a:pt x="0" y="553084"/>
                </a:lnTo>
                <a:lnTo>
                  <a:pt x="553084" y="1"/>
                </a:lnTo>
                <a:lnTo>
                  <a:pt x="5405120" y="1"/>
                </a:lnTo>
                <a:lnTo>
                  <a:pt x="5405120" y="110616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4332" tIns="76201" rIns="142240" bIns="76200" numCol="1" spcCol="1270" anchor="ctr" anchorCtr="0">
            <a:noAutofit/>
          </a:bodyPr>
          <a:lstStyle/>
          <a:p>
            <a:pPr lvl="0" algn="ctr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0" u="none" strike="noStrike" kern="1200" dirty="0">
                <a:solidFill>
                  <a:srgbClr val="313231"/>
                </a:solidFill>
                <a:effectLst/>
                <a:latin typeface="+mj-lt"/>
              </a:rPr>
              <a:t>Federal Institutional Research Training Grant and </a:t>
            </a:r>
            <a:r>
              <a:rPr lang="en-US" sz="2400" b="0" u="none" strike="noStrike" kern="1200" dirty="0">
                <a:solidFill>
                  <a:srgbClr val="FFFF00"/>
                </a:solidFill>
                <a:effectLst/>
                <a:latin typeface="+mj-lt"/>
              </a:rPr>
              <a:t>Related Support Available </a:t>
            </a:r>
            <a:r>
              <a:rPr lang="en-US" sz="2400" b="0" u="none" strike="noStrike" kern="1200" dirty="0">
                <a:solidFill>
                  <a:srgbClr val="313231"/>
                </a:solidFill>
                <a:effectLst/>
                <a:latin typeface="+mj-lt"/>
              </a:rPr>
              <a:t>to Participating Faculty Members</a:t>
            </a:r>
            <a:endParaRPr lang="en-US" sz="2400" kern="1200" dirty="0">
              <a:solidFill>
                <a:srgbClr val="313231"/>
              </a:solidFill>
              <a:latin typeface="+mj-lt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3335108" y="3594099"/>
            <a:ext cx="1106169" cy="1106169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Freeform 22"/>
          <p:cNvSpPr/>
          <p:nvPr/>
        </p:nvSpPr>
        <p:spPr>
          <a:xfrm>
            <a:off x="3888193" y="5030468"/>
            <a:ext cx="7240472" cy="1106170"/>
          </a:xfrm>
          <a:custGeom>
            <a:avLst/>
            <a:gdLst>
              <a:gd name="connsiteX0" fmla="*/ 0 w 5405120"/>
              <a:gd name="connsiteY0" fmla="*/ 0 h 1106169"/>
              <a:gd name="connsiteX1" fmla="*/ 4852036 w 5405120"/>
              <a:gd name="connsiteY1" fmla="*/ 0 h 1106169"/>
              <a:gd name="connsiteX2" fmla="*/ 5405120 w 5405120"/>
              <a:gd name="connsiteY2" fmla="*/ 553085 h 1106169"/>
              <a:gd name="connsiteX3" fmla="*/ 4852036 w 5405120"/>
              <a:gd name="connsiteY3" fmla="*/ 1106169 h 1106169"/>
              <a:gd name="connsiteX4" fmla="*/ 0 w 5405120"/>
              <a:gd name="connsiteY4" fmla="*/ 1106169 h 1106169"/>
              <a:gd name="connsiteX5" fmla="*/ 0 w 5405120"/>
              <a:gd name="connsiteY5" fmla="*/ 0 h 1106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5120" h="1106169">
                <a:moveTo>
                  <a:pt x="5405120" y="1106168"/>
                </a:moveTo>
                <a:lnTo>
                  <a:pt x="553084" y="1106168"/>
                </a:lnTo>
                <a:lnTo>
                  <a:pt x="0" y="553084"/>
                </a:lnTo>
                <a:lnTo>
                  <a:pt x="553084" y="1"/>
                </a:lnTo>
                <a:lnTo>
                  <a:pt x="5405120" y="1"/>
                </a:lnTo>
                <a:lnTo>
                  <a:pt x="5405120" y="110616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4332" tIns="76201" rIns="142241" bIns="76200" numCol="1" spcCol="1270" anchor="ctr" anchorCtr="0">
            <a:noAutofit/>
          </a:bodyPr>
          <a:lstStyle/>
          <a:p>
            <a:pPr lvl="0" algn="ctr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0" u="none" strike="noStrike" kern="1200" dirty="0">
                <a:solidFill>
                  <a:srgbClr val="FFFF00"/>
                </a:solidFill>
                <a:effectLst/>
                <a:latin typeface="+mj-lt"/>
              </a:rPr>
              <a:t>Research Support </a:t>
            </a:r>
            <a:r>
              <a:rPr lang="en-US" sz="2800" b="0" u="none" strike="noStrike" kern="1200" dirty="0">
                <a:solidFill>
                  <a:srgbClr val="313231"/>
                </a:solidFill>
                <a:effectLst/>
                <a:latin typeface="+mj-lt"/>
              </a:rPr>
              <a:t>of Participating Faculty Members</a:t>
            </a:r>
            <a:endParaRPr lang="en-US" sz="2800" kern="1200" dirty="0">
              <a:solidFill>
                <a:srgbClr val="313231"/>
              </a:solidFill>
              <a:latin typeface="+mj-lt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335108" y="5030469"/>
            <a:ext cx="1106169" cy="1106169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TextBox 24"/>
          <p:cNvSpPr txBox="1"/>
          <p:nvPr/>
        </p:nvSpPr>
        <p:spPr>
          <a:xfrm>
            <a:off x="3586856" y="875437"/>
            <a:ext cx="6026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586856" y="2283954"/>
            <a:ext cx="6026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86856" y="3756721"/>
            <a:ext cx="6026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586856" y="5198832"/>
            <a:ext cx="6026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9338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  <p:bldP spid="19" grpId="0" animBg="1"/>
      <p:bldP spid="21" grpId="0" animBg="1"/>
      <p:bldP spid="23" grpId="0" animBg="1"/>
      <p:bldP spid="29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05" y="3302310"/>
            <a:ext cx="3177890" cy="100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Data Tables</a:t>
            </a:r>
          </a:p>
        </p:txBody>
      </p:sp>
      <p:sp>
        <p:nvSpPr>
          <p:cNvPr id="17" name="Freeform 16"/>
          <p:cNvSpPr/>
          <p:nvPr/>
        </p:nvSpPr>
        <p:spPr>
          <a:xfrm>
            <a:off x="3534900" y="843740"/>
            <a:ext cx="7708064" cy="1106171"/>
          </a:xfrm>
          <a:custGeom>
            <a:avLst/>
            <a:gdLst>
              <a:gd name="connsiteX0" fmla="*/ 0 w 5405120"/>
              <a:gd name="connsiteY0" fmla="*/ 0 h 1106169"/>
              <a:gd name="connsiteX1" fmla="*/ 4852036 w 5405120"/>
              <a:gd name="connsiteY1" fmla="*/ 0 h 1106169"/>
              <a:gd name="connsiteX2" fmla="*/ 5405120 w 5405120"/>
              <a:gd name="connsiteY2" fmla="*/ 553085 h 1106169"/>
              <a:gd name="connsiteX3" fmla="*/ 4852036 w 5405120"/>
              <a:gd name="connsiteY3" fmla="*/ 1106169 h 1106169"/>
              <a:gd name="connsiteX4" fmla="*/ 0 w 5405120"/>
              <a:gd name="connsiteY4" fmla="*/ 1106169 h 1106169"/>
              <a:gd name="connsiteX5" fmla="*/ 0 w 5405120"/>
              <a:gd name="connsiteY5" fmla="*/ 0 h 1106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5120" h="1106169">
                <a:moveTo>
                  <a:pt x="5405120" y="1106168"/>
                </a:moveTo>
                <a:lnTo>
                  <a:pt x="553084" y="1106168"/>
                </a:lnTo>
                <a:lnTo>
                  <a:pt x="0" y="553084"/>
                </a:lnTo>
                <a:lnTo>
                  <a:pt x="553084" y="1"/>
                </a:lnTo>
                <a:lnTo>
                  <a:pt x="5405120" y="1"/>
                </a:lnTo>
                <a:lnTo>
                  <a:pt x="5405120" y="110616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4332" tIns="76201" rIns="142240" bIns="76201" numCol="1" spcCol="1270" anchor="ctr" anchorCtr="0">
            <a:noAutofit/>
          </a:bodyPr>
          <a:lstStyle/>
          <a:p>
            <a:pPr fontAlgn="ctr"/>
            <a:r>
              <a:rPr lang="en-US" sz="2800" dirty="0">
                <a:solidFill>
                  <a:srgbClr val="FFFF00"/>
                </a:solidFill>
                <a:latin typeface="+mj-lt"/>
              </a:rPr>
              <a:t>Publications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of Those in Training</a:t>
            </a:r>
          </a:p>
        </p:txBody>
      </p:sp>
      <p:sp>
        <p:nvSpPr>
          <p:cNvPr id="18" name="Oval 17"/>
          <p:cNvSpPr/>
          <p:nvPr/>
        </p:nvSpPr>
        <p:spPr>
          <a:xfrm>
            <a:off x="2981816" y="843741"/>
            <a:ext cx="1106169" cy="1106169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Freeform 18"/>
          <p:cNvSpPr/>
          <p:nvPr/>
        </p:nvSpPr>
        <p:spPr>
          <a:xfrm>
            <a:off x="3534900" y="2280110"/>
            <a:ext cx="7708064" cy="1106170"/>
          </a:xfrm>
          <a:custGeom>
            <a:avLst/>
            <a:gdLst>
              <a:gd name="connsiteX0" fmla="*/ 0 w 5405120"/>
              <a:gd name="connsiteY0" fmla="*/ 0 h 1106169"/>
              <a:gd name="connsiteX1" fmla="*/ 4852036 w 5405120"/>
              <a:gd name="connsiteY1" fmla="*/ 0 h 1106169"/>
              <a:gd name="connsiteX2" fmla="*/ 5405120 w 5405120"/>
              <a:gd name="connsiteY2" fmla="*/ 553085 h 1106169"/>
              <a:gd name="connsiteX3" fmla="*/ 4852036 w 5405120"/>
              <a:gd name="connsiteY3" fmla="*/ 1106169 h 1106169"/>
              <a:gd name="connsiteX4" fmla="*/ 0 w 5405120"/>
              <a:gd name="connsiteY4" fmla="*/ 1106169 h 1106169"/>
              <a:gd name="connsiteX5" fmla="*/ 0 w 5405120"/>
              <a:gd name="connsiteY5" fmla="*/ 0 h 1106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5120" h="1106169">
                <a:moveTo>
                  <a:pt x="5405120" y="1106168"/>
                </a:moveTo>
                <a:lnTo>
                  <a:pt x="553084" y="1106168"/>
                </a:lnTo>
                <a:lnTo>
                  <a:pt x="0" y="553084"/>
                </a:lnTo>
                <a:lnTo>
                  <a:pt x="553084" y="1"/>
                </a:lnTo>
                <a:lnTo>
                  <a:pt x="5405120" y="1"/>
                </a:lnTo>
                <a:lnTo>
                  <a:pt x="5405120" y="110616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4332" tIns="76201" rIns="142240" bIns="76200" numCol="1" spcCol="1270" anchor="ctr" anchorCtr="0">
            <a:noAutofit/>
          </a:bodyPr>
          <a:lstStyle/>
          <a:p>
            <a:pPr fontAlgn="ctr"/>
            <a:r>
              <a:rPr lang="en-US" sz="2800" dirty="0">
                <a:solidFill>
                  <a:srgbClr val="FFFF82"/>
                </a:solidFill>
                <a:latin typeface="+mj-lt"/>
              </a:rPr>
              <a:t>Applicants, Entrants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, and their Characteristics for the Past Five Years</a:t>
            </a:r>
          </a:p>
        </p:txBody>
      </p:sp>
      <p:sp>
        <p:nvSpPr>
          <p:cNvPr id="20" name="Oval 19"/>
          <p:cNvSpPr/>
          <p:nvPr/>
        </p:nvSpPr>
        <p:spPr>
          <a:xfrm>
            <a:off x="2981816" y="2280111"/>
            <a:ext cx="1106169" cy="1106169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Freeform 20"/>
          <p:cNvSpPr/>
          <p:nvPr/>
        </p:nvSpPr>
        <p:spPr>
          <a:xfrm>
            <a:off x="3534900" y="3716480"/>
            <a:ext cx="7708064" cy="1106170"/>
          </a:xfrm>
          <a:custGeom>
            <a:avLst/>
            <a:gdLst>
              <a:gd name="connsiteX0" fmla="*/ 0 w 5405120"/>
              <a:gd name="connsiteY0" fmla="*/ 0 h 1106169"/>
              <a:gd name="connsiteX1" fmla="*/ 4852036 w 5405120"/>
              <a:gd name="connsiteY1" fmla="*/ 0 h 1106169"/>
              <a:gd name="connsiteX2" fmla="*/ 5405120 w 5405120"/>
              <a:gd name="connsiteY2" fmla="*/ 553085 h 1106169"/>
              <a:gd name="connsiteX3" fmla="*/ 4852036 w 5405120"/>
              <a:gd name="connsiteY3" fmla="*/ 1106169 h 1106169"/>
              <a:gd name="connsiteX4" fmla="*/ 0 w 5405120"/>
              <a:gd name="connsiteY4" fmla="*/ 1106169 h 1106169"/>
              <a:gd name="connsiteX5" fmla="*/ 0 w 5405120"/>
              <a:gd name="connsiteY5" fmla="*/ 0 h 1106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5120" h="1106169">
                <a:moveTo>
                  <a:pt x="5405120" y="1106168"/>
                </a:moveTo>
                <a:lnTo>
                  <a:pt x="553084" y="1106168"/>
                </a:lnTo>
                <a:lnTo>
                  <a:pt x="0" y="553084"/>
                </a:lnTo>
                <a:lnTo>
                  <a:pt x="553084" y="1"/>
                </a:lnTo>
                <a:lnTo>
                  <a:pt x="5405120" y="1"/>
                </a:lnTo>
                <a:lnTo>
                  <a:pt x="5405120" y="110616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4332" tIns="76201" rIns="142240" bIns="76200" numCol="1" spcCol="1270" anchor="ctr" anchorCtr="0">
            <a:noAutofit/>
          </a:bodyPr>
          <a:lstStyle/>
          <a:p>
            <a:pPr fontAlgn="ctr"/>
            <a:r>
              <a:rPr lang="en-US" sz="2400" dirty="0">
                <a:solidFill>
                  <a:srgbClr val="FFFF00"/>
                </a:solidFill>
                <a:latin typeface="+mj-lt"/>
              </a:rPr>
              <a:t>Appointments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>
                <a:solidFill>
                  <a:srgbClr val="313231"/>
                </a:solidFill>
                <a:latin typeface="+mj-lt"/>
              </a:rPr>
              <a:t>to the Training Grant for Each Year of the Current Project Period (Renewals only)</a:t>
            </a:r>
          </a:p>
        </p:txBody>
      </p:sp>
      <p:sp>
        <p:nvSpPr>
          <p:cNvPr id="22" name="Oval 21"/>
          <p:cNvSpPr/>
          <p:nvPr/>
        </p:nvSpPr>
        <p:spPr>
          <a:xfrm>
            <a:off x="2981816" y="3716481"/>
            <a:ext cx="1106169" cy="1106169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Freeform 22"/>
          <p:cNvSpPr/>
          <p:nvPr/>
        </p:nvSpPr>
        <p:spPr>
          <a:xfrm>
            <a:off x="3534900" y="5152850"/>
            <a:ext cx="7708065" cy="1106170"/>
          </a:xfrm>
          <a:custGeom>
            <a:avLst/>
            <a:gdLst>
              <a:gd name="connsiteX0" fmla="*/ 0 w 5405120"/>
              <a:gd name="connsiteY0" fmla="*/ 0 h 1106169"/>
              <a:gd name="connsiteX1" fmla="*/ 4852036 w 5405120"/>
              <a:gd name="connsiteY1" fmla="*/ 0 h 1106169"/>
              <a:gd name="connsiteX2" fmla="*/ 5405120 w 5405120"/>
              <a:gd name="connsiteY2" fmla="*/ 553085 h 1106169"/>
              <a:gd name="connsiteX3" fmla="*/ 4852036 w 5405120"/>
              <a:gd name="connsiteY3" fmla="*/ 1106169 h 1106169"/>
              <a:gd name="connsiteX4" fmla="*/ 0 w 5405120"/>
              <a:gd name="connsiteY4" fmla="*/ 1106169 h 1106169"/>
              <a:gd name="connsiteX5" fmla="*/ 0 w 5405120"/>
              <a:gd name="connsiteY5" fmla="*/ 0 h 1106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5120" h="1106169">
                <a:moveTo>
                  <a:pt x="5405120" y="1106168"/>
                </a:moveTo>
                <a:lnTo>
                  <a:pt x="553084" y="1106168"/>
                </a:lnTo>
                <a:lnTo>
                  <a:pt x="0" y="553084"/>
                </a:lnTo>
                <a:lnTo>
                  <a:pt x="553084" y="1"/>
                </a:lnTo>
                <a:lnTo>
                  <a:pt x="5405120" y="1"/>
                </a:lnTo>
                <a:lnTo>
                  <a:pt x="5405120" y="110616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4332" tIns="76201" rIns="142241" bIns="76200" numCol="1" spcCol="1270" anchor="ctr" anchorCtr="0">
            <a:noAutofit/>
          </a:bodyPr>
          <a:lstStyle/>
          <a:p>
            <a:pPr fontAlgn="ctr"/>
            <a:r>
              <a:rPr lang="en-US" sz="2800" dirty="0">
                <a:solidFill>
                  <a:srgbClr val="FFFF00"/>
                </a:solidFill>
                <a:latin typeface="+mj-lt"/>
              </a:rPr>
              <a:t>Program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>
                <a:solidFill>
                  <a:srgbClr val="313231"/>
                </a:solidFill>
                <a:latin typeface="+mj-lt"/>
              </a:rPr>
              <a:t>Outcomes</a:t>
            </a:r>
          </a:p>
        </p:txBody>
      </p:sp>
      <p:sp>
        <p:nvSpPr>
          <p:cNvPr id="24" name="Oval 23"/>
          <p:cNvSpPr/>
          <p:nvPr/>
        </p:nvSpPr>
        <p:spPr>
          <a:xfrm>
            <a:off x="2981816" y="5152851"/>
            <a:ext cx="1106169" cy="1106169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TextBox 24"/>
          <p:cNvSpPr txBox="1"/>
          <p:nvPr/>
        </p:nvSpPr>
        <p:spPr>
          <a:xfrm>
            <a:off x="3047350" y="759158"/>
            <a:ext cx="97509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+mj-lt"/>
              </a:rPr>
              <a:t>5</a:t>
            </a:r>
            <a:br>
              <a:rPr lang="en-US" sz="4400" dirty="0">
                <a:solidFill>
                  <a:schemeClr val="bg1"/>
                </a:solidFill>
                <a:latin typeface="+mj-lt"/>
              </a:rPr>
            </a:br>
            <a:r>
              <a:rPr lang="en-US" sz="2400" dirty="0">
                <a:solidFill>
                  <a:schemeClr val="bg1"/>
                </a:solidFill>
                <a:latin typeface="+mj-lt"/>
              </a:rPr>
              <a:t>A &amp; B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233564" y="3879103"/>
            <a:ext cx="6026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233564" y="5321214"/>
            <a:ext cx="6026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8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40296" y="2206631"/>
            <a:ext cx="97509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+mj-lt"/>
              </a:rPr>
              <a:t>6</a:t>
            </a:r>
            <a:br>
              <a:rPr lang="en-US" sz="4400" dirty="0">
                <a:solidFill>
                  <a:schemeClr val="bg1"/>
                </a:solidFill>
                <a:latin typeface="+mj-lt"/>
              </a:rPr>
            </a:br>
            <a:r>
              <a:rPr lang="en-US" sz="2400" dirty="0">
                <a:solidFill>
                  <a:schemeClr val="bg1"/>
                </a:solidFill>
                <a:latin typeface="+mj-lt"/>
              </a:rPr>
              <a:t>A &amp; B</a:t>
            </a:r>
          </a:p>
        </p:txBody>
      </p:sp>
    </p:spTree>
    <p:extLst>
      <p:ext uri="{BB962C8B-B14F-4D97-AF65-F5344CB8AC3E}">
        <p14:creationId xmlns:p14="http://schemas.microsoft.com/office/powerpoint/2010/main" val="10114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1" grpId="0" animBg="1"/>
      <p:bldP spid="23" grpId="0" animBg="1"/>
      <p:bldP spid="25" grpId="0"/>
      <p:bldP spid="31" grpId="0"/>
      <p:bldP spid="32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>
                <a:solidFill>
                  <a:schemeClr val="tx1"/>
                </a:solidFill>
                <a:latin typeface="+mj-lt"/>
              </a:rPr>
              <a:t>A vs. B Data 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200" dirty="0">
                <a:solidFill>
                  <a:srgbClr val="FFFF00"/>
                </a:solidFill>
                <a:latin typeface="+mj-lt"/>
              </a:rPr>
              <a:t>A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 tables are for </a:t>
            </a:r>
            <a:r>
              <a:rPr lang="en-US" sz="3200" dirty="0">
                <a:solidFill>
                  <a:srgbClr val="FFFF00"/>
                </a:solidFill>
                <a:latin typeface="+mj-lt"/>
              </a:rPr>
              <a:t>predoc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 trainees</a:t>
            </a:r>
          </a:p>
          <a:p>
            <a:pPr marL="457200" lvl="1" indent="0">
              <a:buNone/>
            </a:pPr>
            <a:endParaRPr lang="en-US" sz="3200" dirty="0">
              <a:solidFill>
                <a:schemeClr val="tx1"/>
              </a:solidFill>
              <a:latin typeface="+mj-lt"/>
            </a:endParaRPr>
          </a:p>
          <a:p>
            <a:pPr marL="457200" lvl="1" indent="0">
              <a:buNone/>
            </a:pPr>
            <a:r>
              <a:rPr lang="en-US" sz="3200" dirty="0">
                <a:solidFill>
                  <a:schemeClr val="tx1"/>
                </a:solidFill>
                <a:latin typeface="+mj-lt"/>
              </a:rPr>
              <a:t>Most </a:t>
            </a:r>
            <a:r>
              <a:rPr lang="en-US" sz="3200" dirty="0">
                <a:solidFill>
                  <a:srgbClr val="FFFF00"/>
                </a:solidFill>
                <a:latin typeface="+mj-lt"/>
              </a:rPr>
              <a:t>B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 tables are for </a:t>
            </a:r>
            <a:r>
              <a:rPr lang="en-US" sz="3200" dirty="0">
                <a:solidFill>
                  <a:srgbClr val="FFFF00"/>
                </a:solidFill>
                <a:latin typeface="+mj-lt"/>
              </a:rPr>
              <a:t>postdoc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 trainees</a:t>
            </a:r>
          </a:p>
          <a:p>
            <a:pPr marL="457200" lvl="1" indent="0">
              <a:buNone/>
            </a:pPr>
            <a:endParaRPr lang="en-US" sz="3200" dirty="0">
              <a:solidFill>
                <a:schemeClr val="tx1"/>
              </a:solidFill>
              <a:latin typeface="+mj-lt"/>
            </a:endParaRPr>
          </a:p>
          <a:p>
            <a:pPr marL="457200" lvl="1" indent="0">
              <a:buNone/>
            </a:pPr>
            <a:r>
              <a:rPr lang="en-US" sz="3200" dirty="0">
                <a:solidFill>
                  <a:schemeClr val="tx1"/>
                </a:solidFill>
                <a:latin typeface="+mj-lt"/>
              </a:rPr>
              <a:t>C/D Tables added for Undergraduate</a:t>
            </a:r>
          </a:p>
          <a:p>
            <a:pPr marL="457200" lvl="1" indent="0">
              <a:buNone/>
            </a:pPr>
            <a:endParaRPr lang="en-US" sz="3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lvl="1" indent="0">
              <a:spcBef>
                <a:spcPts val="1000"/>
              </a:spcBef>
              <a:buNone/>
            </a:pP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Instructions 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may </a:t>
            </a:r>
            <a:r>
              <a:rPr lang="en-US" sz="3200" dirty="0">
                <a:solidFill>
                  <a:srgbClr val="FFFF00"/>
                </a:solidFill>
                <a:latin typeface="+mj-lt"/>
              </a:rPr>
              <a:t>differ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 between </a:t>
            </a:r>
            <a:r>
              <a:rPr lang="en-US" sz="3200" dirty="0">
                <a:solidFill>
                  <a:srgbClr val="FFFF00"/>
                </a:solidFill>
                <a:latin typeface="+mj-lt"/>
              </a:rPr>
              <a:t>new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 or </a:t>
            </a:r>
            <a:r>
              <a:rPr lang="en-US" sz="3200" dirty="0">
                <a:solidFill>
                  <a:srgbClr val="FFFF00"/>
                </a:solidFill>
                <a:latin typeface="+mj-lt"/>
              </a:rPr>
              <a:t>renewal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 applications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9380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68980"/>
            <a:ext cx="10515600" cy="1325563"/>
          </a:xfrm>
        </p:spPr>
        <p:txBody>
          <a:bodyPr>
            <a:normAutofit/>
          </a:bodyPr>
          <a:lstStyle/>
          <a:p>
            <a:r>
              <a:rPr lang="en-US" sz="4400" dirty="0"/>
              <a:t>What tables do I fill out for my application?</a:t>
            </a:r>
            <a:endParaRPr lang="en-US" sz="4400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305" y="1166086"/>
            <a:ext cx="9597390" cy="4962055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1075944" y="6049047"/>
            <a:ext cx="9597390" cy="690081"/>
          </a:xfrm>
          <a:prstGeom prst="rect">
            <a:avLst/>
          </a:prstGeom>
          <a:ln w="3175" cmpd="sng">
            <a:noFill/>
          </a:ln>
        </p:spPr>
        <p:txBody>
          <a:bodyPr vert="horz" lIns="0" tIns="0" rIns="0" bIns="0" rtlCol="0" anchor="b">
            <a:normAutofit/>
          </a:bodyPr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sz="3200" i="1" dirty="0">
                <a:solidFill>
                  <a:prstClr val="white"/>
                </a:solidFill>
              </a:rPr>
              <a:t>RPPR’s = Table 8 </a:t>
            </a:r>
            <a:r>
              <a:rPr lang="en-US" sz="3200" i="1" dirty="0" smtClean="0">
                <a:solidFill>
                  <a:prstClr val="white"/>
                </a:solidFill>
              </a:rPr>
              <a:t>Only – 15 years of data</a:t>
            </a:r>
            <a:endParaRPr lang="en-US" sz="3200" i="1" dirty="0">
              <a:solidFill>
                <a:srgbClr val="FFFF00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1404BE9-113C-4E35-B80D-DA760854C462}"/>
              </a:ext>
            </a:extLst>
          </p:cNvPr>
          <p:cNvCxnSpPr>
            <a:cxnSpLocks/>
          </p:cNvCxnSpPr>
          <p:nvPr/>
        </p:nvCxnSpPr>
        <p:spPr>
          <a:xfrm flipH="1">
            <a:off x="4320332" y="4628235"/>
            <a:ext cx="74662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22FC4CE0-C2E7-4DAC-911F-346DC4B9DB3C}"/>
              </a:ext>
            </a:extLst>
          </p:cNvPr>
          <p:cNvSpPr/>
          <p:nvPr/>
        </p:nvSpPr>
        <p:spPr>
          <a:xfrm>
            <a:off x="4001549" y="4488349"/>
            <a:ext cx="281031" cy="387599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322CB05-93CA-446C-90BE-99912B9399EF}"/>
              </a:ext>
            </a:extLst>
          </p:cNvPr>
          <p:cNvSpPr/>
          <p:nvPr/>
        </p:nvSpPr>
        <p:spPr>
          <a:xfrm>
            <a:off x="3749881" y="2072080"/>
            <a:ext cx="343948" cy="387599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5FDE67D-13A8-4A34-80F4-E559D1D4BEB1}"/>
              </a:ext>
            </a:extLst>
          </p:cNvPr>
          <p:cNvSpPr/>
          <p:nvPr/>
        </p:nvSpPr>
        <p:spPr>
          <a:xfrm>
            <a:off x="3776446" y="2920767"/>
            <a:ext cx="343948" cy="387599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B28CD57-85A4-436A-899A-11686763F9E1}"/>
              </a:ext>
            </a:extLst>
          </p:cNvPr>
          <p:cNvSpPr/>
          <p:nvPr/>
        </p:nvSpPr>
        <p:spPr>
          <a:xfrm>
            <a:off x="1828800" y="1788252"/>
            <a:ext cx="998289" cy="387599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46FD95C-273C-45F8-846A-09854BD19919}"/>
              </a:ext>
            </a:extLst>
          </p:cNvPr>
          <p:cNvSpPr/>
          <p:nvPr/>
        </p:nvSpPr>
        <p:spPr>
          <a:xfrm>
            <a:off x="1828800" y="2562836"/>
            <a:ext cx="1073791" cy="387599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15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5AA2AE"/>
        </a:solidFill>
        <a:ln>
          <a:solidFill>
            <a:schemeClr val="tx1"/>
          </a:solidFill>
        </a:ln>
      </a:spPr>
      <a:bodyPr spcFirstLastPara="0" vert="horz" wrap="square" lIns="312927" tIns="312929" rIns="312928" bIns="840512" numCol="1" spcCol="1270" anchor="ctr" anchorCtr="0">
        <a:noAutofit/>
      </a:bodyPr>
      <a:lstStyle>
        <a:defPPr marL="0" marR="0" indent="0" algn="ctr" defTabSz="1955800" rtl="0" eaLnBrk="1" fontAlgn="auto" latinLnBrk="0" hangingPunct="1">
          <a:lnSpc>
            <a:spcPct val="90000"/>
          </a:lnSpc>
          <a:spcBef>
            <a:spcPct val="0"/>
          </a:spcBef>
          <a:spcAft>
            <a:spcPct val="35000"/>
          </a:spcAft>
          <a:buClrTx/>
          <a:buSzTx/>
          <a:buFontTx/>
          <a:buNone/>
          <a:tabLst/>
          <a:defRPr kumimoji="0" sz="4400" b="0" i="0" u="none" strike="noStrike" kern="1200" cap="none" spc="0" normalizeH="0" baseline="0" noProof="0" dirty="0">
            <a:ln>
              <a:noFill/>
            </a:ln>
            <a:solidFill>
              <a:prstClr val="black"/>
            </a:solidFill>
            <a:effectLst/>
            <a:uLnTx/>
            <a:uFillTx/>
            <a:latin typeface="Calibri Light" panose="020F0302020204030204" pitchFamily="34" charset="0"/>
          </a:defRPr>
        </a:defPPr>
      </a:lstStyle>
      <a:style>
        <a:lnRef idx="2">
          <a:schemeClr val="lt1">
            <a:hueOff val="0"/>
            <a:satOff val="0"/>
            <a:lumOff val="0"/>
            <a:alphaOff val="0"/>
          </a:schemeClr>
        </a:lnRef>
        <a:fillRef idx="1">
          <a:schemeClr val="accent2">
            <a:shade val="50000"/>
            <a:hueOff val="-295587"/>
            <a:satOff val="3892"/>
            <a:lumOff val="23309"/>
            <a:alphaOff val="0"/>
          </a:schemeClr>
        </a:fillRef>
        <a:effectRef idx="0">
          <a:schemeClr val="accent2">
            <a:shade val="50000"/>
            <a:hueOff val="-295587"/>
            <a:satOff val="3892"/>
            <a:lumOff val="23309"/>
            <a:alphaOff val="0"/>
          </a:schemeClr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5F3EB03D36034DBF44E08A9D054A84" ma:contentTypeVersion="2" ma:contentTypeDescription="Create a new document." ma:contentTypeScope="" ma:versionID="18243b65d5408f57e58b253c15e60451">
  <xsd:schema xmlns:xsd="http://www.w3.org/2001/XMLSchema" xmlns:xs="http://www.w3.org/2001/XMLSchema" xmlns:p="http://schemas.microsoft.com/office/2006/metadata/properties" xmlns:ns1="http://schemas.microsoft.com/sharepoint/v3" xmlns:ns2="8e1c4a07-ed4f-4a2c-8c90-6eeba7ae777b" targetNamespace="http://schemas.microsoft.com/office/2006/metadata/properties" ma:root="true" ma:fieldsID="a607e26b7118da26796a18db1b7e18c1" ns1:_="" ns2:_="">
    <xsd:import namespace="http://schemas.microsoft.com/sharepoint/v3"/>
    <xsd:import namespace="8e1c4a07-ed4f-4a2c-8c90-6eeba7ae777b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1c4a07-ed4f-4a2c-8c90-6eeba7ae777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8D8C7DE-C8A6-4DDD-8820-BF2862F31D07}">
  <ds:schemaRefs>
    <ds:schemaRef ds:uri="http://schemas.microsoft.com/office/2006/documentManagement/types"/>
    <ds:schemaRef ds:uri="8e1c4a07-ed4f-4a2c-8c90-6eeba7ae777b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9EB32D5-A298-4B24-AD9D-64616FAEF1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e1c4a07-ed4f-4a2c-8c90-6eeba7ae77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3B49B6A-A57E-4D29-B97D-37D64CE6901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33238</TotalTime>
  <Words>1314</Words>
  <Application>Microsoft Office PowerPoint</Application>
  <PresentationFormat>Widescreen</PresentationFormat>
  <Paragraphs>286</Paragraphs>
  <Slides>39</Slides>
  <Notes>30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Segoe UI</vt:lpstr>
      <vt:lpstr>Office Theme</vt:lpstr>
      <vt:lpstr>Getting Started NIH Data Tables</vt:lpstr>
      <vt:lpstr>Recap from last week </vt:lpstr>
      <vt:lpstr>Today’s Objectives</vt:lpstr>
      <vt:lpstr>What are NIH data tables?</vt:lpstr>
      <vt:lpstr>What are data tables?</vt:lpstr>
      <vt:lpstr>Data Tables</vt:lpstr>
      <vt:lpstr>Data Tables</vt:lpstr>
      <vt:lpstr>A vs. B Data Tables</vt:lpstr>
      <vt:lpstr>What tables do I fill out for my application?</vt:lpstr>
      <vt:lpstr>PowerPoint Presentation</vt:lpstr>
      <vt:lpstr>PowerPoint Presentation</vt:lpstr>
      <vt:lpstr>Data tables are insight into the proposed program:</vt:lpstr>
      <vt:lpstr>What are reviewers looking for?</vt:lpstr>
      <vt:lpstr>PowerPoint Presentation</vt:lpstr>
      <vt:lpstr>5 steps in the “Data Table” process  </vt:lpstr>
      <vt:lpstr>Detailed Data Tables Process</vt:lpstr>
      <vt:lpstr>MS Word or xTRACT?</vt:lpstr>
      <vt:lpstr>PowerPoint Presentation</vt:lpstr>
      <vt:lpstr>PowerPoint Presentation</vt:lpstr>
      <vt:lpstr>PowerPoint Presentation</vt:lpstr>
      <vt:lpstr>Access to xTRACT</vt:lpstr>
      <vt:lpstr>PowerPoint Presentation</vt:lpstr>
      <vt:lpstr>PowerPoint Presentation</vt:lpstr>
      <vt:lpstr>Admin Strategy to Successful Proposals </vt:lpstr>
      <vt:lpstr>PI’s Strategy to Successful Proposals </vt:lpstr>
      <vt:lpstr>PI’s Strategy to Successful Proposals </vt:lpstr>
      <vt:lpstr>Get organized!</vt:lpstr>
      <vt:lpstr>PowerPoint Presentation</vt:lpstr>
      <vt:lpstr>Training Grant Proposal Checklist</vt:lpstr>
      <vt:lpstr>Sample email to PI and/or admins</vt:lpstr>
      <vt:lpstr>Sample email </vt:lpstr>
      <vt:lpstr>Available Alternative   Google Form</vt:lpstr>
      <vt:lpstr>Do NOT ask a PI for:</vt:lpstr>
      <vt:lpstr>Organizing Checklist(s)</vt:lpstr>
      <vt:lpstr>Best Practices for Getting Started</vt:lpstr>
      <vt:lpstr>https://pulse.ucsd.edu/traininggrants - AD credentials required</vt:lpstr>
      <vt:lpstr>https://pulse.ucsd.edu/traininggrants - AD credentials required</vt:lpstr>
      <vt:lpstr>Coming up TG Office Hours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 Grants  Pre Award April 24, 2019</dc:title>
  <dc:creator>jill weller</dc:creator>
  <cp:lastModifiedBy>Weller, Jill</cp:lastModifiedBy>
  <cp:revision>434</cp:revision>
  <cp:lastPrinted>2020-09-09T15:08:21Z</cp:lastPrinted>
  <dcterms:created xsi:type="dcterms:W3CDTF">2019-04-14T04:07:23Z</dcterms:created>
  <dcterms:modified xsi:type="dcterms:W3CDTF">2023-10-05T20:11:02Z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0x010100B15F3EB03D36034DBF44E08A9D054A84</vt:lpwstr>
  </property>
</Properties>
</file>