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03" r:id="rId4"/>
  </p:sldMasterIdLst>
  <p:notesMasterIdLst>
    <p:notesMasterId r:id="rId49"/>
  </p:notesMasterIdLst>
  <p:handoutMasterIdLst>
    <p:handoutMasterId r:id="rId50"/>
  </p:handoutMasterIdLst>
  <p:sldIdLst>
    <p:sldId id="789" r:id="rId5"/>
    <p:sldId id="945" r:id="rId6"/>
    <p:sldId id="998" r:id="rId7"/>
    <p:sldId id="947" r:id="rId8"/>
    <p:sldId id="949" r:id="rId9"/>
    <p:sldId id="979" r:id="rId10"/>
    <p:sldId id="980" r:id="rId11"/>
    <p:sldId id="981" r:id="rId12"/>
    <p:sldId id="982" r:id="rId13"/>
    <p:sldId id="950" r:id="rId14"/>
    <p:sldId id="1004" r:id="rId15"/>
    <p:sldId id="953" r:id="rId16"/>
    <p:sldId id="954" r:id="rId17"/>
    <p:sldId id="955" r:id="rId18"/>
    <p:sldId id="956" r:id="rId19"/>
    <p:sldId id="960" r:id="rId20"/>
    <p:sldId id="1000" r:id="rId21"/>
    <p:sldId id="957" r:id="rId22"/>
    <p:sldId id="958" r:id="rId23"/>
    <p:sldId id="959" r:id="rId24"/>
    <p:sldId id="1002" r:id="rId25"/>
    <p:sldId id="952" r:id="rId26"/>
    <p:sldId id="1006" r:id="rId27"/>
    <p:sldId id="1007" r:id="rId28"/>
    <p:sldId id="1008" r:id="rId29"/>
    <p:sldId id="1001" r:id="rId30"/>
    <p:sldId id="984" r:id="rId31"/>
    <p:sldId id="985" r:id="rId32"/>
    <p:sldId id="1009" r:id="rId33"/>
    <p:sldId id="986" r:id="rId34"/>
    <p:sldId id="987" r:id="rId35"/>
    <p:sldId id="988" r:id="rId36"/>
    <p:sldId id="1010" r:id="rId37"/>
    <p:sldId id="1016" r:id="rId38"/>
    <p:sldId id="989" r:id="rId39"/>
    <p:sldId id="1011" r:id="rId40"/>
    <p:sldId id="1012" r:id="rId41"/>
    <p:sldId id="974" r:id="rId42"/>
    <p:sldId id="1013" r:id="rId43"/>
    <p:sldId id="1014" r:id="rId44"/>
    <p:sldId id="1015" r:id="rId45"/>
    <p:sldId id="727" r:id="rId46"/>
    <p:sldId id="944" r:id="rId47"/>
    <p:sldId id="759" r:id="rId4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orient="horz" pos="870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0" userDrawn="1">
          <p15:clr>
            <a:srgbClr val="A4A3A4"/>
          </p15:clr>
        </p15:guide>
        <p15:guide id="7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r, Jill" initials="WJ" lastIdx="61" clrIdx="0"/>
  <p:cmAuthor id="2" name="Jill weller" initials="Jw" lastIdx="6" clrIdx="1"/>
  <p:cmAuthor id="3" name="jill wel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13231"/>
    <a:srgbClr val="FFFF82"/>
    <a:srgbClr val="56DAD7"/>
    <a:srgbClr val="474746"/>
    <a:srgbClr val="A39B8C"/>
    <a:srgbClr val="5051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5" autoAdjust="0"/>
    <p:restoredTop sz="94226" autoAdjust="0"/>
  </p:normalViewPr>
  <p:slideViewPr>
    <p:cSldViewPr snapToGrid="0" snapToObjects="1">
      <p:cViewPr>
        <p:scale>
          <a:sx n="69" d="100"/>
          <a:sy n="69" d="100"/>
        </p:scale>
        <p:origin x="1158" y="1098"/>
      </p:cViewPr>
      <p:guideLst>
        <p:guide orient="horz" pos="1498"/>
        <p:guide orient="horz" pos="870"/>
        <p:guide orient="horz" pos="2857"/>
        <p:guide orient="horz" pos="122"/>
        <p:guide pos="7295"/>
        <p:guide pos="380"/>
        <p:guide pos="4763"/>
      </p:guideLst>
    </p:cSldViewPr>
  </p:slideViewPr>
  <p:outlineViewPr>
    <p:cViewPr>
      <p:scale>
        <a:sx n="33" d="100"/>
        <a:sy n="33" d="100"/>
      </p:scale>
      <p:origin x="0" y="-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960"/>
    </p:cViewPr>
  </p:sorterViewPr>
  <p:notesViewPr>
    <p:cSldViewPr snapToGrid="0" snapToObjects="1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36054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5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0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need to remember one thing.. Its</a:t>
            </a:r>
            <a:r>
              <a:rPr lang="en-US" baseline="0" dirty="0" smtClean="0"/>
              <a:t> the TG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333495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28920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look up here from Biosketch PPT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3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8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9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8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2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9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0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8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2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3672" r:id="rId12"/>
    <p:sldLayoutId id="2147483670" r:id="rId13"/>
    <p:sldLayoutId id="2147483650" r:id="rId14"/>
    <p:sldLayoutId id="2147483653" r:id="rId15"/>
    <p:sldLayoutId id="2147483795" r:id="rId16"/>
    <p:sldLayoutId id="214748451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57303" y="1782901"/>
            <a:ext cx="5077394" cy="17622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NIH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xTRAIN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Appointments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4495800" y="5347997"/>
            <a:ext cx="3200400" cy="11563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Jill I. Vampola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Training Grant Analyst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Research Service Core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9335" y="6421993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July 27, 2023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37" y="134954"/>
            <a:ext cx="10515600" cy="1325563"/>
          </a:xfrm>
        </p:spPr>
        <p:txBody>
          <a:bodyPr/>
          <a:lstStyle/>
          <a:p>
            <a:r>
              <a:rPr lang="en-US" dirty="0" smtClean="0"/>
              <a:t>Before you begin the appointment…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87326" y="1746556"/>
            <a:ext cx="3225664" cy="1572045"/>
          </a:xfrm>
          <a:custGeom>
            <a:avLst/>
            <a:gdLst>
              <a:gd name="connsiteX0" fmla="*/ 0 w 3225664"/>
              <a:gd name="connsiteY0" fmla="*/ 0 h 1572045"/>
              <a:gd name="connsiteX1" fmla="*/ 3225664 w 3225664"/>
              <a:gd name="connsiteY1" fmla="*/ 0 h 1572045"/>
              <a:gd name="connsiteX2" fmla="*/ 3225664 w 3225664"/>
              <a:gd name="connsiteY2" fmla="*/ 1572045 h 1572045"/>
              <a:gd name="connsiteX3" fmla="*/ 0 w 3225664"/>
              <a:gd name="connsiteY3" fmla="*/ 1572045 h 1572045"/>
              <a:gd name="connsiteX4" fmla="*/ 0 w 3225664"/>
              <a:gd name="connsiteY4" fmla="*/ 0 h 15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664" h="1572045">
                <a:moveTo>
                  <a:pt x="0" y="0"/>
                </a:moveTo>
                <a:lnTo>
                  <a:pt x="3225664" y="0"/>
                </a:lnTo>
                <a:lnTo>
                  <a:pt x="3225664" y="1572045"/>
                </a:lnTo>
                <a:lnTo>
                  <a:pt x="0" y="1572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Look up to see if they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have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an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eRA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commons account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75505" y="1746556"/>
            <a:ext cx="3225664" cy="1572045"/>
          </a:xfrm>
          <a:custGeom>
            <a:avLst/>
            <a:gdLst>
              <a:gd name="connsiteX0" fmla="*/ 0 w 3225664"/>
              <a:gd name="connsiteY0" fmla="*/ 0 h 1572045"/>
              <a:gd name="connsiteX1" fmla="*/ 3225664 w 3225664"/>
              <a:gd name="connsiteY1" fmla="*/ 0 h 1572045"/>
              <a:gd name="connsiteX2" fmla="*/ 3225664 w 3225664"/>
              <a:gd name="connsiteY2" fmla="*/ 1572045 h 1572045"/>
              <a:gd name="connsiteX3" fmla="*/ 0 w 3225664"/>
              <a:gd name="connsiteY3" fmla="*/ 1572045 h 1572045"/>
              <a:gd name="connsiteX4" fmla="*/ 0 w 3225664"/>
              <a:gd name="connsiteY4" fmla="*/ 0 h 15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664" h="1572045">
                <a:moveTo>
                  <a:pt x="0" y="0"/>
                </a:moveTo>
                <a:lnTo>
                  <a:pt x="3225664" y="0"/>
                </a:lnTo>
                <a:lnTo>
                  <a:pt x="3225664" y="1572045"/>
                </a:lnTo>
                <a:lnTo>
                  <a:pt x="0" y="1572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  <a:latin typeface="+mj-lt"/>
              </a:rPr>
              <a:t>Check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to see if they have </a:t>
            </a:r>
            <a:r>
              <a:rPr lang="en-US" sz="2800" i="1" dirty="0">
                <a:solidFill>
                  <a:srgbClr val="FFFF00"/>
                </a:solidFill>
                <a:latin typeface="+mj-lt"/>
              </a:rPr>
              <a:t>prior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NRSA Support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7326" y="3734636"/>
            <a:ext cx="3225664" cy="1572045"/>
          </a:xfrm>
          <a:custGeom>
            <a:avLst/>
            <a:gdLst>
              <a:gd name="connsiteX0" fmla="*/ 0 w 3225664"/>
              <a:gd name="connsiteY0" fmla="*/ 0 h 1572045"/>
              <a:gd name="connsiteX1" fmla="*/ 3225664 w 3225664"/>
              <a:gd name="connsiteY1" fmla="*/ 0 h 1572045"/>
              <a:gd name="connsiteX2" fmla="*/ 3225664 w 3225664"/>
              <a:gd name="connsiteY2" fmla="*/ 1572045 h 1572045"/>
              <a:gd name="connsiteX3" fmla="*/ 0 w 3225664"/>
              <a:gd name="connsiteY3" fmla="*/ 1572045 h 1572045"/>
              <a:gd name="connsiteX4" fmla="*/ 0 w 3225664"/>
              <a:gd name="connsiteY4" fmla="*/ 0 h 15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664" h="1572045">
                <a:moveTo>
                  <a:pt x="0" y="0"/>
                </a:moveTo>
                <a:lnTo>
                  <a:pt x="3225664" y="0"/>
                </a:lnTo>
                <a:lnTo>
                  <a:pt x="3225664" y="1572045"/>
                </a:lnTo>
                <a:lnTo>
                  <a:pt x="0" y="1572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</a:rPr>
              <a:t>Field of Training</a:t>
            </a:r>
          </a:p>
        </p:txBody>
      </p:sp>
      <p:sp>
        <p:nvSpPr>
          <p:cNvPr id="8" name="Freeform 7"/>
          <p:cNvSpPr/>
          <p:nvPr/>
        </p:nvSpPr>
        <p:spPr>
          <a:xfrm>
            <a:off x="4475505" y="3734636"/>
            <a:ext cx="3225664" cy="1572045"/>
          </a:xfrm>
          <a:custGeom>
            <a:avLst/>
            <a:gdLst>
              <a:gd name="connsiteX0" fmla="*/ 0 w 3225664"/>
              <a:gd name="connsiteY0" fmla="*/ 0 h 1572045"/>
              <a:gd name="connsiteX1" fmla="*/ 3225664 w 3225664"/>
              <a:gd name="connsiteY1" fmla="*/ 0 h 1572045"/>
              <a:gd name="connsiteX2" fmla="*/ 3225664 w 3225664"/>
              <a:gd name="connsiteY2" fmla="*/ 1572045 h 1572045"/>
              <a:gd name="connsiteX3" fmla="*/ 0 w 3225664"/>
              <a:gd name="connsiteY3" fmla="*/ 1572045 h 1572045"/>
              <a:gd name="connsiteX4" fmla="*/ 0 w 3225664"/>
              <a:gd name="connsiteY4" fmla="*/ 0 h 15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664" h="1572045">
                <a:moveTo>
                  <a:pt x="0" y="0"/>
                </a:moveTo>
                <a:lnTo>
                  <a:pt x="3225664" y="0"/>
                </a:lnTo>
                <a:lnTo>
                  <a:pt x="3225664" y="1572045"/>
                </a:lnTo>
                <a:lnTo>
                  <a:pt x="0" y="1572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</a:rPr>
              <a:t>Period of Appointment</a:t>
            </a:r>
          </a:p>
        </p:txBody>
      </p:sp>
      <p:sp>
        <p:nvSpPr>
          <p:cNvPr id="9" name="Freeform 8"/>
          <p:cNvSpPr/>
          <p:nvPr/>
        </p:nvSpPr>
        <p:spPr>
          <a:xfrm>
            <a:off x="8463684" y="3734636"/>
            <a:ext cx="3225664" cy="1572045"/>
          </a:xfrm>
          <a:custGeom>
            <a:avLst/>
            <a:gdLst>
              <a:gd name="connsiteX0" fmla="*/ 0 w 3225664"/>
              <a:gd name="connsiteY0" fmla="*/ 0 h 1572045"/>
              <a:gd name="connsiteX1" fmla="*/ 3225664 w 3225664"/>
              <a:gd name="connsiteY1" fmla="*/ 0 h 1572045"/>
              <a:gd name="connsiteX2" fmla="*/ 3225664 w 3225664"/>
              <a:gd name="connsiteY2" fmla="*/ 1572045 h 1572045"/>
              <a:gd name="connsiteX3" fmla="*/ 0 w 3225664"/>
              <a:gd name="connsiteY3" fmla="*/ 1572045 h 1572045"/>
              <a:gd name="connsiteX4" fmla="*/ 0 w 3225664"/>
              <a:gd name="connsiteY4" fmla="*/ 0 h 15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664" h="1572045">
                <a:moveTo>
                  <a:pt x="0" y="0"/>
                </a:moveTo>
                <a:lnTo>
                  <a:pt x="3225664" y="0"/>
                </a:lnTo>
                <a:lnTo>
                  <a:pt x="3225664" y="1572045"/>
                </a:lnTo>
                <a:lnTo>
                  <a:pt x="0" y="1572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</a:rPr>
              <a:t>Stipend Level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</a:rPr>
              <a:t>(amount will be auto populate)  </a:t>
            </a:r>
          </a:p>
        </p:txBody>
      </p:sp>
      <p:sp>
        <p:nvSpPr>
          <p:cNvPr id="10" name="Freeform 9"/>
          <p:cNvSpPr/>
          <p:nvPr/>
        </p:nvSpPr>
        <p:spPr>
          <a:xfrm>
            <a:off x="8463684" y="1746556"/>
            <a:ext cx="3225664" cy="1572045"/>
          </a:xfrm>
          <a:custGeom>
            <a:avLst/>
            <a:gdLst>
              <a:gd name="connsiteX0" fmla="*/ 0 w 3225664"/>
              <a:gd name="connsiteY0" fmla="*/ 0 h 1572045"/>
              <a:gd name="connsiteX1" fmla="*/ 3225664 w 3225664"/>
              <a:gd name="connsiteY1" fmla="*/ 0 h 1572045"/>
              <a:gd name="connsiteX2" fmla="*/ 3225664 w 3225664"/>
              <a:gd name="connsiteY2" fmla="*/ 1572045 h 1572045"/>
              <a:gd name="connsiteX3" fmla="*/ 0 w 3225664"/>
              <a:gd name="connsiteY3" fmla="*/ 1572045 h 1572045"/>
              <a:gd name="connsiteX4" fmla="*/ 0 w 3225664"/>
              <a:gd name="connsiteY4" fmla="*/ 0 h 157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664" h="1572045">
                <a:moveTo>
                  <a:pt x="0" y="0"/>
                </a:moveTo>
                <a:lnTo>
                  <a:pt x="3225664" y="0"/>
                </a:lnTo>
                <a:lnTo>
                  <a:pt x="3225664" y="1572045"/>
                </a:lnTo>
                <a:lnTo>
                  <a:pt x="0" y="1572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bg1"/>
                </a:solidFill>
                <a:latin typeface="+mj-lt"/>
              </a:rPr>
              <a:t>Admin will need </a:t>
            </a:r>
            <a:r>
              <a:rPr lang="en-US" sz="3200" kern="1200" dirty="0" smtClean="0">
                <a:solidFill>
                  <a:srgbClr val="FFFF00"/>
                </a:solidFill>
                <a:latin typeface="+mj-lt"/>
              </a:rPr>
              <a:t>delegation</a:t>
            </a:r>
            <a:r>
              <a:rPr lang="en-US" sz="3200" kern="1200" dirty="0" smtClean="0">
                <a:solidFill>
                  <a:schemeClr val="bg1"/>
                </a:solidFill>
                <a:latin typeface="+mj-lt"/>
              </a:rPr>
              <a:t> from your PD/PI</a:t>
            </a:r>
            <a:endParaRPr lang="en-US" sz="3200" kern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30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4618" y="692726"/>
            <a:ext cx="9767455" cy="5361710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/>
              <a:t>eRA</a:t>
            </a:r>
            <a:r>
              <a:rPr lang="en-US" sz="9600" dirty="0" smtClean="0"/>
              <a:t> commons Account lookup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732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01" y="624476"/>
            <a:ext cx="9973526" cy="471365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029041" y="1828673"/>
            <a:ext cx="595408" cy="4144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5203" y="2320146"/>
            <a:ext cx="450597" cy="450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624449" y="2853416"/>
            <a:ext cx="838624" cy="255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0501" y="5587186"/>
            <a:ext cx="10359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Anyone who has eRA Commons role of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AO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 or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SO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 can verify user ID’s in Commons – can search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within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 or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outside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 our organization </a:t>
            </a:r>
          </a:p>
        </p:txBody>
      </p:sp>
    </p:spTree>
    <p:extLst>
      <p:ext uri="{BB962C8B-B14F-4D97-AF65-F5344CB8AC3E}">
        <p14:creationId xmlns:p14="http://schemas.microsoft.com/office/powerpoint/2010/main" val="14807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192" y="7298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Check to see if trainee has an account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095"/>
          <a:stretch/>
        </p:blipFill>
        <p:spPr>
          <a:xfrm>
            <a:off x="358703" y="1468582"/>
            <a:ext cx="11474594" cy="47266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54192" y="2297024"/>
            <a:ext cx="595408" cy="4144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848701" y="3831926"/>
            <a:ext cx="595408" cy="4144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51896" y="4732472"/>
            <a:ext cx="595408" cy="4144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875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Check to see if trainee has </a:t>
            </a:r>
            <a:r>
              <a:rPr lang="en-US" dirty="0" smtClean="0"/>
              <a:t>an account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407"/>
          <a:stretch/>
        </p:blipFill>
        <p:spPr>
          <a:xfrm>
            <a:off x="138563" y="1510145"/>
            <a:ext cx="11902278" cy="398740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160478" y="4315072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02925" y="4411141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1008962"/>
            <a:ext cx="10503161" cy="54274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187" y="190072"/>
            <a:ext cx="7473696" cy="818890"/>
          </a:xfrm>
        </p:spPr>
        <p:txBody>
          <a:bodyPr>
            <a:normAutofit/>
          </a:bodyPr>
          <a:lstStyle/>
          <a:p>
            <a:r>
              <a:rPr lang="en-US" dirty="0"/>
              <a:t>Check prior </a:t>
            </a:r>
            <a:r>
              <a:rPr lang="en-US" dirty="0" smtClean="0"/>
              <a:t>NRSA </a:t>
            </a:r>
            <a:r>
              <a:rPr lang="en-US" dirty="0"/>
              <a:t>support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061813" y="4998479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647674" y="2907740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3259714" y="1139461"/>
            <a:ext cx="7473696" cy="818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Predoc – 5 year Max, Postdoc 3 year Max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7" y="2041385"/>
            <a:ext cx="10377167" cy="4023360"/>
          </a:xfrm>
        </p:spPr>
        <p:txBody>
          <a:bodyPr/>
          <a:lstStyle/>
          <a:p>
            <a:pPr marL="0" indent="0" fontAlgn="ctr">
              <a:buNone/>
            </a:pPr>
            <a:r>
              <a:rPr lang="en-US" sz="3200" dirty="0">
                <a:latin typeface="+mj-lt"/>
              </a:rPr>
              <a:t>Health Sciences:  </a:t>
            </a:r>
            <a:r>
              <a:rPr lang="en-US" sz="3200" dirty="0" smtClean="0">
                <a:latin typeface="+mj-lt"/>
              </a:rPr>
              <a:t>Elizabeth Tang at 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</a:rPr>
              <a:t>e8tang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</a:rPr>
              <a:t>@ucsd.edu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General Campus: </a:t>
            </a:r>
            <a:r>
              <a:rPr lang="en-US" sz="3200" u="sng" dirty="0">
                <a:solidFill>
                  <a:srgbClr val="FFFF00"/>
                </a:solidFill>
                <a:latin typeface="+mj-lt"/>
              </a:rPr>
              <a:t>era-commons@ucsd.edu </a:t>
            </a:r>
          </a:p>
          <a:p>
            <a:pPr marL="0" indent="0" fontAlgn="ctr">
              <a:buNone/>
            </a:pPr>
            <a:r>
              <a:rPr lang="en-US" sz="3200" u="sng" dirty="0">
                <a:latin typeface="+mj-lt"/>
              </a:rPr>
              <a:t>Information needed:</a:t>
            </a:r>
          </a:p>
          <a:p>
            <a:pPr lvl="1" fontAlgn="ctr"/>
            <a:r>
              <a:rPr lang="en-US" sz="2800" dirty="0" smtClean="0">
                <a:latin typeface="+mj-lt"/>
              </a:rPr>
              <a:t>Full Name</a:t>
            </a:r>
            <a:endParaRPr lang="en-US" sz="2800" dirty="0">
              <a:latin typeface="+mj-lt"/>
            </a:endParaRPr>
          </a:p>
          <a:p>
            <a:pPr lvl="1" fontAlgn="ctr"/>
            <a:r>
              <a:rPr lang="en-US" sz="2800" dirty="0">
                <a:latin typeface="+mj-lt"/>
              </a:rPr>
              <a:t>Choose a </a:t>
            </a:r>
            <a:r>
              <a:rPr lang="en-US" sz="2800" dirty="0" smtClean="0">
                <a:latin typeface="+mj-lt"/>
              </a:rPr>
              <a:t>username</a:t>
            </a:r>
          </a:p>
          <a:p>
            <a:pPr lvl="1" fontAlgn="ctr"/>
            <a:r>
              <a:rPr lang="en-US" sz="2800" dirty="0" smtClean="0">
                <a:latin typeface="+mj-lt"/>
              </a:rPr>
              <a:t>Email address (for trainees use a personal account)</a:t>
            </a:r>
            <a:endParaRPr lang="en-US" sz="2800" dirty="0">
              <a:latin typeface="+mj-lt"/>
            </a:endParaRPr>
          </a:p>
          <a:p>
            <a:pPr lvl="1" fontAlgn="ctr"/>
            <a:r>
              <a:rPr lang="en-US" sz="2800" dirty="0" smtClean="0">
                <a:latin typeface="+mj-lt"/>
              </a:rPr>
              <a:t>Role (ASST)</a:t>
            </a:r>
          </a:p>
          <a:p>
            <a:pPr lvl="1" fontAlgn="ctr"/>
            <a:r>
              <a:rPr lang="en-US" sz="2800" dirty="0" smtClean="0">
                <a:latin typeface="+mj-lt"/>
              </a:rPr>
              <a:t>Preferred User name (6-20 characters)</a:t>
            </a:r>
            <a:endParaRPr lang="en-US" sz="2800" dirty="0">
              <a:latin typeface="+mj-lt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28495" y="1337725"/>
            <a:ext cx="10972799" cy="5046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854" indent="-342854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1pPr>
            <a:lvl2pPr marL="742852" indent="-285713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20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2pPr>
            <a:lvl3pPr marL="114285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8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3pPr>
            <a:lvl4pPr marL="1599991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4pPr>
            <a:lvl5pPr marL="2057130" indent="-228570" algn="l" defTabSz="45713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rgbClr val="007DBA"/>
              </a:buClr>
              <a:buFont typeface="Arial"/>
              <a:buChar char="•"/>
              <a:defRPr sz="1600" kern="1200">
                <a:solidFill>
                  <a:srgbClr val="101D3A"/>
                </a:solidFill>
                <a:latin typeface="Arial"/>
                <a:ea typeface="+mn-ea"/>
                <a:cs typeface="+mn-cs"/>
              </a:defRPr>
            </a:lvl5pPr>
            <a:lvl6pPr marL="2514269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5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90" indent="-228570" algn="l" defTabSz="4571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4127" y="6214524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u="sng" dirty="0">
                <a:solidFill>
                  <a:srgbClr val="FFFF00"/>
                </a:solidFill>
                <a:latin typeface="+mj-lt"/>
              </a:rPr>
              <a:t>https://blink.ucsd.edu/research/preparing-proposals/sponsors/federal/nih/index.html#Registration-in-eRA-Commons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2066" y="517311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3F3F3F"/>
                </a:solidFill>
              </a:rPr>
              <a:t>Need eRA Commons </a:t>
            </a:r>
            <a:r>
              <a:rPr lang="en-US" dirty="0" smtClean="0">
                <a:solidFill>
                  <a:srgbClr val="3F3F3F"/>
                </a:solidFill>
              </a:rPr>
              <a:t>Account for yourself or a trainee?</a:t>
            </a:r>
            <a:endParaRPr lang="en-US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630" y="2109334"/>
            <a:ext cx="6838741" cy="2639332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Delegation of Authority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22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4" y="1434443"/>
            <a:ext cx="11687911" cy="3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2357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Delegation of Authority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8325" y="5375766"/>
            <a:ext cx="10359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Anyone who has eRA Commons role of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ASST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– only within our organization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88419" y="2015654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52346" y="2795096"/>
            <a:ext cx="362668" cy="4155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3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6528" y="17116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Delegation of Authority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r="65764"/>
          <a:stretch/>
        </p:blipFill>
        <p:spPr>
          <a:xfrm>
            <a:off x="216257" y="1369687"/>
            <a:ext cx="7342785" cy="4923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802"/>
          <a:stretch/>
        </p:blipFill>
        <p:spPr>
          <a:xfrm>
            <a:off x="6216412" y="1369687"/>
            <a:ext cx="5403274" cy="49787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661914" y="5624196"/>
            <a:ext cx="1957771" cy="527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Recap</a:t>
            </a:r>
            <a:r>
              <a:rPr lang="en-US" sz="3600" dirty="0" smtClean="0"/>
              <a:t> last training</a:t>
            </a:r>
          </a:p>
          <a:p>
            <a:endParaRPr lang="en-US" sz="3600" dirty="0"/>
          </a:p>
          <a:p>
            <a:r>
              <a:rPr lang="en-US" sz="3600" i="1" dirty="0" smtClean="0">
                <a:solidFill>
                  <a:srgbClr val="FFFF00"/>
                </a:solidFill>
              </a:rPr>
              <a:t>NIH </a:t>
            </a:r>
            <a:r>
              <a:rPr lang="en-US" sz="3600" i="1" dirty="0" err="1" smtClean="0">
                <a:solidFill>
                  <a:srgbClr val="FFFF00"/>
                </a:solidFill>
              </a:rPr>
              <a:t>xTRAIN</a:t>
            </a:r>
            <a:r>
              <a:rPr lang="en-US" sz="3600" i="1" dirty="0" smtClean="0">
                <a:solidFill>
                  <a:srgbClr val="FFFF00"/>
                </a:solidFill>
              </a:rPr>
              <a:t> Overview</a:t>
            </a:r>
          </a:p>
          <a:p>
            <a:pPr lvl="1"/>
            <a:r>
              <a:rPr lang="en-US" sz="3200" i="1" dirty="0" smtClean="0"/>
              <a:t>Looking up </a:t>
            </a:r>
            <a:r>
              <a:rPr lang="en-US" sz="3200" i="1" dirty="0" err="1" smtClean="0"/>
              <a:t>eRA</a:t>
            </a:r>
            <a:r>
              <a:rPr lang="en-US" sz="3200" i="1" dirty="0" smtClean="0"/>
              <a:t> Commons accounts</a:t>
            </a:r>
          </a:p>
          <a:p>
            <a:pPr lvl="1"/>
            <a:r>
              <a:rPr lang="en-US" sz="3200" i="1" dirty="0" smtClean="0"/>
              <a:t>Delegation of authority </a:t>
            </a:r>
          </a:p>
          <a:p>
            <a:pPr lvl="1"/>
            <a:r>
              <a:rPr lang="en-US" sz="3200" i="1" dirty="0" smtClean="0"/>
              <a:t>Appointments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004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5473"/>
          <a:stretch/>
        </p:blipFill>
        <p:spPr>
          <a:xfrm>
            <a:off x="92384" y="1674197"/>
            <a:ext cx="12039599" cy="44679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4384" y="162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Delegation of Authority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26873" y="2976996"/>
            <a:ext cx="2440340" cy="624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2385" y="5160403"/>
            <a:ext cx="1126816" cy="438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47043" y="4917300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57" b="1"/>
          <a:stretch/>
        </p:blipFill>
        <p:spPr>
          <a:xfrm>
            <a:off x="1688394" y="1072066"/>
            <a:ext cx="8179087" cy="53324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438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Delegation of Authority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705034" y="3978163"/>
            <a:ext cx="1034371" cy="400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222220" y="5148469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8" y="3969549"/>
            <a:ext cx="875434" cy="3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62951"/>
            <a:ext cx="10515600" cy="780326"/>
          </a:xfrm>
        </p:spPr>
        <p:txBody>
          <a:bodyPr/>
          <a:lstStyle/>
          <a:p>
            <a:r>
              <a:rPr lang="en-US" dirty="0"/>
              <a:t>How to Login into xTRAIN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16" y="1102345"/>
            <a:ext cx="7372350" cy="5556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553705" y="819303"/>
            <a:ext cx="350520" cy="407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9" y="1149926"/>
            <a:ext cx="9309458" cy="552796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8160" y="162951"/>
            <a:ext cx="10515600" cy="780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Process /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63208"/>
            <a:ext cx="11826586" cy="5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1213" y="1881187"/>
            <a:ext cx="17878425" cy="30956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095181" y="3094779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22505" y="513284"/>
            <a:ext cx="520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in PI last name or grant number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103"/>
          <a:stretch/>
        </p:blipFill>
        <p:spPr>
          <a:xfrm>
            <a:off x="255008" y="1300595"/>
            <a:ext cx="11979687" cy="295274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577096" y="3454997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0006" y="535847"/>
            <a:ext cx="912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Click </a:t>
            </a:r>
            <a:r>
              <a:rPr lang="en-US" sz="2400" dirty="0">
                <a:latin typeface="+mj-lt"/>
              </a:rPr>
              <a:t>the hyperlinked grant number to display the Trainee Roster screen</a:t>
            </a:r>
            <a:endParaRPr lang="en-US" sz="32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76" y="282632"/>
            <a:ext cx="4517013" cy="61171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160492" y="2069542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4224" y="1607877"/>
            <a:ext cx="427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Click </a:t>
            </a:r>
            <a:r>
              <a:rPr lang="en-US" sz="2400" dirty="0">
                <a:latin typeface="+mj-lt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Start New </a:t>
            </a:r>
            <a:r>
              <a:rPr lang="en-US" sz="2400" dirty="0">
                <a:latin typeface="+mj-lt"/>
              </a:rPr>
              <a:t>link under </a:t>
            </a:r>
            <a:r>
              <a:rPr lang="en-US" sz="2400" dirty="0" smtClean="0">
                <a:latin typeface="+mj-lt"/>
              </a:rPr>
              <a:t>Appointments</a:t>
            </a:r>
            <a:endParaRPr lang="en-US" sz="32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075"/>
          <a:stretch/>
        </p:blipFill>
        <p:spPr>
          <a:xfrm>
            <a:off x="513091" y="171470"/>
            <a:ext cx="11185690" cy="440574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17721" y="3352907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729496" y="1565864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72964" y="3839113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1827" y="4664331"/>
            <a:ext cx="10577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If the trainee </a:t>
            </a:r>
            <a:r>
              <a:rPr lang="en-US" sz="2800" dirty="0" smtClean="0">
                <a:latin typeface="+mj-lt"/>
              </a:rPr>
              <a:t>is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not</a:t>
            </a:r>
            <a:r>
              <a:rPr lang="en-US" sz="2800" dirty="0">
                <a:latin typeface="+mj-lt"/>
              </a:rPr>
              <a:t> listed, click the 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Invite Trainee to Register a Commons Account</a:t>
            </a:r>
            <a:r>
              <a:rPr lang="en-US" sz="2800" dirty="0">
                <a:latin typeface="+mj-lt"/>
              </a:rPr>
              <a:t> link, complete the form, and click the 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Send Invite</a:t>
            </a:r>
            <a:r>
              <a:rPr lang="en-US" sz="2800" dirty="0">
                <a:latin typeface="+mj-lt"/>
              </a:rPr>
              <a:t> button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827" y="5872282"/>
            <a:ext cx="10475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If the trainee </a:t>
            </a:r>
            <a:r>
              <a:rPr lang="en-US" sz="2800" i="1" dirty="0" smtClean="0">
                <a:solidFill>
                  <a:srgbClr val="FFFF00"/>
                </a:solidFill>
                <a:latin typeface="+mj-lt"/>
              </a:rPr>
              <a:t>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listed, click the trainee's </a:t>
            </a:r>
            <a:r>
              <a:rPr lang="en-US" sz="2800" dirty="0">
                <a:latin typeface="+mj-lt"/>
              </a:rPr>
              <a:t>hyperlinked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to continue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8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4" y="239998"/>
            <a:ext cx="12099780" cy="534944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198748" y="3536827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708" y="5838134"/>
            <a:ext cx="10707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+mj-lt"/>
              </a:rPr>
              <a:t>Some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fields </a:t>
            </a:r>
            <a:r>
              <a:rPr lang="en-US" sz="2800" dirty="0" smtClean="0">
                <a:latin typeface="+mj-lt"/>
              </a:rPr>
              <a:t>are prepopulated </a:t>
            </a:r>
            <a:r>
              <a:rPr lang="en-US" sz="2800" dirty="0">
                <a:latin typeface="+mj-lt"/>
              </a:rPr>
              <a:t>from the trainee’s </a:t>
            </a:r>
            <a:r>
              <a:rPr lang="en-US" sz="2800" dirty="0" err="1" smtClean="0">
                <a:latin typeface="+mj-lt"/>
              </a:rPr>
              <a:t>eRA</a:t>
            </a:r>
            <a:r>
              <a:rPr lang="en-US" sz="2800" dirty="0" smtClean="0">
                <a:latin typeface="+mj-lt"/>
              </a:rPr>
              <a:t> Common’s profile</a:t>
            </a:r>
            <a:endParaRPr lang="en-US" sz="28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1907" y="3905769"/>
            <a:ext cx="1547228" cy="610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14799" y="4724400"/>
            <a:ext cx="623455" cy="865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734" y="2527501"/>
            <a:ext cx="1031139" cy="610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Grant Trainee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Degree Requirements</a:t>
            </a:r>
          </a:p>
          <a:p>
            <a:r>
              <a:rPr lang="en-US" dirty="0" smtClean="0"/>
              <a:t>Citizenship/Eligibility</a:t>
            </a:r>
          </a:p>
          <a:p>
            <a:r>
              <a:rPr lang="en-US" dirty="0" smtClean="0"/>
              <a:t>Years</a:t>
            </a:r>
          </a:p>
          <a:p>
            <a:r>
              <a:rPr lang="en-US" dirty="0"/>
              <a:t>Trainee Policy</a:t>
            </a:r>
          </a:p>
          <a:p>
            <a:r>
              <a:rPr lang="en-US" dirty="0" smtClean="0"/>
              <a:t>Stipends</a:t>
            </a:r>
            <a:endParaRPr lang="en-US" dirty="0"/>
          </a:p>
          <a:p>
            <a:r>
              <a:rPr lang="en-US" dirty="0" smtClean="0"/>
              <a:t>Tuition and Fees</a:t>
            </a:r>
          </a:p>
          <a:p>
            <a:r>
              <a:rPr lang="en-US" dirty="0" smtClean="0"/>
              <a:t>Training Related Expenses</a:t>
            </a:r>
          </a:p>
          <a:p>
            <a:r>
              <a:rPr lang="en-US" dirty="0" smtClean="0"/>
              <a:t>Travel</a:t>
            </a:r>
          </a:p>
          <a:p>
            <a:r>
              <a:rPr lang="en-US" dirty="0" smtClean="0"/>
              <a:t>Payback Agreements for Postdocs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82"/>
          <a:stretch/>
        </p:blipFill>
        <p:spPr>
          <a:xfrm>
            <a:off x="221906" y="1059670"/>
            <a:ext cx="11817693" cy="48313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166578" y="2989157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725073" y="2844100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811839" y="4811445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21906" y="2978430"/>
            <a:ext cx="2050239" cy="720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79" t="3346" r="5539"/>
          <a:stretch/>
        </p:blipFill>
        <p:spPr>
          <a:xfrm>
            <a:off x="1607127" y="235526"/>
            <a:ext cx="8853055" cy="270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163"/>
          <a:stretch/>
        </p:blipFill>
        <p:spPr>
          <a:xfrm>
            <a:off x="797069" y="3319203"/>
            <a:ext cx="3359295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3" r="1808"/>
          <a:stretch/>
        </p:blipFill>
        <p:spPr>
          <a:xfrm>
            <a:off x="5223164" y="3665912"/>
            <a:ext cx="6636328" cy="20359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0137551" y="1708027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214231" y="4745332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33187" y="4197669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3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7" y="362262"/>
            <a:ext cx="11886864" cy="404348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75720" y="461118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1637" y="4888460"/>
            <a:ext cx="1014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 </a:t>
            </a:r>
            <a:r>
              <a:rPr lang="en-US" sz="2400" dirty="0">
                <a:latin typeface="+mj-lt"/>
              </a:rPr>
              <a:t>Appointments are synchronized into XTRACT. If appointments are made via </a:t>
            </a:r>
            <a:r>
              <a:rPr lang="en-US" sz="2400" dirty="0" err="1">
                <a:latin typeface="+mj-lt"/>
              </a:rPr>
              <a:t>xTrain</a:t>
            </a:r>
            <a:r>
              <a:rPr lang="en-US" sz="2400" dirty="0">
                <a:latin typeface="+mj-lt"/>
              </a:rPr>
              <a:t>, those appointments will be reflected on the RTD in XTRACT.</a:t>
            </a:r>
          </a:p>
        </p:txBody>
      </p:sp>
    </p:spTree>
    <p:extLst>
      <p:ext uri="{BB962C8B-B14F-4D97-AF65-F5344CB8AC3E}">
        <p14:creationId xmlns:p14="http://schemas.microsoft.com/office/powerpoint/2010/main" val="38874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8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Trainee processes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6" y="1451552"/>
            <a:ext cx="10515600" cy="48522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After receiving an email about the appointment and logging into </a:t>
            </a:r>
            <a:r>
              <a:rPr lang="en-US" dirty="0" err="1">
                <a:latin typeface="+mj-lt"/>
              </a:rPr>
              <a:t>xTrain</a:t>
            </a:r>
            <a:r>
              <a:rPr lang="en-US" dirty="0">
                <a:latin typeface="+mj-lt"/>
              </a:rPr>
              <a:t>, the trainee reviews and completes the </a:t>
            </a:r>
            <a:r>
              <a:rPr lang="en-US" dirty="0" smtClean="0">
                <a:latin typeface="+mj-lt"/>
              </a:rPr>
              <a:t>info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trainee then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routes</a:t>
            </a:r>
            <a:r>
              <a:rPr lang="en-US" dirty="0">
                <a:latin typeface="+mj-lt"/>
              </a:rPr>
              <a:t> the Appointment Form back to the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PD/PI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764"/>
          <a:stretch/>
        </p:blipFill>
        <p:spPr>
          <a:xfrm>
            <a:off x="1294966" y="2385406"/>
            <a:ext cx="6893070" cy="29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56" y="1564069"/>
            <a:ext cx="5895975" cy="39338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809452" y="3162755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6282" y="192036"/>
            <a:ext cx="11029863" cy="1147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You will receive an email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when the trainee has reviewed and completed </a:t>
            </a:r>
            <a:r>
              <a:rPr lang="en-US" dirty="0">
                <a:latin typeface="+mj-lt"/>
              </a:rPr>
              <a:t>the form and routed it back to </a:t>
            </a:r>
            <a:r>
              <a:rPr lang="en-US" dirty="0" smtClean="0">
                <a:latin typeface="+mj-lt"/>
              </a:rPr>
              <a:t>you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19"/>
          <a:stretch/>
        </p:blipFill>
        <p:spPr>
          <a:xfrm>
            <a:off x="110837" y="2162041"/>
            <a:ext cx="11933384" cy="216058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14865" y="3231952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93172"/>
              </p:ext>
            </p:extLst>
          </p:nvPr>
        </p:nvGraphicFramePr>
        <p:xfrm>
          <a:off x="482600" y="641952"/>
          <a:ext cx="11561621" cy="853440"/>
        </p:xfrm>
        <a:graphic>
          <a:graphicData uri="http://schemas.openxmlformats.org/drawingml/2006/table">
            <a:tbl>
              <a:tblPr/>
              <a:tblGrid>
                <a:gridCol w="11561621">
                  <a:extLst>
                    <a:ext uri="{9D8B030D-6E8A-4147-A177-3AD203B41FA5}">
                      <a16:colId xmlns:a16="http://schemas.microsoft.com/office/drawing/2014/main" val="1600366504"/>
                    </a:ext>
                  </a:extLst>
                </a:gridCol>
              </a:tblGrid>
              <a:tr h="28863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  <a:latin typeface="+mj-lt"/>
                        </a:rPr>
                        <a:t>To 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complete the Appointment, 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review the form one last time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, add comments if desired, then click the </a:t>
                      </a:r>
                      <a:r>
                        <a:rPr lang="en-US" sz="2800" b="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Submit</a:t>
                      </a:r>
                      <a:r>
                        <a:rPr lang="en-US" sz="2800" b="1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button in the </a:t>
                      </a:r>
                      <a:r>
                        <a:rPr lang="en-US" sz="2800" b="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Route to Agency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736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8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4" y="1476374"/>
            <a:ext cx="11208327" cy="439332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331513" y="4334112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1054" y="493936"/>
            <a:ext cx="10778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Status </a:t>
            </a:r>
            <a:r>
              <a:rPr lang="en-US" sz="3200" dirty="0">
                <a:latin typeface="+mj-lt"/>
              </a:rPr>
              <a:t>of the appointment is changed to 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Pending Agency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Review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2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99" y="768547"/>
            <a:ext cx="10778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For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Postdocs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entering their initial year of </a:t>
            </a:r>
            <a:r>
              <a:rPr lang="en-US" sz="3200" dirty="0" smtClean="0">
                <a:latin typeface="+mj-lt"/>
              </a:rPr>
              <a:t>NRSA support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smtClean="0">
                <a:latin typeface="+mj-lt"/>
              </a:rPr>
              <a:t>don’t forget to mail </a:t>
            </a:r>
            <a:r>
              <a:rPr lang="en-US" sz="3200" dirty="0">
                <a:latin typeface="+mj-lt"/>
              </a:rPr>
              <a:t>the original signed Payback Agreement </a:t>
            </a:r>
            <a:r>
              <a:rPr lang="en-US" sz="3200" dirty="0" smtClean="0">
                <a:latin typeface="+mj-lt"/>
              </a:rPr>
              <a:t>to NIH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1872"/>
            <a:ext cx="12192000" cy="11942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056373" y="3185897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6582" y="4750717"/>
            <a:ext cx="10778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j-lt"/>
              </a:rPr>
              <a:t>Pre-doc Appointments </a:t>
            </a:r>
            <a:r>
              <a:rPr lang="en-US" sz="3200" dirty="0">
                <a:latin typeface="+mj-lt"/>
              </a:rPr>
              <a:t>– No further action is needed, unless confirmation of permanent residency status is </a:t>
            </a:r>
            <a:r>
              <a:rPr lang="en-US" sz="3200" dirty="0" smtClean="0">
                <a:latin typeface="+mj-lt"/>
              </a:rPr>
              <a:t>required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4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Status types for </a:t>
            </a:r>
            <a:r>
              <a:rPr lang="en-US" dirty="0" smtClean="0">
                <a:latin typeface="+mj-lt"/>
              </a:rPr>
              <a:t>appointments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Pending Agency Review</a:t>
            </a:r>
          </a:p>
          <a:p>
            <a:r>
              <a:rPr lang="en-US" dirty="0">
                <a:latin typeface="+mj-lt"/>
              </a:rPr>
              <a:t>On hold by agency </a:t>
            </a:r>
          </a:p>
          <a:p>
            <a:r>
              <a:rPr lang="en-US" dirty="0">
                <a:latin typeface="+mj-lt"/>
              </a:rPr>
              <a:t>On hold by agency – Awaiting Paper Signature - Other reason such as waiting on permanent residency card or payback</a:t>
            </a:r>
          </a:p>
          <a:p>
            <a:r>
              <a:rPr lang="en-US" dirty="0">
                <a:latin typeface="+mj-lt"/>
              </a:rPr>
              <a:t>In Progress PI</a:t>
            </a:r>
          </a:p>
          <a:p>
            <a:r>
              <a:rPr lang="en-US" dirty="0">
                <a:latin typeface="+mj-lt"/>
              </a:rPr>
              <a:t>In Progress Trainee</a:t>
            </a:r>
          </a:p>
          <a:p>
            <a:r>
              <a:rPr lang="en-US" dirty="0">
                <a:latin typeface="+mj-lt"/>
              </a:rPr>
              <a:t>Accepted</a:t>
            </a:r>
          </a:p>
          <a:p>
            <a:r>
              <a:rPr lang="en-US" dirty="0">
                <a:latin typeface="+mj-lt"/>
              </a:rPr>
              <a:t>Terminated</a:t>
            </a:r>
          </a:p>
        </p:txBody>
      </p:sp>
    </p:spTree>
    <p:extLst>
      <p:ext uri="{BB962C8B-B14F-4D97-AF65-F5344CB8AC3E}">
        <p14:creationId xmlns:p14="http://schemas.microsoft.com/office/powerpoint/2010/main" val="4201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87668" y="2891384"/>
            <a:ext cx="6843148" cy="1090084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Appointments</a:t>
            </a:r>
            <a:br>
              <a:rPr lang="en-US" sz="4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Reappointments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006" y="762724"/>
            <a:ext cx="10655432" cy="533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84407" y="305015"/>
            <a:ext cx="190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Progress PI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3749" y="-52303"/>
            <a:ext cx="268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Progress Trainee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379" y="6095276"/>
            <a:ext cx="318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Pending Agency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3654" y="6249065"/>
            <a:ext cx="318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11026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7" y="173592"/>
            <a:ext cx="10515600" cy="887020"/>
          </a:xfrm>
        </p:spPr>
        <p:txBody>
          <a:bodyPr/>
          <a:lstStyle/>
          <a:p>
            <a:r>
              <a:rPr lang="en-US" dirty="0"/>
              <a:t>What is xTrain?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1663" y="1126945"/>
            <a:ext cx="9634654" cy="2419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+mj-lt"/>
              </a:rPr>
              <a:t>NIH xTRAIN is part of </a:t>
            </a:r>
            <a:r>
              <a:rPr lang="en-US" sz="3000" dirty="0">
                <a:solidFill>
                  <a:srgbClr val="FFFF00"/>
                </a:solidFill>
                <a:latin typeface="+mj-lt"/>
              </a:rPr>
              <a:t>eRA Commons</a:t>
            </a:r>
            <a:r>
              <a:rPr lang="en-US" sz="3000" dirty="0">
                <a:latin typeface="+mj-lt"/>
              </a:rPr>
              <a:t>, an online application that allows </a:t>
            </a:r>
            <a:r>
              <a:rPr lang="en-US" sz="3000" dirty="0" smtClean="0">
                <a:latin typeface="+mj-lt"/>
              </a:rPr>
              <a:t>PD/PI’s, admin, </a:t>
            </a:r>
            <a:r>
              <a:rPr lang="en-US" sz="3000" dirty="0">
                <a:latin typeface="+mj-lt"/>
              </a:rPr>
              <a:t>and trainees </a:t>
            </a:r>
            <a:r>
              <a:rPr lang="en-US" sz="3000" dirty="0" smtClean="0">
                <a:latin typeface="+mj-lt"/>
              </a:rPr>
              <a:t>to </a:t>
            </a:r>
            <a:r>
              <a:rPr lang="en-US" sz="3000" dirty="0">
                <a:latin typeface="+mj-lt"/>
              </a:rPr>
              <a:t>access &amp; share </a:t>
            </a:r>
            <a:r>
              <a:rPr lang="en-US" sz="3000" dirty="0" smtClean="0">
                <a:latin typeface="+mj-lt"/>
              </a:rPr>
              <a:t>grant info</a:t>
            </a:r>
          </a:p>
          <a:p>
            <a:pPr marL="0" indent="0">
              <a:buNone/>
            </a:pPr>
            <a:r>
              <a:rPr lang="en-US" sz="3000" dirty="0" smtClean="0">
                <a:latin typeface="+mj-lt"/>
              </a:rPr>
              <a:t>Allows </a:t>
            </a:r>
            <a:r>
              <a:rPr lang="en-US" sz="3000" dirty="0">
                <a:latin typeface="+mj-lt"/>
              </a:rPr>
              <a:t>institution users to </a:t>
            </a:r>
            <a:r>
              <a:rPr lang="en-US" sz="3000" i="1" dirty="0" smtClean="0">
                <a:latin typeface="+mj-lt"/>
              </a:rPr>
              <a:t>enter data, </a:t>
            </a:r>
            <a:r>
              <a:rPr lang="en-US" sz="3000" i="1" dirty="0">
                <a:latin typeface="+mj-lt"/>
              </a:rPr>
              <a:t>route and submit </a:t>
            </a:r>
            <a:r>
              <a:rPr lang="en-US" sz="3000" i="1" dirty="0" smtClean="0">
                <a:latin typeface="+mj-lt"/>
              </a:rPr>
              <a:t>forms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such as:</a:t>
            </a:r>
            <a:endParaRPr lang="en-US" sz="3000" dirty="0"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0728" y="3432368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cs typeface="Calibri" panose="020F0502020204030204" pitchFamily="34" charset="0"/>
              </a:rPr>
              <a:t>Appointments </a:t>
            </a:r>
            <a:r>
              <a:rPr lang="en-US" sz="2400" kern="1200" dirty="0" smtClean="0">
                <a:cs typeface="Calibri" panose="020F0502020204030204" pitchFamily="34" charset="0"/>
              </a:rPr>
              <a:t>PHS 2271</a:t>
            </a:r>
            <a:endParaRPr lang="en-US" sz="2400" kern="1200" dirty="0">
              <a:cs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73336" y="3403627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cs typeface="Calibri" panose="020F0502020204030204" pitchFamily="34" charset="0"/>
              </a:rPr>
              <a:t>Re-Appointments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6168024" y="3403627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cs typeface="Calibri" panose="020F0502020204030204" pitchFamily="34" charset="0"/>
              </a:rPr>
              <a:t>Amendments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162711" y="3403627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cs typeface="Calibri" panose="020F0502020204030204" pitchFamily="34" charset="0"/>
              </a:rPr>
              <a:t>Termination </a:t>
            </a:r>
            <a:r>
              <a:rPr lang="en-US" sz="3200" kern="1200" dirty="0" smtClean="0">
                <a:cs typeface="Calibri" panose="020F0502020204030204" pitchFamily="34" charset="0"/>
              </a:rPr>
              <a:t>Notices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cs typeface="Calibri" panose="020F0502020204030204" pitchFamily="34" charset="0"/>
              </a:rPr>
              <a:t>PHS 416-7</a:t>
            </a:r>
            <a:r>
              <a:rPr lang="en-US" sz="2400" kern="1200" dirty="0" smtClean="0">
                <a:cs typeface="Calibri" panose="020F0502020204030204" pitchFamily="34" charset="0"/>
              </a:rPr>
              <a:t> </a:t>
            </a:r>
            <a:endParaRPr lang="en-US" sz="2400" kern="12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603" y="5529021"/>
            <a:ext cx="10396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+mj-lt"/>
              </a:rPr>
              <a:t>Agency staff use </a:t>
            </a:r>
            <a:r>
              <a:rPr lang="en-US" sz="3000" dirty="0" err="1">
                <a:latin typeface="+mj-lt"/>
              </a:rPr>
              <a:t>xTrain</a:t>
            </a:r>
            <a:r>
              <a:rPr lang="en-US" sz="3000" dirty="0">
                <a:latin typeface="+mj-lt"/>
              </a:rPr>
              <a:t> to</a:t>
            </a:r>
            <a:r>
              <a:rPr lang="en-US" sz="3000" dirty="0">
                <a:solidFill>
                  <a:srgbClr val="FFFF00"/>
                </a:solidFill>
                <a:latin typeface="+mj-lt"/>
              </a:rPr>
              <a:t> review and process</a:t>
            </a:r>
            <a:r>
              <a:rPr lang="en-US" sz="3000" dirty="0">
                <a:latin typeface="+mj-lt"/>
              </a:rPr>
              <a:t> the appointments &amp; terminations that are submitted </a:t>
            </a:r>
          </a:p>
        </p:txBody>
      </p:sp>
    </p:spTree>
    <p:extLst>
      <p:ext uri="{BB962C8B-B14F-4D97-AF65-F5344CB8AC3E}">
        <p14:creationId xmlns:p14="http://schemas.microsoft.com/office/powerpoint/2010/main" val="3246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8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Q.  At </a:t>
            </a:r>
            <a:r>
              <a:rPr lang="en-US" dirty="0">
                <a:latin typeface="+mj-lt"/>
              </a:rPr>
              <a:t>what point can I use </a:t>
            </a:r>
            <a:r>
              <a:rPr lang="en-US" dirty="0" err="1">
                <a:latin typeface="+mj-lt"/>
              </a:rPr>
              <a:t>xTrain</a:t>
            </a:r>
            <a:r>
              <a:rPr lang="en-US" dirty="0">
                <a:latin typeface="+mj-lt"/>
              </a:rPr>
              <a:t> to make appointments for a new budget year</a:t>
            </a:r>
            <a:r>
              <a:rPr lang="en-US" dirty="0" smtClean="0">
                <a:latin typeface="+mj-lt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link for making a new appointment </a:t>
            </a:r>
            <a:r>
              <a:rPr lang="en-US" dirty="0" smtClean="0">
                <a:latin typeface="+mj-lt"/>
              </a:rPr>
              <a:t>will </a:t>
            </a:r>
            <a:r>
              <a:rPr lang="en-US" dirty="0">
                <a:latin typeface="+mj-lt"/>
              </a:rPr>
              <a:t>be available as soon as the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Notice of Award </a:t>
            </a:r>
            <a:r>
              <a:rPr lang="en-US" dirty="0">
                <a:latin typeface="+mj-lt"/>
              </a:rPr>
              <a:t>for the new budget period has been </a:t>
            </a:r>
            <a:r>
              <a:rPr lang="en-US" dirty="0" smtClean="0">
                <a:latin typeface="+mj-lt"/>
              </a:rPr>
              <a:t>issued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Q. If a PD/PI delegates authority to an assistant (ASST), can that assistant perform all the same functions and receive the same notifications as the PD/PI</a:t>
            </a:r>
            <a:r>
              <a:rPr lang="en-US" dirty="0" smtClean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A. The assistant can perform all the same functions and receive the same notifications as the PD/PI,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except for submitting appointment forms or termination notices to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the agency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Q</a:t>
            </a:r>
            <a:r>
              <a:rPr lang="en-US" dirty="0">
                <a:latin typeface="+mj-lt"/>
              </a:rPr>
              <a:t>. I am appointing a trainee for a new fiscal year, but the stipend dropdown menu is only providing me the old stipend </a:t>
            </a:r>
            <a:r>
              <a:rPr lang="en-US" dirty="0" smtClean="0">
                <a:latin typeface="+mj-lt"/>
              </a:rPr>
              <a:t>amount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A. The stipend level dropdown menu is based on the budget year of the grant period and not the appointment period of the </a:t>
            </a:r>
            <a:r>
              <a:rPr lang="en-US" dirty="0" smtClean="0">
                <a:latin typeface="+mj-lt"/>
              </a:rPr>
              <a:t>trainee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+mj-lt"/>
              </a:rPr>
              <a:t>Example</a:t>
            </a:r>
            <a:r>
              <a:rPr lang="en-US" dirty="0">
                <a:latin typeface="+mj-lt"/>
              </a:rPr>
              <a:t>: If a trainee appointment start date is </a:t>
            </a:r>
            <a:r>
              <a:rPr lang="en-US" dirty="0" smtClean="0">
                <a:latin typeface="+mj-lt"/>
              </a:rPr>
              <a:t>02/01/2023 </a:t>
            </a:r>
            <a:r>
              <a:rPr lang="en-US" dirty="0">
                <a:latin typeface="+mj-lt"/>
              </a:rPr>
              <a:t>but the budget start date of the Grant is </a:t>
            </a:r>
            <a:r>
              <a:rPr lang="en-US" dirty="0" smtClean="0">
                <a:latin typeface="+mj-lt"/>
              </a:rPr>
              <a:t>06/01/2022, </a:t>
            </a:r>
            <a:r>
              <a:rPr lang="en-US" dirty="0">
                <a:latin typeface="+mj-lt"/>
              </a:rPr>
              <a:t>the stipend to be paid would reflect </a:t>
            </a:r>
            <a:r>
              <a:rPr lang="en-US" dirty="0" smtClean="0">
                <a:latin typeface="+mj-lt"/>
              </a:rPr>
              <a:t>FY22's </a:t>
            </a:r>
            <a:r>
              <a:rPr lang="en-US" dirty="0">
                <a:latin typeface="+mj-lt"/>
              </a:rPr>
              <a:t>stipend level.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459"/>
          <a:stretch/>
        </p:blipFill>
        <p:spPr>
          <a:xfrm>
            <a:off x="1995487" y="294482"/>
            <a:ext cx="8201025" cy="55972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6657" y="5891718"/>
            <a:ext cx="5885507" cy="803574"/>
          </a:xfrm>
        </p:spPr>
        <p:txBody>
          <a:bodyPr vert="horz">
            <a:normAutofit/>
          </a:bodyPr>
          <a:lstStyle/>
          <a:p>
            <a:pPr algn="ctr"/>
            <a:r>
              <a:rPr lang="en-US" sz="2800" u="sng" dirty="0">
                <a:solidFill>
                  <a:schemeClr val="tx1"/>
                </a:solidFill>
                <a:latin typeface="+mj-lt"/>
              </a:rPr>
              <a:t>https://</a:t>
            </a:r>
            <a:r>
              <a:rPr lang="en-US" sz="2800" u="sng" dirty="0" smtClean="0">
                <a:solidFill>
                  <a:schemeClr val="tx1"/>
                </a:solidFill>
                <a:latin typeface="+mj-lt"/>
              </a:rPr>
              <a:t>pulse.ucsd.edu/traininggrants</a:t>
            </a:r>
            <a:br>
              <a:rPr lang="en-US" sz="2800" u="sng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AD credentials required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64411" y="5217450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2059288" y="2644170"/>
            <a:ext cx="616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Resources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8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687"/>
            <a:ext cx="10515600" cy="48468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+mj-lt"/>
              </a:rPr>
              <a:t>Coming up Next Week</a:t>
            </a:r>
            <a:r>
              <a:rPr lang="en-US" sz="6000" dirty="0">
                <a:latin typeface="+mj-lt"/>
              </a:rPr>
              <a:t>	</a:t>
            </a:r>
            <a:endParaRPr lang="en-US" sz="60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8/3/23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*</a:t>
            </a:r>
            <a:r>
              <a:rPr lang="en-US" sz="6000" dirty="0" err="1" smtClean="0">
                <a:solidFill>
                  <a:srgbClr val="FFFF00"/>
                </a:solidFill>
                <a:latin typeface="+mj-lt"/>
              </a:rPr>
              <a:t>xTRAIN</a:t>
            </a: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 Terminations, Amendments and Reappointments*</a:t>
            </a:r>
            <a:r>
              <a:rPr lang="en-US" sz="6000" dirty="0" smtClean="0">
                <a:latin typeface="+mj-lt"/>
              </a:rPr>
              <a:t/>
            </a:r>
            <a:br>
              <a:rPr lang="en-US" sz="6000" dirty="0" smtClean="0">
                <a:latin typeface="+mj-lt"/>
              </a:rPr>
            </a:br>
            <a:endParaRPr lang="en-US" sz="6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5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144" y="783317"/>
            <a:ext cx="4894091" cy="78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Feedback</a:t>
            </a:r>
            <a:endParaRPr lang="en-US" sz="9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7" y="2389908"/>
            <a:ext cx="3184814" cy="31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xTrain Codes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412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>
                <a:latin typeface="+mj-lt"/>
              </a:rPr>
              <a:t>For Appointments:</a:t>
            </a:r>
            <a:endParaRPr lang="en-US" sz="3200" dirty="0">
              <a:latin typeface="+mj-lt"/>
            </a:endParaRP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+mj-lt"/>
              </a:rPr>
              <a:t>T32, T34, T35, TL1, T15 </a:t>
            </a: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+mj-lt"/>
              </a:rPr>
              <a:t>KL2, K12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(Career Development)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+mj-lt"/>
              </a:rPr>
              <a:t>R25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(Research Education)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412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>
                <a:latin typeface="+mj-lt"/>
              </a:rPr>
              <a:t>For Termination Notices</a:t>
            </a:r>
            <a:r>
              <a:rPr lang="en-US" sz="3200" u="sng" dirty="0">
                <a:solidFill>
                  <a:schemeClr val="bg1"/>
                </a:solidFill>
                <a:latin typeface="+mj-lt"/>
              </a:rPr>
              <a:t>: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+mj-lt"/>
              </a:rPr>
              <a:t>T32, T35, TL1</a:t>
            </a: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+mj-lt"/>
              </a:rPr>
              <a:t>F30, F31, F32,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F33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(Individual Fellowships)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295267"/>
            <a:ext cx="10383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xTRAIN</a:t>
            </a:r>
            <a:r>
              <a:rPr lang="en-US" sz="2800" dirty="0" smtClean="0">
                <a:latin typeface="+mj-lt"/>
              </a:rPr>
              <a:t> does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not</a:t>
            </a:r>
            <a:r>
              <a:rPr lang="en-US" sz="2800" dirty="0">
                <a:latin typeface="+mj-lt"/>
              </a:rPr>
              <a:t> support Payback </a:t>
            </a:r>
            <a:r>
              <a:rPr lang="en-US" sz="2800" dirty="0" smtClean="0">
                <a:latin typeface="+mj-lt"/>
              </a:rPr>
              <a:t>Agreements. </a:t>
            </a:r>
            <a:r>
              <a:rPr lang="en-US" sz="2800" dirty="0">
                <a:latin typeface="+mj-lt"/>
              </a:rPr>
              <a:t>It must be </a:t>
            </a:r>
            <a:r>
              <a:rPr lang="en-US" sz="2800" dirty="0" smtClean="0">
                <a:latin typeface="+mj-lt"/>
              </a:rPr>
              <a:t>	downloaded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printed, signed </a:t>
            </a:r>
            <a:r>
              <a:rPr lang="en-US" sz="2800" dirty="0">
                <a:latin typeface="+mj-lt"/>
              </a:rPr>
              <a:t>and send via </a:t>
            </a:r>
            <a:r>
              <a:rPr lang="en-US" sz="2800" i="1" dirty="0">
                <a:solidFill>
                  <a:srgbClr val="FFFF00"/>
                </a:solidFill>
                <a:latin typeface="+mj-lt"/>
              </a:rPr>
              <a:t>USPS</a:t>
            </a:r>
          </a:p>
          <a:p>
            <a:pPr marL="17145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  <a:latin typeface="+mj-lt"/>
              </a:rPr>
              <a:t>Please note:  </a:t>
            </a:r>
            <a:r>
              <a:rPr lang="en-US" sz="2800" i="1" dirty="0" smtClean="0">
                <a:latin typeface="+mj-lt"/>
              </a:rPr>
              <a:t>Not </a:t>
            </a:r>
            <a:r>
              <a:rPr lang="en-US" sz="2800" i="1" dirty="0">
                <a:latin typeface="+mj-lt"/>
              </a:rPr>
              <a:t>all activity codes except both in xTRAIN, will </a:t>
            </a:r>
            <a:r>
              <a:rPr lang="en-US" sz="2800" i="1" dirty="0" smtClean="0">
                <a:latin typeface="+mj-lt"/>
              </a:rPr>
              <a:t>	have </a:t>
            </a:r>
            <a:r>
              <a:rPr lang="en-US" sz="2800" i="1" dirty="0">
                <a:latin typeface="+mj-lt"/>
              </a:rPr>
              <a:t>to send </a:t>
            </a:r>
            <a:r>
              <a:rPr lang="en-US" sz="2800" i="1" dirty="0" smtClean="0">
                <a:latin typeface="+mj-lt"/>
              </a:rPr>
              <a:t>USPS</a:t>
            </a:r>
            <a:r>
              <a:rPr lang="en-US" sz="2800" i="1" dirty="0">
                <a:latin typeface="+mj-lt"/>
              </a:rPr>
              <a:t>, not all appointments require a termination </a:t>
            </a:r>
            <a:r>
              <a:rPr lang="en-US" sz="2800" i="1" dirty="0" smtClean="0">
                <a:latin typeface="+mj-lt"/>
              </a:rPr>
              <a:t>	notice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1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X-TRAIN </a:t>
            </a:r>
            <a:r>
              <a:rPr lang="en-US" dirty="0"/>
              <a:t>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84556"/>
            <a:ext cx="96690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+mj-lt"/>
              </a:rPr>
              <a:t>X-train </a:t>
            </a:r>
            <a:r>
              <a:rPr lang="en-US" sz="3200" dirty="0">
                <a:latin typeface="+mj-lt"/>
              </a:rPr>
              <a:t>requires the user to have an </a:t>
            </a:r>
            <a:r>
              <a:rPr lang="en-US" sz="3200" dirty="0" err="1">
                <a:latin typeface="+mj-lt"/>
              </a:rPr>
              <a:t>eRACommons</a:t>
            </a:r>
            <a:r>
              <a:rPr lang="en-US" sz="3200" dirty="0">
                <a:latin typeface="+mj-lt"/>
              </a:rPr>
              <a:t> account and a designated </a:t>
            </a:r>
            <a:r>
              <a:rPr lang="en-US" sz="3200" dirty="0" smtClean="0">
                <a:latin typeface="+mj-lt"/>
              </a:rPr>
              <a:t>role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lvl="1"/>
            <a:r>
              <a:rPr lang="en-US" sz="3200" dirty="0" smtClean="0">
                <a:latin typeface="+mj-lt"/>
              </a:rPr>
              <a:t>Principal </a:t>
            </a:r>
            <a:r>
              <a:rPr lang="en-US" sz="3200" dirty="0">
                <a:latin typeface="+mj-lt"/>
              </a:rPr>
              <a:t>Investigator (PD/PI)</a:t>
            </a:r>
          </a:p>
          <a:p>
            <a:pPr lvl="1"/>
            <a:r>
              <a:rPr lang="en-US" sz="3200" dirty="0">
                <a:latin typeface="+mj-lt"/>
              </a:rPr>
              <a:t>Business Official</a:t>
            </a:r>
          </a:p>
          <a:p>
            <a:pPr lvl="1"/>
            <a:r>
              <a:rPr lang="en-US" sz="3200" dirty="0">
                <a:latin typeface="+mj-lt"/>
              </a:rPr>
              <a:t>Delegate (ASST</a:t>
            </a:r>
            <a:r>
              <a:rPr lang="en-US" sz="3200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PD/PI Role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Responsible </a:t>
            </a:r>
            <a:r>
              <a:rPr lang="en-US" sz="3200" dirty="0">
                <a:latin typeface="+mj-lt"/>
              </a:rPr>
              <a:t>for </a:t>
            </a:r>
            <a:r>
              <a:rPr lang="en-US" sz="3200" dirty="0">
                <a:solidFill>
                  <a:srgbClr val="FFFF82"/>
                </a:solidFill>
                <a:latin typeface="+mj-lt"/>
              </a:rPr>
              <a:t>overall</a:t>
            </a:r>
            <a:r>
              <a:rPr lang="en-US" sz="3200" dirty="0">
                <a:latin typeface="+mj-lt"/>
              </a:rPr>
              <a:t> direction of the training </a:t>
            </a:r>
            <a:r>
              <a:rPr lang="en-US" sz="3200" dirty="0" smtClean="0">
                <a:latin typeface="+mj-lt"/>
              </a:rPr>
              <a:t>program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Selects </a:t>
            </a:r>
            <a:r>
              <a:rPr lang="en-US" sz="3200" dirty="0">
                <a:latin typeface="+mj-lt"/>
              </a:rPr>
              <a:t>and Appoints Trainees, Amends </a:t>
            </a:r>
            <a:r>
              <a:rPr lang="en-US" sz="3200" dirty="0" smtClean="0">
                <a:latin typeface="+mj-lt"/>
              </a:rPr>
              <a:t>Appointments (when </a:t>
            </a:r>
            <a:r>
              <a:rPr lang="en-US" sz="3200" dirty="0">
                <a:latin typeface="+mj-lt"/>
              </a:rPr>
              <a:t>necessary), and initiates </a:t>
            </a:r>
            <a:r>
              <a:rPr lang="en-US" sz="3200" dirty="0" smtClean="0">
                <a:latin typeface="+mj-lt"/>
              </a:rPr>
              <a:t>Terminations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r>
              <a:rPr lang="en-US" sz="3200" i="1" dirty="0">
                <a:latin typeface="+mj-lt"/>
              </a:rPr>
              <a:t>Also refers to individuals </a:t>
            </a:r>
            <a:r>
              <a:rPr lang="en-US" sz="3200" dirty="0">
                <a:latin typeface="+mj-lt"/>
              </a:rPr>
              <a:t>that have applied for or received individual </a:t>
            </a:r>
            <a:r>
              <a:rPr lang="en-US" sz="3200" dirty="0" smtClean="0">
                <a:latin typeface="+mj-lt"/>
              </a:rPr>
              <a:t>fellowship (F30, </a:t>
            </a:r>
            <a:r>
              <a:rPr lang="en-US" sz="3200" dirty="0" err="1" smtClean="0">
                <a:latin typeface="+mj-lt"/>
              </a:rPr>
              <a:t>etc</a:t>
            </a:r>
            <a:r>
              <a:rPr lang="en-US" sz="3200" dirty="0" smtClean="0">
                <a:latin typeface="+mj-lt"/>
              </a:rPr>
              <a:t>) awards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3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/>
              <a:t>Official </a:t>
            </a:r>
            <a:r>
              <a:rPr lang="en-US" dirty="0" smtClean="0"/>
              <a:t>(BO) Role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Research administrator who </a:t>
            </a:r>
            <a:r>
              <a:rPr lang="en-US" sz="3200" dirty="0">
                <a:latin typeface="+mj-lt"/>
              </a:rPr>
              <a:t>has signature or other authority related to administering training </a:t>
            </a:r>
            <a:r>
              <a:rPr lang="en-US" sz="3200" dirty="0" smtClean="0">
                <a:latin typeface="+mj-lt"/>
              </a:rPr>
              <a:t>grants</a:t>
            </a: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BOs </a:t>
            </a:r>
            <a:r>
              <a:rPr lang="en-US" sz="3200" dirty="0">
                <a:latin typeface="+mj-lt"/>
              </a:rPr>
              <a:t>are the only users with the authority to </a:t>
            </a:r>
            <a:r>
              <a:rPr lang="en-US" sz="3200" i="1" dirty="0">
                <a:solidFill>
                  <a:srgbClr val="FFFF00"/>
                </a:solidFill>
                <a:latin typeface="+mj-lt"/>
              </a:rPr>
              <a:t>submit Termination Notices</a:t>
            </a:r>
            <a:r>
              <a:rPr lang="en-US" sz="3200" dirty="0">
                <a:latin typeface="+mj-lt"/>
              </a:rPr>
              <a:t> on behalf of the institution for </a:t>
            </a:r>
            <a:r>
              <a:rPr lang="en-US" sz="3200" dirty="0" smtClean="0">
                <a:latin typeface="+mj-lt"/>
              </a:rPr>
              <a:t>TG’s</a:t>
            </a:r>
          </a:p>
        </p:txBody>
      </p:sp>
    </p:spTree>
    <p:extLst>
      <p:ext uri="{BB962C8B-B14F-4D97-AF65-F5344CB8AC3E}">
        <p14:creationId xmlns:p14="http://schemas.microsoft.com/office/powerpoint/2010/main" val="34652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89"/>
            <a:ext cx="10515600" cy="1325563"/>
          </a:xfrm>
        </p:spPr>
        <p:txBody>
          <a:bodyPr/>
          <a:lstStyle/>
          <a:p>
            <a:r>
              <a:rPr lang="en-US" dirty="0"/>
              <a:t>PD/PI Delegate (ASST role)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35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Person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>
                <a:solidFill>
                  <a:srgbClr val="FFFF82"/>
                </a:solidFill>
                <a:latin typeface="+mj-lt"/>
              </a:rPr>
              <a:t>delegated</a:t>
            </a:r>
            <a:r>
              <a:rPr lang="en-US" sz="3200" dirty="0">
                <a:latin typeface="+mj-lt"/>
              </a:rPr>
              <a:t> by the PD/PI, with the authority to perform </a:t>
            </a:r>
            <a:r>
              <a:rPr lang="en-US" sz="3200" dirty="0" err="1">
                <a:latin typeface="+mj-lt"/>
              </a:rPr>
              <a:t>xTrain</a:t>
            </a:r>
            <a:r>
              <a:rPr lang="en-US" sz="3200" dirty="0">
                <a:latin typeface="+mj-lt"/>
              </a:rPr>
              <a:t>-related functions on his/her behalf</a:t>
            </a:r>
          </a:p>
          <a:p>
            <a:r>
              <a:rPr lang="en-US" sz="3200" dirty="0" smtClean="0">
                <a:latin typeface="+mj-lt"/>
              </a:rPr>
              <a:t>Same </a:t>
            </a:r>
            <a:r>
              <a:rPr lang="en-US" sz="3200" dirty="0">
                <a:latin typeface="+mj-lt"/>
              </a:rPr>
              <a:t>actions and notifications as PD/PI </a:t>
            </a:r>
            <a:r>
              <a:rPr lang="en-US" sz="3200" i="1" dirty="0">
                <a:solidFill>
                  <a:srgbClr val="FFFF00"/>
                </a:solidFill>
                <a:latin typeface="+mj-lt"/>
              </a:rPr>
              <a:t>except for the ability to submit Appointments to </a:t>
            </a:r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Agency</a:t>
            </a:r>
            <a:endParaRPr lang="en-US" sz="32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38200" y="3729562"/>
            <a:ext cx="2577410" cy="252590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22" tIns="113722" rIns="113722" bIns="11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bg1"/>
                </a:solidFill>
                <a:latin typeface="+mj-lt"/>
              </a:rPr>
              <a:t>Admin needs </a:t>
            </a:r>
            <a:r>
              <a:rPr lang="en-US" sz="3200" kern="1200" dirty="0">
                <a:solidFill>
                  <a:schemeClr val="bg1"/>
                </a:solidFill>
                <a:latin typeface="+mj-lt"/>
              </a:rPr>
              <a:t>NIH eRA commons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3200" kern="1200" dirty="0">
                <a:solidFill>
                  <a:schemeClr val="bg1"/>
                </a:solidFill>
                <a:latin typeface="+mj-lt"/>
              </a:rPr>
              <a:t>ccount</a:t>
            </a:r>
          </a:p>
        </p:txBody>
      </p:sp>
      <p:sp>
        <p:nvSpPr>
          <p:cNvPr id="6" name="Freeform 5"/>
          <p:cNvSpPr/>
          <p:nvPr/>
        </p:nvSpPr>
        <p:spPr>
          <a:xfrm>
            <a:off x="3673352" y="4470494"/>
            <a:ext cx="546410" cy="104404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7" name="Freeform 6"/>
          <p:cNvSpPr/>
          <p:nvPr/>
        </p:nvSpPr>
        <p:spPr>
          <a:xfrm>
            <a:off x="4446575" y="3729562"/>
            <a:ext cx="2577410" cy="252590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22" tIns="113722" rIns="113722" bIns="11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bg1"/>
                </a:solidFill>
                <a:latin typeface="+mj-lt"/>
              </a:rPr>
              <a:t>Assigned</a:t>
            </a:r>
            <a:br>
              <a:rPr lang="en-US" sz="3200" kern="1200" dirty="0" smtClean="0">
                <a:solidFill>
                  <a:schemeClr val="bg1"/>
                </a:solidFill>
                <a:latin typeface="+mj-lt"/>
              </a:rPr>
            </a:br>
            <a:r>
              <a:rPr lang="en-US" sz="3200" kern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kern="1200" dirty="0">
                <a:solidFill>
                  <a:srgbClr val="FFFF00"/>
                </a:solidFill>
                <a:latin typeface="+mj-lt"/>
              </a:rPr>
              <a:t>ASST</a:t>
            </a:r>
            <a:r>
              <a:rPr lang="en-US" sz="3200" kern="1200" dirty="0">
                <a:solidFill>
                  <a:schemeClr val="bg1"/>
                </a:solidFill>
                <a:latin typeface="+mj-lt"/>
              </a:rPr>
              <a:t> role</a:t>
            </a:r>
          </a:p>
        </p:txBody>
      </p:sp>
      <p:sp>
        <p:nvSpPr>
          <p:cNvPr id="8" name="Freeform 7"/>
          <p:cNvSpPr/>
          <p:nvPr/>
        </p:nvSpPr>
        <p:spPr>
          <a:xfrm>
            <a:off x="7281726" y="4470494"/>
            <a:ext cx="546410" cy="104404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9" name="Freeform 8"/>
          <p:cNvSpPr/>
          <p:nvPr/>
        </p:nvSpPr>
        <p:spPr>
          <a:xfrm>
            <a:off x="8054949" y="3729562"/>
            <a:ext cx="2577410" cy="252590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22" tIns="113722" rIns="113722" bIns="11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</a:rPr>
              <a:t>PI Needs to delegate xTRAIN </a:t>
            </a:r>
            <a:r>
              <a:rPr lang="en-US" sz="3200" kern="1200" dirty="0">
                <a:solidFill>
                  <a:srgbClr val="FFFF00"/>
                </a:solidFill>
                <a:latin typeface="+mj-lt"/>
              </a:rPr>
              <a:t>authority</a:t>
            </a:r>
            <a:r>
              <a:rPr lang="en-US" sz="3200" kern="1200" dirty="0">
                <a:solidFill>
                  <a:schemeClr val="bg1"/>
                </a:solidFill>
                <a:latin typeface="+mj-lt"/>
              </a:rPr>
              <a:t> to </a:t>
            </a:r>
            <a:r>
              <a:rPr lang="en-US" sz="3200" kern="1200" dirty="0" smtClean="0">
                <a:solidFill>
                  <a:schemeClr val="bg1"/>
                </a:solidFill>
                <a:latin typeface="+mj-lt"/>
              </a:rPr>
              <a:t>admin</a:t>
            </a:r>
            <a:endParaRPr lang="en-US" sz="3200" kern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58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EB32D5-A298-4B24-AD9D-64616FAEF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8C7DE-C8A6-4DDD-8820-BF2862F31D07}">
  <ds:schemaRefs>
    <ds:schemaRef ds:uri="http://purl.org/dc/terms/"/>
    <ds:schemaRef ds:uri="http://schemas.openxmlformats.org/package/2006/metadata/core-properties"/>
    <ds:schemaRef ds:uri="8e1c4a07-ed4f-4a2c-8c90-6eeba7ae777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25944</TotalTime>
  <Words>1138</Words>
  <Application>Microsoft Office PowerPoint</Application>
  <PresentationFormat>Widescreen</PresentationFormat>
  <Paragraphs>166</Paragraphs>
  <Slides>44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Segoe UI</vt:lpstr>
      <vt:lpstr>Office Theme</vt:lpstr>
      <vt:lpstr>NIH xTRAIN Appointments</vt:lpstr>
      <vt:lpstr>Today’s Objective   </vt:lpstr>
      <vt:lpstr>Training Grant Trainee Policies</vt:lpstr>
      <vt:lpstr>What is xTrain?</vt:lpstr>
      <vt:lpstr>xTrain Codes </vt:lpstr>
      <vt:lpstr>X-TRAIN Roles</vt:lpstr>
      <vt:lpstr>PD/PI Role </vt:lpstr>
      <vt:lpstr>Business Official (BO) Role</vt:lpstr>
      <vt:lpstr>PD/PI Delegate (ASST role)</vt:lpstr>
      <vt:lpstr>Before you begin the appointment…</vt:lpstr>
      <vt:lpstr>eRA commons Account lookup</vt:lpstr>
      <vt:lpstr>PowerPoint Presentation</vt:lpstr>
      <vt:lpstr>Check to see if trainee has an account</vt:lpstr>
      <vt:lpstr>Check to see if trainee has an account</vt:lpstr>
      <vt:lpstr>Check prior NRSA support</vt:lpstr>
      <vt:lpstr>Need eRA Commons Account for yourself or a trainee?</vt:lpstr>
      <vt:lpstr>Delegation of Authority</vt:lpstr>
      <vt:lpstr>Delegation of Authority</vt:lpstr>
      <vt:lpstr>Delegation of Authority</vt:lpstr>
      <vt:lpstr>Delegation of Authority</vt:lpstr>
      <vt:lpstr>Delegation of Authority</vt:lpstr>
      <vt:lpstr>How to Login into xTRAIN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Trainee processes form</vt:lpstr>
      <vt:lpstr>PowerPoint Presentation</vt:lpstr>
      <vt:lpstr>PowerPoint Presentation</vt:lpstr>
      <vt:lpstr>PowerPoint Presentation</vt:lpstr>
      <vt:lpstr>PowerPoint Presentation</vt:lpstr>
      <vt:lpstr>Status types for appointments</vt:lpstr>
      <vt:lpstr>Appointments Reappointments</vt:lpstr>
      <vt:lpstr>FAQ’s</vt:lpstr>
      <vt:lpstr>FAQ’s</vt:lpstr>
      <vt:lpstr>https://pulse.ucsd.edu/traininggrants AD credentials required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Grants  Pre Award April 24, 2019</dc:title>
  <dc:creator>jill weller</dc:creator>
  <cp:lastModifiedBy>Weller, Jill</cp:lastModifiedBy>
  <cp:revision>381</cp:revision>
  <cp:lastPrinted>2020-09-09T15:08:21Z</cp:lastPrinted>
  <dcterms:created xsi:type="dcterms:W3CDTF">2019-04-14T04:07:23Z</dcterms:created>
  <dcterms:modified xsi:type="dcterms:W3CDTF">2023-07-27T18:59:00Z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