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04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5.xml" ContentType="application/vnd.openxmlformats-officedocument.presentationml.slide+xml"/>
  <Override PartName="/ppt/presentation.xml" ContentType="application/vnd.openxmlformats-officedocument.presentationml.presentation.main+xml"/>
  <Override PartName="/ppt/slides/slide103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89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0.xml" ContentType="application/vnd.openxmlformats-officedocument.presentationml.slide+xml"/>
  <Override PartName="/ppt/slides/slide90.xml" ContentType="application/vnd.openxmlformats-officedocument.presentationml.slide+xml"/>
  <Override PartName="/ppt/slides/slide102.xml" ContentType="application/vnd.openxmlformats-officedocument.presentationml.slide+xml"/>
  <Override PartName="/ppt/slides/slide101.xml" ContentType="application/vnd.openxmlformats-officedocument.presentationml.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96" r:id="rId5"/>
    <p:sldMasterId id="2147483814" r:id="rId6"/>
    <p:sldMasterId id="2147483843" r:id="rId7"/>
  </p:sldMasterIdLst>
  <p:notesMasterIdLst>
    <p:notesMasterId r:id="rId115"/>
  </p:notesMasterIdLst>
  <p:handoutMasterIdLst>
    <p:handoutMasterId r:id="rId116"/>
  </p:handoutMasterIdLst>
  <p:sldIdLst>
    <p:sldId id="777" r:id="rId8"/>
    <p:sldId id="912" r:id="rId9"/>
    <p:sldId id="914" r:id="rId10"/>
    <p:sldId id="1040" r:id="rId11"/>
    <p:sldId id="1042" r:id="rId12"/>
    <p:sldId id="1043" r:id="rId13"/>
    <p:sldId id="1044" r:id="rId14"/>
    <p:sldId id="1045" r:id="rId15"/>
    <p:sldId id="1046" r:id="rId16"/>
    <p:sldId id="1047" r:id="rId17"/>
    <p:sldId id="1048" r:id="rId18"/>
    <p:sldId id="935" r:id="rId19"/>
    <p:sldId id="1051" r:id="rId20"/>
    <p:sldId id="975" r:id="rId21"/>
    <p:sldId id="973" r:id="rId22"/>
    <p:sldId id="974" r:id="rId23"/>
    <p:sldId id="916" r:id="rId24"/>
    <p:sldId id="937" r:id="rId25"/>
    <p:sldId id="917" r:id="rId26"/>
    <p:sldId id="976" r:id="rId27"/>
    <p:sldId id="938" r:id="rId28"/>
    <p:sldId id="977" r:id="rId29"/>
    <p:sldId id="920" r:id="rId30"/>
    <p:sldId id="921" r:id="rId31"/>
    <p:sldId id="922" r:id="rId32"/>
    <p:sldId id="923" r:id="rId33"/>
    <p:sldId id="924" r:id="rId34"/>
    <p:sldId id="925" r:id="rId35"/>
    <p:sldId id="926" r:id="rId36"/>
    <p:sldId id="927" r:id="rId37"/>
    <p:sldId id="1026" r:id="rId38"/>
    <p:sldId id="1025" r:id="rId39"/>
    <p:sldId id="1022" r:id="rId40"/>
    <p:sldId id="929" r:id="rId41"/>
    <p:sldId id="930" r:id="rId42"/>
    <p:sldId id="931" r:id="rId43"/>
    <p:sldId id="932" r:id="rId44"/>
    <p:sldId id="990" r:id="rId45"/>
    <p:sldId id="933" r:id="rId46"/>
    <p:sldId id="934" r:id="rId47"/>
    <p:sldId id="991" r:id="rId48"/>
    <p:sldId id="992" r:id="rId49"/>
    <p:sldId id="993" r:id="rId50"/>
    <p:sldId id="994" r:id="rId51"/>
    <p:sldId id="995" r:id="rId52"/>
    <p:sldId id="996" r:id="rId53"/>
    <p:sldId id="997" r:id="rId54"/>
    <p:sldId id="998" r:id="rId55"/>
    <p:sldId id="1037" r:id="rId56"/>
    <p:sldId id="1027" r:id="rId57"/>
    <p:sldId id="1038" r:id="rId58"/>
    <p:sldId id="1028" r:id="rId59"/>
    <p:sldId id="1030" r:id="rId60"/>
    <p:sldId id="1031" r:id="rId61"/>
    <p:sldId id="1032" r:id="rId62"/>
    <p:sldId id="1033" r:id="rId63"/>
    <p:sldId id="1034" r:id="rId64"/>
    <p:sldId id="1054" r:id="rId65"/>
    <p:sldId id="1039" r:id="rId66"/>
    <p:sldId id="734" r:id="rId67"/>
    <p:sldId id="999" r:id="rId68"/>
    <p:sldId id="1000" r:id="rId69"/>
    <p:sldId id="1001" r:id="rId70"/>
    <p:sldId id="1002" r:id="rId71"/>
    <p:sldId id="750" r:id="rId72"/>
    <p:sldId id="1003" r:id="rId73"/>
    <p:sldId id="895" r:id="rId74"/>
    <p:sldId id="1021" r:id="rId75"/>
    <p:sldId id="897" r:id="rId76"/>
    <p:sldId id="632" r:id="rId77"/>
    <p:sldId id="944" r:id="rId78"/>
    <p:sldId id="959" r:id="rId79"/>
    <p:sldId id="806" r:id="rId80"/>
    <p:sldId id="804" r:id="rId81"/>
    <p:sldId id="898" r:id="rId82"/>
    <p:sldId id="966" r:id="rId83"/>
    <p:sldId id="965" r:id="rId84"/>
    <p:sldId id="985" r:id="rId85"/>
    <p:sldId id="984" r:id="rId86"/>
    <p:sldId id="989" r:id="rId87"/>
    <p:sldId id="630" r:id="rId88"/>
    <p:sldId id="631" r:id="rId89"/>
    <p:sldId id="987" r:id="rId90"/>
    <p:sldId id="979" r:id="rId91"/>
    <p:sldId id="905" r:id="rId92"/>
    <p:sldId id="476" r:id="rId93"/>
    <p:sldId id="372" r:id="rId94"/>
    <p:sldId id="801" r:id="rId95"/>
    <p:sldId id="594" r:id="rId96"/>
    <p:sldId id="907" r:id="rId97"/>
    <p:sldId id="620" r:id="rId98"/>
    <p:sldId id="474" r:id="rId99"/>
    <p:sldId id="1053" r:id="rId100"/>
    <p:sldId id="1050" r:id="rId101"/>
    <p:sldId id="1056" r:id="rId102"/>
    <p:sldId id="1055" r:id="rId103"/>
    <p:sldId id="909" r:id="rId104"/>
    <p:sldId id="799" r:id="rId105"/>
    <p:sldId id="800" r:id="rId106"/>
    <p:sldId id="735" r:id="rId107"/>
    <p:sldId id="762" r:id="rId108"/>
    <p:sldId id="774" r:id="rId109"/>
    <p:sldId id="889" r:id="rId110"/>
    <p:sldId id="1024" r:id="rId111"/>
    <p:sldId id="601" r:id="rId112"/>
    <p:sldId id="325" r:id="rId113"/>
    <p:sldId id="769" r:id="rId11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8" userDrawn="1">
          <p15:clr>
            <a:srgbClr val="A4A3A4"/>
          </p15:clr>
        </p15:guide>
        <p15:guide id="2" orient="horz" pos="870" userDrawn="1">
          <p15:clr>
            <a:srgbClr val="A4A3A4"/>
          </p15:clr>
        </p15:guide>
        <p15:guide id="3" orient="horz" pos="2857" userDrawn="1">
          <p15:clr>
            <a:srgbClr val="A4A3A4"/>
          </p15:clr>
        </p15:guide>
        <p15:guide id="4" orient="horz" pos="122" userDrawn="1">
          <p15:clr>
            <a:srgbClr val="A4A3A4"/>
          </p15:clr>
        </p15:guide>
        <p15:guide id="5" pos="7295" userDrawn="1">
          <p15:clr>
            <a:srgbClr val="A4A3A4"/>
          </p15:clr>
        </p15:guide>
        <p15:guide id="6" pos="380" userDrawn="1">
          <p15:clr>
            <a:srgbClr val="A4A3A4"/>
          </p15:clr>
        </p15:guide>
        <p15:guide id="7" pos="47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ler, Jill" initials="WJ" lastIdx="60" clrIdx="0"/>
  <p:cmAuthor id="2" name="Jill weller" initials="Jw" lastIdx="6" clrIdx="1"/>
  <p:cmAuthor id="3" name="jill weller" initials="jw" lastIdx="3" clrIdx="2">
    <p:extLst>
      <p:ext uri="{19B8F6BF-5375-455C-9EA6-DF929625EA0E}">
        <p15:presenceInfo xmlns:p15="http://schemas.microsoft.com/office/powerpoint/2012/main" userId="2736d1f96e6e6b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2"/>
    <a:srgbClr val="020202"/>
    <a:srgbClr val="7FA7B1"/>
    <a:srgbClr val="3A7795"/>
    <a:srgbClr val="76A8BA"/>
    <a:srgbClr val="66B5CA"/>
    <a:srgbClr val="313231"/>
    <a:srgbClr val="FFFFFF"/>
    <a:srgbClr val="A39B8C"/>
    <a:srgbClr val="47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57" autoAdjust="0"/>
    <p:restoredTop sz="93414" autoAdjust="0"/>
  </p:normalViewPr>
  <p:slideViewPr>
    <p:cSldViewPr snapToGrid="0" snapToObjects="1">
      <p:cViewPr varScale="1">
        <p:scale>
          <a:sx n="107" d="100"/>
          <a:sy n="107" d="100"/>
        </p:scale>
        <p:origin x="288" y="114"/>
      </p:cViewPr>
      <p:guideLst>
        <p:guide orient="horz" pos="1498"/>
        <p:guide orient="horz" pos="870"/>
        <p:guide orient="horz" pos="2857"/>
        <p:guide orient="horz" pos="122"/>
        <p:guide pos="7295"/>
        <p:guide pos="380"/>
        <p:guide pos="4763"/>
      </p:guideLst>
    </p:cSldViewPr>
  </p:slideViewPr>
  <p:outlineViewPr>
    <p:cViewPr>
      <p:scale>
        <a:sx n="33" d="100"/>
        <a:sy n="33" d="100"/>
      </p:scale>
      <p:origin x="0" y="-4215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9" d="100"/>
        <a:sy n="79" d="100"/>
      </p:scale>
      <p:origin x="0" y="-17550"/>
    </p:cViewPr>
  </p:sorterViewPr>
  <p:notesViewPr>
    <p:cSldViewPr snapToGrid="0" snapToObjects="1">
      <p:cViewPr varScale="1">
        <p:scale>
          <a:sx n="51" d="100"/>
          <a:sy n="51" d="100"/>
        </p:scale>
        <p:origin x="266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commentAuthors" Target="commentAuthors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13" Type="http://schemas.openxmlformats.org/officeDocument/2006/relationships/slide" Target="slides/slide106.xml"/><Relationship Id="rId11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5867A4F1-3CFD-A942-BFAC-51A9EF976D44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74CE979-9F6B-CD4E-9E39-B5207F7D7A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50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43E9438B-B1C6-8B4B-9BED-10A3CE67B9E3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8E3ED14-1C06-B149-8A7D-CC5362078B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2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66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9/10/2019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Pre-Award Training Grants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148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9/10/2019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Pre-Award Training Grants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986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33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8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10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7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57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 look up here from Biosketch PPT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Learn at Lunch - NIH xTRACT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3/28/2019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74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AA40-7BDF-4287-BCEB-2A40C338FDA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AA40-7BDF-4287-BCEB-2A40C338FDA1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4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89550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34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27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AA40-7BDF-4287-BCEB-2A40C338FDA1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1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AA40-7BDF-4287-BCEB-2A40C338FDA1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83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FAA40-7BDF-4287-BCEB-2A40C338FDA1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22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57673-C51A-5A4F-A267-2EF8B0C08C03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13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" dirty="0" smtClean="0"/>
              <a:t>Jill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43774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Karen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Learn at Lunch - NIH xTRACT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3/28/2019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14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Karen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Learn at Lunch - NIH xTRACT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3/28/2019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019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Karen</a:t>
            </a:r>
          </a:p>
          <a:p>
            <a:endParaRPr lang="en-US" dirty="0" smtClean="0"/>
          </a:p>
          <a:p>
            <a:r>
              <a:rPr lang="en-US" dirty="0" smtClean="0"/>
              <a:t>For trainees,</a:t>
            </a:r>
            <a:r>
              <a:rPr lang="en-US" baseline="0" dirty="0" smtClean="0"/>
              <a:t> email may be an issue as you expect them to move on to another position.  Our best advice is to use a personal email like </a:t>
            </a:r>
            <a:r>
              <a:rPr lang="en-US" baseline="0" dirty="0" err="1" smtClean="0"/>
              <a:t>gmail</a:t>
            </a:r>
            <a:r>
              <a:rPr lang="en-US" baseline="0" dirty="0" smtClean="0"/>
              <a:t> so that when they forget their password they will have a way to recover it if they have left UCSD.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Learn at Lunch - NIH xTRACT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3/28/2019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6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Karen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Learn at Lunch - NIH xTRACT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3/28/2019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71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Karen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Learn at Lunch - NIH xTRACT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3/28/2019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Karen</a:t>
            </a:r>
          </a:p>
        </p:txBody>
      </p:sp>
    </p:spTree>
    <p:extLst>
      <p:ext uri="{BB962C8B-B14F-4D97-AF65-F5344CB8AC3E}">
        <p14:creationId xmlns:p14="http://schemas.microsoft.com/office/powerpoint/2010/main" val="27879909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 look up here from Biosketch PPT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Learn at Lunch - NIH xTRACT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3/28/2019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134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81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06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226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811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9799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5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9/10/2019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Pre-Award Training Grants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7710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Trainee may come to you with</a:t>
            </a:r>
            <a:r>
              <a:rPr lang="en-US" baseline="0" dirty="0"/>
              <a:t> this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649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966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600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790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232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ACA4-A789-4F44-8563-5F191DD6EA2C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443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296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331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338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3/28/2019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3277704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9/10/2019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Pre-Award Training Grants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2175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50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9/10/2019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Pre-Award Training Grants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32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9/10/2019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Pre-Award Training Grants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148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9/10/2019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Pre-Award Training Grants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1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9/10/2019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Pre-Award Training Grants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87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12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95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8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42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03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02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25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48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79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75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82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" y="450850"/>
            <a:ext cx="10923519" cy="2739982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431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77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51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5295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" y="450850"/>
            <a:ext cx="10923519" cy="2739982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503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724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783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609602" y="132556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55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C6C9-ECE6-45E8-8517-C9F436C22270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86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F39-B1E0-46EE-A5F7-7DDDACA48838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31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6152-E770-4294-AE1D-1430D9392BC4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54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4" y="450851"/>
            <a:ext cx="10972800" cy="2752343"/>
          </a:xfrm>
          <a:prstGeom prst="rect">
            <a:avLst/>
          </a:prstGeom>
        </p:spPr>
      </p:pic>
      <p:sp>
        <p:nvSpPr>
          <p:cNvPr id="15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988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BB87-D7FD-41A2-B980-415E14DE20A7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26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3E59-C9E6-477A-9BC1-30D49029FB92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9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06E7-48D4-495D-AE9E-2556DB517A7E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41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9A82-C24B-4A3F-85F6-A8E0B1CD2A07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62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0" y="857952"/>
            <a:ext cx="6172200" cy="487362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2665-3103-4440-A407-1AEA01428F09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35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84F2-4110-4300-9EBF-71858DC93C7C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04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999-61C0-4922-9ADF-BD35B0F23B41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10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9BA-63C2-4A86-94CD-DFF48E7D423F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77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358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4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21485"/>
            <a:ext cx="109728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605089"/>
            <a:ext cx="10972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logo-hsc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0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C7E75DF-1795-4224-8796-75386AFDF779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B72C52A-5129-4F55-81A9-7734A419C1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19485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logo-hsc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0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003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355600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8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400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697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849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4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208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75DF-1795-4224-8796-75386AFDF77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781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47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93179"/>
            <a:ext cx="10972800" cy="958432"/>
          </a:xfrm>
        </p:spPr>
        <p:txBody>
          <a:bodyPr/>
          <a:lstStyle>
            <a:lvl1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1371600" indent="-457200">
              <a:buFont typeface="Arial"/>
              <a:buChar char="•"/>
              <a:defRPr sz="2800">
                <a:solidFill>
                  <a:schemeClr val="accent2"/>
                </a:solidFill>
                <a:latin typeface="Calibri" panose="020F050202020403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lang="en-US" sz="2800" kern="1200" dirty="0" smtClean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-4572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600" indent="-45720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1371600" lvl="1" indent="-4572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371600" lvl="2" indent="-4572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371600" lvl="2" indent="-4572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0340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" y="450850"/>
            <a:ext cx="10923519" cy="2739982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58900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5400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512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89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84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599" y="5986008"/>
            <a:ext cx="6951135" cy="5484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93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599" y="5986008"/>
            <a:ext cx="6951135" cy="5484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82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584432"/>
            <a:ext cx="7315200" cy="438376"/>
          </a:xfrm>
          <a:prstGeom prst="rect">
            <a:avLst/>
          </a:prstGeom>
        </p:spPr>
        <p:txBody>
          <a:bodyPr anchor="b"/>
          <a:lstStyle>
            <a:lvl1pPr algn="l">
              <a:defRPr sz="2000" b="0" i="0"/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151170"/>
            <a:ext cx="7315200" cy="6225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599" y="5986008"/>
            <a:ext cx="6951135" cy="5484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7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9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21043" y="342900"/>
            <a:ext cx="10972800" cy="909252"/>
          </a:xfrm>
          <a:prstGeom prst="rect">
            <a:avLst/>
          </a:prstGeom>
          <a:ln w="3175" cmpd="sng">
            <a:noFill/>
          </a:ln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the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49113"/>
            <a:ext cx="10972799" cy="4090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1143000" lvl="2" indent="-2286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Tx/>
              <a:buFont typeface="Arial"/>
              <a:buChar char="•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18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1" r:id="rId3"/>
    <p:sldLayoutId id="2147483651" r:id="rId4"/>
    <p:sldLayoutId id="2147483650" r:id="rId5"/>
    <p:sldLayoutId id="2147483653" r:id="rId6"/>
    <p:sldLayoutId id="2147483795" r:id="rId7"/>
    <p:sldLayoutId id="2147483657" r:id="rId8"/>
    <p:sldLayoutId id="2147483793" r:id="rId9"/>
  </p:sldLayoutIdLst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4400" b="1" kern="1200">
          <a:solidFill>
            <a:schemeClr val="tx2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85750" indent="-347472" algn="l" defTabSz="457200" rtl="0" eaLnBrk="1" latinLnBrk="0" hangingPunct="1">
        <a:spcBef>
          <a:spcPts val="0"/>
        </a:spcBef>
        <a:spcAft>
          <a:spcPts val="400"/>
        </a:spcAft>
        <a:buClrTx/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1143000" indent="-228600" algn="l" defTabSz="457200" rtl="0" eaLnBrk="1" latinLnBrk="0" hangingPunct="1">
        <a:spcBef>
          <a:spcPts val="0"/>
        </a:spcBef>
        <a:spcAft>
          <a:spcPts val="400"/>
        </a:spcAft>
        <a:buClrTx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ts val="0"/>
        </a:spcBef>
        <a:spcAft>
          <a:spcPts val="300"/>
        </a:spcAft>
        <a:buClrTx/>
        <a:buFont typeface="Arial"/>
        <a:buNone/>
        <a:defRPr lang="en-US" sz="2800" kern="1200" dirty="0">
          <a:solidFill>
            <a:schemeClr val="accent2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250"/>
        </a:spcAft>
        <a:buClrTx/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250"/>
        </a:spcAft>
        <a:buClrTx/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E75DF-1795-4224-8796-75386AFDF7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7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5869F-EE57-497A-876B-C9F1FDA0C9C5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379F7-7E1F-4027-8C12-AA762F71A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E75DF-1795-4224-8796-75386AFDF779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97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14" Type="http://schemas.openxmlformats.org/officeDocument/2006/relationships/image" Target="../media/image17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39.svg"/><Relationship Id="rId4" Type="http://schemas.openxmlformats.org/officeDocument/2006/relationships/image" Target="../media/image4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g"/><Relationship Id="rId4" Type="http://schemas.openxmlformats.org/officeDocument/2006/relationships/hyperlink" Target="http://www.freestockphotos.biz/stockphoto/15961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3531321" y="2892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Training Grants </a:t>
            </a:r>
            <a:b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 Award</a:t>
            </a:r>
            <a:b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September 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10, 2020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2946400" y="4596268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Jill I. Weller</a:t>
            </a:r>
            <a:b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Training Grant Analyst</a:t>
            </a:r>
            <a:b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Service Core</a:t>
            </a:r>
          </a:p>
        </p:txBody>
      </p:sp>
    </p:spTree>
    <p:extLst>
      <p:ext uri="{BB962C8B-B14F-4D97-AF65-F5344CB8AC3E}">
        <p14:creationId xmlns:p14="http://schemas.microsoft.com/office/powerpoint/2010/main" val="23526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Institutional Commitment Letter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Per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new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NIH requirements: NOT-GM-19-017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>PAR-19-102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r>
              <a:rPr lang="en-US" sz="3200" dirty="0">
                <a:solidFill>
                  <a:srgbClr val="FFFF00"/>
                </a:solidFill>
                <a:latin typeface="+mj-lt"/>
              </a:rPr>
              <a:t>One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10 page letter maximum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Signed by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institutional leader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(EVC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)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Must include information such as: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+mj-lt"/>
              </a:rPr>
              <a:t>Harassment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discrimination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latin typeface="+mj-lt"/>
              </a:rPr>
              <a:t>How UCSD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supports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training programs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800" dirty="0">
                <a:solidFill>
                  <a:srgbClr val="FFFF00"/>
                </a:solidFill>
                <a:latin typeface="+mj-lt"/>
              </a:rPr>
              <a:t>Diversity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inclusion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" y="5988734"/>
            <a:ext cx="1034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https://grants.nih.gov/grants/guide/notice-files/NOT-GM-19-017.html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https://grants.nih.gov/grants/guide/pa-files/PAR-19-102.html</a:t>
            </a:r>
          </a:p>
        </p:txBody>
      </p:sp>
    </p:spTree>
    <p:extLst>
      <p:ext uri="{BB962C8B-B14F-4D97-AF65-F5344CB8AC3E}">
        <p14:creationId xmlns:p14="http://schemas.microsoft.com/office/powerpoint/2010/main" val="2331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b="0" dirty="0">
                <a:solidFill>
                  <a:schemeClr val="bg1"/>
                </a:solidFill>
              </a:rPr>
              <a:t>RPPR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38980"/>
            <a:ext cx="10972799" cy="551901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Table </a:t>
            </a:r>
            <a:r>
              <a:rPr lang="en-US" dirty="0" smtClean="0">
                <a:solidFill>
                  <a:schemeClr val="bg1"/>
                </a:solidFill>
              </a:rPr>
              <a:t>8a/b/c – MUST BE COMPLETED IN XTRACT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Part I (Those </a:t>
            </a:r>
            <a:r>
              <a:rPr lang="en-US" sz="3200" dirty="0">
                <a:solidFill>
                  <a:srgbClr val="FFFF00"/>
                </a:solidFill>
              </a:rPr>
              <a:t>appointed</a:t>
            </a:r>
            <a:r>
              <a:rPr lang="en-US" sz="3200" dirty="0">
                <a:solidFill>
                  <a:schemeClr val="bg1"/>
                </a:solidFill>
              </a:rPr>
              <a:t> to the grant)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Part II (Those </a:t>
            </a:r>
            <a:r>
              <a:rPr lang="en-US" sz="3200" dirty="0">
                <a:solidFill>
                  <a:srgbClr val="FFFF00"/>
                </a:solidFill>
              </a:rPr>
              <a:t>clearly associated </a:t>
            </a:r>
            <a:r>
              <a:rPr lang="en-US" sz="3200" dirty="0">
                <a:solidFill>
                  <a:schemeClr val="bg1"/>
                </a:solidFill>
              </a:rPr>
              <a:t>with the grant) </a:t>
            </a:r>
          </a:p>
          <a:p>
            <a:pPr lvl="2"/>
            <a:r>
              <a:rPr lang="en-US" sz="3200" dirty="0">
                <a:solidFill>
                  <a:schemeClr val="bg1"/>
                </a:solidFill>
              </a:rPr>
              <a:t>Provide </a:t>
            </a:r>
            <a:r>
              <a:rPr lang="en-US" sz="3200" dirty="0">
                <a:solidFill>
                  <a:srgbClr val="FFFF00"/>
                </a:solidFill>
              </a:rPr>
              <a:t>updated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trainee or </a:t>
            </a:r>
            <a:r>
              <a:rPr lang="en-US" sz="3200" dirty="0">
                <a:solidFill>
                  <a:srgbClr val="FFFF00"/>
                </a:solidFill>
              </a:rPr>
              <a:t>current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clearly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associated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student information, reflecting </a:t>
            </a:r>
            <a:r>
              <a:rPr lang="en-US" sz="3200" i="1" dirty="0">
                <a:solidFill>
                  <a:schemeClr val="bg1"/>
                </a:solidFill>
              </a:rPr>
              <a:t>new appointments/entrants </a:t>
            </a:r>
            <a:r>
              <a:rPr lang="en-US" sz="3200" dirty="0">
                <a:solidFill>
                  <a:schemeClr val="bg1"/>
                </a:solidFill>
              </a:rPr>
              <a:t>and other changes over the last reporting period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</a:rPr>
              <a:t>Part IV – Program statistics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Summarize this data in the Accomplishments Section B.4, in responding to the question, “What opportunities for training and professional development has the project provided?” </a:t>
            </a:r>
          </a:p>
        </p:txBody>
      </p:sp>
    </p:spTree>
    <p:extLst>
      <p:ext uri="{BB962C8B-B14F-4D97-AF65-F5344CB8AC3E}">
        <p14:creationId xmlns:p14="http://schemas.microsoft.com/office/powerpoint/2010/main" val="20047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b="0" dirty="0">
                <a:solidFill>
                  <a:schemeClr val="bg1"/>
                </a:solidFill>
              </a:rPr>
              <a:t>RPPR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38980"/>
            <a:ext cx="10972799" cy="5519019"/>
          </a:xfrm>
        </p:spPr>
        <p:txBody>
          <a:bodyPr>
            <a:noAutofit/>
          </a:bodyPr>
          <a:lstStyle/>
          <a:p>
            <a:pPr lvl="0"/>
            <a:r>
              <a:rPr lang="en-US" i="1" dirty="0">
                <a:solidFill>
                  <a:schemeClr val="bg1"/>
                </a:solidFill>
              </a:rPr>
              <a:t>C.1 - Publications during the reporting period 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Report publications that were accepted during the reporting period and resulted from work conducted while a trainee was supported by the award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Publications must be entered into the </a:t>
            </a:r>
            <a:r>
              <a:rPr lang="en-US" i="1" dirty="0">
                <a:solidFill>
                  <a:srgbClr val="FFFF00"/>
                </a:solidFill>
              </a:rPr>
              <a:t>PI’s MyNCBI </a:t>
            </a:r>
            <a:r>
              <a:rPr lang="en-US" i="1" dirty="0">
                <a:solidFill>
                  <a:schemeClr val="bg1"/>
                </a:solidFill>
              </a:rPr>
              <a:t>and must be associated with the training grant</a:t>
            </a:r>
          </a:p>
          <a:p>
            <a:pPr lvl="0"/>
            <a:r>
              <a:rPr lang="en-US" i="1" dirty="0">
                <a:solidFill>
                  <a:schemeClr val="bg1"/>
                </a:solidFill>
              </a:rPr>
              <a:t>D.1 - What </a:t>
            </a:r>
            <a:r>
              <a:rPr lang="en-US" i="1" dirty="0">
                <a:solidFill>
                  <a:srgbClr val="FFFF00"/>
                </a:solidFill>
              </a:rPr>
              <a:t>individuals</a:t>
            </a:r>
            <a:r>
              <a:rPr lang="en-US" i="1" dirty="0">
                <a:solidFill>
                  <a:schemeClr val="bg1"/>
                </a:solidFill>
              </a:rPr>
              <a:t> have worked on the project?</a:t>
            </a:r>
            <a:endParaRPr lang="en-US" sz="2800" dirty="0">
              <a:solidFill>
                <a:schemeClr val="bg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Only address </a:t>
            </a:r>
            <a:r>
              <a:rPr lang="en-US" i="1" dirty="0">
                <a:solidFill>
                  <a:srgbClr val="FFFF00"/>
                </a:solidFill>
              </a:rPr>
              <a:t>key personnel </a:t>
            </a:r>
            <a:r>
              <a:rPr lang="en-US" dirty="0">
                <a:solidFill>
                  <a:schemeClr val="bg1"/>
                </a:solidFill>
              </a:rPr>
              <a:t>here (PD/PI).  Do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>
                <a:solidFill>
                  <a:schemeClr val="bg1"/>
                </a:solidFill>
              </a:rPr>
              <a:t> report personnel for whom a PHS 2271 appt. form has been submitted through xTRAIN, </a:t>
            </a:r>
            <a:r>
              <a:rPr lang="en-US" i="1" dirty="0">
                <a:solidFill>
                  <a:schemeClr val="bg1"/>
                </a:solidFill>
              </a:rPr>
              <a:t>do that in B.4. 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47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0" dirty="0">
                <a:solidFill>
                  <a:schemeClr val="bg1"/>
                </a:solidFill>
              </a:rPr>
              <a:t>Annual Reporting (RPPR)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78308"/>
            <a:ext cx="10972799" cy="5519019"/>
          </a:xfrm>
        </p:spPr>
        <p:txBody>
          <a:bodyPr>
            <a:noAutofit/>
          </a:bodyPr>
          <a:lstStyle/>
          <a:p>
            <a:pPr lvl="0"/>
            <a:r>
              <a:rPr lang="en-US" i="1" dirty="0">
                <a:solidFill>
                  <a:schemeClr val="bg1"/>
                </a:solidFill>
              </a:rPr>
              <a:t>D.2b -  </a:t>
            </a:r>
            <a:r>
              <a:rPr lang="en-US" i="1" dirty="0">
                <a:solidFill>
                  <a:srgbClr val="FFFF00"/>
                </a:solidFill>
              </a:rPr>
              <a:t>New senior/Key personnel</a:t>
            </a:r>
            <a:endParaRPr lang="en-US" sz="2800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Add Biosketch and other support for new participating faculty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lvl="0"/>
            <a:r>
              <a:rPr lang="en-US" i="1" dirty="0">
                <a:solidFill>
                  <a:schemeClr val="bg1"/>
                </a:solidFill>
              </a:rPr>
              <a:t>G.2 -  </a:t>
            </a:r>
            <a:r>
              <a:rPr lang="en-US" i="1" dirty="0">
                <a:solidFill>
                  <a:srgbClr val="FFFF00"/>
                </a:solidFill>
              </a:rPr>
              <a:t>Responsible Conduct of Research </a:t>
            </a:r>
            <a:endParaRPr lang="en-US" sz="2800" dirty="0">
              <a:solidFill>
                <a:srgbClr val="FFFF00"/>
              </a:solidFill>
            </a:endParaRP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Should be updated </a:t>
            </a:r>
            <a:r>
              <a:rPr lang="en-US" i="1" dirty="0">
                <a:solidFill>
                  <a:srgbClr val="FFFF00"/>
                </a:solidFill>
              </a:rPr>
              <a:t>annually</a:t>
            </a:r>
            <a:r>
              <a:rPr lang="en-US" i="1" dirty="0">
                <a:solidFill>
                  <a:schemeClr val="bg1"/>
                </a:solidFill>
              </a:rPr>
              <a:t> by PI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Include a description of any enhancements from the plan described in the competing application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i="1" dirty="0">
                <a:solidFill>
                  <a:schemeClr val="bg1"/>
                </a:solidFill>
              </a:rPr>
              <a:t>H -  </a:t>
            </a:r>
            <a:r>
              <a:rPr lang="en-US" i="1" dirty="0">
                <a:solidFill>
                  <a:srgbClr val="FFFF00"/>
                </a:solidFill>
              </a:rPr>
              <a:t>Budget</a:t>
            </a:r>
            <a:r>
              <a:rPr lang="en-US" i="1" dirty="0">
                <a:solidFill>
                  <a:schemeClr val="bg1"/>
                </a:solidFill>
              </a:rPr>
              <a:t> for next budget period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KR record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chemeClr val="bg1"/>
                </a:solidFill>
              </a:rPr>
              <a:t>required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Select PHS398 from drop down menu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E40E-4E56-469E-8898-12D07DD2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 panose="020F0302020204030204" pitchFamily="34" charset="0"/>
              </a:rPr>
              <a:t>Important Points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F8DB8-6A69-4A5A-8417-C3827A166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RPPR requires Table 8 and trainee summaries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a trainee form or Google form to collect information from your trainees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Publications can be 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tricky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MyNCBI because the PI isn’t necessarily on the publication</a:t>
            </a:r>
          </a:p>
        </p:txBody>
      </p:sp>
    </p:spTree>
    <p:extLst>
      <p:ext uri="{BB962C8B-B14F-4D97-AF65-F5344CB8AC3E}">
        <p14:creationId xmlns:p14="http://schemas.microsoft.com/office/powerpoint/2010/main" val="254352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82F846E-F953-4F1E-B1D7-6D10DEB0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057" y="5255050"/>
            <a:ext cx="4439887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Website resources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675120" y="3986784"/>
            <a:ext cx="1161288" cy="6766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207" y="271730"/>
            <a:ext cx="8197586" cy="4844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824" y="1763195"/>
            <a:ext cx="6297742" cy="33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975" y="1243567"/>
            <a:ext cx="10258037" cy="4591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372181" y="2949784"/>
            <a:ext cx="6579704" cy="958432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solidFill>
                  <a:schemeClr val="bg1"/>
                </a:solidFill>
                <a:cs typeface="Calibri Light" panose="020F0302020204030204" pitchFamily="34" charset="0"/>
              </a:rPr>
              <a:t>Training Grant</a:t>
            </a:r>
            <a:br>
              <a:rPr lang="en-US" sz="4400" b="0" dirty="0">
                <a:solidFill>
                  <a:schemeClr val="bg1"/>
                </a:solidFill>
                <a:cs typeface="Calibri Light" panose="020F0302020204030204" pitchFamily="34" charset="0"/>
              </a:rPr>
            </a:br>
            <a:r>
              <a:rPr lang="en-US" sz="4400" b="0" dirty="0">
                <a:solidFill>
                  <a:schemeClr val="bg1"/>
                </a:solidFill>
                <a:cs typeface="Calibri Light" panose="020F0302020204030204" pitchFamily="34" charset="0"/>
              </a:rPr>
              <a:t> Presentations </a:t>
            </a:r>
          </a:p>
        </p:txBody>
      </p:sp>
      <p:sp>
        <p:nvSpPr>
          <p:cNvPr id="7" name="Oval 6"/>
          <p:cNvSpPr/>
          <p:nvPr/>
        </p:nvSpPr>
        <p:spPr>
          <a:xfrm>
            <a:off x="4553518" y="4656844"/>
            <a:ext cx="4536696" cy="4689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645747" y="2411679"/>
            <a:ext cx="1137491" cy="9347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015" y="1504531"/>
            <a:ext cx="7321512" cy="3736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15" y="1319432"/>
            <a:ext cx="2002248" cy="3987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263" y="6429375"/>
            <a:ext cx="1007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http://blink.ucsd.edu/sponsor/rsc/training-resources/index.html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5263" y="251464"/>
            <a:ext cx="11950888" cy="1253067"/>
          </a:xfrm>
        </p:spPr>
        <p:txBody>
          <a:bodyPr>
            <a:noAutofit/>
          </a:bodyPr>
          <a:lstStyle/>
          <a:p>
            <a:r>
              <a:rPr lang="en-US" dirty="0"/>
              <a:t>Website Resources – Search “RSC” in Blink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648464" y="3241369"/>
            <a:ext cx="698613" cy="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675924" y="5029597"/>
            <a:ext cx="698613" cy="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379F7-7E1F-4027-8C12-AA762F71AD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95824" y="5037824"/>
            <a:ext cx="698613" cy="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5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79" y="4526280"/>
            <a:ext cx="7410681" cy="173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Questions?</a:t>
            </a:r>
            <a:endParaRPr lang="en-US" sz="4800" kern="12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4" name="Subtitle 4"/>
          <p:cNvSpPr txBox="1">
            <a:spLocks/>
          </p:cNvSpPr>
          <p:nvPr/>
        </p:nvSpPr>
        <p:spPr>
          <a:xfrm>
            <a:off x="5528388" y="3886700"/>
            <a:ext cx="5246730" cy="2339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marR="0" lvl="0" defTabSz="914400" fontAlgn="auto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Jill I. Weller</a:t>
            </a:r>
          </a:p>
          <a:p>
            <a:pPr marL="57150" marR="0" lvl="0" defTabSz="914400" fontAlgn="auto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Training Grant Analyst</a:t>
            </a:r>
          </a:p>
          <a:p>
            <a:pPr marL="57150" marR="0" lvl="0" defTabSz="914400" fontAlgn="auto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32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X43933</a:t>
            </a:r>
          </a:p>
          <a:p>
            <a:pPr marL="57150" marR="0" lvl="0" defTabSz="914400" fontAlgn="auto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jweller@ucsd.edu</a:t>
            </a:r>
            <a:endParaRPr kumimoji="0" lang="en-US" sz="4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13C42A-D53F-4FA5-87D2-897812C952EE}"/>
              </a:ext>
            </a:extLst>
          </p:cNvPr>
          <p:cNvSpPr txBox="1"/>
          <p:nvPr/>
        </p:nvSpPr>
        <p:spPr>
          <a:xfrm>
            <a:off x="743790" y="408825"/>
            <a:ext cx="550461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Please fill out the eSURVEY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let me know how I can improve on this course!</a:t>
            </a:r>
          </a:p>
          <a:p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Institutional Commitment Letter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j-lt"/>
              </a:rPr>
              <a:t>Safety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of Trainees</a:t>
            </a:r>
          </a:p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Adequate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facilities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&amp;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resources</a:t>
            </a:r>
          </a:p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Sufficient funds for PI’s that lose funding</a:t>
            </a:r>
          </a:p>
          <a:p>
            <a:r>
              <a:rPr lang="en-US" sz="3200" dirty="0">
                <a:solidFill>
                  <a:srgbClr val="FFFF00"/>
                </a:solidFill>
                <a:latin typeface="+mj-lt"/>
              </a:rPr>
              <a:t>Disabilities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Grad Division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Commitments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03373" y="1825625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See FOA/NOT for more details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Contact Training Grant Analyst to start the Institutional Letter Process at least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weeks before deadline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6159752"/>
            <a:ext cx="10342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https://grants.nih.gov/grants/guide/notice-files/NOT-GM-19-017.html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https://grants.nih.gov/grants/guide/pa-files/PAR-19-102.html</a:t>
            </a:r>
          </a:p>
        </p:txBody>
      </p:sp>
    </p:spTree>
    <p:extLst>
      <p:ext uri="{BB962C8B-B14F-4D97-AF65-F5344CB8AC3E}">
        <p14:creationId xmlns:p14="http://schemas.microsoft.com/office/powerpoint/2010/main" val="1579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1AFDC-7008-4438-8142-F1C544CA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2524152"/>
            <a:ext cx="6197600" cy="1809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Post Award</a:t>
            </a:r>
            <a:endParaRPr lang="en-US" sz="96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1AFDC-7008-4438-8142-F1C544CA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400" y="2524152"/>
            <a:ext cx="7823199" cy="1809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Stipend Policy</a:t>
            </a:r>
          </a:p>
        </p:txBody>
      </p:sp>
    </p:spTree>
    <p:extLst>
      <p:ext uri="{BB962C8B-B14F-4D97-AF65-F5344CB8AC3E}">
        <p14:creationId xmlns:p14="http://schemas.microsoft.com/office/powerpoint/2010/main" val="15670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5" y="228815"/>
            <a:ext cx="10515600" cy="1069560"/>
          </a:xfrm>
        </p:spPr>
        <p:txBody>
          <a:bodyPr>
            <a:no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NRSA Support Years</a:t>
            </a:r>
            <a:endParaRPr lang="en-US" sz="4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903774" y="1813752"/>
            <a:ext cx="259766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4055" y="6367006"/>
            <a:ext cx="11802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https://grants.nih.gov/grants/policy/nihgps/html5/section_11/11.2.6_period_of_support.htm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B5B027-316A-410A-8529-AE28F22B34C7}"/>
              </a:ext>
            </a:extLst>
          </p:cNvPr>
          <p:cNvSpPr/>
          <p:nvPr/>
        </p:nvSpPr>
        <p:spPr>
          <a:xfrm>
            <a:off x="424055" y="1281674"/>
            <a:ext cx="7212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Aft>
                <a:spcPts val="400"/>
              </a:spcAft>
            </a:pPr>
            <a:r>
              <a:rPr lang="en-US" sz="40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fellow may receive more than: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D247981-13CB-4B0F-9F5D-5F53E3AD8130}"/>
              </a:ext>
            </a:extLst>
          </p:cNvPr>
          <p:cNvSpPr/>
          <p:nvPr/>
        </p:nvSpPr>
        <p:spPr>
          <a:xfrm>
            <a:off x="424055" y="2165368"/>
            <a:ext cx="3749040" cy="1234440"/>
          </a:xfrm>
          <a:custGeom>
            <a:avLst/>
            <a:gdLst>
              <a:gd name="connsiteX0" fmla="*/ 0 w 3092586"/>
              <a:gd name="connsiteY0" fmla="*/ 0 h 1237034"/>
              <a:gd name="connsiteX1" fmla="*/ 3092586 w 3092586"/>
              <a:gd name="connsiteY1" fmla="*/ 0 h 1237034"/>
              <a:gd name="connsiteX2" fmla="*/ 3092586 w 3092586"/>
              <a:gd name="connsiteY2" fmla="*/ 1237034 h 1237034"/>
              <a:gd name="connsiteX3" fmla="*/ 0 w 3092586"/>
              <a:gd name="connsiteY3" fmla="*/ 1237034 h 1237034"/>
              <a:gd name="connsiteX4" fmla="*/ 0 w 3092586"/>
              <a:gd name="connsiteY4" fmla="*/ 0 h 123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586" h="1237034">
                <a:moveTo>
                  <a:pt x="0" y="0"/>
                </a:moveTo>
                <a:lnTo>
                  <a:pt x="3092586" y="0"/>
                </a:lnTo>
                <a:lnTo>
                  <a:pt x="3092586" y="1237034"/>
                </a:lnTo>
                <a:lnTo>
                  <a:pt x="0" y="1237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Predoc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7C24A40-539E-41D7-8BE0-8265E6FA6A50}"/>
              </a:ext>
            </a:extLst>
          </p:cNvPr>
          <p:cNvSpPr/>
          <p:nvPr/>
        </p:nvSpPr>
        <p:spPr>
          <a:xfrm>
            <a:off x="389738" y="3604848"/>
            <a:ext cx="3749040" cy="2109521"/>
          </a:xfrm>
          <a:custGeom>
            <a:avLst/>
            <a:gdLst>
              <a:gd name="connsiteX0" fmla="*/ 0 w 3092586"/>
              <a:gd name="connsiteY0" fmla="*/ 0 h 3864960"/>
              <a:gd name="connsiteX1" fmla="*/ 3092586 w 3092586"/>
              <a:gd name="connsiteY1" fmla="*/ 0 h 3864960"/>
              <a:gd name="connsiteX2" fmla="*/ 3092586 w 3092586"/>
              <a:gd name="connsiteY2" fmla="*/ 3864960 h 3864960"/>
              <a:gd name="connsiteX3" fmla="*/ 0 w 3092586"/>
              <a:gd name="connsiteY3" fmla="*/ 3864960 h 3864960"/>
              <a:gd name="connsiteX4" fmla="*/ 0 w 3092586"/>
              <a:gd name="connsiteY4" fmla="*/ 0 h 386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586" h="3864960">
                <a:moveTo>
                  <a:pt x="0" y="0"/>
                </a:moveTo>
                <a:lnTo>
                  <a:pt x="3092586" y="0"/>
                </a:lnTo>
                <a:lnTo>
                  <a:pt x="3092586" y="3864960"/>
                </a:lnTo>
                <a:lnTo>
                  <a:pt x="0" y="3864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99136" bIns="224028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years of aggregate NRSA support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67F2DC-5BC1-4DE8-BD4E-07004F320384}"/>
              </a:ext>
            </a:extLst>
          </p:cNvPr>
          <p:cNvSpPr/>
          <p:nvPr/>
        </p:nvSpPr>
        <p:spPr>
          <a:xfrm>
            <a:off x="4288227" y="2165368"/>
            <a:ext cx="3749040" cy="1234440"/>
          </a:xfrm>
          <a:custGeom>
            <a:avLst/>
            <a:gdLst>
              <a:gd name="connsiteX0" fmla="*/ 0 w 3092586"/>
              <a:gd name="connsiteY0" fmla="*/ 0 h 1237034"/>
              <a:gd name="connsiteX1" fmla="*/ 3092586 w 3092586"/>
              <a:gd name="connsiteY1" fmla="*/ 0 h 1237034"/>
              <a:gd name="connsiteX2" fmla="*/ 3092586 w 3092586"/>
              <a:gd name="connsiteY2" fmla="*/ 1237034 h 1237034"/>
              <a:gd name="connsiteX3" fmla="*/ 0 w 3092586"/>
              <a:gd name="connsiteY3" fmla="*/ 1237034 h 1237034"/>
              <a:gd name="connsiteX4" fmla="*/ 0 w 3092586"/>
              <a:gd name="connsiteY4" fmla="*/ 0 h 123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586" h="1237034">
                <a:moveTo>
                  <a:pt x="0" y="0"/>
                </a:moveTo>
                <a:lnTo>
                  <a:pt x="3092586" y="0"/>
                </a:lnTo>
                <a:lnTo>
                  <a:pt x="3092586" y="1237034"/>
                </a:lnTo>
                <a:lnTo>
                  <a:pt x="0" y="1237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Postdoc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FC3CFA-ABF6-46C6-A3FB-95E3BD7E328E}"/>
              </a:ext>
            </a:extLst>
          </p:cNvPr>
          <p:cNvSpPr/>
          <p:nvPr/>
        </p:nvSpPr>
        <p:spPr>
          <a:xfrm>
            <a:off x="4301375" y="3604848"/>
            <a:ext cx="3749040" cy="2109521"/>
          </a:xfrm>
          <a:custGeom>
            <a:avLst/>
            <a:gdLst>
              <a:gd name="connsiteX0" fmla="*/ 0 w 3092586"/>
              <a:gd name="connsiteY0" fmla="*/ 0 h 3864960"/>
              <a:gd name="connsiteX1" fmla="*/ 3092586 w 3092586"/>
              <a:gd name="connsiteY1" fmla="*/ 0 h 3864960"/>
              <a:gd name="connsiteX2" fmla="*/ 3092586 w 3092586"/>
              <a:gd name="connsiteY2" fmla="*/ 3864960 h 3864960"/>
              <a:gd name="connsiteX3" fmla="*/ 0 w 3092586"/>
              <a:gd name="connsiteY3" fmla="*/ 3864960 h 3864960"/>
              <a:gd name="connsiteX4" fmla="*/ 0 w 3092586"/>
              <a:gd name="connsiteY4" fmla="*/ 0 h 386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586" h="3864960">
                <a:moveTo>
                  <a:pt x="0" y="0"/>
                </a:moveTo>
                <a:lnTo>
                  <a:pt x="3092586" y="0"/>
                </a:lnTo>
                <a:lnTo>
                  <a:pt x="3092586" y="3864960"/>
                </a:lnTo>
                <a:lnTo>
                  <a:pt x="0" y="3864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99136" bIns="224028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years of aggregate NRSA support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E033029-5781-4524-810E-F660252CB5EC}"/>
              </a:ext>
            </a:extLst>
          </p:cNvPr>
          <p:cNvSpPr/>
          <p:nvPr/>
        </p:nvSpPr>
        <p:spPr>
          <a:xfrm>
            <a:off x="8163540" y="2165368"/>
            <a:ext cx="3751682" cy="1237034"/>
          </a:xfrm>
          <a:custGeom>
            <a:avLst/>
            <a:gdLst>
              <a:gd name="connsiteX0" fmla="*/ 0 w 3092586"/>
              <a:gd name="connsiteY0" fmla="*/ 0 h 1237034"/>
              <a:gd name="connsiteX1" fmla="*/ 3092586 w 3092586"/>
              <a:gd name="connsiteY1" fmla="*/ 0 h 1237034"/>
              <a:gd name="connsiteX2" fmla="*/ 3092586 w 3092586"/>
              <a:gd name="connsiteY2" fmla="*/ 1237034 h 1237034"/>
              <a:gd name="connsiteX3" fmla="*/ 0 w 3092586"/>
              <a:gd name="connsiteY3" fmla="*/ 1237034 h 1237034"/>
              <a:gd name="connsiteX4" fmla="*/ 0 w 3092586"/>
              <a:gd name="connsiteY4" fmla="*/ 0 h 123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586" h="1237034">
                <a:moveTo>
                  <a:pt x="0" y="0"/>
                </a:moveTo>
                <a:lnTo>
                  <a:pt x="3092586" y="0"/>
                </a:lnTo>
                <a:lnTo>
                  <a:pt x="3092586" y="1237034"/>
                </a:lnTo>
                <a:lnTo>
                  <a:pt x="0" y="12370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 years for dual-degree training, e.g., MD/PhD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1517D74-9248-4276-B10A-167E6DEA616E}"/>
              </a:ext>
            </a:extLst>
          </p:cNvPr>
          <p:cNvSpPr/>
          <p:nvPr/>
        </p:nvSpPr>
        <p:spPr>
          <a:xfrm>
            <a:off x="8213012" y="3604848"/>
            <a:ext cx="3751683" cy="2762158"/>
          </a:xfrm>
          <a:custGeom>
            <a:avLst/>
            <a:gdLst>
              <a:gd name="connsiteX0" fmla="*/ 0 w 3092586"/>
              <a:gd name="connsiteY0" fmla="*/ 0 h 3864960"/>
              <a:gd name="connsiteX1" fmla="*/ 3092586 w 3092586"/>
              <a:gd name="connsiteY1" fmla="*/ 0 h 3864960"/>
              <a:gd name="connsiteX2" fmla="*/ 3092586 w 3092586"/>
              <a:gd name="connsiteY2" fmla="*/ 3864960 h 3864960"/>
              <a:gd name="connsiteX3" fmla="*/ 0 w 3092586"/>
              <a:gd name="connsiteY3" fmla="*/ 3864960 h 3864960"/>
              <a:gd name="connsiteX4" fmla="*/ 0 w 3092586"/>
              <a:gd name="connsiteY4" fmla="*/ 0 h 386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586" h="3864960">
                <a:moveTo>
                  <a:pt x="0" y="0"/>
                </a:moveTo>
                <a:lnTo>
                  <a:pt x="3092586" y="0"/>
                </a:lnTo>
                <a:lnTo>
                  <a:pt x="3092586" y="3864960"/>
                </a:lnTo>
                <a:lnTo>
                  <a:pt x="0" y="3864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Includes any combination of NRSA support from </a:t>
            </a:r>
            <a:r>
              <a:rPr lang="en-US" sz="2400" u="sng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institutional</a:t>
            </a: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research TG’s &amp; </a:t>
            </a:r>
            <a:r>
              <a:rPr lang="en-US" sz="2400" u="sng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individual</a:t>
            </a: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fellowships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Any exception requires a written waiver from the NIH</a:t>
            </a:r>
          </a:p>
        </p:txBody>
      </p:sp>
    </p:spTree>
    <p:extLst>
      <p:ext uri="{BB962C8B-B14F-4D97-AF65-F5344CB8AC3E}">
        <p14:creationId xmlns:p14="http://schemas.microsoft.com/office/powerpoint/2010/main" val="5347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19" y="172375"/>
            <a:ext cx="10515600" cy="1132170"/>
          </a:xfrm>
        </p:spPr>
        <p:txBody>
          <a:bodyPr>
            <a:noAutofit/>
          </a:bodyPr>
          <a:lstStyle/>
          <a:p>
            <a:r>
              <a:rPr lang="en-US" sz="4400" b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Basic Stipend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Policy</a:t>
            </a:r>
            <a:endParaRPr lang="en-US" sz="4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903774" y="1813752"/>
            <a:ext cx="259766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CE676-AAE4-43F2-B285-C135C585202C}"/>
              </a:ext>
            </a:extLst>
          </p:cNvPr>
          <p:cNvSpPr/>
          <p:nvPr/>
        </p:nvSpPr>
        <p:spPr>
          <a:xfrm>
            <a:off x="591310" y="1407838"/>
            <a:ext cx="5371505" cy="2207240"/>
          </a:xfrm>
          <a:custGeom>
            <a:avLst/>
            <a:gdLst>
              <a:gd name="connsiteX0" fmla="*/ 0 w 3342408"/>
              <a:gd name="connsiteY0" fmla="*/ 0 h 2005445"/>
              <a:gd name="connsiteX1" fmla="*/ 3342408 w 3342408"/>
              <a:gd name="connsiteY1" fmla="*/ 0 h 2005445"/>
              <a:gd name="connsiteX2" fmla="*/ 3342408 w 3342408"/>
              <a:gd name="connsiteY2" fmla="*/ 2005445 h 2005445"/>
              <a:gd name="connsiteX3" fmla="*/ 0 w 3342408"/>
              <a:gd name="connsiteY3" fmla="*/ 2005445 h 2005445"/>
              <a:gd name="connsiteX4" fmla="*/ 0 w 3342408"/>
              <a:gd name="connsiteY4" fmla="*/ 0 h 200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408" h="2005445">
                <a:moveTo>
                  <a:pt x="0" y="0"/>
                </a:moveTo>
                <a:lnTo>
                  <a:pt x="3342408" y="0"/>
                </a:lnTo>
                <a:lnTo>
                  <a:pt x="3342408" y="2005445"/>
                </a:lnTo>
                <a:lnTo>
                  <a:pt x="0" y="20054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stipend is provided as a </a:t>
            </a:r>
            <a:r>
              <a:rPr lang="en-US" sz="2800" u="sng" kern="1200" dirty="0">
                <a:solidFill>
                  <a:srgbClr val="FFFF8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subsistence</a:t>
            </a:r>
            <a:r>
              <a:rPr lang="en-US" sz="28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allowance for NRSA fellows to help defray living expenses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A2121B4-5C44-430E-ABDF-7A7B4DC09936}"/>
              </a:ext>
            </a:extLst>
          </p:cNvPr>
          <p:cNvSpPr/>
          <p:nvPr/>
        </p:nvSpPr>
        <p:spPr>
          <a:xfrm>
            <a:off x="6337166" y="1446569"/>
            <a:ext cx="5367528" cy="2207240"/>
          </a:xfrm>
          <a:custGeom>
            <a:avLst/>
            <a:gdLst>
              <a:gd name="connsiteX0" fmla="*/ 0 w 3342408"/>
              <a:gd name="connsiteY0" fmla="*/ 0 h 2005445"/>
              <a:gd name="connsiteX1" fmla="*/ 3342408 w 3342408"/>
              <a:gd name="connsiteY1" fmla="*/ 0 h 2005445"/>
              <a:gd name="connsiteX2" fmla="*/ 3342408 w 3342408"/>
              <a:gd name="connsiteY2" fmla="*/ 2005445 h 2005445"/>
              <a:gd name="connsiteX3" fmla="*/ 0 w 3342408"/>
              <a:gd name="connsiteY3" fmla="*/ 2005445 h 2005445"/>
              <a:gd name="connsiteX4" fmla="*/ 0 w 3342408"/>
              <a:gd name="connsiteY4" fmla="*/ 0 h 200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408" h="2005445">
                <a:moveTo>
                  <a:pt x="0" y="0"/>
                </a:moveTo>
                <a:lnTo>
                  <a:pt x="3342408" y="0"/>
                </a:lnTo>
                <a:lnTo>
                  <a:pt x="3342408" y="2005445"/>
                </a:lnTo>
                <a:lnTo>
                  <a:pt x="0" y="20054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Trainees are </a:t>
            </a:r>
            <a:r>
              <a:rPr lang="en-US" sz="2800" u="sng" kern="1200" dirty="0">
                <a:solidFill>
                  <a:srgbClr val="FFFF8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n-US" sz="28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28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employees of the university and do not receive salary, they receive </a:t>
            </a:r>
            <a:r>
              <a:rPr lang="en-US" sz="2800" u="sng" kern="1200" dirty="0">
                <a:solidFill>
                  <a:srgbClr val="FFFF8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stipends</a:t>
            </a:r>
            <a:endParaRPr lang="en-US" sz="2800" kern="1200" dirty="0">
              <a:solidFill>
                <a:srgbClr val="FFFF8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95C8584-4A0B-4244-9A9F-24D603699071}"/>
              </a:ext>
            </a:extLst>
          </p:cNvPr>
          <p:cNvSpPr/>
          <p:nvPr/>
        </p:nvSpPr>
        <p:spPr>
          <a:xfrm>
            <a:off x="3412236" y="3903190"/>
            <a:ext cx="5367528" cy="2207240"/>
          </a:xfrm>
          <a:custGeom>
            <a:avLst/>
            <a:gdLst>
              <a:gd name="connsiteX0" fmla="*/ 0 w 3342408"/>
              <a:gd name="connsiteY0" fmla="*/ 0 h 2005445"/>
              <a:gd name="connsiteX1" fmla="*/ 3342408 w 3342408"/>
              <a:gd name="connsiteY1" fmla="*/ 0 h 2005445"/>
              <a:gd name="connsiteX2" fmla="*/ 3342408 w 3342408"/>
              <a:gd name="connsiteY2" fmla="*/ 2005445 h 2005445"/>
              <a:gd name="connsiteX3" fmla="*/ 0 w 3342408"/>
              <a:gd name="connsiteY3" fmla="*/ 2005445 h 2005445"/>
              <a:gd name="connsiteX4" fmla="*/ 0 w 3342408"/>
              <a:gd name="connsiteY4" fmla="*/ 0 h 200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408" h="2005445">
                <a:moveTo>
                  <a:pt x="0" y="0"/>
                </a:moveTo>
                <a:lnTo>
                  <a:pt x="3342408" y="0"/>
                </a:lnTo>
                <a:lnTo>
                  <a:pt x="3342408" y="2005445"/>
                </a:lnTo>
                <a:lnTo>
                  <a:pt x="0" y="20054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Stipends must be paid in accordance with NIH stipend levels, which are based on a </a:t>
            </a:r>
            <a:br>
              <a:rPr lang="en-US" sz="28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u="sng" kern="1200" dirty="0">
                <a:solidFill>
                  <a:srgbClr val="FFFF8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12-month full-time training appointment</a:t>
            </a:r>
            <a:endParaRPr lang="en-US" sz="2800" kern="1200" dirty="0">
              <a:solidFill>
                <a:srgbClr val="FFFF8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1634" y="6289983"/>
            <a:ext cx="9584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https://grants.nih.gov/grants/policy/nihgps/html5/section_11/11.3.6_period_of_support.htm</a:t>
            </a:r>
          </a:p>
        </p:txBody>
      </p:sp>
    </p:spTree>
    <p:extLst>
      <p:ext uri="{BB962C8B-B14F-4D97-AF65-F5344CB8AC3E}">
        <p14:creationId xmlns:p14="http://schemas.microsoft.com/office/powerpoint/2010/main" val="221621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374"/>
            <a:ext cx="10515600" cy="1325563"/>
          </a:xfrm>
        </p:spPr>
        <p:txBody>
          <a:bodyPr>
            <a:noAutofit/>
          </a:bodyPr>
          <a:lstStyle/>
          <a:p>
            <a:r>
              <a:rPr lang="en-US" sz="4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Budget Period VS Appointment Period</a:t>
            </a:r>
          </a:p>
        </p:txBody>
      </p:sp>
      <p:sp>
        <p:nvSpPr>
          <p:cNvPr id="4" name="Oval 3"/>
          <p:cNvSpPr/>
          <p:nvPr/>
        </p:nvSpPr>
        <p:spPr>
          <a:xfrm>
            <a:off x="7903774" y="1813752"/>
            <a:ext cx="259766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CE676-AAE4-43F2-B285-C135C585202C}"/>
              </a:ext>
            </a:extLst>
          </p:cNvPr>
          <p:cNvSpPr/>
          <p:nvPr/>
        </p:nvSpPr>
        <p:spPr>
          <a:xfrm>
            <a:off x="591310" y="1407838"/>
            <a:ext cx="5371505" cy="2207240"/>
          </a:xfrm>
          <a:custGeom>
            <a:avLst/>
            <a:gdLst>
              <a:gd name="connsiteX0" fmla="*/ 0 w 3342408"/>
              <a:gd name="connsiteY0" fmla="*/ 0 h 2005445"/>
              <a:gd name="connsiteX1" fmla="*/ 3342408 w 3342408"/>
              <a:gd name="connsiteY1" fmla="*/ 0 h 2005445"/>
              <a:gd name="connsiteX2" fmla="*/ 3342408 w 3342408"/>
              <a:gd name="connsiteY2" fmla="*/ 2005445 h 2005445"/>
              <a:gd name="connsiteX3" fmla="*/ 0 w 3342408"/>
              <a:gd name="connsiteY3" fmla="*/ 2005445 h 2005445"/>
              <a:gd name="connsiteX4" fmla="*/ 0 w 3342408"/>
              <a:gd name="connsiteY4" fmla="*/ 0 h 200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408" h="2005445">
                <a:moveTo>
                  <a:pt x="0" y="0"/>
                </a:moveTo>
                <a:lnTo>
                  <a:pt x="3342408" y="0"/>
                </a:lnTo>
                <a:lnTo>
                  <a:pt x="3342408" y="2005445"/>
                </a:lnTo>
                <a:lnTo>
                  <a:pt x="0" y="20054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1" algn="ctr">
              <a:spcAft>
                <a:spcPts val="400"/>
              </a:spcAft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Trainees can be appointed</a:t>
            </a:r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u="sng" dirty="0">
                <a:solidFill>
                  <a:srgbClr val="FFFF8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anytime</a:t>
            </a:r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during the budget period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A2121B4-5C44-430E-ABDF-7A7B4DC09936}"/>
              </a:ext>
            </a:extLst>
          </p:cNvPr>
          <p:cNvSpPr/>
          <p:nvPr/>
        </p:nvSpPr>
        <p:spPr>
          <a:xfrm>
            <a:off x="6233162" y="1407838"/>
            <a:ext cx="5367528" cy="2207240"/>
          </a:xfrm>
          <a:custGeom>
            <a:avLst/>
            <a:gdLst>
              <a:gd name="connsiteX0" fmla="*/ 0 w 3342408"/>
              <a:gd name="connsiteY0" fmla="*/ 0 h 2005445"/>
              <a:gd name="connsiteX1" fmla="*/ 3342408 w 3342408"/>
              <a:gd name="connsiteY1" fmla="*/ 0 h 2005445"/>
              <a:gd name="connsiteX2" fmla="*/ 3342408 w 3342408"/>
              <a:gd name="connsiteY2" fmla="*/ 2005445 h 2005445"/>
              <a:gd name="connsiteX3" fmla="*/ 0 w 3342408"/>
              <a:gd name="connsiteY3" fmla="*/ 2005445 h 2005445"/>
              <a:gd name="connsiteX4" fmla="*/ 0 w 3342408"/>
              <a:gd name="connsiteY4" fmla="*/ 0 h 200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408" h="2005445">
                <a:moveTo>
                  <a:pt x="0" y="0"/>
                </a:moveTo>
                <a:lnTo>
                  <a:pt x="3342408" y="0"/>
                </a:lnTo>
                <a:lnTo>
                  <a:pt x="3342408" y="2005445"/>
                </a:lnTo>
                <a:lnTo>
                  <a:pt x="0" y="20054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Portions 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stipends &amp; tuition that extend beyond the budget period are carried over as </a:t>
            </a:r>
            <a:r>
              <a:rPr lang="en-US" sz="2800" i="1" u="sng" dirty="0">
                <a:solidFill>
                  <a:srgbClr val="FFFF8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unliquidated obligations 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(subsequent expense)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D87C04-858A-4A27-8980-9E8FCB6FF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30" y="4078851"/>
            <a:ext cx="11174940" cy="20667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757" y="6325825"/>
            <a:ext cx="11204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https://grants.nih.gov/grants/policy/nihgps/html5/section_11/11.3.13_reporting_requirements.htm#Federal</a:t>
            </a:r>
          </a:p>
        </p:txBody>
      </p:sp>
    </p:spTree>
    <p:extLst>
      <p:ext uri="{BB962C8B-B14F-4D97-AF65-F5344CB8AC3E}">
        <p14:creationId xmlns:p14="http://schemas.microsoft.com/office/powerpoint/2010/main" val="259337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Stipend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Policy – Appointments</a:t>
            </a:r>
            <a:endParaRPr lang="en-US" sz="4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903774" y="1813752"/>
            <a:ext cx="259766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CD55204-8437-4C4C-9ECB-5E5B36FCDCAA}"/>
              </a:ext>
            </a:extLst>
          </p:cNvPr>
          <p:cNvSpPr/>
          <p:nvPr/>
        </p:nvSpPr>
        <p:spPr>
          <a:xfrm>
            <a:off x="510226" y="2224090"/>
            <a:ext cx="5367528" cy="2207240"/>
          </a:xfrm>
          <a:custGeom>
            <a:avLst/>
            <a:gdLst>
              <a:gd name="connsiteX0" fmla="*/ 0 w 3342408"/>
              <a:gd name="connsiteY0" fmla="*/ 0 h 2005445"/>
              <a:gd name="connsiteX1" fmla="*/ 3342408 w 3342408"/>
              <a:gd name="connsiteY1" fmla="*/ 0 h 2005445"/>
              <a:gd name="connsiteX2" fmla="*/ 3342408 w 3342408"/>
              <a:gd name="connsiteY2" fmla="*/ 2005445 h 2005445"/>
              <a:gd name="connsiteX3" fmla="*/ 0 w 3342408"/>
              <a:gd name="connsiteY3" fmla="*/ 2005445 h 2005445"/>
              <a:gd name="connsiteX4" fmla="*/ 0 w 3342408"/>
              <a:gd name="connsiteY4" fmla="*/ 0 h 200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408" h="2005445">
                <a:moveTo>
                  <a:pt x="0" y="0"/>
                </a:moveTo>
                <a:lnTo>
                  <a:pt x="3342408" y="0"/>
                </a:lnTo>
                <a:lnTo>
                  <a:pt x="3342408" y="2005445"/>
                </a:lnTo>
                <a:lnTo>
                  <a:pt x="0" y="20054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>
              <a:spcAft>
                <a:spcPts val="400"/>
              </a:spcAft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trainee may be appointed to </a:t>
            </a:r>
            <a:r>
              <a:rPr lang="en-US" sz="3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NRSA 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TG for </a:t>
            </a:r>
            <a:r>
              <a:rPr lang="en-US" sz="3200" u="sng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 than 9 months 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without prior NIH approval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A29520E-C560-4111-A1F1-7FF966CF720C}"/>
              </a:ext>
            </a:extLst>
          </p:cNvPr>
          <p:cNvSpPr/>
          <p:nvPr/>
        </p:nvSpPr>
        <p:spPr>
          <a:xfrm>
            <a:off x="6191175" y="2251228"/>
            <a:ext cx="5367528" cy="2207240"/>
          </a:xfrm>
          <a:custGeom>
            <a:avLst/>
            <a:gdLst>
              <a:gd name="connsiteX0" fmla="*/ 0 w 3342408"/>
              <a:gd name="connsiteY0" fmla="*/ 0 h 2005445"/>
              <a:gd name="connsiteX1" fmla="*/ 3342408 w 3342408"/>
              <a:gd name="connsiteY1" fmla="*/ 0 h 2005445"/>
              <a:gd name="connsiteX2" fmla="*/ 3342408 w 3342408"/>
              <a:gd name="connsiteY2" fmla="*/ 2005445 h 2005445"/>
              <a:gd name="connsiteX3" fmla="*/ 0 w 3342408"/>
              <a:gd name="connsiteY3" fmla="*/ 2005445 h 2005445"/>
              <a:gd name="connsiteX4" fmla="*/ 0 w 3342408"/>
              <a:gd name="connsiteY4" fmla="*/ 0 h 200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408" h="2005445">
                <a:moveTo>
                  <a:pt x="0" y="0"/>
                </a:moveTo>
                <a:lnTo>
                  <a:pt x="3342408" y="0"/>
                </a:lnTo>
                <a:lnTo>
                  <a:pt x="3342408" y="2005445"/>
                </a:lnTo>
                <a:lnTo>
                  <a:pt x="0" y="20054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>
              <a:spcAft>
                <a:spcPts val="400"/>
              </a:spcAft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Early Termination </a:t>
            </a:r>
            <a:r>
              <a:rPr lang="en-US" sz="3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Revised 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NOA will be issued </a:t>
            </a:r>
            <a:endParaRPr lang="en-US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3483-E934-4CB0-A9A9-285068CF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756" y="1123113"/>
            <a:ext cx="8416488" cy="4611775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Trainee Application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3F26D-4797-4773-BC39-910ED91E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46" y="155061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Applying to a Training Grant Program</a:t>
            </a:r>
            <a:endParaRPr lang="en-US" sz="4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25B40-9663-403F-8758-6B218F27C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59" y="1368279"/>
            <a:ext cx="6219825" cy="5305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79725" y="1373934"/>
            <a:ext cx="39685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Every training grant application process is 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Option to use Google form from RSC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Captures necessary tracking information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64" y="293179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b="0" dirty="0">
                <a:solidFill>
                  <a:schemeClr val="bg1"/>
                </a:solidFill>
              </a:rPr>
              <a:t>Purpose of Post-Award training	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38408" y="1887162"/>
            <a:ext cx="2850930" cy="173597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1542166" y="2175732"/>
            <a:ext cx="3005120" cy="1735978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Understand NIH TG policy</a:t>
            </a:r>
            <a:endParaRPr lang="en-US" sz="32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72006" y="1887162"/>
            <a:ext cx="2850930" cy="173597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5175764" y="2175732"/>
            <a:ext cx="3005120" cy="1735978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Importance of Trainee Tracking</a:t>
            </a:r>
            <a:endParaRPr lang="en-US" sz="32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05180" y="4319328"/>
            <a:ext cx="2850930" cy="173597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 16"/>
          <p:cNvSpPr/>
          <p:nvPr/>
        </p:nvSpPr>
        <p:spPr>
          <a:xfrm>
            <a:off x="8608938" y="4607898"/>
            <a:ext cx="3005120" cy="1735978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Know tools </a:t>
            </a:r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resources</a:t>
            </a:r>
            <a:endParaRPr lang="en-US" sz="32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68941" y="4319328"/>
            <a:ext cx="2850930" cy="173597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5172699" y="4607898"/>
            <a:ext cx="3005120" cy="1735978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RPPR Progress Report Requirements</a:t>
            </a:r>
            <a:endParaRPr lang="en-US" sz="32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60728" y="1882420"/>
            <a:ext cx="2850930" cy="173597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/>
          <p:cNvSpPr/>
          <p:nvPr/>
        </p:nvSpPr>
        <p:spPr>
          <a:xfrm>
            <a:off x="8864486" y="2170990"/>
            <a:ext cx="3005120" cy="1735978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NIH xTRAIN</a:t>
            </a:r>
            <a:endParaRPr lang="en-US" sz="32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45103" y="4412096"/>
            <a:ext cx="2850930" cy="173597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/>
          <p:cNvSpPr/>
          <p:nvPr/>
        </p:nvSpPr>
        <p:spPr>
          <a:xfrm>
            <a:off x="1548861" y="4700666"/>
            <a:ext cx="3005120" cy="1735978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Financial Management</a:t>
            </a:r>
            <a:endParaRPr lang="en-US" sz="3200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77825" y="212052"/>
            <a:ext cx="10836349" cy="1325563"/>
          </a:xfrm>
        </p:spPr>
        <p:txBody>
          <a:bodyPr>
            <a:normAutofit lnSpcReduction="10000"/>
          </a:bodyPr>
          <a:lstStyle/>
          <a:p>
            <a:pPr marL="0" lvl="0" indent="0" defTabSz="4572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38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Communicate program expectations for your </a:t>
            </a:r>
            <a:r>
              <a:rPr lang="en-US" sz="38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mentors/participating faculty </a:t>
            </a:r>
            <a:r>
              <a:rPr lang="en-US" sz="38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38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trainees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DEB0FA-596C-4D59-8E69-011C0E06BA54}"/>
              </a:ext>
            </a:extLst>
          </p:cNvPr>
          <p:cNvSpPr/>
          <p:nvPr/>
        </p:nvSpPr>
        <p:spPr>
          <a:xfrm>
            <a:off x="1175369" y="1977106"/>
            <a:ext cx="9127580" cy="1352033"/>
          </a:xfrm>
          <a:custGeom>
            <a:avLst/>
            <a:gdLst>
              <a:gd name="connsiteX0" fmla="*/ 0 w 6965625"/>
              <a:gd name="connsiteY0" fmla="*/ 44281 h 265680"/>
              <a:gd name="connsiteX1" fmla="*/ 44281 w 6965625"/>
              <a:gd name="connsiteY1" fmla="*/ 0 h 265680"/>
              <a:gd name="connsiteX2" fmla="*/ 6921344 w 6965625"/>
              <a:gd name="connsiteY2" fmla="*/ 0 h 265680"/>
              <a:gd name="connsiteX3" fmla="*/ 6965625 w 6965625"/>
              <a:gd name="connsiteY3" fmla="*/ 44281 h 265680"/>
              <a:gd name="connsiteX4" fmla="*/ 6965625 w 6965625"/>
              <a:gd name="connsiteY4" fmla="*/ 221399 h 265680"/>
              <a:gd name="connsiteX5" fmla="*/ 6921344 w 6965625"/>
              <a:gd name="connsiteY5" fmla="*/ 265680 h 265680"/>
              <a:gd name="connsiteX6" fmla="*/ 44281 w 6965625"/>
              <a:gd name="connsiteY6" fmla="*/ 265680 h 265680"/>
              <a:gd name="connsiteX7" fmla="*/ 0 w 6965625"/>
              <a:gd name="connsiteY7" fmla="*/ 221399 h 265680"/>
              <a:gd name="connsiteX8" fmla="*/ 0 w 6965625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5625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6921344" y="0"/>
                </a:lnTo>
                <a:cubicBezTo>
                  <a:pt x="6945800" y="0"/>
                  <a:pt x="6965625" y="19825"/>
                  <a:pt x="6965625" y="44281"/>
                </a:cubicBezTo>
                <a:lnTo>
                  <a:pt x="6965625" y="221399"/>
                </a:lnTo>
                <a:cubicBezTo>
                  <a:pt x="6965625" y="245855"/>
                  <a:pt x="6945800" y="265680"/>
                  <a:pt x="6921344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253" tIns="12969" rIns="276253" bIns="12969" numCol="1" spcCol="1270" anchor="ctr" anchorCtr="0">
            <a:noAutofit/>
          </a:bodyPr>
          <a:lstStyle/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Mentors will develop </a:t>
            </a:r>
            <a:r>
              <a:rPr lang="en-US" sz="3200" u="sng" kern="1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IDP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plan with trainee meeting several times per year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D8E87D0-1379-46CC-A3B7-890D67E68359}"/>
              </a:ext>
            </a:extLst>
          </p:cNvPr>
          <p:cNvSpPr/>
          <p:nvPr/>
        </p:nvSpPr>
        <p:spPr>
          <a:xfrm>
            <a:off x="1175369" y="3620450"/>
            <a:ext cx="9127580" cy="1352033"/>
          </a:xfrm>
          <a:custGeom>
            <a:avLst/>
            <a:gdLst>
              <a:gd name="connsiteX0" fmla="*/ 0 w 6965625"/>
              <a:gd name="connsiteY0" fmla="*/ 44281 h 265680"/>
              <a:gd name="connsiteX1" fmla="*/ 44281 w 6965625"/>
              <a:gd name="connsiteY1" fmla="*/ 0 h 265680"/>
              <a:gd name="connsiteX2" fmla="*/ 6921344 w 6965625"/>
              <a:gd name="connsiteY2" fmla="*/ 0 h 265680"/>
              <a:gd name="connsiteX3" fmla="*/ 6965625 w 6965625"/>
              <a:gd name="connsiteY3" fmla="*/ 44281 h 265680"/>
              <a:gd name="connsiteX4" fmla="*/ 6965625 w 6965625"/>
              <a:gd name="connsiteY4" fmla="*/ 221399 h 265680"/>
              <a:gd name="connsiteX5" fmla="*/ 6921344 w 6965625"/>
              <a:gd name="connsiteY5" fmla="*/ 265680 h 265680"/>
              <a:gd name="connsiteX6" fmla="*/ 44281 w 6965625"/>
              <a:gd name="connsiteY6" fmla="*/ 265680 h 265680"/>
              <a:gd name="connsiteX7" fmla="*/ 0 w 6965625"/>
              <a:gd name="connsiteY7" fmla="*/ 221399 h 265680"/>
              <a:gd name="connsiteX8" fmla="*/ 0 w 6965625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5625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6921344" y="0"/>
                </a:lnTo>
                <a:cubicBezTo>
                  <a:pt x="6945800" y="0"/>
                  <a:pt x="6965625" y="19825"/>
                  <a:pt x="6965625" y="44281"/>
                </a:cubicBezTo>
                <a:lnTo>
                  <a:pt x="6965625" y="221399"/>
                </a:lnTo>
                <a:cubicBezTo>
                  <a:pt x="6965625" y="245855"/>
                  <a:pt x="6945800" y="265680"/>
                  <a:pt x="6921344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253" tIns="12969" rIns="276253" bIns="12969" numCol="1" spcCol="1270" anchor="ctr" anchorCtr="0">
            <a:noAutofit/>
          </a:bodyPr>
          <a:lstStyle/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Trainees must cite </a:t>
            </a:r>
            <a:r>
              <a:rPr lang="en-US" sz="3200" u="sng" kern="1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publications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properly if the research was funded by the TG</a:t>
            </a:r>
            <a:b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i.e. -  T32 AG765432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6E6726A-B1AD-46EE-B0F4-0013C144B3D1}"/>
              </a:ext>
            </a:extLst>
          </p:cNvPr>
          <p:cNvSpPr/>
          <p:nvPr/>
        </p:nvSpPr>
        <p:spPr>
          <a:xfrm>
            <a:off x="1175369" y="5293917"/>
            <a:ext cx="9127580" cy="1352033"/>
          </a:xfrm>
          <a:custGeom>
            <a:avLst/>
            <a:gdLst>
              <a:gd name="connsiteX0" fmla="*/ 0 w 6965625"/>
              <a:gd name="connsiteY0" fmla="*/ 44281 h 265680"/>
              <a:gd name="connsiteX1" fmla="*/ 44281 w 6965625"/>
              <a:gd name="connsiteY1" fmla="*/ 0 h 265680"/>
              <a:gd name="connsiteX2" fmla="*/ 6921344 w 6965625"/>
              <a:gd name="connsiteY2" fmla="*/ 0 h 265680"/>
              <a:gd name="connsiteX3" fmla="*/ 6965625 w 6965625"/>
              <a:gd name="connsiteY3" fmla="*/ 44281 h 265680"/>
              <a:gd name="connsiteX4" fmla="*/ 6965625 w 6965625"/>
              <a:gd name="connsiteY4" fmla="*/ 221399 h 265680"/>
              <a:gd name="connsiteX5" fmla="*/ 6921344 w 6965625"/>
              <a:gd name="connsiteY5" fmla="*/ 265680 h 265680"/>
              <a:gd name="connsiteX6" fmla="*/ 44281 w 6965625"/>
              <a:gd name="connsiteY6" fmla="*/ 265680 h 265680"/>
              <a:gd name="connsiteX7" fmla="*/ 0 w 6965625"/>
              <a:gd name="connsiteY7" fmla="*/ 221399 h 265680"/>
              <a:gd name="connsiteX8" fmla="*/ 0 w 6965625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5625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6921344" y="0"/>
                </a:lnTo>
                <a:cubicBezTo>
                  <a:pt x="6945800" y="0"/>
                  <a:pt x="6965625" y="19825"/>
                  <a:pt x="6965625" y="44281"/>
                </a:cubicBezTo>
                <a:lnTo>
                  <a:pt x="6965625" y="221399"/>
                </a:lnTo>
                <a:cubicBezTo>
                  <a:pt x="6965625" y="245855"/>
                  <a:pt x="6945800" y="265680"/>
                  <a:pt x="6921344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253" tIns="12969" rIns="276253" bIns="12969" numCol="1" spcCol="1270" anchor="ctr" anchorCtr="0">
            <a:noAutofit/>
          </a:bodyPr>
          <a:lstStyle/>
          <a:p>
            <a:pPr marL="0" lvl="0" indent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Procure an index from mentor for any </a:t>
            </a:r>
            <a:r>
              <a:rPr lang="en-US" sz="3200" u="sng" kern="1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shortfalls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tuition/fees or health benefits at the </a:t>
            </a:r>
            <a:r>
              <a:rPr lang="en-US" sz="3200" u="sng" kern="1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BEGINNING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the appointment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3FDB56-8744-4D09-8850-B3CB2C09363E}"/>
              </a:ext>
            </a:extLst>
          </p:cNvPr>
          <p:cNvSpPr/>
          <p:nvPr/>
        </p:nvSpPr>
        <p:spPr>
          <a:xfrm>
            <a:off x="240557" y="1383450"/>
            <a:ext cx="261950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0000"/>
              </a:lnSpc>
              <a:spcAft>
                <a:spcPts val="400"/>
              </a:spcAft>
            </a:pPr>
            <a:r>
              <a:rPr lang="en-US" sz="2800" i="1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example:</a:t>
            </a:r>
          </a:p>
        </p:txBody>
      </p:sp>
    </p:spTree>
    <p:extLst>
      <p:ext uri="{BB962C8B-B14F-4D97-AF65-F5344CB8AC3E}">
        <p14:creationId xmlns:p14="http://schemas.microsoft.com/office/powerpoint/2010/main" val="67544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A4761-CBA6-42C4-99D2-DA87235311B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DA29BC-81E4-4B39-9769-E55FEDC9D57D}"/>
              </a:ext>
            </a:extLst>
          </p:cNvPr>
          <p:cNvSpPr txBox="1">
            <a:spLocks/>
          </p:cNvSpPr>
          <p:nvPr/>
        </p:nvSpPr>
        <p:spPr>
          <a:xfrm>
            <a:off x="3471276" y="1786606"/>
            <a:ext cx="5249449" cy="32847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 Tracking</a:t>
            </a:r>
            <a:endParaRPr lang="en-US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25" y="33492"/>
            <a:ext cx="10515600" cy="1325563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Postaward Training Grant Tracking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8B81D3-519E-4683-905A-08F01232C200}"/>
              </a:ext>
            </a:extLst>
          </p:cNvPr>
          <p:cNvSpPr/>
          <p:nvPr/>
        </p:nvSpPr>
        <p:spPr>
          <a:xfrm>
            <a:off x="1175369" y="1278512"/>
            <a:ext cx="9127580" cy="1056501"/>
          </a:xfrm>
          <a:custGeom>
            <a:avLst/>
            <a:gdLst>
              <a:gd name="connsiteX0" fmla="*/ 0 w 6965625"/>
              <a:gd name="connsiteY0" fmla="*/ 44281 h 265680"/>
              <a:gd name="connsiteX1" fmla="*/ 44281 w 6965625"/>
              <a:gd name="connsiteY1" fmla="*/ 0 h 265680"/>
              <a:gd name="connsiteX2" fmla="*/ 6921344 w 6965625"/>
              <a:gd name="connsiteY2" fmla="*/ 0 h 265680"/>
              <a:gd name="connsiteX3" fmla="*/ 6965625 w 6965625"/>
              <a:gd name="connsiteY3" fmla="*/ 44281 h 265680"/>
              <a:gd name="connsiteX4" fmla="*/ 6965625 w 6965625"/>
              <a:gd name="connsiteY4" fmla="*/ 221399 h 265680"/>
              <a:gd name="connsiteX5" fmla="*/ 6921344 w 6965625"/>
              <a:gd name="connsiteY5" fmla="*/ 265680 h 265680"/>
              <a:gd name="connsiteX6" fmla="*/ 44281 w 6965625"/>
              <a:gd name="connsiteY6" fmla="*/ 265680 h 265680"/>
              <a:gd name="connsiteX7" fmla="*/ 0 w 6965625"/>
              <a:gd name="connsiteY7" fmla="*/ 221399 h 265680"/>
              <a:gd name="connsiteX8" fmla="*/ 0 w 6965625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5625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6921344" y="0"/>
                </a:lnTo>
                <a:cubicBezTo>
                  <a:pt x="6945800" y="0"/>
                  <a:pt x="6965625" y="19825"/>
                  <a:pt x="6965625" y="44281"/>
                </a:cubicBezTo>
                <a:lnTo>
                  <a:pt x="6965625" y="221399"/>
                </a:lnTo>
                <a:cubicBezTo>
                  <a:pt x="6965625" y="245855"/>
                  <a:pt x="6945800" y="265680"/>
                  <a:pt x="6921344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253" tIns="12969" rIns="276253" bIns="12969" numCol="1" spcCol="1270" anchor="ctr" anchorCtr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Training program info must be recorded, maintained and updated regularly – </a:t>
            </a:r>
            <a:r>
              <a:rPr lang="en-US" sz="28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track everything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893E051-7C22-4FF9-8E14-E1479953BB1F}"/>
              </a:ext>
            </a:extLst>
          </p:cNvPr>
          <p:cNvSpPr/>
          <p:nvPr/>
        </p:nvSpPr>
        <p:spPr>
          <a:xfrm>
            <a:off x="1175369" y="2739690"/>
            <a:ext cx="9127580" cy="1056501"/>
          </a:xfrm>
          <a:custGeom>
            <a:avLst/>
            <a:gdLst>
              <a:gd name="connsiteX0" fmla="*/ 0 w 6965625"/>
              <a:gd name="connsiteY0" fmla="*/ 44281 h 265680"/>
              <a:gd name="connsiteX1" fmla="*/ 44281 w 6965625"/>
              <a:gd name="connsiteY1" fmla="*/ 0 h 265680"/>
              <a:gd name="connsiteX2" fmla="*/ 6921344 w 6965625"/>
              <a:gd name="connsiteY2" fmla="*/ 0 h 265680"/>
              <a:gd name="connsiteX3" fmla="*/ 6965625 w 6965625"/>
              <a:gd name="connsiteY3" fmla="*/ 44281 h 265680"/>
              <a:gd name="connsiteX4" fmla="*/ 6965625 w 6965625"/>
              <a:gd name="connsiteY4" fmla="*/ 221399 h 265680"/>
              <a:gd name="connsiteX5" fmla="*/ 6921344 w 6965625"/>
              <a:gd name="connsiteY5" fmla="*/ 265680 h 265680"/>
              <a:gd name="connsiteX6" fmla="*/ 44281 w 6965625"/>
              <a:gd name="connsiteY6" fmla="*/ 265680 h 265680"/>
              <a:gd name="connsiteX7" fmla="*/ 0 w 6965625"/>
              <a:gd name="connsiteY7" fmla="*/ 221399 h 265680"/>
              <a:gd name="connsiteX8" fmla="*/ 0 w 6965625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5625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6921344" y="0"/>
                </a:lnTo>
                <a:cubicBezTo>
                  <a:pt x="6945800" y="0"/>
                  <a:pt x="6965625" y="19825"/>
                  <a:pt x="6965625" y="44281"/>
                </a:cubicBezTo>
                <a:lnTo>
                  <a:pt x="6965625" y="221399"/>
                </a:lnTo>
                <a:cubicBezTo>
                  <a:pt x="6965625" y="245855"/>
                  <a:pt x="6945800" y="265680"/>
                  <a:pt x="6921344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253" tIns="12969" rIns="276253" bIns="12969" numCol="1" spcCol="1270" anchor="ctr" anchorCtr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records are essential for creation of annual progress reports (RPPR’s) &amp; a future renewal proposal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C99D02-66D3-409C-8F5B-304FDAD55C4C}"/>
              </a:ext>
            </a:extLst>
          </p:cNvPr>
          <p:cNvSpPr/>
          <p:nvPr/>
        </p:nvSpPr>
        <p:spPr>
          <a:xfrm>
            <a:off x="1175369" y="4202332"/>
            <a:ext cx="9127580" cy="1056501"/>
          </a:xfrm>
          <a:custGeom>
            <a:avLst/>
            <a:gdLst>
              <a:gd name="connsiteX0" fmla="*/ 0 w 6965625"/>
              <a:gd name="connsiteY0" fmla="*/ 44281 h 265680"/>
              <a:gd name="connsiteX1" fmla="*/ 44281 w 6965625"/>
              <a:gd name="connsiteY1" fmla="*/ 0 h 265680"/>
              <a:gd name="connsiteX2" fmla="*/ 6921344 w 6965625"/>
              <a:gd name="connsiteY2" fmla="*/ 0 h 265680"/>
              <a:gd name="connsiteX3" fmla="*/ 6965625 w 6965625"/>
              <a:gd name="connsiteY3" fmla="*/ 44281 h 265680"/>
              <a:gd name="connsiteX4" fmla="*/ 6965625 w 6965625"/>
              <a:gd name="connsiteY4" fmla="*/ 221399 h 265680"/>
              <a:gd name="connsiteX5" fmla="*/ 6921344 w 6965625"/>
              <a:gd name="connsiteY5" fmla="*/ 265680 h 265680"/>
              <a:gd name="connsiteX6" fmla="*/ 44281 w 6965625"/>
              <a:gd name="connsiteY6" fmla="*/ 265680 h 265680"/>
              <a:gd name="connsiteX7" fmla="*/ 0 w 6965625"/>
              <a:gd name="connsiteY7" fmla="*/ 221399 h 265680"/>
              <a:gd name="connsiteX8" fmla="*/ 0 w 6965625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5625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6921344" y="0"/>
                </a:lnTo>
                <a:cubicBezTo>
                  <a:pt x="6945800" y="0"/>
                  <a:pt x="6965625" y="19825"/>
                  <a:pt x="6965625" y="44281"/>
                </a:cubicBezTo>
                <a:lnTo>
                  <a:pt x="6965625" y="221399"/>
                </a:lnTo>
                <a:cubicBezTo>
                  <a:pt x="6965625" y="245855"/>
                  <a:pt x="6945800" y="265680"/>
                  <a:pt x="6921344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253" tIns="12969" rIns="276253" bIns="12969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Training Tracking Spreadsheet on TG website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E1CE7F7-AE9A-4352-88E4-95AE31006348}"/>
              </a:ext>
            </a:extLst>
          </p:cNvPr>
          <p:cNvSpPr/>
          <p:nvPr/>
        </p:nvSpPr>
        <p:spPr>
          <a:xfrm>
            <a:off x="1175369" y="5664974"/>
            <a:ext cx="9127580" cy="1056501"/>
          </a:xfrm>
          <a:custGeom>
            <a:avLst/>
            <a:gdLst>
              <a:gd name="connsiteX0" fmla="*/ 0 w 6965625"/>
              <a:gd name="connsiteY0" fmla="*/ 44281 h 265680"/>
              <a:gd name="connsiteX1" fmla="*/ 44281 w 6965625"/>
              <a:gd name="connsiteY1" fmla="*/ 0 h 265680"/>
              <a:gd name="connsiteX2" fmla="*/ 6921344 w 6965625"/>
              <a:gd name="connsiteY2" fmla="*/ 0 h 265680"/>
              <a:gd name="connsiteX3" fmla="*/ 6965625 w 6965625"/>
              <a:gd name="connsiteY3" fmla="*/ 44281 h 265680"/>
              <a:gd name="connsiteX4" fmla="*/ 6965625 w 6965625"/>
              <a:gd name="connsiteY4" fmla="*/ 221399 h 265680"/>
              <a:gd name="connsiteX5" fmla="*/ 6921344 w 6965625"/>
              <a:gd name="connsiteY5" fmla="*/ 265680 h 265680"/>
              <a:gd name="connsiteX6" fmla="*/ 44281 w 6965625"/>
              <a:gd name="connsiteY6" fmla="*/ 265680 h 265680"/>
              <a:gd name="connsiteX7" fmla="*/ 0 w 6965625"/>
              <a:gd name="connsiteY7" fmla="*/ 221399 h 265680"/>
              <a:gd name="connsiteX8" fmla="*/ 0 w 6965625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5625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6921344" y="0"/>
                </a:lnTo>
                <a:cubicBezTo>
                  <a:pt x="6945800" y="0"/>
                  <a:pt x="6965625" y="19825"/>
                  <a:pt x="6965625" y="44281"/>
                </a:cubicBezTo>
                <a:lnTo>
                  <a:pt x="6965625" y="221399"/>
                </a:lnTo>
                <a:cubicBezTo>
                  <a:pt x="6965625" y="245855"/>
                  <a:pt x="6945800" y="265680"/>
                  <a:pt x="6921344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253" tIns="12969" rIns="276253" bIns="12969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Avoid 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last-minute struggle to gather info when requested!</a:t>
            </a:r>
          </a:p>
        </p:txBody>
      </p:sp>
    </p:spTree>
    <p:extLst>
      <p:ext uri="{BB962C8B-B14F-4D97-AF65-F5344CB8AC3E}">
        <p14:creationId xmlns:p14="http://schemas.microsoft.com/office/powerpoint/2010/main" val="312177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8755099" y="2755075"/>
            <a:ext cx="3436902" cy="3229746"/>
          </a:xfrm>
          <a:custGeom>
            <a:avLst/>
            <a:gdLst>
              <a:gd name="connsiteX0" fmla="*/ 0 w 3341609"/>
              <a:gd name="connsiteY0" fmla="*/ 1670805 h 3341609"/>
              <a:gd name="connsiteX1" fmla="*/ 1670805 w 3341609"/>
              <a:gd name="connsiteY1" fmla="*/ 0 h 3341609"/>
              <a:gd name="connsiteX2" fmla="*/ 3341610 w 3341609"/>
              <a:gd name="connsiteY2" fmla="*/ 1670805 h 3341609"/>
              <a:gd name="connsiteX3" fmla="*/ 1670805 w 3341609"/>
              <a:gd name="connsiteY3" fmla="*/ 3341610 h 3341609"/>
              <a:gd name="connsiteX4" fmla="*/ 0 w 3341609"/>
              <a:gd name="connsiteY4" fmla="*/ 1670805 h 334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609" h="3341609">
                <a:moveTo>
                  <a:pt x="0" y="1670805"/>
                </a:moveTo>
                <a:cubicBezTo>
                  <a:pt x="0" y="748045"/>
                  <a:pt x="748045" y="0"/>
                  <a:pt x="1670805" y="0"/>
                </a:cubicBezTo>
                <a:cubicBezTo>
                  <a:pt x="2593565" y="0"/>
                  <a:pt x="3341610" y="748045"/>
                  <a:pt x="3341610" y="1670805"/>
                </a:cubicBezTo>
                <a:cubicBezTo>
                  <a:pt x="3341610" y="2593565"/>
                  <a:pt x="2593565" y="3341610"/>
                  <a:pt x="1670805" y="3341610"/>
                </a:cubicBezTo>
                <a:cubicBezTo>
                  <a:pt x="748045" y="3341610"/>
                  <a:pt x="0" y="2593565"/>
                  <a:pt x="0" y="167080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73267" tIns="524927" rIns="673267" bIns="52492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tx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Track Program Activities (RPPR’s and Renewals)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B72C52A-5129-4F55-81A9-7734A419C134}" type="slidenum">
              <a:rPr lang="en-US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23</a:t>
            </a:fld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2755075"/>
            <a:ext cx="3436902" cy="3229746"/>
          </a:xfrm>
          <a:custGeom>
            <a:avLst/>
            <a:gdLst>
              <a:gd name="connsiteX0" fmla="*/ 0 w 3341609"/>
              <a:gd name="connsiteY0" fmla="*/ 1670805 h 3341609"/>
              <a:gd name="connsiteX1" fmla="*/ 1670805 w 3341609"/>
              <a:gd name="connsiteY1" fmla="*/ 0 h 3341609"/>
              <a:gd name="connsiteX2" fmla="*/ 3341610 w 3341609"/>
              <a:gd name="connsiteY2" fmla="*/ 1670805 h 3341609"/>
              <a:gd name="connsiteX3" fmla="*/ 1670805 w 3341609"/>
              <a:gd name="connsiteY3" fmla="*/ 3341610 h 3341609"/>
              <a:gd name="connsiteX4" fmla="*/ 0 w 3341609"/>
              <a:gd name="connsiteY4" fmla="*/ 1670805 h 334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609" h="3341609">
                <a:moveTo>
                  <a:pt x="0" y="1670805"/>
                </a:moveTo>
                <a:cubicBezTo>
                  <a:pt x="0" y="748045"/>
                  <a:pt x="748045" y="0"/>
                  <a:pt x="1670805" y="0"/>
                </a:cubicBezTo>
                <a:cubicBezTo>
                  <a:pt x="2593565" y="0"/>
                  <a:pt x="3341610" y="748045"/>
                  <a:pt x="3341610" y="1670805"/>
                </a:cubicBezTo>
                <a:cubicBezTo>
                  <a:pt x="3341610" y="2593565"/>
                  <a:pt x="2593565" y="3341610"/>
                  <a:pt x="1670805" y="3341610"/>
                </a:cubicBezTo>
                <a:cubicBezTo>
                  <a:pt x="748045" y="3341610"/>
                  <a:pt x="0" y="2593565"/>
                  <a:pt x="0" y="167080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73267" tIns="524927" rIns="673267" bIns="52492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tx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Applicants (Data Table 6)</a:t>
            </a:r>
          </a:p>
        </p:txBody>
      </p:sp>
      <p:sp>
        <p:nvSpPr>
          <p:cNvPr id="11" name="Freeform 10"/>
          <p:cNvSpPr/>
          <p:nvPr/>
        </p:nvSpPr>
        <p:spPr>
          <a:xfrm>
            <a:off x="2942775" y="2755075"/>
            <a:ext cx="3436902" cy="3229746"/>
          </a:xfrm>
          <a:custGeom>
            <a:avLst/>
            <a:gdLst>
              <a:gd name="connsiteX0" fmla="*/ 0 w 3341609"/>
              <a:gd name="connsiteY0" fmla="*/ 1670805 h 3341609"/>
              <a:gd name="connsiteX1" fmla="*/ 1670805 w 3341609"/>
              <a:gd name="connsiteY1" fmla="*/ 0 h 3341609"/>
              <a:gd name="connsiteX2" fmla="*/ 3341610 w 3341609"/>
              <a:gd name="connsiteY2" fmla="*/ 1670805 h 3341609"/>
              <a:gd name="connsiteX3" fmla="*/ 1670805 w 3341609"/>
              <a:gd name="connsiteY3" fmla="*/ 3341610 h 3341609"/>
              <a:gd name="connsiteX4" fmla="*/ 0 w 3341609"/>
              <a:gd name="connsiteY4" fmla="*/ 1670805 h 334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609" h="3341609">
                <a:moveTo>
                  <a:pt x="0" y="1670805"/>
                </a:moveTo>
                <a:cubicBezTo>
                  <a:pt x="0" y="748045"/>
                  <a:pt x="748045" y="0"/>
                  <a:pt x="1670805" y="0"/>
                </a:cubicBezTo>
                <a:cubicBezTo>
                  <a:pt x="2593565" y="0"/>
                  <a:pt x="3341610" y="748045"/>
                  <a:pt x="3341610" y="1670805"/>
                </a:cubicBezTo>
                <a:cubicBezTo>
                  <a:pt x="3341610" y="2593565"/>
                  <a:pt x="2593565" y="3341610"/>
                  <a:pt x="1670805" y="3341610"/>
                </a:cubicBezTo>
                <a:cubicBezTo>
                  <a:pt x="748045" y="3341610"/>
                  <a:pt x="0" y="2593565"/>
                  <a:pt x="0" y="167080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73267" tIns="524927" rIns="673267" bIns="52492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tx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Participating Faculty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(Data Table 2)</a:t>
            </a:r>
            <a:endParaRPr lang="en-US" sz="2800" kern="1200" dirty="0">
              <a:solidFill>
                <a:schemeClr val="tx1"/>
              </a:solidFill>
              <a:latin typeface="Calibri Light" panose="020F0302020204030204" pitchFamily="34" charset="0"/>
              <a:ea typeface="Segoe UI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888021" y="2755075"/>
            <a:ext cx="3436902" cy="3229746"/>
          </a:xfrm>
          <a:custGeom>
            <a:avLst/>
            <a:gdLst>
              <a:gd name="connsiteX0" fmla="*/ 0 w 3341609"/>
              <a:gd name="connsiteY0" fmla="*/ 1670805 h 3341609"/>
              <a:gd name="connsiteX1" fmla="*/ 1670805 w 3341609"/>
              <a:gd name="connsiteY1" fmla="*/ 0 h 3341609"/>
              <a:gd name="connsiteX2" fmla="*/ 3341610 w 3341609"/>
              <a:gd name="connsiteY2" fmla="*/ 1670805 h 3341609"/>
              <a:gd name="connsiteX3" fmla="*/ 1670805 w 3341609"/>
              <a:gd name="connsiteY3" fmla="*/ 3341610 h 3341609"/>
              <a:gd name="connsiteX4" fmla="*/ 0 w 3341609"/>
              <a:gd name="connsiteY4" fmla="*/ 1670805 h 334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609" h="3341609">
                <a:moveTo>
                  <a:pt x="0" y="1670805"/>
                </a:moveTo>
                <a:cubicBezTo>
                  <a:pt x="0" y="748045"/>
                  <a:pt x="748045" y="0"/>
                  <a:pt x="1670805" y="0"/>
                </a:cubicBezTo>
                <a:cubicBezTo>
                  <a:pt x="2593565" y="0"/>
                  <a:pt x="3341610" y="748045"/>
                  <a:pt x="3341610" y="1670805"/>
                </a:cubicBezTo>
                <a:cubicBezTo>
                  <a:pt x="3341610" y="2593565"/>
                  <a:pt x="2593565" y="3341610"/>
                  <a:pt x="1670805" y="3341610"/>
                </a:cubicBezTo>
                <a:cubicBezTo>
                  <a:pt x="748045" y="3341610"/>
                  <a:pt x="0" y="2593565"/>
                  <a:pt x="0" y="167080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73267" tIns="524927" rIns="673267" bIns="524927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tx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Current and Past Trainees (Data Table 8)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940" y="550560"/>
            <a:ext cx="79679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Postaward Training Grant Tracking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940" y="1612274"/>
            <a:ext cx="580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Four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Key areas of trainee tracking:</a:t>
            </a:r>
          </a:p>
        </p:txBody>
      </p:sp>
    </p:spTree>
    <p:extLst>
      <p:ext uri="{BB962C8B-B14F-4D97-AF65-F5344CB8AC3E}">
        <p14:creationId xmlns:p14="http://schemas.microsoft.com/office/powerpoint/2010/main" val="36296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896" y="384625"/>
            <a:ext cx="71186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1.  Applicant Tracking – Table 6</a:t>
            </a:r>
          </a:p>
        </p:txBody>
      </p:sp>
      <p:sp>
        <p:nvSpPr>
          <p:cNvPr id="3" name="Freeform 2"/>
          <p:cNvSpPr/>
          <p:nvPr/>
        </p:nvSpPr>
        <p:spPr>
          <a:xfrm>
            <a:off x="7552835" y="1154066"/>
            <a:ext cx="2078765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768" tIns="286297" rIns="249769" bIns="28629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Citizenship</a:t>
            </a:r>
          </a:p>
        </p:txBody>
      </p:sp>
      <p:sp>
        <p:nvSpPr>
          <p:cNvPr id="4" name="Freeform 3"/>
          <p:cNvSpPr/>
          <p:nvPr/>
        </p:nvSpPr>
        <p:spPr>
          <a:xfrm>
            <a:off x="5360422" y="1154110"/>
            <a:ext cx="2078765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Applicant Date</a:t>
            </a:r>
          </a:p>
        </p:txBody>
      </p:sp>
      <p:sp>
        <p:nvSpPr>
          <p:cNvPr id="5" name="Freeform 4"/>
          <p:cNvSpPr/>
          <p:nvPr/>
        </p:nvSpPr>
        <p:spPr>
          <a:xfrm>
            <a:off x="6447317" y="2461329"/>
            <a:ext cx="2076201" cy="1493953"/>
          </a:xfrm>
          <a:custGeom>
            <a:avLst/>
            <a:gdLst>
              <a:gd name="connsiteX0" fmla="*/ 0 w 1493952"/>
              <a:gd name="connsiteY0" fmla="*/ 759761 h 1519521"/>
              <a:gd name="connsiteX1" fmla="*/ 373488 w 1493952"/>
              <a:gd name="connsiteY1" fmla="*/ 0 h 1519521"/>
              <a:gd name="connsiteX2" fmla="*/ 1120464 w 1493952"/>
              <a:gd name="connsiteY2" fmla="*/ 0 h 1519521"/>
              <a:gd name="connsiteX3" fmla="*/ 1493952 w 1493952"/>
              <a:gd name="connsiteY3" fmla="*/ 759761 h 1519521"/>
              <a:gd name="connsiteX4" fmla="*/ 1120464 w 1493952"/>
              <a:gd name="connsiteY4" fmla="*/ 1519521 h 1519521"/>
              <a:gd name="connsiteX5" fmla="*/ 373488 w 1493952"/>
              <a:gd name="connsiteY5" fmla="*/ 1519521 h 1519521"/>
              <a:gd name="connsiteX6" fmla="*/ 0 w 1493952"/>
              <a:gd name="connsiteY6" fmla="*/ 759761 h 151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519521">
                <a:moveTo>
                  <a:pt x="746976" y="1"/>
                </a:moveTo>
                <a:lnTo>
                  <a:pt x="1493952" y="379881"/>
                </a:lnTo>
                <a:lnTo>
                  <a:pt x="1493952" y="1139640"/>
                </a:lnTo>
                <a:lnTo>
                  <a:pt x="746976" y="1519520"/>
                </a:lnTo>
                <a:lnTo>
                  <a:pt x="0" y="1139640"/>
                </a:lnTo>
                <a:lnTo>
                  <a:pt x="0" y="379881"/>
                </a:lnTo>
                <a:lnTo>
                  <a:pt x="746976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1834" tIns="317573" rIns="321834" bIns="3175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Prior Institution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8615967" y="2436118"/>
            <a:ext cx="2078765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Degree (s)</a:t>
            </a:r>
          </a:p>
        </p:txBody>
      </p:sp>
      <p:sp>
        <p:nvSpPr>
          <p:cNvPr id="7" name="Freeform 6"/>
          <p:cNvSpPr/>
          <p:nvPr/>
        </p:nvSpPr>
        <p:spPr>
          <a:xfrm>
            <a:off x="7456099" y="3743381"/>
            <a:ext cx="2078765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58" tIns="282487" rIns="245959" bIns="28248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Disability</a:t>
            </a:r>
          </a:p>
        </p:txBody>
      </p:sp>
      <p:sp>
        <p:nvSpPr>
          <p:cNvPr id="8" name="Freeform 7"/>
          <p:cNvSpPr/>
          <p:nvPr/>
        </p:nvSpPr>
        <p:spPr>
          <a:xfrm>
            <a:off x="5215396" y="3732148"/>
            <a:ext cx="2078765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URM</a:t>
            </a:r>
          </a:p>
        </p:txBody>
      </p:sp>
      <p:sp>
        <p:nvSpPr>
          <p:cNvPr id="9" name="Freeform 8"/>
          <p:cNvSpPr/>
          <p:nvPr/>
        </p:nvSpPr>
        <p:spPr>
          <a:xfrm>
            <a:off x="6373364" y="5144595"/>
            <a:ext cx="1931767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78" tIns="290107" rIns="253579" bIns="29010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Prior Research</a:t>
            </a:r>
          </a:p>
        </p:txBody>
      </p:sp>
      <p:sp>
        <p:nvSpPr>
          <p:cNvPr id="10" name="Freeform 9"/>
          <p:cNvSpPr/>
          <p:nvPr/>
        </p:nvSpPr>
        <p:spPr>
          <a:xfrm>
            <a:off x="8645760" y="5075856"/>
            <a:ext cx="1931767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Publications</a:t>
            </a:r>
          </a:p>
        </p:txBody>
      </p:sp>
      <p:sp>
        <p:nvSpPr>
          <p:cNvPr id="11" name="Freeform 10"/>
          <p:cNvSpPr/>
          <p:nvPr/>
        </p:nvSpPr>
        <p:spPr>
          <a:xfrm>
            <a:off x="9688423" y="3704334"/>
            <a:ext cx="2078765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7896" y="1892332"/>
            <a:ext cx="41667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Table 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Anyone that </a:t>
            </a:r>
            <a:r>
              <a:rPr lang="en-US" sz="28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applies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your TG (even if not accepted)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Keep the CV or application, you will need this information for the renewal</a:t>
            </a:r>
          </a:p>
        </p:txBody>
      </p:sp>
    </p:spTree>
    <p:extLst>
      <p:ext uri="{BB962C8B-B14F-4D97-AF65-F5344CB8AC3E}">
        <p14:creationId xmlns:p14="http://schemas.microsoft.com/office/powerpoint/2010/main" val="20405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6636" y="1014078"/>
            <a:ext cx="10557164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Remember this information directly affects other TG’s on campus:  i.e., Table 3 Overlapping faculty.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Be sure to update changes in the progress reports (RPPR’s)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Please send </a:t>
            </a: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jweller@ucsd.edu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an updated list as it  changes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25</a:t>
            </a:fld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463328" y="1399002"/>
            <a:ext cx="2276095" cy="1716338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768" tIns="286297" rIns="249769" bIns="28629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Rank</a:t>
            </a:r>
          </a:p>
        </p:txBody>
      </p:sp>
      <p:sp>
        <p:nvSpPr>
          <p:cNvPr id="4" name="Freeform 3"/>
          <p:cNvSpPr/>
          <p:nvPr/>
        </p:nvSpPr>
        <p:spPr>
          <a:xfrm>
            <a:off x="2051217" y="1399000"/>
            <a:ext cx="2276095" cy="1716338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Department</a:t>
            </a:r>
          </a:p>
        </p:txBody>
      </p:sp>
      <p:sp>
        <p:nvSpPr>
          <p:cNvPr id="5" name="Freeform 4"/>
          <p:cNvSpPr/>
          <p:nvPr/>
        </p:nvSpPr>
        <p:spPr>
          <a:xfrm>
            <a:off x="4797759" y="1399001"/>
            <a:ext cx="2273288" cy="1716338"/>
          </a:xfrm>
          <a:custGeom>
            <a:avLst/>
            <a:gdLst>
              <a:gd name="connsiteX0" fmla="*/ 0 w 1493952"/>
              <a:gd name="connsiteY0" fmla="*/ 759761 h 1519521"/>
              <a:gd name="connsiteX1" fmla="*/ 373488 w 1493952"/>
              <a:gd name="connsiteY1" fmla="*/ 0 h 1519521"/>
              <a:gd name="connsiteX2" fmla="*/ 1120464 w 1493952"/>
              <a:gd name="connsiteY2" fmla="*/ 0 h 1519521"/>
              <a:gd name="connsiteX3" fmla="*/ 1493952 w 1493952"/>
              <a:gd name="connsiteY3" fmla="*/ 759761 h 1519521"/>
              <a:gd name="connsiteX4" fmla="*/ 1120464 w 1493952"/>
              <a:gd name="connsiteY4" fmla="*/ 1519521 h 1519521"/>
              <a:gd name="connsiteX5" fmla="*/ 373488 w 1493952"/>
              <a:gd name="connsiteY5" fmla="*/ 1519521 h 1519521"/>
              <a:gd name="connsiteX6" fmla="*/ 0 w 1493952"/>
              <a:gd name="connsiteY6" fmla="*/ 759761 h 151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519521">
                <a:moveTo>
                  <a:pt x="746976" y="1"/>
                </a:moveTo>
                <a:lnTo>
                  <a:pt x="1493952" y="379881"/>
                </a:lnTo>
                <a:lnTo>
                  <a:pt x="1493952" y="1139640"/>
                </a:lnTo>
                <a:lnTo>
                  <a:pt x="746976" y="1519520"/>
                </a:lnTo>
                <a:lnTo>
                  <a:pt x="0" y="1139640"/>
                </a:lnTo>
                <a:lnTo>
                  <a:pt x="0" y="379881"/>
                </a:lnTo>
                <a:lnTo>
                  <a:pt x="746976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1834" tIns="317573" rIns="321834" bIns="3175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Adm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Contact</a:t>
            </a:r>
            <a:endParaRPr lang="en-US" sz="24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540" y="244637"/>
            <a:ext cx="105309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2. Tracking Participating Faculty (Data Table 2)</a:t>
            </a:r>
          </a:p>
        </p:txBody>
      </p:sp>
    </p:spTree>
    <p:extLst>
      <p:ext uri="{BB962C8B-B14F-4D97-AF65-F5344CB8AC3E}">
        <p14:creationId xmlns:p14="http://schemas.microsoft.com/office/powerpoint/2010/main" val="24098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320144" y="1154066"/>
            <a:ext cx="2078765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768" tIns="286297" rIns="249769" bIns="28629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Citizenship</a:t>
            </a:r>
          </a:p>
        </p:txBody>
      </p:sp>
      <p:sp>
        <p:nvSpPr>
          <p:cNvPr id="4" name="Freeform 3"/>
          <p:cNvSpPr/>
          <p:nvPr/>
        </p:nvSpPr>
        <p:spPr>
          <a:xfrm>
            <a:off x="5154342" y="1173229"/>
            <a:ext cx="2078765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Entry Date</a:t>
            </a:r>
          </a:p>
        </p:txBody>
      </p:sp>
      <p:sp>
        <p:nvSpPr>
          <p:cNvPr id="5" name="Freeform 4"/>
          <p:cNvSpPr/>
          <p:nvPr/>
        </p:nvSpPr>
        <p:spPr>
          <a:xfrm>
            <a:off x="6181941" y="2461329"/>
            <a:ext cx="2076201" cy="1493953"/>
          </a:xfrm>
          <a:custGeom>
            <a:avLst/>
            <a:gdLst>
              <a:gd name="connsiteX0" fmla="*/ 0 w 1493952"/>
              <a:gd name="connsiteY0" fmla="*/ 759761 h 1519521"/>
              <a:gd name="connsiteX1" fmla="*/ 373488 w 1493952"/>
              <a:gd name="connsiteY1" fmla="*/ 0 h 1519521"/>
              <a:gd name="connsiteX2" fmla="*/ 1120464 w 1493952"/>
              <a:gd name="connsiteY2" fmla="*/ 0 h 1519521"/>
              <a:gd name="connsiteX3" fmla="*/ 1493952 w 1493952"/>
              <a:gd name="connsiteY3" fmla="*/ 759761 h 1519521"/>
              <a:gd name="connsiteX4" fmla="*/ 1120464 w 1493952"/>
              <a:gd name="connsiteY4" fmla="*/ 1519521 h 1519521"/>
              <a:gd name="connsiteX5" fmla="*/ 373488 w 1493952"/>
              <a:gd name="connsiteY5" fmla="*/ 1519521 h 1519521"/>
              <a:gd name="connsiteX6" fmla="*/ 0 w 1493952"/>
              <a:gd name="connsiteY6" fmla="*/ 759761 h 151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519521">
                <a:moveTo>
                  <a:pt x="746976" y="1"/>
                </a:moveTo>
                <a:lnTo>
                  <a:pt x="1493952" y="379881"/>
                </a:lnTo>
                <a:lnTo>
                  <a:pt x="1493952" y="1139640"/>
                </a:lnTo>
                <a:lnTo>
                  <a:pt x="746976" y="1519520"/>
                </a:lnTo>
                <a:lnTo>
                  <a:pt x="0" y="1139640"/>
                </a:lnTo>
                <a:lnTo>
                  <a:pt x="0" y="379881"/>
                </a:lnTo>
                <a:lnTo>
                  <a:pt x="746976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1834" tIns="317573" rIns="321834" bIns="3175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Prior Institution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8403246" y="2472948"/>
            <a:ext cx="2078765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Degree (s)</a:t>
            </a:r>
          </a:p>
        </p:txBody>
      </p:sp>
      <p:sp>
        <p:nvSpPr>
          <p:cNvPr id="7" name="Freeform 6"/>
          <p:cNvSpPr/>
          <p:nvPr/>
        </p:nvSpPr>
        <p:spPr>
          <a:xfrm>
            <a:off x="7250216" y="3743381"/>
            <a:ext cx="2078765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58" tIns="282487" rIns="245959" bIns="28248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Disability</a:t>
            </a:r>
          </a:p>
        </p:txBody>
      </p:sp>
      <p:sp>
        <p:nvSpPr>
          <p:cNvPr id="8" name="Freeform 7"/>
          <p:cNvSpPr/>
          <p:nvPr/>
        </p:nvSpPr>
        <p:spPr>
          <a:xfrm>
            <a:off x="5085577" y="3768634"/>
            <a:ext cx="2078765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URM</a:t>
            </a:r>
          </a:p>
        </p:txBody>
      </p:sp>
      <p:sp>
        <p:nvSpPr>
          <p:cNvPr id="9" name="Freeform 8"/>
          <p:cNvSpPr/>
          <p:nvPr/>
        </p:nvSpPr>
        <p:spPr>
          <a:xfrm>
            <a:off x="6216551" y="5078591"/>
            <a:ext cx="1931767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78" tIns="290107" rIns="253579" bIns="29010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Position</a:t>
            </a:r>
          </a:p>
        </p:txBody>
      </p:sp>
      <p:sp>
        <p:nvSpPr>
          <p:cNvPr id="10" name="Freeform 9"/>
          <p:cNvSpPr/>
          <p:nvPr/>
        </p:nvSpPr>
        <p:spPr>
          <a:xfrm>
            <a:off x="4046761" y="2461329"/>
            <a:ext cx="1931767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Publications</a:t>
            </a:r>
          </a:p>
        </p:txBody>
      </p:sp>
      <p:sp>
        <p:nvSpPr>
          <p:cNvPr id="11" name="Freeform 10"/>
          <p:cNvSpPr/>
          <p:nvPr/>
        </p:nvSpPr>
        <p:spPr>
          <a:xfrm>
            <a:off x="9468446" y="3791830"/>
            <a:ext cx="2078765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338" y="272739"/>
            <a:ext cx="109862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3. Tracking Current &amp; Past Participating Trainees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2116" y="1884231"/>
            <a:ext cx="3371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Table 6 &amp; 8</a:t>
            </a:r>
          </a:p>
        </p:txBody>
      </p:sp>
      <p:sp>
        <p:nvSpPr>
          <p:cNvPr id="16" name="Freeform 15"/>
          <p:cNvSpPr/>
          <p:nvPr/>
        </p:nvSpPr>
        <p:spPr>
          <a:xfrm>
            <a:off x="8408215" y="5085917"/>
            <a:ext cx="1931767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Subsequent Grant Funding</a:t>
            </a:r>
          </a:p>
        </p:txBody>
      </p:sp>
      <p:sp>
        <p:nvSpPr>
          <p:cNvPr id="17" name="Freeform 16"/>
          <p:cNvSpPr/>
          <p:nvPr/>
        </p:nvSpPr>
        <p:spPr>
          <a:xfrm>
            <a:off x="3015745" y="3777302"/>
            <a:ext cx="1931767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Ethnicity &amp; Race</a:t>
            </a:r>
          </a:p>
        </p:txBody>
      </p:sp>
      <p:sp>
        <p:nvSpPr>
          <p:cNvPr id="18" name="Freeform 17"/>
          <p:cNvSpPr/>
          <p:nvPr/>
        </p:nvSpPr>
        <p:spPr>
          <a:xfrm>
            <a:off x="4083509" y="5170589"/>
            <a:ext cx="1931767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Initial Position after UCSD</a:t>
            </a:r>
          </a:p>
        </p:txBody>
      </p:sp>
      <p:sp>
        <p:nvSpPr>
          <p:cNvPr id="19" name="Freeform 18"/>
          <p:cNvSpPr/>
          <p:nvPr/>
        </p:nvSpPr>
        <p:spPr>
          <a:xfrm>
            <a:off x="1860583" y="5157962"/>
            <a:ext cx="2078765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Other Fund Sources at UCSD</a:t>
            </a:r>
          </a:p>
        </p:txBody>
      </p:sp>
    </p:spTree>
    <p:extLst>
      <p:ext uri="{BB962C8B-B14F-4D97-AF65-F5344CB8AC3E}">
        <p14:creationId xmlns:p14="http://schemas.microsoft.com/office/powerpoint/2010/main" val="34612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025890" y="1821332"/>
            <a:ext cx="2242654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768" tIns="286297" rIns="249769" bIns="28629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Mentor while at UCSD</a:t>
            </a:r>
          </a:p>
        </p:txBody>
      </p:sp>
      <p:sp>
        <p:nvSpPr>
          <p:cNvPr id="4" name="Freeform 3"/>
          <p:cNvSpPr/>
          <p:nvPr/>
        </p:nvSpPr>
        <p:spPr>
          <a:xfrm>
            <a:off x="4591236" y="1821332"/>
            <a:ext cx="2242654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Research Category </a:t>
            </a:r>
            <a:endParaRPr lang="en-US" sz="24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809946" y="3137305"/>
            <a:ext cx="2239888" cy="1493953"/>
          </a:xfrm>
          <a:custGeom>
            <a:avLst/>
            <a:gdLst>
              <a:gd name="connsiteX0" fmla="*/ 0 w 1493952"/>
              <a:gd name="connsiteY0" fmla="*/ 759761 h 1519521"/>
              <a:gd name="connsiteX1" fmla="*/ 373488 w 1493952"/>
              <a:gd name="connsiteY1" fmla="*/ 0 h 1519521"/>
              <a:gd name="connsiteX2" fmla="*/ 1120464 w 1493952"/>
              <a:gd name="connsiteY2" fmla="*/ 0 h 1519521"/>
              <a:gd name="connsiteX3" fmla="*/ 1493952 w 1493952"/>
              <a:gd name="connsiteY3" fmla="*/ 759761 h 1519521"/>
              <a:gd name="connsiteX4" fmla="*/ 1120464 w 1493952"/>
              <a:gd name="connsiteY4" fmla="*/ 1519521 h 1519521"/>
              <a:gd name="connsiteX5" fmla="*/ 373488 w 1493952"/>
              <a:gd name="connsiteY5" fmla="*/ 1519521 h 1519521"/>
              <a:gd name="connsiteX6" fmla="*/ 0 w 1493952"/>
              <a:gd name="connsiteY6" fmla="*/ 759761 h 151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519521">
                <a:moveTo>
                  <a:pt x="746976" y="1"/>
                </a:moveTo>
                <a:lnTo>
                  <a:pt x="1493952" y="379881"/>
                </a:lnTo>
                <a:lnTo>
                  <a:pt x="1493952" y="1139640"/>
                </a:lnTo>
                <a:lnTo>
                  <a:pt x="746976" y="1519520"/>
                </a:lnTo>
                <a:lnTo>
                  <a:pt x="0" y="1139640"/>
                </a:lnTo>
                <a:lnTo>
                  <a:pt x="0" y="379881"/>
                </a:lnTo>
                <a:lnTo>
                  <a:pt x="746976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1834" tIns="317573" rIns="321834" bIns="3175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Training Completion</a:t>
            </a:r>
            <a:endParaRPr lang="en-US" sz="24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251788" y="3137305"/>
            <a:ext cx="2242654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Matriculation</a:t>
            </a:r>
          </a:p>
        </p:txBody>
      </p:sp>
      <p:sp>
        <p:nvSpPr>
          <p:cNvPr id="7" name="Freeform 6"/>
          <p:cNvSpPr/>
          <p:nvPr/>
        </p:nvSpPr>
        <p:spPr>
          <a:xfrm>
            <a:off x="7025890" y="4453277"/>
            <a:ext cx="2242654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58" tIns="282487" rIns="245959" bIns="28248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IDP</a:t>
            </a:r>
          </a:p>
        </p:txBody>
      </p:sp>
      <p:sp>
        <p:nvSpPr>
          <p:cNvPr id="8" name="Freeform 7"/>
          <p:cNvSpPr/>
          <p:nvPr/>
        </p:nvSpPr>
        <p:spPr>
          <a:xfrm>
            <a:off x="4660916" y="4453277"/>
            <a:ext cx="2242654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Related Coursework</a:t>
            </a:r>
          </a:p>
        </p:txBody>
      </p:sp>
      <p:sp>
        <p:nvSpPr>
          <p:cNvPr id="10" name="Freeform 9"/>
          <p:cNvSpPr/>
          <p:nvPr/>
        </p:nvSpPr>
        <p:spPr>
          <a:xfrm>
            <a:off x="3458477" y="3137305"/>
            <a:ext cx="2240280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Months of Prior Research</a:t>
            </a:r>
          </a:p>
        </p:txBody>
      </p:sp>
      <p:sp>
        <p:nvSpPr>
          <p:cNvPr id="11" name="Freeform 10"/>
          <p:cNvSpPr/>
          <p:nvPr/>
        </p:nvSpPr>
        <p:spPr>
          <a:xfrm>
            <a:off x="9446727" y="4453278"/>
            <a:ext cx="2242654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RCR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338" y="272739"/>
            <a:ext cx="109862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3. Tracking Current &amp; Past Participating Trainees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2274503" y="4453277"/>
            <a:ext cx="2240280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Graduation Dates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D07DCC-C1D9-497C-92FD-F6463B217038}"/>
              </a:ext>
            </a:extLst>
          </p:cNvPr>
          <p:cNvSpPr/>
          <p:nvPr/>
        </p:nvSpPr>
        <p:spPr>
          <a:xfrm>
            <a:off x="472116" y="1884231"/>
            <a:ext cx="3371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Data Table 6 &amp; 8</a:t>
            </a:r>
          </a:p>
        </p:txBody>
      </p:sp>
    </p:spTree>
    <p:extLst>
      <p:ext uri="{BB962C8B-B14F-4D97-AF65-F5344CB8AC3E}">
        <p14:creationId xmlns:p14="http://schemas.microsoft.com/office/powerpoint/2010/main" val="33954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338" y="272739"/>
            <a:ext cx="6816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4. Tracking Program Activities</a:t>
            </a:r>
          </a:p>
        </p:txBody>
      </p:sp>
      <p:sp>
        <p:nvSpPr>
          <p:cNvPr id="14" name="Freeform 13"/>
          <p:cNvSpPr/>
          <p:nvPr/>
        </p:nvSpPr>
        <p:spPr>
          <a:xfrm>
            <a:off x="7792388" y="1425373"/>
            <a:ext cx="2342302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58" tIns="282487" rIns="245959" bIns="28248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Poster Presentations</a:t>
            </a:r>
            <a:endParaRPr lang="en-US" sz="24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489678" y="1451660"/>
            <a:ext cx="2342302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Symposia &amp; Seminars</a:t>
            </a:r>
          </a:p>
        </p:txBody>
      </p:sp>
      <p:sp>
        <p:nvSpPr>
          <p:cNvPr id="16" name="Freeform 15"/>
          <p:cNvSpPr/>
          <p:nvPr/>
        </p:nvSpPr>
        <p:spPr>
          <a:xfrm>
            <a:off x="1186968" y="1441540"/>
            <a:ext cx="2340864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Courses Offered &amp; Enrollment</a:t>
            </a:r>
          </a:p>
        </p:txBody>
      </p:sp>
      <p:sp>
        <p:nvSpPr>
          <p:cNvPr id="19" name="Freeform 18"/>
          <p:cNvSpPr/>
          <p:nvPr/>
        </p:nvSpPr>
        <p:spPr>
          <a:xfrm>
            <a:off x="6050429" y="3312638"/>
            <a:ext cx="2342302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Professional Meetings</a:t>
            </a:r>
          </a:p>
        </p:txBody>
      </p:sp>
      <p:sp>
        <p:nvSpPr>
          <p:cNvPr id="20" name="Freeform 19"/>
          <p:cNvSpPr/>
          <p:nvPr/>
        </p:nvSpPr>
        <p:spPr>
          <a:xfrm>
            <a:off x="2733141" y="3302518"/>
            <a:ext cx="2340864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Conference Attendance</a:t>
            </a:r>
          </a:p>
        </p:txBody>
      </p:sp>
      <p:sp>
        <p:nvSpPr>
          <p:cNvPr id="21" name="Freeform 20"/>
          <p:cNvSpPr/>
          <p:nvPr/>
        </p:nvSpPr>
        <p:spPr>
          <a:xfrm>
            <a:off x="1186968" y="4948870"/>
            <a:ext cx="2342302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Specialized Training</a:t>
            </a:r>
          </a:p>
        </p:txBody>
      </p:sp>
      <p:sp>
        <p:nvSpPr>
          <p:cNvPr id="22" name="Freeform 21"/>
          <p:cNvSpPr/>
          <p:nvPr/>
        </p:nvSpPr>
        <p:spPr>
          <a:xfrm>
            <a:off x="4489678" y="5044959"/>
            <a:ext cx="2342302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Regular Program Meetings</a:t>
            </a:r>
          </a:p>
        </p:txBody>
      </p:sp>
      <p:sp>
        <p:nvSpPr>
          <p:cNvPr id="23" name="Freeform 22"/>
          <p:cNvSpPr/>
          <p:nvPr/>
        </p:nvSpPr>
        <p:spPr>
          <a:xfrm>
            <a:off x="7792388" y="4948871"/>
            <a:ext cx="2342302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Annual Retreats </a:t>
            </a:r>
          </a:p>
        </p:txBody>
      </p:sp>
      <p:sp>
        <p:nvSpPr>
          <p:cNvPr id="24" name="Freeform 23"/>
          <p:cNvSpPr/>
          <p:nvPr/>
        </p:nvSpPr>
        <p:spPr>
          <a:xfrm>
            <a:off x="9369155" y="3312638"/>
            <a:ext cx="2342302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Career Development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17558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084" y="477349"/>
            <a:ext cx="83091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Website Tool:  Tracking Spreadsheet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A227A8-E559-4011-A96B-CA00A5C25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" y="2139529"/>
            <a:ext cx="11958320" cy="19424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1105" y="6150114"/>
            <a:ext cx="1148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https://pulse.ucsd.edu/departments/research-service-core/training-grants/trainees/Pages/trainee-tracking.aspx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6063" y="4608307"/>
            <a:ext cx="372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Applicants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Participating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Participating Trainees</a:t>
            </a:r>
          </a:p>
        </p:txBody>
      </p:sp>
    </p:spTree>
    <p:extLst>
      <p:ext uri="{BB962C8B-B14F-4D97-AF65-F5344CB8AC3E}">
        <p14:creationId xmlns:p14="http://schemas.microsoft.com/office/powerpoint/2010/main" val="10404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520" y="215806"/>
            <a:ext cx="10515600" cy="860168"/>
          </a:xfrm>
        </p:spPr>
        <p:txBody>
          <a:bodyPr>
            <a:normAutofit/>
          </a:bodyPr>
          <a:lstStyle/>
          <a:p>
            <a:r>
              <a:rPr lang="en-US" sz="4400" dirty="0"/>
              <a:t>Presentation Outline 	</a:t>
            </a:r>
          </a:p>
        </p:txBody>
      </p:sp>
      <p:sp>
        <p:nvSpPr>
          <p:cNvPr id="7" name="Oval 6"/>
          <p:cNvSpPr/>
          <p:nvPr/>
        </p:nvSpPr>
        <p:spPr>
          <a:xfrm>
            <a:off x="1588731" y="1405618"/>
            <a:ext cx="1016507" cy="101650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Freeform 8"/>
          <p:cNvSpPr/>
          <p:nvPr/>
        </p:nvSpPr>
        <p:spPr>
          <a:xfrm>
            <a:off x="749475" y="2831900"/>
            <a:ext cx="2729618" cy="782527"/>
          </a:xfrm>
          <a:custGeom>
            <a:avLst/>
            <a:gdLst>
              <a:gd name="connsiteX0" fmla="*/ 0 w 2138932"/>
              <a:gd name="connsiteY0" fmla="*/ 0 h 782527"/>
              <a:gd name="connsiteX1" fmla="*/ 2138932 w 2138932"/>
              <a:gd name="connsiteY1" fmla="*/ 0 h 782527"/>
              <a:gd name="connsiteX2" fmla="*/ 2138932 w 2138932"/>
              <a:gd name="connsiteY2" fmla="*/ 782527 h 782527"/>
              <a:gd name="connsiteX3" fmla="*/ 0 w 2138932"/>
              <a:gd name="connsiteY3" fmla="*/ 782527 h 782527"/>
              <a:gd name="connsiteX4" fmla="*/ 0 w 2138932"/>
              <a:gd name="connsiteY4" fmla="*/ 0 h 78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932" h="782527">
                <a:moveTo>
                  <a:pt x="0" y="0"/>
                </a:moveTo>
                <a:lnTo>
                  <a:pt x="2138932" y="0"/>
                </a:lnTo>
                <a:lnTo>
                  <a:pt x="2138932" y="782527"/>
                </a:lnTo>
                <a:lnTo>
                  <a:pt x="0" y="782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8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Finish Preaward presentation</a:t>
            </a:r>
            <a:endParaRPr lang="en-US" sz="2800" kern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95380" y="1441533"/>
            <a:ext cx="1016507" cy="101650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" name="Freeform 11"/>
          <p:cNvSpPr/>
          <p:nvPr/>
        </p:nvSpPr>
        <p:spPr>
          <a:xfrm>
            <a:off x="3637804" y="2801378"/>
            <a:ext cx="2522423" cy="782527"/>
          </a:xfrm>
          <a:custGeom>
            <a:avLst/>
            <a:gdLst>
              <a:gd name="connsiteX0" fmla="*/ 0 w 1976574"/>
              <a:gd name="connsiteY0" fmla="*/ 0 h 782527"/>
              <a:gd name="connsiteX1" fmla="*/ 1976574 w 1976574"/>
              <a:gd name="connsiteY1" fmla="*/ 0 h 782527"/>
              <a:gd name="connsiteX2" fmla="*/ 1976574 w 1976574"/>
              <a:gd name="connsiteY2" fmla="*/ 782527 h 782527"/>
              <a:gd name="connsiteX3" fmla="*/ 0 w 1976574"/>
              <a:gd name="connsiteY3" fmla="*/ 782527 h 782527"/>
              <a:gd name="connsiteX4" fmla="*/ 0 w 1976574"/>
              <a:gd name="connsiteY4" fmla="*/ 0 h 78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574" h="782527">
                <a:moveTo>
                  <a:pt x="0" y="0"/>
                </a:moveTo>
                <a:lnTo>
                  <a:pt x="1976574" y="0"/>
                </a:lnTo>
                <a:lnTo>
                  <a:pt x="1976574" y="782527"/>
                </a:lnTo>
                <a:lnTo>
                  <a:pt x="0" y="782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Stipend policies</a:t>
            </a:r>
            <a:endParaRPr lang="en-US" sz="2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87289" y="1471222"/>
            <a:ext cx="1016507" cy="101650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Rectangle 13" descr="Checklist"/>
          <p:cNvSpPr/>
          <p:nvPr/>
        </p:nvSpPr>
        <p:spPr>
          <a:xfrm>
            <a:off x="7303921" y="1687855"/>
            <a:ext cx="583242" cy="583242"/>
          </a:xfrm>
          <a:prstGeom prst="rect">
            <a:avLst/>
          </a:prstGeom>
          <a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6345569" y="2831067"/>
            <a:ext cx="2693487" cy="782527"/>
          </a:xfrm>
          <a:custGeom>
            <a:avLst/>
            <a:gdLst>
              <a:gd name="connsiteX0" fmla="*/ 0 w 2110620"/>
              <a:gd name="connsiteY0" fmla="*/ 0 h 782527"/>
              <a:gd name="connsiteX1" fmla="*/ 2110620 w 2110620"/>
              <a:gd name="connsiteY1" fmla="*/ 0 h 782527"/>
              <a:gd name="connsiteX2" fmla="*/ 2110620 w 2110620"/>
              <a:gd name="connsiteY2" fmla="*/ 782527 h 782527"/>
              <a:gd name="connsiteX3" fmla="*/ 0 w 2110620"/>
              <a:gd name="connsiteY3" fmla="*/ 782527 h 782527"/>
              <a:gd name="connsiteX4" fmla="*/ 0 w 2110620"/>
              <a:gd name="connsiteY4" fmla="*/ 0 h 78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620" h="782527">
                <a:moveTo>
                  <a:pt x="0" y="0"/>
                </a:moveTo>
                <a:lnTo>
                  <a:pt x="2110620" y="0"/>
                </a:lnTo>
                <a:lnTo>
                  <a:pt x="2110620" y="782527"/>
                </a:lnTo>
                <a:lnTo>
                  <a:pt x="0" y="782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Trainee Tracking</a:t>
            </a:r>
            <a:endParaRPr lang="en-US" sz="2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005987" y="1472055"/>
            <a:ext cx="1016507" cy="101650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8" name="Freeform 17"/>
          <p:cNvSpPr/>
          <p:nvPr/>
        </p:nvSpPr>
        <p:spPr>
          <a:xfrm>
            <a:off x="9126999" y="2831900"/>
            <a:ext cx="2668761" cy="782527"/>
          </a:xfrm>
          <a:custGeom>
            <a:avLst/>
            <a:gdLst>
              <a:gd name="connsiteX0" fmla="*/ 0 w 2019401"/>
              <a:gd name="connsiteY0" fmla="*/ 0 h 782527"/>
              <a:gd name="connsiteX1" fmla="*/ 2019401 w 2019401"/>
              <a:gd name="connsiteY1" fmla="*/ 0 h 782527"/>
              <a:gd name="connsiteX2" fmla="*/ 2019401 w 2019401"/>
              <a:gd name="connsiteY2" fmla="*/ 782527 h 782527"/>
              <a:gd name="connsiteX3" fmla="*/ 0 w 2019401"/>
              <a:gd name="connsiteY3" fmla="*/ 782527 h 782527"/>
              <a:gd name="connsiteX4" fmla="*/ 0 w 2019401"/>
              <a:gd name="connsiteY4" fmla="*/ 0 h 78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401" h="782527">
                <a:moveTo>
                  <a:pt x="0" y="0"/>
                </a:moveTo>
                <a:lnTo>
                  <a:pt x="2019401" y="0"/>
                </a:lnTo>
                <a:lnTo>
                  <a:pt x="2019401" y="782527"/>
                </a:lnTo>
                <a:lnTo>
                  <a:pt x="0" y="782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Managing appointments</a:t>
            </a:r>
            <a:endParaRPr lang="en-US" sz="2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145086" y="5167086"/>
            <a:ext cx="2688274" cy="782527"/>
          </a:xfrm>
          <a:custGeom>
            <a:avLst/>
            <a:gdLst>
              <a:gd name="connsiteX0" fmla="*/ 0 w 2154546"/>
              <a:gd name="connsiteY0" fmla="*/ 0 h 782527"/>
              <a:gd name="connsiteX1" fmla="*/ 2154546 w 2154546"/>
              <a:gd name="connsiteY1" fmla="*/ 0 h 782527"/>
              <a:gd name="connsiteX2" fmla="*/ 2154546 w 2154546"/>
              <a:gd name="connsiteY2" fmla="*/ 782527 h 782527"/>
              <a:gd name="connsiteX3" fmla="*/ 0 w 2154546"/>
              <a:gd name="connsiteY3" fmla="*/ 782527 h 782527"/>
              <a:gd name="connsiteX4" fmla="*/ 0 w 2154546"/>
              <a:gd name="connsiteY4" fmla="*/ 0 h 78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546" h="782527">
                <a:moveTo>
                  <a:pt x="0" y="0"/>
                </a:moveTo>
                <a:lnTo>
                  <a:pt x="2154546" y="0"/>
                </a:lnTo>
                <a:lnTo>
                  <a:pt x="2154546" y="782527"/>
                </a:lnTo>
                <a:lnTo>
                  <a:pt x="0" y="782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800" kern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Financial </a:t>
            </a:r>
            <a:r>
              <a:rPr lang="en-US" sz="28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management Q&amp;A with </a:t>
            </a:r>
            <a:r>
              <a:rPr lang="en-US" sz="2800" kern="12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opafs</a:t>
            </a:r>
            <a:endParaRPr lang="en-US" sz="2800" kern="1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 descr="User"/>
          <p:cNvSpPr/>
          <p:nvPr/>
        </p:nvSpPr>
        <p:spPr>
          <a:xfrm>
            <a:off x="4712012" y="1658165"/>
            <a:ext cx="583242" cy="583242"/>
          </a:xfrm>
          <a:prstGeom prst="rect">
            <a:avLst/>
          </a:prstGeom>
          <a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9102715" y="4110050"/>
            <a:ext cx="1016507" cy="1016507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3" name="Freeform 22"/>
          <p:cNvSpPr/>
          <p:nvPr/>
        </p:nvSpPr>
        <p:spPr>
          <a:xfrm>
            <a:off x="8523734" y="5167085"/>
            <a:ext cx="2473795" cy="782527"/>
          </a:xfrm>
          <a:custGeom>
            <a:avLst/>
            <a:gdLst>
              <a:gd name="connsiteX0" fmla="*/ 0 w 2154546"/>
              <a:gd name="connsiteY0" fmla="*/ 0 h 782527"/>
              <a:gd name="connsiteX1" fmla="*/ 2154546 w 2154546"/>
              <a:gd name="connsiteY1" fmla="*/ 0 h 782527"/>
              <a:gd name="connsiteX2" fmla="*/ 2154546 w 2154546"/>
              <a:gd name="connsiteY2" fmla="*/ 782527 h 782527"/>
              <a:gd name="connsiteX3" fmla="*/ 0 w 2154546"/>
              <a:gd name="connsiteY3" fmla="*/ 782527 h 782527"/>
              <a:gd name="connsiteX4" fmla="*/ 0 w 2154546"/>
              <a:gd name="connsiteY4" fmla="*/ 0 h 78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546" h="782527">
                <a:moveTo>
                  <a:pt x="0" y="0"/>
                </a:moveTo>
                <a:lnTo>
                  <a:pt x="2154546" y="0"/>
                </a:lnTo>
                <a:lnTo>
                  <a:pt x="2154546" y="782527"/>
                </a:lnTo>
                <a:lnTo>
                  <a:pt x="0" y="782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800" kern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Annual Progress Report - RPPR</a:t>
            </a:r>
          </a:p>
        </p:txBody>
      </p:sp>
      <p:sp>
        <p:nvSpPr>
          <p:cNvPr id="25" name="Rectangle 24" descr="Books on Shelf"/>
          <p:cNvSpPr/>
          <p:nvPr/>
        </p:nvSpPr>
        <p:spPr>
          <a:xfrm>
            <a:off x="1782599" y="1599486"/>
            <a:ext cx="628769" cy="628769"/>
          </a:xfrm>
          <a:prstGeom prst="rect">
            <a:avLst/>
          </a:prstGeom>
          <a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Rectangle 25" descr="Playbook"/>
          <p:cNvSpPr/>
          <p:nvPr/>
        </p:nvSpPr>
        <p:spPr>
          <a:xfrm>
            <a:off x="10199855" y="1695679"/>
            <a:ext cx="628769" cy="628769"/>
          </a:xfrm>
          <a:prstGeom prst="rect">
            <a:avLst/>
          </a:prstGeom>
          <a:blipFill>
            <a:blip r:embed="rId11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ectangle 26" descr="Statistics"/>
          <p:cNvSpPr/>
          <p:nvPr/>
        </p:nvSpPr>
        <p:spPr>
          <a:xfrm>
            <a:off x="9318361" y="4239282"/>
            <a:ext cx="585216" cy="585216"/>
          </a:xfrm>
          <a:prstGeom prst="rect">
            <a:avLst/>
          </a:prstGeom>
          <a:blipFill>
            <a:blip r:embed="rId1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3079688" y="4110050"/>
            <a:ext cx="1016507" cy="101650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8" name="Rectangle 27" descr="Calculator"/>
          <p:cNvSpPr/>
          <p:nvPr/>
        </p:nvSpPr>
        <p:spPr>
          <a:xfrm>
            <a:off x="3275129" y="4326682"/>
            <a:ext cx="583242" cy="583242"/>
          </a:xfrm>
          <a:prstGeom prst="rect">
            <a:avLst/>
          </a:prstGeom>
          <a:blipFill>
            <a:blip r:embed="rId1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 28"/>
          <p:cNvSpPr/>
          <p:nvPr/>
        </p:nvSpPr>
        <p:spPr>
          <a:xfrm>
            <a:off x="2351043" y="5149272"/>
            <a:ext cx="2473795" cy="782527"/>
          </a:xfrm>
          <a:custGeom>
            <a:avLst/>
            <a:gdLst>
              <a:gd name="connsiteX0" fmla="*/ 0 w 2154546"/>
              <a:gd name="connsiteY0" fmla="*/ 0 h 782527"/>
              <a:gd name="connsiteX1" fmla="*/ 2154546 w 2154546"/>
              <a:gd name="connsiteY1" fmla="*/ 0 h 782527"/>
              <a:gd name="connsiteX2" fmla="*/ 2154546 w 2154546"/>
              <a:gd name="connsiteY2" fmla="*/ 782527 h 782527"/>
              <a:gd name="connsiteX3" fmla="*/ 0 w 2154546"/>
              <a:gd name="connsiteY3" fmla="*/ 782527 h 782527"/>
              <a:gd name="connsiteX4" fmla="*/ 0 w 2154546"/>
              <a:gd name="connsiteY4" fmla="*/ 0 h 78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546" h="782527">
                <a:moveTo>
                  <a:pt x="0" y="0"/>
                </a:moveTo>
                <a:lnTo>
                  <a:pt x="2154546" y="0"/>
                </a:lnTo>
                <a:lnTo>
                  <a:pt x="2154546" y="782527"/>
                </a:lnTo>
                <a:lnTo>
                  <a:pt x="0" y="7825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Tax info</a:t>
            </a:r>
            <a:endParaRPr lang="en-US" sz="2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958610" y="4125678"/>
            <a:ext cx="1016507" cy="1016507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3" name="Rectangle 32" descr="User"/>
          <p:cNvSpPr/>
          <p:nvPr/>
        </p:nvSpPr>
        <p:spPr>
          <a:xfrm>
            <a:off x="6175242" y="4342310"/>
            <a:ext cx="583242" cy="583242"/>
          </a:xfrm>
          <a:prstGeom prst="rect">
            <a:avLst/>
          </a:prstGeom>
          <a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611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8" grpId="0"/>
      <p:bldP spid="21" grpId="0"/>
      <p:bldP spid="23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98810" y="1825624"/>
            <a:ext cx="5473390" cy="444309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 the expectations with mentors 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before</a:t>
            </a:r>
            <a:r>
              <a:rPr lang="en-US" sz="3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appointment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Must be appointed at </a:t>
            </a:r>
            <a:r>
              <a:rPr lang="en-US" sz="3200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minimum of 9 months</a:t>
            </a:r>
          </a:p>
          <a:p>
            <a:pPr marL="0" indent="0">
              <a:buNone/>
            </a:pPr>
            <a:endParaRPr lang="en-US" sz="3200" i="1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Must be a 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 citizen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Permanent resident</a:t>
            </a:r>
          </a:p>
          <a:p>
            <a:pPr marL="0" indent="0">
              <a:buNone/>
            </a:pPr>
            <a:endParaRPr lang="en-US" sz="3200" i="1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47732" cy="4351338"/>
          </a:xfrm>
        </p:spPr>
        <p:txBody>
          <a:bodyPr>
            <a:noAutofit/>
          </a:bodyPr>
          <a:lstStyle/>
          <a:p>
            <a:pPr marL="681228" indent="-571500" defTabSz="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 tracking is 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</a:t>
            </a:r>
            <a:r>
              <a:rPr lang="en-US" sz="3200" dirty="0" smtClean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marL="109728" indent="0" defTabSz="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3200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1228" indent="-571500" defTabSz="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Can start 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anytime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the project period (even on the last day</a:t>
            </a:r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!)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8810" y="311564"/>
            <a:ext cx="7571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Important Points to Remember	</a:t>
            </a:r>
          </a:p>
        </p:txBody>
      </p:sp>
    </p:spTree>
    <p:extLst>
      <p:ext uri="{BB962C8B-B14F-4D97-AF65-F5344CB8AC3E}">
        <p14:creationId xmlns:p14="http://schemas.microsoft.com/office/powerpoint/2010/main" val="276177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55701" y="2075203"/>
            <a:ext cx="9880599" cy="27075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Appointment Process </a:t>
            </a:r>
            <a:endParaRPr lang="en-US" sz="9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F6F939FF-38E5-43C1-9562-6E33A2F508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148A00E-633D-4DE1-A032-9D62FA291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889" y="128397"/>
            <a:ext cx="7460222" cy="60739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2F846E-F953-4F1E-B1D7-6D10DEB0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92" y="6267318"/>
            <a:ext cx="5886417" cy="5252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5000" spc="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Appointment checklist</a:t>
            </a:r>
            <a:endParaRPr lang="en-US" sz="5000" spc="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2DB3-A3CE-4AAA-AC35-58A3ABF5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cs typeface="Calibri Light" panose="020F0302020204030204" pitchFamily="34" charset="0"/>
              </a:rPr>
              <a:t>Appointment </a:t>
            </a:r>
            <a:r>
              <a:rPr lang="en-US" sz="4800" dirty="0" smtClean="0">
                <a:solidFill>
                  <a:srgbClr val="FFFF00"/>
                </a:solidFill>
                <a:cs typeface="Calibri Light" panose="020F0302020204030204" pitchFamily="34" charset="0"/>
              </a:rPr>
              <a:t>Expectation</a:t>
            </a:r>
            <a:r>
              <a:rPr lang="en-US" sz="4800" dirty="0" smtClean="0">
                <a:cs typeface="Calibri Light" panose="020F0302020204030204" pitchFamily="34" charset="0"/>
              </a:rPr>
              <a:t> Letter</a:t>
            </a:r>
            <a:endParaRPr lang="en-US" sz="4800" dirty="0"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EE051-C77C-4CCB-BF12-59D67A32A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Send </a:t>
            </a:r>
            <a:r>
              <a:rPr lang="en-US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expectation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letter (or conduct an orientation) with relevant information to your program that includes stipend amounts, duration of appointment, tax info, publication info, IDP, RCR, training related expenses, travel, etc.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55701" y="1352341"/>
            <a:ext cx="9880599" cy="41533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NIH xTRAIN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 </a:t>
            </a:r>
            <a:br>
              <a:rPr lang="en-US" sz="9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9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Appointments</a:t>
            </a:r>
          </a:p>
        </p:txBody>
      </p:sp>
    </p:spTree>
    <p:extLst>
      <p:ext uri="{BB962C8B-B14F-4D97-AF65-F5344CB8AC3E}">
        <p14:creationId xmlns:p14="http://schemas.microsoft.com/office/powerpoint/2010/main" val="26484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xTrain?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2600"/>
            <a:ext cx="96346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NIH xTRAIN is part of 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eRA Commons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 online application that allows both grantees and federal staff to access &amp; share administrative grant information </a:t>
            </a:r>
          </a:p>
          <a:p>
            <a:pPr marL="0" indent="0">
              <a:buNone/>
            </a:pP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xTRAIN allows institution users to electronically </a:t>
            </a:r>
            <a:r>
              <a:rPr lang="en-US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prepare (enter data), route and submit forms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marL="0" indent="0">
              <a:buNone/>
            </a:pP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78649" y="4831675"/>
            <a:ext cx="2927213" cy="1735978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Appointments</a:t>
            </a:r>
          </a:p>
        </p:txBody>
      </p:sp>
      <p:sp>
        <p:nvSpPr>
          <p:cNvPr id="9" name="Freeform 8"/>
          <p:cNvSpPr/>
          <p:nvPr/>
        </p:nvSpPr>
        <p:spPr>
          <a:xfrm>
            <a:off x="3173336" y="4831675"/>
            <a:ext cx="2927213" cy="1735978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Re-Appointments</a:t>
            </a:r>
          </a:p>
        </p:txBody>
      </p:sp>
      <p:sp>
        <p:nvSpPr>
          <p:cNvPr id="11" name="Freeform 10"/>
          <p:cNvSpPr/>
          <p:nvPr/>
        </p:nvSpPr>
        <p:spPr>
          <a:xfrm>
            <a:off x="6168023" y="4802934"/>
            <a:ext cx="2927213" cy="1735978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Amendments</a:t>
            </a:r>
          </a:p>
        </p:txBody>
      </p:sp>
      <p:sp>
        <p:nvSpPr>
          <p:cNvPr id="18" name="Freeform 17"/>
          <p:cNvSpPr/>
          <p:nvPr/>
        </p:nvSpPr>
        <p:spPr>
          <a:xfrm>
            <a:off x="9162711" y="4802934"/>
            <a:ext cx="2927213" cy="1735978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Termination Notices </a:t>
            </a:r>
          </a:p>
        </p:txBody>
      </p:sp>
    </p:spTree>
    <p:extLst>
      <p:ext uri="{BB962C8B-B14F-4D97-AF65-F5344CB8AC3E}">
        <p14:creationId xmlns:p14="http://schemas.microsoft.com/office/powerpoint/2010/main" val="93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249"/>
            <a:ext cx="10515600" cy="1325563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NIH Electronic and Paper Forms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57155" y="1690688"/>
            <a:ext cx="4035166" cy="1735978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Appointments</a:t>
            </a:r>
            <a:b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PHS 2271</a:t>
            </a:r>
          </a:p>
        </p:txBody>
      </p:sp>
      <p:sp>
        <p:nvSpPr>
          <p:cNvPr id="11" name="Freeform 10"/>
          <p:cNvSpPr/>
          <p:nvPr/>
        </p:nvSpPr>
        <p:spPr>
          <a:xfrm>
            <a:off x="959235" y="3732417"/>
            <a:ext cx="4035167" cy="2367300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Payback Agreement </a:t>
            </a:r>
            <a:b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PHS 6031</a:t>
            </a:r>
            <a:b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u="sng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Paper Format </a:t>
            </a:r>
            <a: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Postdocs Only</a:t>
            </a:r>
          </a:p>
        </p:txBody>
      </p:sp>
      <p:sp>
        <p:nvSpPr>
          <p:cNvPr id="18" name="Freeform 17"/>
          <p:cNvSpPr/>
          <p:nvPr/>
        </p:nvSpPr>
        <p:spPr>
          <a:xfrm>
            <a:off x="6741727" y="3732417"/>
            <a:ext cx="4242223" cy="2367300"/>
          </a:xfrm>
          <a:custGeom>
            <a:avLst/>
            <a:gdLst>
              <a:gd name="connsiteX0" fmla="*/ 0 w 2733823"/>
              <a:gd name="connsiteY0" fmla="*/ 173598 h 1735978"/>
              <a:gd name="connsiteX1" fmla="*/ 173598 w 2733823"/>
              <a:gd name="connsiteY1" fmla="*/ 0 h 1735978"/>
              <a:gd name="connsiteX2" fmla="*/ 2560225 w 2733823"/>
              <a:gd name="connsiteY2" fmla="*/ 0 h 1735978"/>
              <a:gd name="connsiteX3" fmla="*/ 2733823 w 2733823"/>
              <a:gd name="connsiteY3" fmla="*/ 173598 h 1735978"/>
              <a:gd name="connsiteX4" fmla="*/ 2733823 w 2733823"/>
              <a:gd name="connsiteY4" fmla="*/ 1562380 h 1735978"/>
              <a:gd name="connsiteX5" fmla="*/ 2560225 w 2733823"/>
              <a:gd name="connsiteY5" fmla="*/ 1735978 h 1735978"/>
              <a:gd name="connsiteX6" fmla="*/ 173598 w 2733823"/>
              <a:gd name="connsiteY6" fmla="*/ 1735978 h 1735978"/>
              <a:gd name="connsiteX7" fmla="*/ 0 w 2733823"/>
              <a:gd name="connsiteY7" fmla="*/ 1562380 h 1735978"/>
              <a:gd name="connsiteX8" fmla="*/ 0 w 2733823"/>
              <a:gd name="connsiteY8" fmla="*/ 173598 h 173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3823" h="1735978">
                <a:moveTo>
                  <a:pt x="0" y="173598"/>
                </a:moveTo>
                <a:cubicBezTo>
                  <a:pt x="0" y="77722"/>
                  <a:pt x="77722" y="0"/>
                  <a:pt x="173598" y="0"/>
                </a:cubicBezTo>
                <a:lnTo>
                  <a:pt x="2560225" y="0"/>
                </a:lnTo>
                <a:cubicBezTo>
                  <a:pt x="2656101" y="0"/>
                  <a:pt x="2733823" y="77722"/>
                  <a:pt x="2733823" y="173598"/>
                </a:cubicBezTo>
                <a:lnTo>
                  <a:pt x="2733823" y="1562380"/>
                </a:lnTo>
                <a:cubicBezTo>
                  <a:pt x="2733823" y="1658256"/>
                  <a:pt x="2656101" y="1735978"/>
                  <a:pt x="2560225" y="1735978"/>
                </a:cubicBezTo>
                <a:lnTo>
                  <a:pt x="173598" y="1735978"/>
                </a:lnTo>
                <a:cubicBezTo>
                  <a:pt x="77722" y="1735978"/>
                  <a:pt x="0" y="1658256"/>
                  <a:pt x="0" y="1562380"/>
                </a:cubicBezTo>
                <a:lnTo>
                  <a:pt x="0" y="173598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2765" tIns="172765" rIns="172765" bIns="1727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Termination Notices</a:t>
            </a:r>
            <a:b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PHS 416-7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Completed 30 days after appt. end date</a:t>
            </a:r>
            <a:r>
              <a:rPr lang="en-US" sz="2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75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xTrain Codes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For Appointments: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-285750"/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T32, T34, T35, TL1, T15 </a:t>
            </a:r>
          </a:p>
          <a:p>
            <a:pPr indent="-285750"/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KL2, K12 </a:t>
            </a:r>
          </a:p>
          <a:p>
            <a:pPr indent="-285750"/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R25 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For Termination Notices</a:t>
            </a:r>
            <a:r>
              <a:rPr lang="en-US" sz="32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en-US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-285750"/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T32, T35, TL1</a:t>
            </a:r>
          </a:p>
          <a:p>
            <a:pPr indent="-285750"/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F30, F31, F32, F33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5024" y="5297160"/>
            <a:ext cx="9932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/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Not all activity codes except both in xTRAIN, will have to send USPS, not all appointments require a termination notice</a:t>
            </a:r>
          </a:p>
        </p:txBody>
      </p:sp>
    </p:spTree>
    <p:extLst>
      <p:ext uri="{BB962C8B-B14F-4D97-AF65-F5344CB8AC3E}">
        <p14:creationId xmlns:p14="http://schemas.microsoft.com/office/powerpoint/2010/main" val="286020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Initiating an appointment or reappointment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eRA commons account required for trainee</a:t>
            </a:r>
          </a:p>
          <a:p>
            <a:pPr marL="642366" lvl="1" indent="-514350">
              <a:buFont typeface="+mj-lt"/>
              <a:buAutoNum type="alphaLcPeriod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Look up to see if they already have an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log-in </a:t>
            </a:r>
          </a:p>
          <a:p>
            <a:pPr marL="642366" lvl="1" indent="-514350">
              <a:buFont typeface="+mj-lt"/>
              <a:buAutoNum type="alphaLcPeriod"/>
            </a:pP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Check to see if they have prior NRSA Support </a:t>
            </a:r>
          </a:p>
          <a:p>
            <a:pPr marL="185166" indent="-514350">
              <a:buFont typeface="+mj-lt"/>
              <a:buAutoNum type="arabicPeriod"/>
            </a:pPr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ORCID Account is required 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6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How do I access xTrain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41631" y="1918881"/>
            <a:ext cx="2577410" cy="252590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22" tIns="113722" rIns="113722" bIns="1137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NIH eRA commons 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ccount</a:t>
            </a:r>
          </a:p>
        </p:txBody>
      </p:sp>
      <p:sp>
        <p:nvSpPr>
          <p:cNvPr id="12" name="Freeform 11"/>
          <p:cNvSpPr/>
          <p:nvPr/>
        </p:nvSpPr>
        <p:spPr>
          <a:xfrm>
            <a:off x="3776783" y="2659813"/>
            <a:ext cx="546410" cy="1044040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50006" y="1918881"/>
            <a:ext cx="2577410" cy="252590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22" tIns="113722" rIns="113722" bIns="1137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</a:t>
            </a:r>
            <a:r>
              <a:rPr lang="en-US" sz="3200" kern="1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ASST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role</a:t>
            </a:r>
          </a:p>
        </p:txBody>
      </p:sp>
      <p:sp>
        <p:nvSpPr>
          <p:cNvPr id="14" name="Freeform 13"/>
          <p:cNvSpPr/>
          <p:nvPr/>
        </p:nvSpPr>
        <p:spPr>
          <a:xfrm>
            <a:off x="7385157" y="2659813"/>
            <a:ext cx="546410" cy="1044040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158380" y="1918881"/>
            <a:ext cx="2577410" cy="2525905"/>
          </a:xfrm>
          <a:custGeom>
            <a:avLst/>
            <a:gdLst>
              <a:gd name="connsiteX0" fmla="*/ 0 w 2135187"/>
              <a:gd name="connsiteY0" fmla="*/ 128111 h 1281112"/>
              <a:gd name="connsiteX1" fmla="*/ 128111 w 2135187"/>
              <a:gd name="connsiteY1" fmla="*/ 0 h 1281112"/>
              <a:gd name="connsiteX2" fmla="*/ 2007076 w 2135187"/>
              <a:gd name="connsiteY2" fmla="*/ 0 h 1281112"/>
              <a:gd name="connsiteX3" fmla="*/ 2135187 w 2135187"/>
              <a:gd name="connsiteY3" fmla="*/ 128111 h 1281112"/>
              <a:gd name="connsiteX4" fmla="*/ 2135187 w 2135187"/>
              <a:gd name="connsiteY4" fmla="*/ 1153001 h 1281112"/>
              <a:gd name="connsiteX5" fmla="*/ 2007076 w 2135187"/>
              <a:gd name="connsiteY5" fmla="*/ 1281112 h 1281112"/>
              <a:gd name="connsiteX6" fmla="*/ 128111 w 2135187"/>
              <a:gd name="connsiteY6" fmla="*/ 1281112 h 1281112"/>
              <a:gd name="connsiteX7" fmla="*/ 0 w 2135187"/>
              <a:gd name="connsiteY7" fmla="*/ 1153001 h 1281112"/>
              <a:gd name="connsiteX8" fmla="*/ 0 w 2135187"/>
              <a:gd name="connsiteY8" fmla="*/ 128111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187" h="1281112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22" tIns="113722" rIns="113722" bIns="1137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 Needs to delegate xTRAIN </a:t>
            </a:r>
            <a:r>
              <a:rPr lang="en-US" sz="3200" kern="1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authority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you</a:t>
            </a:r>
          </a:p>
        </p:txBody>
      </p:sp>
    </p:spTree>
    <p:extLst>
      <p:ext uri="{BB962C8B-B14F-4D97-AF65-F5344CB8AC3E}">
        <p14:creationId xmlns:p14="http://schemas.microsoft.com/office/powerpoint/2010/main" val="776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181" y="1242832"/>
            <a:ext cx="8053638" cy="4372336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+mj-lt"/>
              </a:rPr>
              <a:t>Other Application Components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C52A-5129-4F55-81A9-7734A419C1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7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62950"/>
            <a:ext cx="10515600" cy="1325563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How to Login into xTRAIN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40</a:t>
            </a:fld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996440"/>
            <a:ext cx="114109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1443335"/>
            <a:ext cx="109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Login to eRA Commons – Live Demo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250180" y="1961802"/>
            <a:ext cx="350520" cy="407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01" y="624476"/>
            <a:ext cx="9973526" cy="471365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3029041" y="1828673"/>
            <a:ext cx="595408" cy="4144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5203" y="2320146"/>
            <a:ext cx="450597" cy="4505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624449" y="2853416"/>
            <a:ext cx="838624" cy="2557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60501" y="5587186"/>
            <a:ext cx="10359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Anyone who has eRA Commons role of </a:t>
            </a:r>
            <a:r>
              <a:rPr lang="en-US" sz="24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AO</a:t>
            </a:r>
            <a:r>
              <a:rPr lang="en-US" sz="2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 </a:t>
            </a:r>
            <a:r>
              <a:rPr lang="en-US" sz="24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</a:t>
            </a:r>
            <a:r>
              <a:rPr lang="en-US" sz="2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can verify user ID’s in Commons – can search </a:t>
            </a:r>
            <a:r>
              <a:rPr lang="en-US" sz="24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within</a:t>
            </a:r>
            <a:r>
              <a:rPr lang="en-US" sz="2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 </a:t>
            </a:r>
            <a:r>
              <a:rPr lang="en-US" sz="24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outside</a:t>
            </a:r>
            <a:r>
              <a:rPr lang="en-US" sz="2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our organization </a:t>
            </a:r>
          </a:p>
        </p:txBody>
      </p:sp>
    </p:spTree>
    <p:extLst>
      <p:ext uri="{BB962C8B-B14F-4D97-AF65-F5344CB8AC3E}">
        <p14:creationId xmlns:p14="http://schemas.microsoft.com/office/powerpoint/2010/main" val="20108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192" y="7298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eRA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Commons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03" y="1266738"/>
            <a:ext cx="11474594" cy="492853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754192" y="2297024"/>
            <a:ext cx="595408" cy="4144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8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875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eRA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Commons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3" y="1191147"/>
            <a:ext cx="11902278" cy="430640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1160478" y="4315072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602925" y="4411141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0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937642"/>
            <a:ext cx="10715625" cy="5695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9151" y="118752"/>
            <a:ext cx="7473696" cy="81889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Check prior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NRSA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support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497740" y="2421534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295333" y="2664637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47467"/>
            <a:ext cx="803910" cy="43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35519"/>
            <a:ext cx="803910" cy="438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966" y="5523571"/>
            <a:ext cx="803910" cy="438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76" y="3949147"/>
            <a:ext cx="697992" cy="44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59" y="4978420"/>
            <a:ext cx="697992" cy="44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76" y="6066472"/>
            <a:ext cx="697992" cy="44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412" y="1470782"/>
            <a:ext cx="11715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6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4" y="1434443"/>
            <a:ext cx="11687911" cy="384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23570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eRA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Commons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325" y="5375766"/>
            <a:ext cx="10359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Anyone who has eRA Commons role of </a:t>
            </a:r>
            <a:r>
              <a:rPr lang="en-US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ASST </a:t>
            </a:r>
            <a:r>
              <a:rPr lang="en-US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only within our organization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88419" y="2015654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152346" y="2795096"/>
            <a:ext cx="362668" cy="4155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01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eRA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Commons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596496"/>
            <a:ext cx="11868150" cy="34956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506635" y="4618316"/>
            <a:ext cx="1416424" cy="4034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4384" y="162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eRA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Commons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24" y="1224697"/>
            <a:ext cx="10756582" cy="49889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93" y="2550260"/>
            <a:ext cx="10547244" cy="322874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63486" y="2920483"/>
            <a:ext cx="3293705" cy="624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19630" y="4699169"/>
            <a:ext cx="1675121" cy="6337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212615" y="3467968"/>
            <a:ext cx="645261" cy="4862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4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0" indent="0" fontAlgn="ctr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Health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Sciences:  Nicole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Foshey at </a:t>
            </a:r>
            <a:r>
              <a:rPr lang="en-US" u="sng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nfoshey@ucsd.edu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 Campus: </a:t>
            </a:r>
            <a:r>
              <a:rPr lang="en-US" u="sng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era-commons@ucsd.edu</a:t>
            </a:r>
            <a:r>
              <a:rPr lang="en-US" u="sng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n-US" u="sng" dirty="0" smtClean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fontAlgn="ctr">
              <a:buNone/>
            </a:pPr>
            <a:r>
              <a:rPr lang="en-US" sz="32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Information needed:</a:t>
            </a:r>
          </a:p>
          <a:p>
            <a:pPr lvl="1" fontAlgn="ctr"/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Name</a:t>
            </a:r>
          </a:p>
          <a:p>
            <a:pPr lvl="1" fontAlgn="ctr"/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Choose a username</a:t>
            </a:r>
          </a:p>
          <a:p>
            <a:pPr lvl="1" fontAlgn="ctr"/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Role</a:t>
            </a:r>
          </a:p>
          <a:p>
            <a:pPr marL="457200" lvl="1" indent="0" fontAlgn="ctr">
              <a:buNone/>
            </a:pPr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4127" y="6214524"/>
            <a:ext cx="1051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600" u="sng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https://blink.ucsd.edu/research/preparing-proposals/sponsors/federal/nih/index.html#Registration-in-eRA-Commons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2066" y="517311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F3F3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eRA Commons Account?</a:t>
            </a:r>
          </a:p>
        </p:txBody>
      </p:sp>
    </p:spTree>
    <p:extLst>
      <p:ext uri="{BB962C8B-B14F-4D97-AF65-F5344CB8AC3E}">
        <p14:creationId xmlns:p14="http://schemas.microsoft.com/office/powerpoint/2010/main" val="3911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07" y="1089283"/>
            <a:ext cx="6373587" cy="42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07" y="221306"/>
            <a:ext cx="10515600" cy="105012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Samples of Other Components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C52A-5129-4F55-81A9-7734A419C1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901453" y="1166506"/>
            <a:ext cx="1931767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768" tIns="286297" rIns="249769" bIns="286296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Abstract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453376" y="1505417"/>
            <a:ext cx="2119660" cy="7408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Freeform 39"/>
          <p:cNvSpPr/>
          <p:nvPr/>
        </p:nvSpPr>
        <p:spPr>
          <a:xfrm>
            <a:off x="3889150" y="1154110"/>
            <a:ext cx="1931767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Facilities &amp; Resources </a:t>
            </a:r>
          </a:p>
        </p:txBody>
      </p:sp>
      <p:sp>
        <p:nvSpPr>
          <p:cNvPr id="41" name="Freeform 40"/>
          <p:cNvSpPr/>
          <p:nvPr/>
        </p:nvSpPr>
        <p:spPr>
          <a:xfrm>
            <a:off x="4839905" y="2461329"/>
            <a:ext cx="1929384" cy="1493953"/>
          </a:xfrm>
          <a:custGeom>
            <a:avLst/>
            <a:gdLst>
              <a:gd name="connsiteX0" fmla="*/ 0 w 1493952"/>
              <a:gd name="connsiteY0" fmla="*/ 759761 h 1519521"/>
              <a:gd name="connsiteX1" fmla="*/ 373488 w 1493952"/>
              <a:gd name="connsiteY1" fmla="*/ 0 h 1519521"/>
              <a:gd name="connsiteX2" fmla="*/ 1120464 w 1493952"/>
              <a:gd name="connsiteY2" fmla="*/ 0 h 1519521"/>
              <a:gd name="connsiteX3" fmla="*/ 1493952 w 1493952"/>
              <a:gd name="connsiteY3" fmla="*/ 759761 h 1519521"/>
              <a:gd name="connsiteX4" fmla="*/ 1120464 w 1493952"/>
              <a:gd name="connsiteY4" fmla="*/ 1519521 h 1519521"/>
              <a:gd name="connsiteX5" fmla="*/ 373488 w 1493952"/>
              <a:gd name="connsiteY5" fmla="*/ 1519521 h 1519521"/>
              <a:gd name="connsiteX6" fmla="*/ 0 w 1493952"/>
              <a:gd name="connsiteY6" fmla="*/ 759761 h 151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519521">
                <a:moveTo>
                  <a:pt x="746976" y="1"/>
                </a:moveTo>
                <a:lnTo>
                  <a:pt x="1493952" y="379881"/>
                </a:lnTo>
                <a:lnTo>
                  <a:pt x="1493952" y="1139640"/>
                </a:lnTo>
                <a:lnTo>
                  <a:pt x="746976" y="1519520"/>
                </a:lnTo>
                <a:lnTo>
                  <a:pt x="0" y="1139640"/>
                </a:lnTo>
                <a:lnTo>
                  <a:pt x="0" y="379881"/>
                </a:lnTo>
                <a:lnTo>
                  <a:pt x="746976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1834" tIns="317573" rIns="321834" bIns="317572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 Plan </a:t>
            </a:r>
          </a:p>
        </p:txBody>
      </p:sp>
      <p:sp>
        <p:nvSpPr>
          <p:cNvPr id="42" name="Freeform 41"/>
          <p:cNvSpPr/>
          <p:nvPr/>
        </p:nvSpPr>
        <p:spPr>
          <a:xfrm>
            <a:off x="1413164" y="2671602"/>
            <a:ext cx="2490711" cy="740833"/>
          </a:xfrm>
          <a:custGeom>
            <a:avLst/>
            <a:gdLst>
              <a:gd name="connsiteX0" fmla="*/ 0 w 1333500"/>
              <a:gd name="connsiteY0" fmla="*/ 0 h 740833"/>
              <a:gd name="connsiteX1" fmla="*/ 1333500 w 1333500"/>
              <a:gd name="connsiteY1" fmla="*/ 0 h 740833"/>
              <a:gd name="connsiteX2" fmla="*/ 1333500 w 1333500"/>
              <a:gd name="connsiteY2" fmla="*/ 740833 h 740833"/>
              <a:gd name="connsiteX3" fmla="*/ 0 w 1333500"/>
              <a:gd name="connsiteY3" fmla="*/ 740833 h 740833"/>
              <a:gd name="connsiteX4" fmla="*/ 0 w 1333500"/>
              <a:gd name="connsiteY4" fmla="*/ 0 h 74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740833">
                <a:moveTo>
                  <a:pt x="0" y="0"/>
                </a:moveTo>
                <a:lnTo>
                  <a:pt x="1333500" y="0"/>
                </a:lnTo>
                <a:lnTo>
                  <a:pt x="1333500" y="740833"/>
                </a:lnTo>
                <a:lnTo>
                  <a:pt x="0" y="7408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Responsible Conduct of Research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Recruitment Plan to Enhance Diversity </a:t>
            </a:r>
          </a:p>
        </p:txBody>
      </p:sp>
      <p:sp>
        <p:nvSpPr>
          <p:cNvPr id="43" name="Freeform 42"/>
          <p:cNvSpPr/>
          <p:nvPr/>
        </p:nvSpPr>
        <p:spPr>
          <a:xfrm>
            <a:off x="6890207" y="2461330"/>
            <a:ext cx="1931767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Narrative</a:t>
            </a:r>
          </a:p>
        </p:txBody>
      </p:sp>
      <p:sp>
        <p:nvSpPr>
          <p:cNvPr id="44" name="Freeform 43"/>
          <p:cNvSpPr/>
          <p:nvPr/>
        </p:nvSpPr>
        <p:spPr>
          <a:xfrm>
            <a:off x="5850905" y="3743381"/>
            <a:ext cx="1931767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58" tIns="282487" rIns="245959" bIns="282486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Progress Report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(Renewals)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53376" y="4119941"/>
            <a:ext cx="2119660" cy="7408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Freeform 45"/>
          <p:cNvSpPr/>
          <p:nvPr/>
        </p:nvSpPr>
        <p:spPr>
          <a:xfrm>
            <a:off x="3826522" y="3768634"/>
            <a:ext cx="1931767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Animals</a:t>
            </a:r>
          </a:p>
        </p:txBody>
      </p:sp>
      <p:sp>
        <p:nvSpPr>
          <p:cNvPr id="47" name="Freeform 46"/>
          <p:cNvSpPr/>
          <p:nvPr/>
        </p:nvSpPr>
        <p:spPr>
          <a:xfrm>
            <a:off x="4855905" y="5050904"/>
            <a:ext cx="1931767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578" tIns="290107" rIns="253579" bIns="290106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Faculty Bio- sketches </a:t>
            </a:r>
          </a:p>
        </p:txBody>
      </p:sp>
      <p:sp>
        <p:nvSpPr>
          <p:cNvPr id="49" name="Freeform 48"/>
          <p:cNvSpPr/>
          <p:nvPr/>
        </p:nvSpPr>
        <p:spPr>
          <a:xfrm>
            <a:off x="6870970" y="5067460"/>
            <a:ext cx="1931767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Institutional Commitment Letter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19702" y="2751747"/>
            <a:ext cx="804810" cy="2339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93463" y="3381972"/>
            <a:ext cx="804810" cy="1545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7875288" y="3750220"/>
            <a:ext cx="1931767" cy="1493953"/>
          </a:xfrm>
          <a:custGeom>
            <a:avLst/>
            <a:gdLst>
              <a:gd name="connsiteX0" fmla="*/ 0 w 1493952"/>
              <a:gd name="connsiteY0" fmla="*/ 627902 h 1255803"/>
              <a:gd name="connsiteX1" fmla="*/ 313951 w 1493952"/>
              <a:gd name="connsiteY1" fmla="*/ 0 h 1255803"/>
              <a:gd name="connsiteX2" fmla="*/ 1180001 w 1493952"/>
              <a:gd name="connsiteY2" fmla="*/ 0 h 1255803"/>
              <a:gd name="connsiteX3" fmla="*/ 1493952 w 1493952"/>
              <a:gd name="connsiteY3" fmla="*/ 627902 h 1255803"/>
              <a:gd name="connsiteX4" fmla="*/ 1180001 w 1493952"/>
              <a:gd name="connsiteY4" fmla="*/ 1255803 h 1255803"/>
              <a:gd name="connsiteX5" fmla="*/ 313951 w 1493952"/>
              <a:gd name="connsiteY5" fmla="*/ 1255803 h 1255803"/>
              <a:gd name="connsiteX6" fmla="*/ 0 w 1493952"/>
              <a:gd name="connsiteY6" fmla="*/ 627902 h 125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3952" h="1255803">
                <a:moveTo>
                  <a:pt x="746975" y="0"/>
                </a:moveTo>
                <a:lnTo>
                  <a:pt x="1493951" y="263905"/>
                </a:lnTo>
                <a:lnTo>
                  <a:pt x="1493951" y="991898"/>
                </a:lnTo>
                <a:lnTo>
                  <a:pt x="746975" y="1255803"/>
                </a:lnTo>
                <a:lnTo>
                  <a:pt x="1" y="991898"/>
                </a:lnTo>
                <a:lnTo>
                  <a:pt x="1" y="263905"/>
                </a:lnTo>
                <a:lnTo>
                  <a:pt x="746975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618" tIns="229147" rIns="192619" bIns="229146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Human Subjects</a:t>
            </a:r>
          </a:p>
        </p:txBody>
      </p:sp>
    </p:spTree>
    <p:extLst>
      <p:ext uri="{BB962C8B-B14F-4D97-AF65-F5344CB8AC3E}">
        <p14:creationId xmlns:p14="http://schemas.microsoft.com/office/powerpoint/2010/main" val="37270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  <p:bldP spid="49" grpId="0" animBg="1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18013"/>
            <a:ext cx="11531599" cy="1499616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ORCID</a:t>
            </a:r>
            <a:endParaRPr lang="en-US" dirty="0">
              <a:latin typeface="Calibri Light" panose="020F0302020204030204" pitchFamily="34" charset="0"/>
              <a:ea typeface="Noto Sans" panose="020B0502040504020204" pitchFamily="34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8" y="1481631"/>
            <a:ext cx="11531600" cy="45532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>
              <a:latin typeface="Calibri Light" panose="020F0302020204030204" pitchFamily="34" charset="0"/>
              <a:ea typeface="Noto Sans" panose="020B0502040504020204" pitchFamily="34"/>
              <a:cs typeface="Calibri Light" panose="020F0302020204030204" pitchFamily="34" charset="0"/>
            </a:endParaRPr>
          </a:p>
          <a:p>
            <a:pPr marL="356616" lvl="2" indent="0">
              <a:buNone/>
            </a:pPr>
            <a:r>
              <a:rPr lang="en-US" sz="32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As </a:t>
            </a:r>
            <a:r>
              <a:rPr lang="en-US" sz="3200" dirty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of </a:t>
            </a:r>
            <a:r>
              <a:rPr lang="en-US" sz="32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October 1, 2019 (</a:t>
            </a:r>
            <a:r>
              <a:rPr lang="en-US" sz="3200" dirty="0" smtClean="0">
                <a:solidFill>
                  <a:srgbClr val="A6CE3A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FY2020)</a:t>
            </a:r>
            <a:r>
              <a:rPr lang="en-US" sz="32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, </a:t>
            </a:r>
            <a:r>
              <a:rPr lang="en-US" sz="3200" dirty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NIH announced </a:t>
            </a:r>
            <a:r>
              <a:rPr lang="en-US" sz="32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these individuals</a:t>
            </a:r>
            <a:r>
              <a:rPr lang="en-US" sz="3200" dirty="0" smtClean="0">
                <a:solidFill>
                  <a:srgbClr val="FF0000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 </a:t>
            </a:r>
            <a:r>
              <a:rPr lang="en-US" sz="32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will </a:t>
            </a:r>
            <a:r>
              <a:rPr lang="en-US" sz="3200" dirty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be </a:t>
            </a:r>
            <a:r>
              <a:rPr lang="en-US" sz="3200" dirty="0">
                <a:solidFill>
                  <a:srgbClr val="A6CE3A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required</a:t>
            </a:r>
            <a:r>
              <a:rPr lang="en-US" sz="3200" dirty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 to </a:t>
            </a:r>
            <a:r>
              <a:rPr lang="en-US" sz="3200" dirty="0">
                <a:solidFill>
                  <a:srgbClr val="A6CE3A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have</a:t>
            </a:r>
            <a:r>
              <a:rPr lang="en-US" sz="3200" dirty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 </a:t>
            </a:r>
            <a:r>
              <a:rPr lang="en-US" sz="32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ORCID IDs</a:t>
            </a:r>
            <a:endParaRPr lang="en-US" sz="3200" dirty="0">
              <a:latin typeface="Calibri Light" panose="020F0302020204030204" pitchFamily="34" charset="0"/>
              <a:ea typeface="Noto Sans" panose="020B0502040504020204" pitchFamily="34"/>
              <a:cs typeface="Calibri Light" panose="020F0302020204030204" pitchFamily="34" charset="0"/>
            </a:endParaRPr>
          </a:p>
          <a:p>
            <a:pPr marL="877316" lvl="2" indent="-2921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Training Grants (T’s)</a:t>
            </a:r>
          </a:p>
          <a:p>
            <a:pPr marL="877316" lvl="2" indent="-2921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Fellowships (F’s)</a:t>
            </a:r>
          </a:p>
          <a:p>
            <a:pPr marL="877316" lvl="2" indent="-2921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C</a:t>
            </a:r>
            <a:r>
              <a:rPr lang="en-US" sz="32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areer Development Awards (K’s)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Calibri Light" panose="020F0302020204030204" pitchFamily="34" charset="0"/>
              <a:ea typeface="Noto Sans" panose="020B0502040504020204" pitchFamily="34"/>
              <a:cs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999" y="6142452"/>
            <a:ext cx="8130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https://grants.nih.gov/grants/guide/notice-files/</a:t>
            </a:r>
            <a:r>
              <a:rPr lang="en-US" dirty="0">
                <a:solidFill>
                  <a:srgbClr val="A6CE3A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NOT-OD-19-109</a:t>
            </a:r>
            <a:r>
              <a:rPr lang="en-US" dirty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.html</a:t>
            </a:r>
          </a:p>
        </p:txBody>
      </p:sp>
    </p:spTree>
    <p:extLst>
      <p:ext uri="{BB962C8B-B14F-4D97-AF65-F5344CB8AC3E}">
        <p14:creationId xmlns:p14="http://schemas.microsoft.com/office/powerpoint/2010/main" val="230099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F6F939FF-38E5-43C1-9562-6E33A2F508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Open Researcher and Contributor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iDentifiers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ORCID)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6676" y="199983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ORCID.org is an independent non-profit organization 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US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unique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persistent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number identifying a researcher 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 ORCiD profile is completely </a:t>
            </a:r>
            <a:r>
              <a:rPr lang="en-US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customizable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by the researcher including what information is publically viewable vs. private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Connects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researchers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5060" y="2230358"/>
            <a:ext cx="1088344" cy="1088344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3609955" y="3904256"/>
            <a:ext cx="2418543" cy="720000"/>
            <a:chOff x="3430386" y="3168726"/>
            <a:chExt cx="2418543" cy="720000"/>
          </a:xfrm>
        </p:grpSpPr>
        <p:sp>
          <p:nvSpPr>
            <p:cNvPr id="11" name="Rectangle 10"/>
            <p:cNvSpPr/>
            <p:nvPr/>
          </p:nvSpPr>
          <p:spPr>
            <a:xfrm>
              <a:off x="3430386" y="3168726"/>
              <a:ext cx="2418543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430386" y="3168726"/>
              <a:ext cx="2418543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Sign up for an ID</a:t>
              </a:r>
              <a:endParaRPr lang="en-US" sz="2300" kern="1200" dirty="0">
                <a:latin typeface="+mj-lt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976150" y="2259525"/>
            <a:ext cx="728439" cy="120349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6163502" y="3907641"/>
            <a:ext cx="2418543" cy="720000"/>
            <a:chOff x="5983933" y="3172111"/>
            <a:chExt cx="2418543" cy="720000"/>
          </a:xfrm>
        </p:grpSpPr>
        <p:sp>
          <p:nvSpPr>
            <p:cNvPr id="9" name="Rectangle 8"/>
            <p:cNvSpPr/>
            <p:nvPr/>
          </p:nvSpPr>
          <p:spPr>
            <a:xfrm>
              <a:off x="5983933" y="3172111"/>
              <a:ext cx="2418543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983933" y="3172111"/>
              <a:ext cx="2418543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Connect to eRA Commons</a:t>
              </a:r>
              <a:endParaRPr lang="en-US" sz="2300" kern="1200" dirty="0">
                <a:latin typeface="+mj-lt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999" y="118013"/>
            <a:ext cx="11531599" cy="1499616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ORCID</a:t>
            </a:r>
            <a:endParaRPr lang="en-US" dirty="0">
              <a:latin typeface="Calibri Light" panose="020F0302020204030204" pitchFamily="34" charset="0"/>
              <a:ea typeface="Noto Sans" panose="020B0502040504020204" pitchFamily="34"/>
              <a:cs typeface="Calibri Light" panose="020F0302020204030204" pitchFamily="34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5616393" y="2577848"/>
            <a:ext cx="1107039" cy="39336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F6F939FF-38E5-43C1-9562-6E33A2F508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148A00E-633D-4DE1-A032-9D62FA291C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128" y="191793"/>
            <a:ext cx="9720072" cy="1499616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Sign me up!</a:t>
            </a:r>
            <a:endParaRPr lang="en-US" dirty="0">
              <a:latin typeface="Calibri Light" panose="020F0302020204030204" pitchFamily="34" charset="0"/>
              <a:ea typeface="Noto Sans" panose="020B0502040504020204" pitchFamily="34"/>
              <a:cs typeface="Calibri Light" panose="020F03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128" y="1572145"/>
            <a:ext cx="9720073" cy="4023360"/>
          </a:xfrm>
        </p:spPr>
        <p:txBody>
          <a:bodyPr>
            <a:normAutofit/>
          </a:bodyPr>
          <a:lstStyle/>
          <a:p>
            <a:pPr marL="577850" indent="-514350">
              <a:buFont typeface="+mj-lt"/>
              <a:buAutoNum type="arabicPeriod"/>
            </a:pPr>
            <a:r>
              <a:rPr lang="en-US" sz="32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Start with eRA Commons – look for the link (Create or Connect your </a:t>
            </a:r>
            <a:r>
              <a:rPr lang="en-US" sz="3200" dirty="0">
                <a:solidFill>
                  <a:srgbClr val="A6CE3A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ORCID</a:t>
            </a:r>
            <a:r>
              <a:rPr lang="en-US" sz="32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 </a:t>
            </a:r>
            <a:r>
              <a:rPr lang="en-US" sz="3200" dirty="0" err="1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iD</a:t>
            </a:r>
            <a:endParaRPr lang="en-US" sz="3200" dirty="0" smtClean="0">
              <a:latin typeface="Calibri Light" panose="020F0302020204030204" pitchFamily="34" charset="0"/>
              <a:ea typeface="Noto Sans" panose="020B0502040504020204" pitchFamily="34"/>
              <a:cs typeface="Calibri Light" panose="020F0302020204030204" pitchFamily="34" charset="0"/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32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Or, go to </a:t>
            </a:r>
            <a:r>
              <a:rPr lang="en-US" sz="3200" dirty="0" smtClean="0">
                <a:solidFill>
                  <a:srgbClr val="A6CE3A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orcid.org </a:t>
            </a:r>
            <a:r>
              <a:rPr lang="en-US" sz="3200" dirty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to </a:t>
            </a:r>
            <a:br>
              <a:rPr lang="en-US" sz="3200" dirty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</a:br>
            <a:r>
              <a:rPr lang="en-US" sz="3200" dirty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create your account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242" y="2167243"/>
            <a:ext cx="4132708" cy="44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9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82E0D7-37D0-4C31-B2DA-233C8F10C9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9097524" cy="6148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28" y="826324"/>
            <a:ext cx="5193792" cy="405079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Create or connect your orcid id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68" t="1210" r="5149" b="2472"/>
          <a:stretch/>
        </p:blipFill>
        <p:spPr>
          <a:xfrm>
            <a:off x="5465786" y="245328"/>
            <a:ext cx="5382769" cy="630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F6F939FF-38E5-43C1-9562-6E33A2F508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148A00E-633D-4DE1-A032-9D62FA291C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3272" y="549097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If you already have an </a:t>
            </a:r>
            <a:r>
              <a:rPr lang="en-US" sz="3600" dirty="0">
                <a:solidFill>
                  <a:srgbClr val="A6CE3A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ORCID </a:t>
            </a:r>
            <a:r>
              <a:rPr lang="en-US" sz="3600" dirty="0" err="1" smtClean="0">
                <a:solidFill>
                  <a:srgbClr val="A6CE3A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i</a:t>
            </a:r>
            <a:r>
              <a:rPr lang="en-US" sz="3600" dirty="0" err="1">
                <a:solidFill>
                  <a:srgbClr val="A6CE3A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D</a:t>
            </a:r>
            <a:r>
              <a:rPr lang="en-US" sz="36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, click </a:t>
            </a:r>
            <a:r>
              <a:rPr lang="en-US" sz="3600" dirty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on the </a:t>
            </a:r>
            <a:r>
              <a:rPr lang="en-US" sz="3600" i="1" dirty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Create or Connect your </a:t>
            </a:r>
            <a:r>
              <a:rPr lang="en-US" sz="3600" i="1" dirty="0">
                <a:solidFill>
                  <a:srgbClr val="A6CE3A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ORCID </a:t>
            </a:r>
            <a:r>
              <a:rPr lang="en-US" sz="3600" i="1" dirty="0" err="1" smtClean="0">
                <a:solidFill>
                  <a:srgbClr val="A6CE3A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iD</a:t>
            </a:r>
            <a:r>
              <a:rPr lang="en-US" sz="3600" dirty="0" smtClean="0">
                <a:solidFill>
                  <a:srgbClr val="A6CE3A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 </a:t>
            </a:r>
            <a:r>
              <a:rPr lang="en-US" sz="3600" dirty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link in your </a:t>
            </a:r>
            <a:r>
              <a:rPr lang="en-US" sz="36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eRA Commons </a:t>
            </a:r>
            <a:r>
              <a:rPr lang="en-US" sz="3600" dirty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Personal Profile and log into </a:t>
            </a:r>
            <a:r>
              <a:rPr lang="en-US" sz="3600" dirty="0" smtClean="0">
                <a:solidFill>
                  <a:srgbClr val="A6CE3A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ORCID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198" y="5268162"/>
            <a:ext cx="4987277" cy="893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02" y="4610976"/>
            <a:ext cx="2208046" cy="2208046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4054851" y="5268162"/>
            <a:ext cx="1837944" cy="730531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3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F6F939FF-38E5-43C1-9562-6E33A2F508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148A00E-633D-4DE1-A032-9D62FA291C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4440" y="5106216"/>
            <a:ext cx="9720072" cy="149961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Authorize NIH access to your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ORCID</a:t>
            </a:r>
            <a:r>
              <a:rPr lang="en-US" dirty="0" smtClean="0">
                <a:solidFill>
                  <a:srgbClr val="A6C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profile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ea typeface="Noto Sans" panose="020B0502040504020204" pitchFamily="34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65" y="262050"/>
            <a:ext cx="5191125" cy="4781550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51029" y="1806018"/>
            <a:ext cx="5871971" cy="1646263"/>
          </a:xfrm>
        </p:spPr>
        <p:txBody>
          <a:bodyPr>
            <a:normAutofit/>
          </a:bodyPr>
          <a:lstStyle/>
          <a:p>
            <a:pPr marL="237236" lvl="1" indent="0">
              <a:buNone/>
            </a:pPr>
            <a:r>
              <a:rPr lang="en-US" sz="3600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Authorize NIH as a trusted organization</a:t>
            </a:r>
            <a:endParaRPr lang="en-US" sz="3600" dirty="0">
              <a:solidFill>
                <a:srgbClr val="A6CE3A"/>
              </a:solidFill>
              <a:latin typeface="Calibri Light" panose="020F0302020204030204" pitchFamily="34" charset="0"/>
              <a:ea typeface="Noto Sans" panose="020B0502040504020204" pitchFamily="34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0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4129" y="298445"/>
            <a:ext cx="9720072" cy="1820743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ea typeface="Noto Sans" panose="020B0502040504020204" pitchFamily="34"/>
                <a:cs typeface="Calibri Light" panose="020F0302020204030204" pitchFamily="34" charset="0"/>
              </a:rPr>
              <a:t>Successfully linked!</a:t>
            </a:r>
            <a:endParaRPr lang="en-US" dirty="0">
              <a:latin typeface="Calibri Light" panose="020F0302020204030204" pitchFamily="34" charset="0"/>
              <a:ea typeface="Noto Sans" panose="020B0502040504020204" pitchFamily="34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507" y="1322938"/>
            <a:ext cx="3942398" cy="5066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68" y="2880603"/>
            <a:ext cx="4537466" cy="813072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5763562" y="2880603"/>
            <a:ext cx="1837944" cy="730531"/>
          </a:xfrm>
          <a:prstGeom prst="left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58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55701" y="1352341"/>
            <a:ext cx="9880599" cy="41533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Back to xTRAIN appointment.. </a:t>
            </a:r>
            <a:endParaRPr lang="en-US" sz="9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Initiating an appointment or reappointment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r>
              <a:rPr lang="en-US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Need this information</a:t>
            </a:r>
          </a:p>
          <a:p>
            <a:pPr lvl="1"/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Field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of training </a:t>
            </a:r>
          </a:p>
          <a:p>
            <a:pPr lvl="1"/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Period of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appointment</a:t>
            </a:r>
          </a:p>
          <a:p>
            <a:pPr lvl="1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Stipend level </a:t>
            </a:r>
            <a:r>
              <a:rPr lang="en-US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(amount will be auto populate) 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3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+mj-lt"/>
              </a:rPr>
              <a:t>Biosketches</a:t>
            </a:r>
          </a:p>
        </p:txBody>
      </p:sp>
    </p:spTree>
    <p:extLst>
      <p:ext uri="{BB962C8B-B14F-4D97-AF65-F5344CB8AC3E}">
        <p14:creationId xmlns:p14="http://schemas.microsoft.com/office/powerpoint/2010/main" val="11454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87668" y="2891384"/>
            <a:ext cx="6843148" cy="1090084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solidFill>
                  <a:schemeClr val="bg1"/>
                </a:solidFill>
                <a:ea typeface="Segoe UI" panose="020B0502040204020203" pitchFamily="34" charset="0"/>
                <a:cs typeface="Calibri Light" panose="020F0302020204030204" pitchFamily="34" charset="0"/>
              </a:rPr>
              <a:t>Appointments</a:t>
            </a:r>
            <a:br>
              <a:rPr lang="en-US" sz="4400" b="0" dirty="0">
                <a:solidFill>
                  <a:schemeClr val="bg1"/>
                </a:solidFill>
                <a:ea typeface="Segoe UI" panose="020B0502040204020203" pitchFamily="34" charset="0"/>
                <a:cs typeface="Calibri Light" panose="020F0302020204030204" pitchFamily="34" charset="0"/>
              </a:rPr>
            </a:br>
            <a:r>
              <a:rPr lang="en-US" sz="4400" b="0" dirty="0">
                <a:solidFill>
                  <a:schemeClr val="bg1"/>
                </a:solidFill>
                <a:ea typeface="Segoe UI" panose="020B0502040204020203" pitchFamily="34" charset="0"/>
                <a:cs typeface="Calibri Light" panose="020F0302020204030204" pitchFamily="34" charset="0"/>
              </a:rPr>
              <a:t>Reappointments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0006" y="762724"/>
            <a:ext cx="10655432" cy="533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84407" y="305015"/>
            <a:ext cx="190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In Progress PI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73749" y="-52303"/>
            <a:ext cx="268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In Progress Trainee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22083" y="6079306"/>
            <a:ext cx="318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Pending Agency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2002" y="6322152"/>
            <a:ext cx="318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Accepted</a:t>
            </a:r>
          </a:p>
        </p:txBody>
      </p:sp>
    </p:spTree>
    <p:extLst>
      <p:ext uri="{BB962C8B-B14F-4D97-AF65-F5344CB8AC3E}">
        <p14:creationId xmlns:p14="http://schemas.microsoft.com/office/powerpoint/2010/main" val="7552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cs typeface="Calibri Light" panose="020F0302020204030204" pitchFamily="34" charset="0"/>
              </a:rPr>
              <a:t>Reappointments</a:t>
            </a:r>
            <a:endParaRPr lang="en-US" sz="4400" dirty="0"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Trainees whose appointments are coming to an end can be reappointed to grants that have future award years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if there is no break in the two appointments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 same steps for appointments</a:t>
            </a:r>
          </a:p>
        </p:txBody>
      </p:sp>
    </p:spTree>
    <p:extLst>
      <p:ext uri="{BB962C8B-B14F-4D97-AF65-F5344CB8AC3E}">
        <p14:creationId xmlns:p14="http://schemas.microsoft.com/office/powerpoint/2010/main" val="365069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cs typeface="Calibri Light" panose="020F0302020204030204" pitchFamily="34" charset="0"/>
              </a:rPr>
              <a:t>Status types for appointments or reappointments</a:t>
            </a:r>
            <a:endParaRPr lang="en-US" dirty="0"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Pending Agency Review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hold by agency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hold by agency – Awaiting Paper Signature - Other reason such as waiting on permanent residency card or payback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Progress PI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Progress Trainee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Terminated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1" y="2529196"/>
            <a:ext cx="9880599" cy="179960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96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Termination Notices</a:t>
            </a:r>
            <a:endParaRPr lang="en-US" sz="9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cs typeface="Calibri Light" panose="020F0302020204030204" pitchFamily="34" charset="0"/>
              </a:rPr>
              <a:t>Initiating a Termination </a:t>
            </a:r>
            <a:r>
              <a:rPr lang="en-US" sz="4400" dirty="0" smtClean="0">
                <a:cs typeface="Calibri Light" panose="020F0302020204030204" pitchFamily="34" charset="0"/>
              </a:rPr>
              <a:t>Notice</a:t>
            </a:r>
            <a:endParaRPr lang="en-US" sz="4400" dirty="0"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Should be initiated within </a:t>
            </a:r>
            <a:r>
              <a:rPr lang="en-US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 days 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the end of the appointment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 will need to add progress (scientific) </a:t>
            </a:r>
            <a:r>
              <a:rPr lang="en-US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report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text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Business Official (BO) will need to </a:t>
            </a:r>
            <a:r>
              <a:rPr lang="en-US" dirty="0" smtClean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verify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stipend amounts and dates.  Should cross check against UCSD payroll system</a:t>
            </a:r>
          </a:p>
        </p:txBody>
      </p:sp>
    </p:spTree>
    <p:extLst>
      <p:ext uri="{BB962C8B-B14F-4D97-AF65-F5344CB8AC3E}">
        <p14:creationId xmlns:p14="http://schemas.microsoft.com/office/powerpoint/2010/main" val="336468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480498" y="2949784"/>
            <a:ext cx="6013700" cy="958432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solidFill>
                  <a:schemeClr val="bg1"/>
                </a:solidFill>
                <a:ea typeface="Segoe UI" panose="020B0502040204020203" pitchFamily="34" charset="0"/>
                <a:cs typeface="Calibri Light" panose="020F0302020204030204" pitchFamily="34" charset="0"/>
              </a:rPr>
              <a:t>Terminations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645" y="787091"/>
            <a:ext cx="10909069" cy="528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01524" y="305015"/>
            <a:ext cx="190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In Progress PI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7657" y="6174832"/>
            <a:ext cx="249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In Progress by BO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44298" y="386981"/>
            <a:ext cx="268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In Progress Trainee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00" y="6079306"/>
            <a:ext cx="318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Pending Agency Review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39200" y="6445044"/>
            <a:ext cx="318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Accepted</a:t>
            </a:r>
          </a:p>
        </p:txBody>
      </p:sp>
    </p:spTree>
    <p:extLst>
      <p:ext uri="{BB962C8B-B14F-4D97-AF65-F5344CB8AC3E}">
        <p14:creationId xmlns:p14="http://schemas.microsoft.com/office/powerpoint/2010/main" val="7552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cs typeface="Calibri Light" panose="020F0302020204030204" pitchFamily="34" charset="0"/>
              </a:rPr>
              <a:t>Status Types for Terminations</a:t>
            </a:r>
            <a:endParaRPr lang="en-US" sz="4400" dirty="0"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Progress BO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Progress PI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Progress Trainee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Pending Agency Review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hold by agency – Awaiting paper signature (payback)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hold by agency – Awaiting Award Revision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Accepted</a:t>
            </a:r>
          </a:p>
        </p:txBody>
      </p:sp>
    </p:spTree>
    <p:extLst>
      <p:ext uri="{BB962C8B-B14F-4D97-AF65-F5344CB8AC3E}">
        <p14:creationId xmlns:p14="http://schemas.microsoft.com/office/powerpoint/2010/main" val="4616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1" y="951391"/>
            <a:ext cx="9880599" cy="495189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Trainee </a:t>
            </a:r>
            <a:br>
              <a:rPr lang="en-US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Appointments</a:t>
            </a:r>
            <a:br>
              <a:rPr lang="en-US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@UCSD	</a:t>
            </a:r>
          </a:p>
        </p:txBody>
      </p:sp>
    </p:spTree>
    <p:extLst>
      <p:ext uri="{BB962C8B-B14F-4D97-AF65-F5344CB8AC3E}">
        <p14:creationId xmlns:p14="http://schemas.microsoft.com/office/powerpoint/2010/main" val="39848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2DB3-A3CE-4AAA-AC35-58A3ABF5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72912"/>
            <a:ext cx="10972800" cy="958432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+mj-lt"/>
              </a:rPr>
              <a:t>Two appointments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EE051-C77C-4CCB-BF12-59D67A32A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45872"/>
            <a:ext cx="10972799" cy="415157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Stipend appointment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Salary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additional compensation appointment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Paying tuition/fees if applicable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7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1" y="1540346"/>
            <a:ext cx="9880599" cy="37773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Payback </a:t>
            </a:r>
            <a:br>
              <a:rPr lang="en-US" sz="96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Agreements</a:t>
            </a:r>
          </a:p>
        </p:txBody>
      </p:sp>
    </p:spTree>
    <p:extLst>
      <p:ext uri="{BB962C8B-B14F-4D97-AF65-F5344CB8AC3E}">
        <p14:creationId xmlns:p14="http://schemas.microsoft.com/office/powerpoint/2010/main" val="17927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892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+mj-lt"/>
              </a:rPr>
              <a:t>Mentoring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Biosketch is different from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Research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Biosketch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981489"/>
            <a:ext cx="5181600" cy="43513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j-lt"/>
              </a:rPr>
              <a:t>Personal statement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should describe commitment to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mentoring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Address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diversity/inclusion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efforts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Address Responsible conduct of Research (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RCR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0" y="1981489"/>
            <a:ext cx="5181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+mj-lt"/>
              </a:rPr>
              <a:t>Format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and layout matter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Is the Biosketch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consistent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with other parts of the application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?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36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Payback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A payback obligation is 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incurred for the first 12 months</a:t>
            </a:r>
            <a:r>
              <a:rPr lang="en-US" sz="3200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support 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NRSA 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postdoc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trainees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6E23A3-D1F4-4651-8047-0E40AC487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If appointed beyond 12 months, subsequent months of postdoc NRSA supported research training serves to pay back this obligation month by month</a:t>
            </a:r>
          </a:p>
          <a:p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6324678"/>
            <a:ext cx="975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https://grants.nih.gov/grants/policy/nihgps/HTML5/section_11/11.4_payback_requirements.htm</a:t>
            </a:r>
          </a:p>
        </p:txBody>
      </p:sp>
    </p:spTree>
    <p:extLst>
      <p:ext uri="{BB962C8B-B14F-4D97-AF65-F5344CB8AC3E}">
        <p14:creationId xmlns:p14="http://schemas.microsoft.com/office/powerpoint/2010/main" val="319514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cs typeface="Calibri Light" panose="020F0302020204030204" pitchFamily="34" charset="0"/>
              </a:rPr>
              <a:t>Payback Agreement</a:t>
            </a:r>
            <a:endParaRPr lang="en-US" sz="4400" dirty="0"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Postdocs who complete 2 years of training will have fulfilled their payback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/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Payback means that you will </a:t>
            </a:r>
            <a:r>
              <a:rPr lang="en-US" u="sng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perform qualified activities </a:t>
            </a:r>
            <a:r>
              <a:rPr lang="en-US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a length of time equal to the amount of time you received postdoc training under the NRSA, up to a maximum of one year of payback</a:t>
            </a:r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6324678"/>
            <a:ext cx="975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https://grants.nih.gov/grants/policy/nihgps/HTML5/section_11/11.4_payback_requirements.htm</a:t>
            </a:r>
          </a:p>
        </p:txBody>
      </p:sp>
    </p:spTree>
    <p:extLst>
      <p:ext uri="{BB962C8B-B14F-4D97-AF65-F5344CB8AC3E}">
        <p14:creationId xmlns:p14="http://schemas.microsoft.com/office/powerpoint/2010/main" val="5608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5335-384A-444B-B916-3876FFB5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93179"/>
            <a:ext cx="10972800" cy="813245"/>
          </a:xfrm>
        </p:spPr>
        <p:txBody>
          <a:bodyPr>
            <a:normAutofit/>
          </a:bodyPr>
          <a:lstStyle/>
          <a:p>
            <a:r>
              <a:rPr lang="en-US" sz="4400" dirty="0">
                <a:cs typeface="Calibri Light" panose="020F0302020204030204" pitchFamily="34" charset="0"/>
              </a:rPr>
              <a:t>Payback Agreement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99D5AC9-89CE-4FA4-80D8-D8E1C43D245B}"/>
              </a:ext>
            </a:extLst>
          </p:cNvPr>
          <p:cNvSpPr/>
          <p:nvPr/>
        </p:nvSpPr>
        <p:spPr>
          <a:xfrm>
            <a:off x="609599" y="1239901"/>
            <a:ext cx="10972800" cy="947508"/>
          </a:xfrm>
          <a:custGeom>
            <a:avLst/>
            <a:gdLst>
              <a:gd name="connsiteX0" fmla="*/ 0 w 10972800"/>
              <a:gd name="connsiteY0" fmla="*/ 0 h 947508"/>
              <a:gd name="connsiteX1" fmla="*/ 10972800 w 10972800"/>
              <a:gd name="connsiteY1" fmla="*/ 0 h 947508"/>
              <a:gd name="connsiteX2" fmla="*/ 10972800 w 10972800"/>
              <a:gd name="connsiteY2" fmla="*/ 947508 h 947508"/>
              <a:gd name="connsiteX3" fmla="*/ 0 w 10972800"/>
              <a:gd name="connsiteY3" fmla="*/ 947508 h 947508"/>
              <a:gd name="connsiteX4" fmla="*/ 0 w 10972800"/>
              <a:gd name="connsiteY4" fmla="*/ 0 h 94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0" h="947508">
                <a:moveTo>
                  <a:pt x="0" y="0"/>
                </a:moveTo>
                <a:lnTo>
                  <a:pt x="10972800" y="0"/>
                </a:lnTo>
                <a:lnTo>
                  <a:pt x="10972800" y="947508"/>
                </a:lnTo>
                <a:lnTo>
                  <a:pt x="0" y="94750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qualifies as a Payback?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912C983-A26D-40B0-BD34-5936F536DF8A}"/>
              </a:ext>
            </a:extLst>
          </p:cNvPr>
          <p:cNvSpPr/>
          <p:nvPr/>
        </p:nvSpPr>
        <p:spPr>
          <a:xfrm>
            <a:off x="614956" y="2187409"/>
            <a:ext cx="3654028" cy="1989768"/>
          </a:xfrm>
          <a:custGeom>
            <a:avLst/>
            <a:gdLst>
              <a:gd name="connsiteX0" fmla="*/ 0 w 3654028"/>
              <a:gd name="connsiteY0" fmla="*/ 0 h 1989768"/>
              <a:gd name="connsiteX1" fmla="*/ 3654028 w 3654028"/>
              <a:gd name="connsiteY1" fmla="*/ 0 h 1989768"/>
              <a:gd name="connsiteX2" fmla="*/ 3654028 w 3654028"/>
              <a:gd name="connsiteY2" fmla="*/ 1989768 h 1989768"/>
              <a:gd name="connsiteX3" fmla="*/ 0 w 3654028"/>
              <a:gd name="connsiteY3" fmla="*/ 1989768 h 1989768"/>
              <a:gd name="connsiteX4" fmla="*/ 0 w 3654028"/>
              <a:gd name="connsiteY4" fmla="*/ 0 h 198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4028" h="1989768">
                <a:moveTo>
                  <a:pt x="0" y="0"/>
                </a:moveTo>
                <a:lnTo>
                  <a:pt x="3654028" y="0"/>
                </a:lnTo>
                <a:lnTo>
                  <a:pt x="3654028" y="1989768"/>
                </a:lnTo>
                <a:lnTo>
                  <a:pt x="0" y="198976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Research Related Activities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25C579-9CDB-4AD4-95F6-15FFDE1B397E}"/>
              </a:ext>
            </a:extLst>
          </p:cNvPr>
          <p:cNvSpPr/>
          <p:nvPr/>
        </p:nvSpPr>
        <p:spPr>
          <a:xfrm>
            <a:off x="4268984" y="2187409"/>
            <a:ext cx="3654028" cy="1989768"/>
          </a:xfrm>
          <a:custGeom>
            <a:avLst/>
            <a:gdLst>
              <a:gd name="connsiteX0" fmla="*/ 0 w 3654028"/>
              <a:gd name="connsiteY0" fmla="*/ 0 h 1989768"/>
              <a:gd name="connsiteX1" fmla="*/ 3654028 w 3654028"/>
              <a:gd name="connsiteY1" fmla="*/ 0 h 1989768"/>
              <a:gd name="connsiteX2" fmla="*/ 3654028 w 3654028"/>
              <a:gd name="connsiteY2" fmla="*/ 1989768 h 1989768"/>
              <a:gd name="connsiteX3" fmla="*/ 0 w 3654028"/>
              <a:gd name="connsiteY3" fmla="*/ 1989768 h 1989768"/>
              <a:gd name="connsiteX4" fmla="*/ 0 w 3654028"/>
              <a:gd name="connsiteY4" fmla="*/ 0 h 198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4028" h="1989768">
                <a:moveTo>
                  <a:pt x="0" y="0"/>
                </a:moveTo>
                <a:lnTo>
                  <a:pt x="3654028" y="0"/>
                </a:lnTo>
                <a:lnTo>
                  <a:pt x="3654028" y="1989768"/>
                </a:lnTo>
                <a:lnTo>
                  <a:pt x="0" y="198976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Teaching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B77408-9064-48D2-8BED-7095CF7E76A3}"/>
              </a:ext>
            </a:extLst>
          </p:cNvPr>
          <p:cNvSpPr/>
          <p:nvPr/>
        </p:nvSpPr>
        <p:spPr>
          <a:xfrm>
            <a:off x="7923013" y="2187409"/>
            <a:ext cx="3654028" cy="1989768"/>
          </a:xfrm>
          <a:custGeom>
            <a:avLst/>
            <a:gdLst>
              <a:gd name="connsiteX0" fmla="*/ 0 w 3654028"/>
              <a:gd name="connsiteY0" fmla="*/ 0 h 1989768"/>
              <a:gd name="connsiteX1" fmla="*/ 3654028 w 3654028"/>
              <a:gd name="connsiteY1" fmla="*/ 0 h 1989768"/>
              <a:gd name="connsiteX2" fmla="*/ 3654028 w 3654028"/>
              <a:gd name="connsiteY2" fmla="*/ 1989768 h 1989768"/>
              <a:gd name="connsiteX3" fmla="*/ 0 w 3654028"/>
              <a:gd name="connsiteY3" fmla="*/ 1989768 h 1989768"/>
              <a:gd name="connsiteX4" fmla="*/ 0 w 3654028"/>
              <a:gd name="connsiteY4" fmla="*/ 0 h 198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4028" h="1989768">
                <a:moveTo>
                  <a:pt x="0" y="0"/>
                </a:moveTo>
                <a:lnTo>
                  <a:pt x="3654028" y="0"/>
                </a:lnTo>
                <a:lnTo>
                  <a:pt x="3654028" y="1989768"/>
                </a:lnTo>
                <a:lnTo>
                  <a:pt x="0" y="198976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Health Related Activities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4204C-2ADA-4CFB-B7B7-B77D97CE1DF5}"/>
              </a:ext>
            </a:extLst>
          </p:cNvPr>
          <p:cNvSpPr/>
          <p:nvPr/>
        </p:nvSpPr>
        <p:spPr>
          <a:xfrm>
            <a:off x="609599" y="4177178"/>
            <a:ext cx="10972800" cy="22108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1E7BD5-8E59-4C6E-95F8-5B54C7AA515E}"/>
              </a:ext>
            </a:extLst>
          </p:cNvPr>
          <p:cNvSpPr/>
          <p:nvPr/>
        </p:nvSpPr>
        <p:spPr>
          <a:xfrm>
            <a:off x="571499" y="4565079"/>
            <a:ext cx="11049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Payback agreements must be submitted in paper format because it requires original signature (USPS)</a:t>
            </a:r>
            <a:endParaRPr lang="en-US" sz="3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Predoc trainees do </a:t>
            </a:r>
            <a:r>
              <a:rPr lang="en-US" sz="3200" i="1" u="sng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incur a payback obligation</a:t>
            </a:r>
          </a:p>
        </p:txBody>
      </p:sp>
    </p:spTree>
    <p:extLst>
      <p:ext uri="{BB962C8B-B14F-4D97-AF65-F5344CB8AC3E}">
        <p14:creationId xmlns:p14="http://schemas.microsoft.com/office/powerpoint/2010/main" val="31137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64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b="0" dirty="0">
                <a:solidFill>
                  <a:schemeClr val="bg1"/>
                </a:solidFill>
                <a:ea typeface="Segoe UI" panose="020B0502040204020203" pitchFamily="34" charset="0"/>
                <a:cs typeface="Calibri Light" panose="020F0302020204030204" pitchFamily="34" charset="0"/>
              </a:rPr>
              <a:t>Payback Agreement - PHS-6031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098" y="3426820"/>
            <a:ext cx="8805897" cy="3100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427" y="1344986"/>
            <a:ext cx="8847239" cy="19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-20587"/>
            <a:ext cx="10972800" cy="958432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bg1"/>
                </a:solidFill>
                <a:ea typeface="Segoe UI" panose="020B0502040204020203" pitchFamily="34" charset="0"/>
                <a:cs typeface="Calibri Light" panose="020F0302020204030204" pitchFamily="34" charset="0"/>
              </a:rPr>
              <a:t>Payback Agreement 6031-</a:t>
            </a:r>
            <a:r>
              <a:rPr lang="en-US" sz="4400" b="0" dirty="0">
                <a:solidFill>
                  <a:srgbClr val="FFFF00"/>
                </a:solidFill>
                <a:ea typeface="Segoe UI" panose="020B0502040204020203" pitchFamily="34" charset="0"/>
                <a:cs typeface="Calibri Light" panose="020F0302020204030204" pitchFamily="34" charset="0"/>
              </a:rPr>
              <a:t>1(APAC)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94" y="982670"/>
            <a:ext cx="10237694" cy="55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882334"/>
            <a:ext cx="9880599" cy="3090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Trainee</a:t>
            </a:r>
            <a:br>
              <a:rPr lang="en-US" sz="96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Taxes</a:t>
            </a:r>
          </a:p>
        </p:txBody>
      </p:sp>
    </p:spTree>
    <p:extLst>
      <p:ext uri="{BB962C8B-B14F-4D97-AF65-F5344CB8AC3E}">
        <p14:creationId xmlns:p14="http://schemas.microsoft.com/office/powerpoint/2010/main" val="11026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B8BC-2BDF-4D30-9C5D-A40B9F0C3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cs typeface="Calibri Light" panose="020F0302020204030204" pitchFamily="34" charset="0"/>
              </a:rPr>
              <a:t/>
            </a:r>
            <a:br>
              <a:rPr lang="en-US" sz="4400" dirty="0">
                <a:cs typeface="Calibri Light" panose="020F0302020204030204" pitchFamily="34" charset="0"/>
              </a:rPr>
            </a:br>
            <a:r>
              <a:rPr lang="en-US" sz="4400" dirty="0">
                <a:cs typeface="Calibri Light" panose="020F0302020204030204" pitchFamily="34" charset="0"/>
              </a:rPr>
              <a:t/>
            </a:r>
            <a:br>
              <a:rPr lang="en-US" sz="4400" dirty="0">
                <a:cs typeface="Calibri Light" panose="020F0302020204030204" pitchFamily="34" charset="0"/>
              </a:rPr>
            </a:br>
            <a:r>
              <a:rPr lang="en-US" sz="4400" dirty="0" smtClean="0">
                <a:cs typeface="Calibri Light" panose="020F0302020204030204" pitchFamily="34" charset="0"/>
              </a:rPr>
              <a:t>Stipend and </a:t>
            </a:r>
            <a:r>
              <a:rPr lang="en-US" sz="4400" dirty="0">
                <a:cs typeface="Calibri Light" panose="020F0302020204030204" pitchFamily="34" charset="0"/>
              </a:rPr>
              <a:t>Taxes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B01CD6C-9DF8-4E73-96CC-DAB195BB700D}"/>
              </a:ext>
            </a:extLst>
          </p:cNvPr>
          <p:cNvSpPr/>
          <p:nvPr/>
        </p:nvSpPr>
        <p:spPr>
          <a:xfrm>
            <a:off x="1186524" y="2451766"/>
            <a:ext cx="10339309" cy="830262"/>
          </a:xfrm>
          <a:custGeom>
            <a:avLst/>
            <a:gdLst>
              <a:gd name="connsiteX0" fmla="*/ 0 w 10339309"/>
              <a:gd name="connsiteY0" fmla="*/ 0 h 830262"/>
              <a:gd name="connsiteX1" fmla="*/ 10339309 w 10339309"/>
              <a:gd name="connsiteY1" fmla="*/ 0 h 830262"/>
              <a:gd name="connsiteX2" fmla="*/ 10339309 w 10339309"/>
              <a:gd name="connsiteY2" fmla="*/ 830262 h 830262"/>
              <a:gd name="connsiteX3" fmla="*/ 0 w 10339309"/>
              <a:gd name="connsiteY3" fmla="*/ 830262 h 830262"/>
              <a:gd name="connsiteX4" fmla="*/ 0 w 10339309"/>
              <a:gd name="connsiteY4" fmla="*/ 0 h 8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9309" h="830262">
                <a:moveTo>
                  <a:pt x="0" y="0"/>
                </a:moveTo>
                <a:lnTo>
                  <a:pt x="10339309" y="0"/>
                </a:lnTo>
                <a:lnTo>
                  <a:pt x="10339309" y="830262"/>
                </a:lnTo>
                <a:lnTo>
                  <a:pt x="0" y="83026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9021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800" kern="1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en-US" sz="2800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federal and state taxes are withheld from monthly </a:t>
            </a:r>
            <a:r>
              <a:rPr lang="en-US" sz="2800" kern="1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stipend check</a:t>
            </a:r>
            <a:endParaRPr lang="en-US" sz="28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6A1F5F-C45E-4284-BCAE-1A6408EEC17E}"/>
              </a:ext>
            </a:extLst>
          </p:cNvPr>
          <p:cNvSpPr/>
          <p:nvPr/>
        </p:nvSpPr>
        <p:spPr>
          <a:xfrm>
            <a:off x="667610" y="2347983"/>
            <a:ext cx="1037828" cy="103782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18522D-B12B-4AE5-AACF-9579B8E35378}"/>
              </a:ext>
            </a:extLst>
          </p:cNvPr>
          <p:cNvSpPr/>
          <p:nvPr/>
        </p:nvSpPr>
        <p:spPr>
          <a:xfrm>
            <a:off x="1488325" y="3697160"/>
            <a:ext cx="10037509" cy="830262"/>
          </a:xfrm>
          <a:custGeom>
            <a:avLst/>
            <a:gdLst>
              <a:gd name="connsiteX0" fmla="*/ 0 w 10037509"/>
              <a:gd name="connsiteY0" fmla="*/ 0 h 830262"/>
              <a:gd name="connsiteX1" fmla="*/ 10037509 w 10037509"/>
              <a:gd name="connsiteY1" fmla="*/ 0 h 830262"/>
              <a:gd name="connsiteX2" fmla="*/ 10037509 w 10037509"/>
              <a:gd name="connsiteY2" fmla="*/ 830262 h 830262"/>
              <a:gd name="connsiteX3" fmla="*/ 0 w 10037509"/>
              <a:gd name="connsiteY3" fmla="*/ 830262 h 830262"/>
              <a:gd name="connsiteX4" fmla="*/ 0 w 10037509"/>
              <a:gd name="connsiteY4" fmla="*/ 0 h 8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7509" h="830262">
                <a:moveTo>
                  <a:pt x="0" y="0"/>
                </a:moveTo>
                <a:lnTo>
                  <a:pt x="10037509" y="0"/>
                </a:lnTo>
                <a:lnTo>
                  <a:pt x="10037509" y="830262"/>
                </a:lnTo>
                <a:lnTo>
                  <a:pt x="0" y="83026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9021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800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 receives gross pay gross pay with </a:t>
            </a:r>
            <a:r>
              <a:rPr lang="en-US" sz="2800" kern="1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</a:t>
            </a:r>
            <a:r>
              <a:rPr lang="en-US" sz="2800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taxes taken (social security, federal, state, Medicare, SDI, etc.)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B06D60-7A49-4923-8736-F354A7053175}"/>
              </a:ext>
            </a:extLst>
          </p:cNvPr>
          <p:cNvSpPr/>
          <p:nvPr/>
        </p:nvSpPr>
        <p:spPr>
          <a:xfrm>
            <a:off x="969411" y="3593377"/>
            <a:ext cx="1037828" cy="103782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3F45AA-432B-423B-B855-52F02749A790}"/>
              </a:ext>
            </a:extLst>
          </p:cNvPr>
          <p:cNvSpPr/>
          <p:nvPr/>
        </p:nvSpPr>
        <p:spPr>
          <a:xfrm>
            <a:off x="1320800" y="4910721"/>
            <a:ext cx="10205033" cy="830262"/>
          </a:xfrm>
          <a:custGeom>
            <a:avLst/>
            <a:gdLst>
              <a:gd name="connsiteX0" fmla="*/ 0 w 10339309"/>
              <a:gd name="connsiteY0" fmla="*/ 0 h 830262"/>
              <a:gd name="connsiteX1" fmla="*/ 10339309 w 10339309"/>
              <a:gd name="connsiteY1" fmla="*/ 0 h 830262"/>
              <a:gd name="connsiteX2" fmla="*/ 10339309 w 10339309"/>
              <a:gd name="connsiteY2" fmla="*/ 830262 h 830262"/>
              <a:gd name="connsiteX3" fmla="*/ 0 w 10339309"/>
              <a:gd name="connsiteY3" fmla="*/ 830262 h 830262"/>
              <a:gd name="connsiteX4" fmla="*/ 0 w 10339309"/>
              <a:gd name="connsiteY4" fmla="*/ 0 h 83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9309" h="830262">
                <a:moveTo>
                  <a:pt x="0" y="0"/>
                </a:moveTo>
                <a:lnTo>
                  <a:pt x="10339309" y="0"/>
                </a:lnTo>
                <a:lnTo>
                  <a:pt x="10339309" y="830262"/>
                </a:lnTo>
                <a:lnTo>
                  <a:pt x="0" y="83026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9021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800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Trainees are </a:t>
            </a:r>
            <a:r>
              <a:rPr lang="en-US" sz="2800" kern="1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n-US" sz="2800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subject to employer/employee FICA withholding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241F9F-C366-4EB4-96E9-CB3295723C76}"/>
              </a:ext>
            </a:extLst>
          </p:cNvPr>
          <p:cNvSpPr/>
          <p:nvPr/>
        </p:nvSpPr>
        <p:spPr>
          <a:xfrm>
            <a:off x="667610" y="4806938"/>
            <a:ext cx="1037828" cy="103782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Graphic 15" descr="Bank">
            <a:extLst>
              <a:ext uri="{FF2B5EF4-FFF2-40B4-BE49-F238E27FC236}">
                <a16:creationId xmlns:a16="http://schemas.microsoft.com/office/drawing/2014/main" id="{5799AD7D-13D5-42F6-A462-C4EE43A67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9324" y="2371399"/>
            <a:ext cx="914400" cy="914400"/>
          </a:xfrm>
          <a:prstGeom prst="rect">
            <a:avLst/>
          </a:prstGeom>
        </p:spPr>
      </p:pic>
      <p:pic>
        <p:nvPicPr>
          <p:cNvPr id="22" name="Graphic 21" descr="Money">
            <a:extLst>
              <a:ext uri="{FF2B5EF4-FFF2-40B4-BE49-F238E27FC236}">
                <a16:creationId xmlns:a16="http://schemas.microsoft.com/office/drawing/2014/main" id="{D135F30B-F456-4828-AA4E-9E22CFCBF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425" y="3594639"/>
            <a:ext cx="914400" cy="914400"/>
          </a:xfrm>
          <a:prstGeom prst="rect">
            <a:avLst/>
          </a:prstGeom>
        </p:spPr>
      </p:pic>
      <p:pic>
        <p:nvPicPr>
          <p:cNvPr id="24" name="Graphic 23" descr="Table">
            <a:extLst>
              <a:ext uri="{FF2B5EF4-FFF2-40B4-BE49-F238E27FC236}">
                <a16:creationId xmlns:a16="http://schemas.microsoft.com/office/drawing/2014/main" id="{E9A950CF-C5E0-4046-9441-4E1E72D78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9324" y="48599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2474-D6EC-4524-969A-1A6902A4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140779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 smtClean="0">
                <a:cs typeface="Calibri Light" panose="020F0302020204030204" pitchFamily="34" charset="0"/>
              </a:rPr>
              <a:t>Stipend and </a:t>
            </a:r>
            <a:r>
              <a:rPr lang="en-US" sz="4400" dirty="0">
                <a:cs typeface="Calibri Light" panose="020F0302020204030204" pitchFamily="34" charset="0"/>
              </a:rPr>
              <a:t>Taxes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4BD23F-5584-4EAA-A8CB-533177876624}"/>
              </a:ext>
            </a:extLst>
          </p:cNvPr>
          <p:cNvSpPr/>
          <p:nvPr/>
        </p:nvSpPr>
        <p:spPr>
          <a:xfrm>
            <a:off x="1955482" y="1292226"/>
            <a:ext cx="3943350" cy="2366010"/>
          </a:xfrm>
          <a:custGeom>
            <a:avLst/>
            <a:gdLst>
              <a:gd name="connsiteX0" fmla="*/ 0 w 3943350"/>
              <a:gd name="connsiteY0" fmla="*/ 0 h 2366010"/>
              <a:gd name="connsiteX1" fmla="*/ 3943350 w 3943350"/>
              <a:gd name="connsiteY1" fmla="*/ 0 h 2366010"/>
              <a:gd name="connsiteX2" fmla="*/ 3943350 w 3943350"/>
              <a:gd name="connsiteY2" fmla="*/ 2366010 h 2366010"/>
              <a:gd name="connsiteX3" fmla="*/ 0 w 3943350"/>
              <a:gd name="connsiteY3" fmla="*/ 2366010 h 2366010"/>
              <a:gd name="connsiteX4" fmla="*/ 0 w 3943350"/>
              <a:gd name="connsiteY4" fmla="*/ 0 h 236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350" h="2366010">
                <a:moveTo>
                  <a:pt x="0" y="0"/>
                </a:moveTo>
                <a:lnTo>
                  <a:pt x="3943350" y="0"/>
                </a:lnTo>
                <a:lnTo>
                  <a:pt x="3943350" y="2366010"/>
                </a:lnTo>
                <a:lnTo>
                  <a:pt x="0" y="236601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3200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 will</a:t>
            </a:r>
            <a:r>
              <a:rPr lang="en-US" sz="3200" b="1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kern="1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n-US" sz="3200" b="1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receive a </a:t>
            </a:r>
            <a:r>
              <a:rPr lang="en-US" sz="3200" kern="1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W2</a:t>
            </a:r>
            <a:r>
              <a:rPr lang="en-US" sz="3200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stipend payments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3BDC60-9361-4730-A276-19F4AA50BB0E}"/>
              </a:ext>
            </a:extLst>
          </p:cNvPr>
          <p:cNvSpPr/>
          <p:nvPr/>
        </p:nvSpPr>
        <p:spPr>
          <a:xfrm>
            <a:off x="6293167" y="1295496"/>
            <a:ext cx="3943350" cy="2366010"/>
          </a:xfrm>
          <a:custGeom>
            <a:avLst/>
            <a:gdLst>
              <a:gd name="connsiteX0" fmla="*/ 0 w 3943350"/>
              <a:gd name="connsiteY0" fmla="*/ 0 h 2366010"/>
              <a:gd name="connsiteX1" fmla="*/ 3943350 w 3943350"/>
              <a:gd name="connsiteY1" fmla="*/ 0 h 2366010"/>
              <a:gd name="connsiteX2" fmla="*/ 3943350 w 3943350"/>
              <a:gd name="connsiteY2" fmla="*/ 2366010 h 2366010"/>
              <a:gd name="connsiteX3" fmla="*/ 0 w 3943350"/>
              <a:gd name="connsiteY3" fmla="*/ 2366010 h 2366010"/>
              <a:gd name="connsiteX4" fmla="*/ 0 w 3943350"/>
              <a:gd name="connsiteY4" fmla="*/ 0 h 236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350" h="2366010">
                <a:moveTo>
                  <a:pt x="0" y="0"/>
                </a:moveTo>
                <a:lnTo>
                  <a:pt x="3943350" y="0"/>
                </a:lnTo>
                <a:lnTo>
                  <a:pt x="3943350" y="2366010"/>
                </a:lnTo>
                <a:lnTo>
                  <a:pt x="0" y="236601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3200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Trainees are </a:t>
            </a:r>
            <a:r>
              <a:rPr lang="en-US" sz="3200" kern="1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en-US" sz="3200" kern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employees of the university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A6C590A-74D0-49B2-A414-637C7DF13D8B}"/>
              </a:ext>
            </a:extLst>
          </p:cNvPr>
          <p:cNvSpPr/>
          <p:nvPr/>
        </p:nvSpPr>
        <p:spPr>
          <a:xfrm>
            <a:off x="1955482" y="4055794"/>
            <a:ext cx="3943350" cy="2366010"/>
          </a:xfrm>
          <a:custGeom>
            <a:avLst/>
            <a:gdLst>
              <a:gd name="connsiteX0" fmla="*/ 0 w 3943350"/>
              <a:gd name="connsiteY0" fmla="*/ 0 h 2366010"/>
              <a:gd name="connsiteX1" fmla="*/ 3943350 w 3943350"/>
              <a:gd name="connsiteY1" fmla="*/ 0 h 2366010"/>
              <a:gd name="connsiteX2" fmla="*/ 3943350 w 3943350"/>
              <a:gd name="connsiteY2" fmla="*/ 2366010 h 2366010"/>
              <a:gd name="connsiteX3" fmla="*/ 0 w 3943350"/>
              <a:gd name="connsiteY3" fmla="*/ 2366010 h 2366010"/>
              <a:gd name="connsiteX4" fmla="*/ 0 w 3943350"/>
              <a:gd name="connsiteY4" fmla="*/ 0 h 236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350" h="2366010">
                <a:moveTo>
                  <a:pt x="0" y="0"/>
                </a:moveTo>
                <a:lnTo>
                  <a:pt x="3943350" y="0"/>
                </a:lnTo>
                <a:lnTo>
                  <a:pt x="3943350" y="2366010"/>
                </a:lnTo>
                <a:lnTo>
                  <a:pt x="0" y="236601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3200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 is required to report stipend payments as “</a:t>
            </a:r>
            <a:r>
              <a:rPr lang="en-US" sz="3200" kern="1200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additional income</a:t>
            </a:r>
            <a:r>
              <a:rPr lang="en-US" sz="3200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 to the IRS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FD9B65-A7B5-4CEB-930B-7FA5A566378B}"/>
              </a:ext>
            </a:extLst>
          </p:cNvPr>
          <p:cNvSpPr/>
          <p:nvPr/>
        </p:nvSpPr>
        <p:spPr>
          <a:xfrm>
            <a:off x="6210317" y="4059106"/>
            <a:ext cx="3943350" cy="2366010"/>
          </a:xfrm>
          <a:custGeom>
            <a:avLst/>
            <a:gdLst>
              <a:gd name="connsiteX0" fmla="*/ 0 w 3943350"/>
              <a:gd name="connsiteY0" fmla="*/ 0 h 2366010"/>
              <a:gd name="connsiteX1" fmla="*/ 3943350 w 3943350"/>
              <a:gd name="connsiteY1" fmla="*/ 0 h 2366010"/>
              <a:gd name="connsiteX2" fmla="*/ 3943350 w 3943350"/>
              <a:gd name="connsiteY2" fmla="*/ 2366010 h 2366010"/>
              <a:gd name="connsiteX3" fmla="*/ 0 w 3943350"/>
              <a:gd name="connsiteY3" fmla="*/ 2366010 h 2366010"/>
              <a:gd name="connsiteX4" fmla="*/ 0 w 3943350"/>
              <a:gd name="connsiteY4" fmla="*/ 0 h 236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350" h="2366010">
                <a:moveTo>
                  <a:pt x="0" y="0"/>
                </a:moveTo>
                <a:lnTo>
                  <a:pt x="3943350" y="0"/>
                </a:lnTo>
                <a:lnTo>
                  <a:pt x="3943350" y="2366010"/>
                </a:lnTo>
                <a:lnTo>
                  <a:pt x="0" y="236601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3200" kern="1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UCSD does not issue 1099’s at the end of the year</a:t>
            </a:r>
          </a:p>
        </p:txBody>
      </p:sp>
    </p:spTree>
    <p:extLst>
      <p:ext uri="{BB962C8B-B14F-4D97-AF65-F5344CB8AC3E}">
        <p14:creationId xmlns:p14="http://schemas.microsoft.com/office/powerpoint/2010/main" val="29265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110" y="293179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>
                <a:cs typeface="Calibri Light" panose="020F0302020204030204" pitchFamily="34" charset="0"/>
              </a:rPr>
              <a:t>T</a:t>
            </a:r>
            <a:r>
              <a:rPr lang="en-US" sz="4400" b="0" dirty="0">
                <a:cs typeface="Calibri Light" panose="020F0302020204030204" pitchFamily="34" charset="0"/>
              </a:rPr>
              <a:t>ax Liability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599325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Option 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submit federal and state </a:t>
            </a:r>
            <a:r>
              <a:rPr lang="en-US" sz="3200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quarterly</a:t>
            </a: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estimated</a:t>
            </a: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tax payments by using the Federal Form 1040-ES and California State Form 540-ES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9" y="6238623"/>
            <a:ext cx="1187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https://pulse.ucsd.edu/departments/research-service-core/training-grants/trainees/Pages/trainee-pay-taxes.aspx</a:t>
            </a:r>
          </a:p>
        </p:txBody>
      </p:sp>
      <p:sp>
        <p:nvSpPr>
          <p:cNvPr id="6" name="AutoShape 2" descr="Image result for estimated quarterly tax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70" y="3232127"/>
            <a:ext cx="6517282" cy="28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cs typeface="Calibri Light" panose="020F0302020204030204" pitchFamily="34" charset="0"/>
              </a:rPr>
              <a:t>Another Option</a:t>
            </a:r>
            <a:endParaRPr lang="en-US" sz="4400" dirty="0">
              <a:cs typeface="Calibri Light" panose="020F030202020403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601" y="1698044"/>
            <a:ext cx="10972799" cy="415157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Trainees receive a </a:t>
            </a:r>
            <a:r>
              <a:rPr lang="en-US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stipend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additional compensation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(salary) payments each month and have the option to </a:t>
            </a:r>
            <a:r>
              <a:rPr lang="en-US" i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amount withheld from the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salary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paycheck to cover any tax liability for the </a:t>
            </a:r>
            <a:r>
              <a:rPr lang="en-US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 combined 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income </a:t>
            </a:r>
          </a:p>
        </p:txBody>
      </p:sp>
    </p:spTree>
    <p:extLst>
      <p:ext uri="{BB962C8B-B14F-4D97-AF65-F5344CB8AC3E}">
        <p14:creationId xmlns:p14="http://schemas.microsoft.com/office/powerpoint/2010/main" val="14966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Biosketches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Required for all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Key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Personnel and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Participating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Faculty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Should be collated into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one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PDF and uploaded into ASSIST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package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Resources and Samples on Blink: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969029"/>
            <a:ext cx="5972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E9D83F41-1B62-4393-B2D7-637F986FF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83975"/>
              </p:ext>
            </p:extLst>
          </p:nvPr>
        </p:nvGraphicFramePr>
        <p:xfrm>
          <a:off x="420923" y="308344"/>
          <a:ext cx="11023601" cy="6262577"/>
        </p:xfrm>
        <a:graphic>
          <a:graphicData uri="http://schemas.openxmlformats.org/drawingml/2006/table">
            <a:tbl>
              <a:tblPr/>
              <a:tblGrid>
                <a:gridCol w="2742630">
                  <a:extLst>
                    <a:ext uri="{9D8B030D-6E8A-4147-A177-3AD203B41FA5}">
                      <a16:colId xmlns:a16="http://schemas.microsoft.com/office/drawing/2014/main" val="3557069946"/>
                    </a:ext>
                  </a:extLst>
                </a:gridCol>
                <a:gridCol w="3255766">
                  <a:extLst>
                    <a:ext uri="{9D8B030D-6E8A-4147-A177-3AD203B41FA5}">
                      <a16:colId xmlns:a16="http://schemas.microsoft.com/office/drawing/2014/main" val="1511903068"/>
                    </a:ext>
                  </a:extLst>
                </a:gridCol>
                <a:gridCol w="2565685">
                  <a:extLst>
                    <a:ext uri="{9D8B030D-6E8A-4147-A177-3AD203B41FA5}">
                      <a16:colId xmlns:a16="http://schemas.microsoft.com/office/drawing/2014/main" val="2589989574"/>
                    </a:ext>
                  </a:extLst>
                </a:gridCol>
                <a:gridCol w="2459520">
                  <a:extLst>
                    <a:ext uri="{9D8B030D-6E8A-4147-A177-3AD203B41FA5}">
                      <a16:colId xmlns:a16="http://schemas.microsoft.com/office/drawing/2014/main" val="3218562772"/>
                    </a:ext>
                  </a:extLst>
                </a:gridCol>
              </a:tblGrid>
              <a:tr h="114783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400" b="1" i="0" u="none" strike="noStrike" kern="1200" dirty="0">
                          <a:solidFill>
                            <a:srgbClr val="02020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Stipend </a:t>
                      </a:r>
                      <a:r>
                        <a:rPr lang="en-US" sz="2400" b="1" i="0" u="none" strike="noStrike" kern="1200" dirty="0" smtClean="0">
                          <a:solidFill>
                            <a:srgbClr val="02020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and</a:t>
                      </a:r>
                    </a:p>
                    <a:p>
                      <a:pPr marL="0" algn="ctr" defTabSz="457200" rtl="0" eaLnBrk="1" fontAlgn="ctr" latinLnBrk="0" hangingPunct="1"/>
                      <a:r>
                        <a:rPr lang="en-US" sz="2400" b="1" i="0" u="none" strike="noStrike" kern="1200" dirty="0" smtClean="0">
                          <a:solidFill>
                            <a:srgbClr val="02020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Additional</a:t>
                      </a:r>
                    </a:p>
                    <a:p>
                      <a:pPr marL="0" algn="ctr" defTabSz="457200" rtl="0" eaLnBrk="1" fontAlgn="ctr" latinLnBrk="0" hangingPunct="1"/>
                      <a:r>
                        <a:rPr lang="en-US" sz="2400" b="1" i="0" u="none" strike="noStrike" kern="1200" dirty="0" smtClean="0">
                          <a:solidFill>
                            <a:srgbClr val="02020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Compensation </a:t>
                      </a:r>
                      <a:r>
                        <a:rPr lang="en-US" sz="2400" b="1" i="0" u="none" strike="noStrike" kern="1200" dirty="0">
                          <a:solidFill>
                            <a:srgbClr val="020202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Predocs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Postdoc Researcher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Clinical </a:t>
                      </a:r>
                    </a:p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Resident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888820"/>
                  </a:ext>
                </a:extLst>
              </a:tr>
              <a:tr h="2929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NIH Stipend Payment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 "/>
                      </a:pP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ProSAM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Student Aid Management System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UC PATH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UC PATH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41928"/>
                  </a:ext>
                </a:extLst>
              </a:tr>
              <a:tr h="21854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Additional Compensation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UC PATH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UC PATH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UC PATH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873270"/>
                  </a:ext>
                </a:extLst>
              </a:tr>
            </a:tbl>
          </a:graphicData>
        </a:graphic>
      </p:graphicFrame>
      <p:pic>
        <p:nvPicPr>
          <p:cNvPr id="77" name="Picture 76">
            <a:extLst>
              <a:ext uri="{FF2B5EF4-FFF2-40B4-BE49-F238E27FC236}">
                <a16:creationId xmlns:a16="http://schemas.microsoft.com/office/drawing/2014/main" id="{EFBFA818-9FE3-4462-84C3-7EAD67B92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97225" y="5739297"/>
            <a:ext cx="668956" cy="668956"/>
          </a:xfrm>
          <a:prstGeom prst="rect">
            <a:avLst/>
          </a:prstGeom>
        </p:spPr>
      </p:pic>
      <p:sp>
        <p:nvSpPr>
          <p:cNvPr id="84" name="&quot;Not Allowed&quot; Symbol 83">
            <a:extLst>
              <a:ext uri="{FF2B5EF4-FFF2-40B4-BE49-F238E27FC236}">
                <a16:creationId xmlns:a16="http://schemas.microsoft.com/office/drawing/2014/main" id="{7CBA907F-0417-4B92-86EE-C72F54D7CB33}"/>
              </a:ext>
            </a:extLst>
          </p:cNvPr>
          <p:cNvSpPr/>
          <p:nvPr/>
        </p:nvSpPr>
        <p:spPr>
          <a:xfrm>
            <a:off x="4325309" y="3384938"/>
            <a:ext cx="839538" cy="668956"/>
          </a:xfrm>
          <a:prstGeom prst="noSmoking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FEBDBBB3-79D2-4B80-8176-EE709EB28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43529" y="3419131"/>
            <a:ext cx="631709" cy="63476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D7FEEC-3A94-466A-AF75-EC9F82480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91600" y="5739297"/>
            <a:ext cx="668956" cy="66895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901DCE9-C636-4E8E-8803-A89C6DB92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78911" y="5739297"/>
            <a:ext cx="668956" cy="66895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8E2DA28-BD3A-4549-A439-1A2889C88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29224" y="3400667"/>
            <a:ext cx="631709" cy="63476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CFDCE6A-39BC-41B7-A02C-C006E218D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08774" y="3500465"/>
            <a:ext cx="631709" cy="634763"/>
          </a:xfrm>
          <a:prstGeom prst="rect">
            <a:avLst/>
          </a:prstGeom>
        </p:spPr>
      </p:pic>
      <p:sp>
        <p:nvSpPr>
          <p:cNvPr id="92" name="&quot;Not Allowed&quot; Symbol 91">
            <a:extLst>
              <a:ext uri="{FF2B5EF4-FFF2-40B4-BE49-F238E27FC236}">
                <a16:creationId xmlns:a16="http://schemas.microsoft.com/office/drawing/2014/main" id="{74CE0A8C-8DED-48AC-AF5B-E83057F83B9D}"/>
              </a:ext>
            </a:extLst>
          </p:cNvPr>
          <p:cNvSpPr/>
          <p:nvPr/>
        </p:nvSpPr>
        <p:spPr>
          <a:xfrm>
            <a:off x="9804859" y="3439632"/>
            <a:ext cx="839538" cy="668956"/>
          </a:xfrm>
          <a:prstGeom prst="noSmoking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D97A9E2-5003-48A7-87E3-75C3024BD9C4}"/>
              </a:ext>
            </a:extLst>
          </p:cNvPr>
          <p:cNvSpPr/>
          <p:nvPr/>
        </p:nvSpPr>
        <p:spPr>
          <a:xfrm>
            <a:off x="6488176" y="1444044"/>
            <a:ext cx="2428240" cy="51030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&quot;Not Allowed&quot; Symbol 92">
            <a:extLst>
              <a:ext uri="{FF2B5EF4-FFF2-40B4-BE49-F238E27FC236}">
                <a16:creationId xmlns:a16="http://schemas.microsoft.com/office/drawing/2014/main" id="{4FF49AEF-220F-4775-972E-4ACAF6666ECE}"/>
              </a:ext>
            </a:extLst>
          </p:cNvPr>
          <p:cNvSpPr/>
          <p:nvPr/>
        </p:nvSpPr>
        <p:spPr>
          <a:xfrm>
            <a:off x="7306309" y="3366474"/>
            <a:ext cx="839538" cy="668956"/>
          </a:xfrm>
          <a:prstGeom prst="noSmoking">
            <a:avLst>
              <a:gd name="adj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3840DBB1-8AC2-4E62-AD3E-525D45649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523739"/>
            <a:ext cx="523118" cy="530155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1FBE700C-CE6C-47E1-9671-E5AE65BD0A03}"/>
              </a:ext>
            </a:extLst>
          </p:cNvPr>
          <p:cNvSpPr txBox="1"/>
          <p:nvPr/>
        </p:nvSpPr>
        <p:spPr>
          <a:xfrm>
            <a:off x="3774005" y="4723887"/>
            <a:ext cx="7491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cs typeface="Calibri" panose="020F0502020204030204" pitchFamily="34" charset="0"/>
              </a:rPr>
              <a:t>Additional Tax Withholdings from payroll check to cover stipend</a:t>
            </a:r>
          </a:p>
        </p:txBody>
      </p:sp>
    </p:spTree>
    <p:extLst>
      <p:ext uri="{BB962C8B-B14F-4D97-AF65-F5344CB8AC3E}">
        <p14:creationId xmlns:p14="http://schemas.microsoft.com/office/powerpoint/2010/main" val="386125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 smtClean="0">
                <a:solidFill>
                  <a:schemeClr val="bg1"/>
                </a:solidFill>
                <a:ea typeface="Segoe UI" panose="020B0502040204020203" pitchFamily="34" charset="0"/>
                <a:cs typeface="Calibri Light" panose="020F0302020204030204" pitchFamily="34" charset="0"/>
              </a:rPr>
              <a:t>Additional Withholdings </a:t>
            </a:r>
            <a:endParaRPr lang="en-US" sz="4400" b="0" dirty="0">
              <a:solidFill>
                <a:schemeClr val="bg1"/>
              </a:solidFill>
              <a:ea typeface="Segoe UI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47616" y="1752791"/>
            <a:ext cx="259765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453900" y="4961900"/>
            <a:ext cx="259766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77947" y="1622163"/>
            <a:ext cx="259765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191158" y="1217214"/>
            <a:ext cx="259765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Snip and Round Single Corner Rectangle 22"/>
          <p:cNvSpPr/>
          <p:nvPr/>
        </p:nvSpPr>
        <p:spPr>
          <a:xfrm>
            <a:off x="7217250" y="2463467"/>
            <a:ext cx="213316" cy="1569660"/>
          </a:xfrm>
          <a:prstGeom prst="snipRoundRect">
            <a:avLst>
              <a:gd name="adj1" fmla="val 16667"/>
              <a:gd name="adj2" fmla="val 18069"/>
            </a:avLst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389638"/>
            <a:ext cx="1097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In Section IV of the UC W-4, you may authorize additional federal and state tax withholding</a:t>
            </a:r>
          </a:p>
          <a:p>
            <a:pPr lvl="1"/>
            <a:endParaRPr lang="en-US" sz="2800" dirty="0">
              <a:latin typeface="Calibri Light" panose="020F0302020204030204" pitchFamily="34" charset="0"/>
              <a:ea typeface="Segoe UI" panose="020B05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88" y="2644876"/>
            <a:ext cx="8210550" cy="28575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830616" y="3133915"/>
            <a:ext cx="1517322" cy="10950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9417607" y="2287630"/>
            <a:ext cx="1222456" cy="13707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42" y="734107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>
                <a:ea typeface="Segoe UI" panose="020B0502040204020203" pitchFamily="34" charset="0"/>
                <a:cs typeface="Calibri Light" panose="020F0302020204030204" pitchFamily="34" charset="0"/>
              </a:rPr>
              <a:t>Additional Withholdings </a:t>
            </a:r>
            <a:endParaRPr lang="en-US" sz="4400" b="0" dirty="0">
              <a:ea typeface="Segoe UI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961" y="2275026"/>
            <a:ext cx="11069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Remember to 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cancel 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additional</a:t>
            </a:r>
            <a:r>
              <a:rPr lang="en-US" sz="3200" dirty="0">
                <a:solidFill>
                  <a:srgbClr val="FFFF00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 withholdings 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when they are no longer receiving stipend payments and receive only GSR or Resident Physician salary</a:t>
            </a:r>
          </a:p>
        </p:txBody>
      </p:sp>
    </p:spTree>
    <p:extLst>
      <p:ext uri="{BB962C8B-B14F-4D97-AF65-F5344CB8AC3E}">
        <p14:creationId xmlns:p14="http://schemas.microsoft.com/office/powerpoint/2010/main" val="3589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10912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Common Questions about Taxes</a:t>
            </a:r>
            <a:endParaRPr lang="en-US" sz="4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53099" y="3956060"/>
            <a:ext cx="259766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436277" y="4073626"/>
            <a:ext cx="259766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536425" y="4260860"/>
            <a:ext cx="259766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687340" y="4291340"/>
            <a:ext cx="259766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8147616" y="1752791"/>
            <a:ext cx="259765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9453900" y="4961900"/>
            <a:ext cx="259766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80712" y="4596140"/>
            <a:ext cx="259765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77947" y="1622163"/>
            <a:ext cx="259765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32962" y="4461157"/>
            <a:ext cx="259766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8191158" y="1217214"/>
            <a:ext cx="259765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3941375" y="4260860"/>
            <a:ext cx="259765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16291" y="565160"/>
            <a:ext cx="259766" cy="2207240"/>
          </a:xfrm>
          <a:prstGeom prst="ellipse">
            <a:avLst/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Snip and Round Single Corner Rectangle 22"/>
          <p:cNvSpPr/>
          <p:nvPr/>
        </p:nvSpPr>
        <p:spPr>
          <a:xfrm>
            <a:off x="7217250" y="2463467"/>
            <a:ext cx="213316" cy="1569660"/>
          </a:xfrm>
          <a:prstGeom prst="snipRoundRect">
            <a:avLst>
              <a:gd name="adj1" fmla="val 16667"/>
              <a:gd name="adj2" fmla="val 18069"/>
            </a:avLst>
          </a:prstGeom>
          <a:noFill/>
        </p:spPr>
        <p:txBody>
          <a:bodyPr wrap="none" lIns="91440" tIns="45720" rIns="91440" bIns="45720" rtlCol="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9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" y="1080965"/>
            <a:ext cx="1078923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Why didn't I receive my W-2?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Stipend payments have not yet been reported to the IRS, it is self-reported on your W-4 as "additional income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.“</a:t>
            </a:r>
          </a:p>
          <a:p>
            <a:pPr lvl="1"/>
            <a:endParaRPr 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How do I know how the amount of stipends I received for the last tax year?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Refer to the initial trainee appointment letter for the stipend amount</a:t>
            </a:r>
          </a:p>
          <a:p>
            <a:pPr lvl="1"/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I received my W-2, but it doesn't list my entire income for last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Only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additional compensation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will be on the W-2, the </a:t>
            </a:r>
            <a:r>
              <a:rPr lang="en-US" sz="2800" i="1" dirty="0">
                <a:solidFill>
                  <a:srgbClr val="FFFF00"/>
                </a:solidFill>
                <a:latin typeface="+mj-lt"/>
              </a:rPr>
              <a:t>stipend</a:t>
            </a:r>
            <a:r>
              <a:rPr lang="en-US" sz="2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portion is self-reported and not reflected</a:t>
            </a:r>
          </a:p>
        </p:txBody>
      </p:sp>
    </p:spTree>
    <p:extLst>
      <p:ext uri="{BB962C8B-B14F-4D97-AF65-F5344CB8AC3E}">
        <p14:creationId xmlns:p14="http://schemas.microsoft.com/office/powerpoint/2010/main" val="14529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0CF08D-AA2D-47D3-84D1-74A6D04B9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43" y="334176"/>
            <a:ext cx="3322105" cy="5496608"/>
          </a:xfrm>
        </p:spPr>
        <p:txBody>
          <a:bodyPr anchor="t">
            <a:noAutofit/>
          </a:bodyPr>
          <a:lstStyle/>
          <a:p>
            <a:r>
              <a:rPr lang="en-US" dirty="0" smtClean="0"/>
              <a:t>Travel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047646-6B1E-4D4D-B4BC-6F7DB2FE4A9C}"/>
              </a:ext>
            </a:extLst>
          </p:cNvPr>
          <p:cNvSpPr/>
          <p:nvPr/>
        </p:nvSpPr>
        <p:spPr>
          <a:xfrm>
            <a:off x="4640532" y="-3214"/>
            <a:ext cx="7332255" cy="1284848"/>
          </a:xfrm>
          <a:prstGeom prst="rect">
            <a:avLst/>
          </a:prstGeom>
          <a:solidFill>
            <a:srgbClr val="3A779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403" tIns="150403" rIns="150403" bIns="150403" numCol="1" spcCol="1270" anchor="ctr" anchorCtr="0">
            <a:noAutofit/>
          </a:bodyPr>
          <a:lstStyle/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Scientific meetings are OK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F4CF21-36DB-44B1-8761-8E4D40F5FD8C}"/>
              </a:ext>
            </a:extLst>
          </p:cNvPr>
          <p:cNvSpPr/>
          <p:nvPr/>
        </p:nvSpPr>
        <p:spPr>
          <a:xfrm>
            <a:off x="4640538" y="1381638"/>
            <a:ext cx="7332255" cy="1284848"/>
          </a:xfrm>
          <a:prstGeom prst="rect">
            <a:avLst/>
          </a:prstGeom>
          <a:solidFill>
            <a:srgbClr val="3A779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403" tIns="150403" rIns="150403" bIns="150403" numCol="1" spcCol="1270" anchor="ctr" anchorCtr="0">
            <a:noAutofit/>
          </a:bodyPr>
          <a:lstStyle/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Foreign travel is OK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38A6E4-8450-44D6-9DAA-D1A42D338269}"/>
              </a:ext>
            </a:extLst>
          </p:cNvPr>
          <p:cNvSpPr/>
          <p:nvPr/>
        </p:nvSpPr>
        <p:spPr>
          <a:xfrm>
            <a:off x="4640535" y="2766490"/>
            <a:ext cx="7332255" cy="1286534"/>
          </a:xfrm>
          <a:prstGeom prst="rect">
            <a:avLst/>
          </a:prstGeom>
          <a:solidFill>
            <a:srgbClr val="3A779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403" tIns="150403" rIns="150403" bIns="150403" numCol="1" spcCol="1270" anchor="ctr" anchorCtr="0"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Travel </a:t>
            </a:r>
            <a:r>
              <a:rPr lang="en-US" sz="2800" i="1" dirty="0">
                <a:solidFill>
                  <a:srgbClr val="FFFF00"/>
                </a:solidFill>
              </a:rPr>
              <a:t>not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booked in budget period is usually </a:t>
            </a:r>
            <a:r>
              <a:rPr lang="en-US" sz="2800" dirty="0">
                <a:solidFill>
                  <a:srgbClr val="FFFF00"/>
                </a:solidFill>
              </a:rPr>
              <a:t>not</a:t>
            </a:r>
            <a:r>
              <a:rPr lang="en-US" sz="2800" dirty="0">
                <a:solidFill>
                  <a:schemeClr val="bg1"/>
                </a:solidFill>
              </a:rPr>
              <a:t> allowed.  IC approval would be required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5DAFDF-C911-4306-9E5C-ADBF35ACB821}"/>
              </a:ext>
            </a:extLst>
          </p:cNvPr>
          <p:cNvSpPr/>
          <p:nvPr/>
        </p:nvSpPr>
        <p:spPr>
          <a:xfrm>
            <a:off x="4640534" y="4153028"/>
            <a:ext cx="7332255" cy="1286534"/>
          </a:xfrm>
          <a:prstGeom prst="rect">
            <a:avLst/>
          </a:prstGeom>
          <a:solidFill>
            <a:srgbClr val="3A779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403" tIns="150403" rIns="150403" bIns="150403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Training experience away from institution is OK but requires </a:t>
            </a:r>
            <a:r>
              <a:rPr lang="en-US" altLang="en-US" sz="2800" dirty="0">
                <a:solidFill>
                  <a:srgbClr val="FFFF00"/>
                </a:solidFill>
              </a:rPr>
              <a:t>prior</a:t>
            </a:r>
            <a:r>
              <a:rPr lang="en-US" altLang="en-US" sz="2800" dirty="0">
                <a:solidFill>
                  <a:schemeClr val="bg1"/>
                </a:solidFill>
              </a:rPr>
              <a:t> IC approval</a:t>
            </a:r>
            <a:endParaRPr lang="en-US" sz="2800" kern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B79D6D-2843-45CF-B50F-7E5B066EB5EB}"/>
              </a:ext>
            </a:extLst>
          </p:cNvPr>
          <p:cNvSpPr/>
          <p:nvPr/>
        </p:nvSpPr>
        <p:spPr>
          <a:xfrm>
            <a:off x="4640533" y="5539567"/>
            <a:ext cx="7332255" cy="1286534"/>
          </a:xfrm>
          <a:prstGeom prst="rect">
            <a:avLst/>
          </a:prstGeom>
          <a:solidFill>
            <a:srgbClr val="3A779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403" tIns="150403" rIns="150403" bIns="150403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Can not be carry forwarded as subsequent or unliquidated expenses</a:t>
            </a:r>
          </a:p>
        </p:txBody>
      </p:sp>
    </p:spTree>
    <p:extLst>
      <p:ext uri="{BB962C8B-B14F-4D97-AF65-F5344CB8AC3E}">
        <p14:creationId xmlns:p14="http://schemas.microsoft.com/office/powerpoint/2010/main" val="384885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2610353"/>
            <a:ext cx="9880599" cy="16339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Rebudgeting </a:t>
            </a:r>
          </a:p>
        </p:txBody>
      </p:sp>
    </p:spTree>
    <p:extLst>
      <p:ext uri="{BB962C8B-B14F-4D97-AF65-F5344CB8AC3E}">
        <p14:creationId xmlns:p14="http://schemas.microsoft.com/office/powerpoint/2010/main" val="20526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93179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Re-budgeting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25045-4A05-4BD0-827A-B071E9E6141A}"/>
              </a:ext>
            </a:extLst>
          </p:cNvPr>
          <p:cNvSpPr txBox="1"/>
          <p:nvPr/>
        </p:nvSpPr>
        <p:spPr>
          <a:xfrm>
            <a:off x="6091908" y="1836523"/>
            <a:ext cx="55656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Allowed to move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Allowed to move across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allowed to move up</a:t>
            </a: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6BA77CCE-DCEF-446D-ACA1-B5CD95F641D9}"/>
              </a:ext>
            </a:extLst>
          </p:cNvPr>
          <p:cNvSpPr/>
          <p:nvPr/>
        </p:nvSpPr>
        <p:spPr>
          <a:xfrm flipV="1">
            <a:off x="11091560" y="1621570"/>
            <a:ext cx="740664" cy="13167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A21191AD-2B0A-4224-BBB5-47A804E90E72}"/>
              </a:ext>
            </a:extLst>
          </p:cNvPr>
          <p:cNvSpPr/>
          <p:nvPr/>
        </p:nvSpPr>
        <p:spPr>
          <a:xfrm>
            <a:off x="10937174" y="3426834"/>
            <a:ext cx="1129893" cy="39719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B6A80F4-D1B9-4B6E-A251-7BC2014FD93B}"/>
              </a:ext>
            </a:extLst>
          </p:cNvPr>
          <p:cNvSpPr/>
          <p:nvPr/>
        </p:nvSpPr>
        <p:spPr>
          <a:xfrm flipV="1">
            <a:off x="11162812" y="4312558"/>
            <a:ext cx="739966" cy="13164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A46E3FB9-694C-4822-8785-06D1BF431A05}"/>
              </a:ext>
            </a:extLst>
          </p:cNvPr>
          <p:cNvSpPr/>
          <p:nvPr/>
        </p:nvSpPr>
        <p:spPr>
          <a:xfrm>
            <a:off x="11181688" y="4879830"/>
            <a:ext cx="727112" cy="578141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82" y="1411258"/>
            <a:ext cx="5706426" cy="46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0" grpId="0" animBg="1"/>
      <p:bldP spid="1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86" y="121293"/>
            <a:ext cx="10972800" cy="757928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chemeClr val="bg1"/>
                </a:solidFill>
              </a:rPr>
              <a:t>Re-budgeting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15165-0D90-4218-A1EF-C64E3A93EA9B}"/>
              </a:ext>
            </a:extLst>
          </p:cNvPr>
          <p:cNvSpPr txBox="1"/>
          <p:nvPr/>
        </p:nvSpPr>
        <p:spPr>
          <a:xfrm>
            <a:off x="440674" y="879221"/>
            <a:ext cx="113106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tuition &amp; fees be re-budgeted to training related expenses?</a:t>
            </a:r>
          </a:p>
          <a:p>
            <a:r>
              <a:rPr lang="en-US" sz="320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  <a:p>
            <a:r>
              <a:rPr lang="en-US"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stipends be re-budgeted to training related expenses?</a:t>
            </a:r>
          </a:p>
          <a:p>
            <a:r>
              <a:rPr lang="en-US" sz="320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  <a:p>
            <a:r>
              <a:rPr lang="en-US"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stipends be re-budgeted to fees?</a:t>
            </a:r>
          </a:p>
          <a:p>
            <a:r>
              <a:rPr lang="en-US" sz="320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  <a:p>
            <a:r>
              <a:rPr lang="en-US"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fees be re-budgeted to stipends?</a:t>
            </a:r>
          </a:p>
          <a:p>
            <a:r>
              <a:rPr lang="en-US" sz="320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  <a:p>
            <a:r>
              <a:rPr lang="en-US" sz="3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training related expenses be re-budgeted to stipends and/or fees? </a:t>
            </a:r>
          </a:p>
          <a:p>
            <a:r>
              <a:rPr lang="en-US" sz="320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  <a:endParaRPr lang="en-US" sz="3200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296" y="2875201"/>
            <a:ext cx="3191256" cy="248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9724-0409-413F-A533-80A0D2DB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Re-budgeting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D8B90-D8D4-4803-897C-08FB389C89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2" y="1431344"/>
            <a:ext cx="4509050" cy="4151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the FER balance?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TRE= </a:t>
            </a:r>
            <a:r>
              <a:rPr lang="en-US" sz="28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-$500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Fees = </a:t>
            </a:r>
            <a:r>
              <a:rPr lang="en-US" sz="28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-$250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Stipends = </a:t>
            </a:r>
            <a:r>
              <a:rPr lang="en-US" sz="28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$1000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Re-budget </a:t>
            </a:r>
            <a:r>
              <a:rPr lang="en-US" sz="28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$250 </a:t>
            </a: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 stipends to cover deficit in fees. </a:t>
            </a:r>
            <a:r>
              <a:rPr lang="en-US" sz="28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$1000 - $250 = $750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-$500 </a:t>
            </a:r>
            <a:r>
              <a:rPr lang="en-US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moved off to unrestricted funds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 FER balance in this example = </a:t>
            </a:r>
            <a:r>
              <a:rPr lang="en-US" sz="2800" b="1" i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$750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04EA92-50E9-4463-A6F5-B4869E573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1" r="-2" b="-2"/>
          <a:stretch/>
        </p:blipFill>
        <p:spPr>
          <a:xfrm>
            <a:off x="5844209" y="1329217"/>
            <a:ext cx="6130450" cy="54249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58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mtClean="0">
                <a:solidFill>
                  <a:srgbClr val="3F3F3F"/>
                </a:solidFill>
              </a:rPr>
              <a:t>Rebudgeting </a:t>
            </a:r>
            <a:endParaRPr lang="en-US" dirty="0">
              <a:solidFill>
                <a:srgbClr val="3F3F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Autofit/>
          </a:bodyPr>
          <a:lstStyle/>
          <a:p>
            <a:r>
              <a:rPr lang="en-US" sz="3200" dirty="0" smtClean="0"/>
              <a:t>A balance in </a:t>
            </a:r>
            <a:r>
              <a:rPr lang="en-US" sz="3200" dirty="0" smtClean="0">
                <a:solidFill>
                  <a:srgbClr val="FFFF00"/>
                </a:solidFill>
              </a:rPr>
              <a:t>stipends</a:t>
            </a:r>
            <a:r>
              <a:rPr lang="en-US" sz="3200" dirty="0" smtClean="0"/>
              <a:t> and/or </a:t>
            </a:r>
            <a:r>
              <a:rPr lang="en-US" sz="3200" dirty="0" smtClean="0">
                <a:solidFill>
                  <a:srgbClr val="FFFF00"/>
                </a:solidFill>
              </a:rPr>
              <a:t>fees</a:t>
            </a:r>
            <a:r>
              <a:rPr lang="en-US" sz="3200" dirty="0" smtClean="0"/>
              <a:t> mean:</a:t>
            </a:r>
          </a:p>
          <a:p>
            <a:r>
              <a:rPr lang="en-US" sz="3200" dirty="0" smtClean="0"/>
              <a:t>It will need to be reported to the agency – </a:t>
            </a:r>
            <a:r>
              <a:rPr lang="en-US" sz="3200" i="1" dirty="0" smtClean="0"/>
              <a:t>even if the overall fund is in deficit</a:t>
            </a:r>
            <a:endParaRPr lang="en-US" sz="3200" i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AC254-F3FC-41AF-A693-00805F465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888249"/>
            <a:ext cx="4292594" cy="3969749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A balance in </a:t>
            </a:r>
            <a:r>
              <a:rPr lang="en-US" sz="3200" dirty="0" smtClean="0">
                <a:solidFill>
                  <a:srgbClr val="FFFF00"/>
                </a:solidFill>
              </a:rPr>
              <a:t>stipends</a:t>
            </a:r>
            <a:r>
              <a:rPr lang="en-US" sz="3200" dirty="0" smtClean="0"/>
              <a:t> and/or </a:t>
            </a:r>
            <a:r>
              <a:rPr lang="en-US" sz="3200" dirty="0" smtClean="0">
                <a:solidFill>
                  <a:srgbClr val="FFFF00"/>
                </a:solidFill>
              </a:rPr>
              <a:t>fees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cannot</a:t>
            </a:r>
            <a:r>
              <a:rPr lang="en-US" sz="3200" dirty="0" smtClean="0"/>
              <a:t> be used to cover the </a:t>
            </a:r>
            <a:r>
              <a:rPr lang="en-US" sz="3200" dirty="0" smtClean="0">
                <a:solidFill>
                  <a:srgbClr val="FFFF00"/>
                </a:solidFill>
              </a:rPr>
              <a:t>deficit</a:t>
            </a:r>
            <a:r>
              <a:rPr lang="en-US" sz="3200" dirty="0" smtClean="0"/>
              <a:t> in </a:t>
            </a:r>
            <a:r>
              <a:rPr lang="en-US" sz="3200" dirty="0" smtClean="0">
                <a:solidFill>
                  <a:srgbClr val="FFFF00"/>
                </a:solidFill>
              </a:rPr>
              <a:t>training related expenses</a:t>
            </a:r>
          </a:p>
          <a:p>
            <a:pPr lvl="1"/>
            <a:r>
              <a:rPr lang="en-US" sz="2800" i="1" dirty="0" smtClean="0"/>
              <a:t>Only if you receive written approval from NIH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02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68415"/>
            <a:ext cx="10515600" cy="2321171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+mj-lt"/>
              </a:rPr>
              <a:t>Institutional Commitment Letter </a:t>
            </a:r>
          </a:p>
        </p:txBody>
      </p:sp>
    </p:spTree>
    <p:extLst>
      <p:ext uri="{BB962C8B-B14F-4D97-AF65-F5344CB8AC3E}">
        <p14:creationId xmlns:p14="http://schemas.microsoft.com/office/powerpoint/2010/main" val="21099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660" y="2079130"/>
            <a:ext cx="9880599" cy="16339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Unliquidated Expenses</a:t>
            </a:r>
          </a:p>
        </p:txBody>
      </p:sp>
    </p:spTree>
    <p:extLst>
      <p:ext uri="{BB962C8B-B14F-4D97-AF65-F5344CB8AC3E}">
        <p14:creationId xmlns:p14="http://schemas.microsoft.com/office/powerpoint/2010/main" val="378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0" dirty="0">
                <a:solidFill>
                  <a:schemeClr val="bg1"/>
                </a:solidFill>
              </a:rPr>
              <a:t>Budget Periods VS Appointment Periods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22200"/>
            <a:ext cx="10972799" cy="53204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Trainee stipends and tuition are </a:t>
            </a:r>
            <a:r>
              <a:rPr lang="en-US" sz="2800" u="sng" dirty="0">
                <a:solidFill>
                  <a:srgbClr val="FFFF00"/>
                </a:solidFill>
              </a:rPr>
              <a:t>obligated for the full 12-month appt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from the budget period in which the appt. is initiated</a:t>
            </a:r>
          </a:p>
          <a:p>
            <a:r>
              <a:rPr lang="en-US" sz="2800" dirty="0">
                <a:solidFill>
                  <a:schemeClr val="bg1"/>
                </a:solidFill>
              </a:rPr>
              <a:t>Trainees can be appointed </a:t>
            </a:r>
            <a:r>
              <a:rPr lang="en-US" sz="2800" dirty="0">
                <a:solidFill>
                  <a:srgbClr val="FFFF00"/>
                </a:solidFill>
              </a:rPr>
              <a:t>anytime</a:t>
            </a:r>
            <a:r>
              <a:rPr lang="en-US" sz="2800" dirty="0">
                <a:solidFill>
                  <a:schemeClr val="bg1"/>
                </a:solidFill>
              </a:rPr>
              <a:t> during the budget period.  Portions of stipends and tuition that </a:t>
            </a:r>
            <a:r>
              <a:rPr lang="en-US" sz="2800" u="sng" dirty="0">
                <a:solidFill>
                  <a:schemeClr val="bg1"/>
                </a:solidFill>
              </a:rPr>
              <a:t>extend beyond the budget period are carried over as </a:t>
            </a:r>
            <a:r>
              <a:rPr lang="en-US" sz="2800" u="sng" dirty="0">
                <a:solidFill>
                  <a:srgbClr val="FFFF00"/>
                </a:solidFill>
              </a:rPr>
              <a:t>unliquidated obligations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(subsequent expense)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Know your budget start and end dates to effectively manage trainee appts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Use Excel to track appointments year to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12" y="3695307"/>
            <a:ext cx="10565974" cy="14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13" y="190247"/>
            <a:ext cx="10972800" cy="9584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900" b="0" dirty="0">
                <a:solidFill>
                  <a:schemeClr val="bg1"/>
                </a:solidFill>
              </a:rPr>
              <a:t>Subsequent </a:t>
            </a:r>
            <a:r>
              <a:rPr lang="en-US" sz="4900" dirty="0"/>
              <a:t>(Unliquidated) Expenses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213" y="6267643"/>
            <a:ext cx="628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Use the same method for fees and/or health benefits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13" y="1282700"/>
            <a:ext cx="11309304" cy="48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638988"/>
            <a:ext cx="9880599" cy="3431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Financial Management</a:t>
            </a:r>
            <a:endParaRPr lang="en-US" sz="9600" dirty="0">
              <a:solidFill>
                <a:schemeClr val="bg1"/>
              </a:solidFill>
              <a:latin typeface="Calibri Light" panose="020F0302020204030204" pitchFamily="34" charset="0"/>
              <a:ea typeface="Segoe UI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5890" y="5508655"/>
            <a:ext cx="9520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Wella 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Garcia – Office of </a:t>
            </a:r>
            <a:r>
              <a:rPr lang="en-US" sz="2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PostAward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Financial Services (OPAFS)</a:t>
            </a:r>
          </a:p>
        </p:txBody>
      </p:sp>
    </p:spTree>
    <p:extLst>
      <p:ext uri="{BB962C8B-B14F-4D97-AF65-F5344CB8AC3E}">
        <p14:creationId xmlns:p14="http://schemas.microsoft.com/office/powerpoint/2010/main" val="31708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3179"/>
            <a:ext cx="10972800" cy="958432"/>
          </a:xfrm>
        </p:spPr>
        <p:txBody>
          <a:bodyPr>
            <a:normAutofit/>
          </a:bodyPr>
          <a:lstStyle/>
          <a:p>
            <a:r>
              <a:rPr lang="en-US" dirty="0" smtClean="0"/>
              <a:t>Updates on Known Issues and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31344"/>
            <a:ext cx="10972799" cy="49694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PPM and </a:t>
            </a:r>
            <a:r>
              <a:rPr lang="en-US" dirty="0" smtClean="0">
                <a:solidFill>
                  <a:schemeClr val="bg1"/>
                </a:solidFill>
              </a:rPr>
              <a:t>Tasks – default to one project, 3 tasks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Allocations – will follow based on the 3 tasks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Restricted balances would be converted to TRE task.  Old 680000.  In oracle now called financial resources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does a TG </a:t>
            </a:r>
            <a:r>
              <a:rPr lang="en-US" dirty="0" err="1" smtClean="0">
                <a:solidFill>
                  <a:schemeClr val="bg1"/>
                </a:solidFill>
              </a:rPr>
              <a:t>chartstring</a:t>
            </a:r>
            <a:r>
              <a:rPr lang="en-US" dirty="0" smtClean="0">
                <a:solidFill>
                  <a:schemeClr val="bg1"/>
                </a:solidFill>
              </a:rPr>
              <a:t> look like? 20000 (Oracle) – 20001 UC Path.  Paid from ISIS still the same.  780 stipend/fees.  400 - instruction 440 research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Composite Benefits Rates (CBR’s) mask postdoc unallowable 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5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3179"/>
            <a:ext cx="10972800" cy="958432"/>
          </a:xfrm>
        </p:spPr>
        <p:txBody>
          <a:bodyPr>
            <a:normAutofit/>
          </a:bodyPr>
          <a:lstStyle/>
          <a:p>
            <a:r>
              <a:rPr lang="en-US" dirty="0" smtClean="0"/>
              <a:t>Updates on Known Issues and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31344"/>
            <a:ext cx="10972799" cy="49694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Composite Benefits Rates (CBR’s) mask postdoc unallowable benefits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Calculate to move off </a:t>
            </a:r>
            <a:r>
              <a:rPr lang="en-US" dirty="0" err="1" smtClean="0">
                <a:solidFill>
                  <a:schemeClr val="bg1"/>
                </a:solidFill>
              </a:rPr>
              <a:t>unallowables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Redirect will hopefully possible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Still waiting on final answer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3179"/>
            <a:ext cx="10972800" cy="958432"/>
          </a:xfrm>
        </p:spPr>
        <p:txBody>
          <a:bodyPr>
            <a:normAutofit/>
          </a:bodyPr>
          <a:lstStyle/>
          <a:p>
            <a:r>
              <a:rPr lang="en-US" dirty="0" smtClean="0"/>
              <a:t>Updates on Known Issues and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31344"/>
            <a:ext cx="10972799" cy="49694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Burden/IDC – no changes 8%.  Can charge IDC at the task level.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Redirect of NGN/HSIT charges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still redirect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Have expenditure types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 err="1" smtClean="0">
                <a:solidFill>
                  <a:schemeClr val="bg1"/>
                </a:solidFill>
              </a:rPr>
              <a:t>wella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#1 – to  provide later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Stipend Payments not set up for full 12 months, only till end of the project period (unliquidated expenses) – UC Path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Clinical Researcher stipends now processed in UC Path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2096547"/>
            <a:ext cx="9880599" cy="16339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Progress Reports </a:t>
            </a:r>
            <a:br>
              <a:rPr lang="en-US" sz="96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Calibri Light" panose="020F0302020204030204" pitchFamily="34" charset="0"/>
              </a:rPr>
              <a:t>(RPPR’S)</a:t>
            </a:r>
          </a:p>
        </p:txBody>
      </p:sp>
    </p:spTree>
    <p:extLst>
      <p:ext uri="{BB962C8B-B14F-4D97-AF65-F5344CB8AC3E}">
        <p14:creationId xmlns:p14="http://schemas.microsoft.com/office/powerpoint/2010/main" val="14014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b="0" dirty="0">
                <a:solidFill>
                  <a:schemeClr val="bg1"/>
                </a:solidFill>
              </a:rPr>
              <a:t>Annual Reporting (RPPR)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38981"/>
            <a:ext cx="10972799" cy="477681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RPPR’s are </a:t>
            </a:r>
            <a:r>
              <a:rPr lang="en-US" dirty="0">
                <a:solidFill>
                  <a:srgbClr val="FFFF00"/>
                </a:solidFill>
              </a:rPr>
              <a:t>due</a:t>
            </a:r>
            <a:r>
              <a:rPr lang="en-US" dirty="0">
                <a:solidFill>
                  <a:schemeClr val="bg1"/>
                </a:solidFill>
              </a:rPr>
              <a:t> approximately </a:t>
            </a:r>
            <a:r>
              <a:rPr lang="en-US" dirty="0">
                <a:solidFill>
                  <a:srgbClr val="FFFF00"/>
                </a:solidFill>
              </a:rPr>
              <a:t>60 days </a:t>
            </a:r>
            <a:r>
              <a:rPr lang="en-US" dirty="0">
                <a:solidFill>
                  <a:schemeClr val="bg1"/>
                </a:solidFill>
              </a:rPr>
              <a:t>before project end date 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Except at the end of the project period, then the progress report is submitted with the </a:t>
            </a:r>
            <a:r>
              <a:rPr lang="en-US" dirty="0">
                <a:solidFill>
                  <a:srgbClr val="FFFF00"/>
                </a:solidFill>
              </a:rPr>
              <a:t>renewal</a:t>
            </a:r>
            <a:r>
              <a:rPr lang="en-US" dirty="0">
                <a:solidFill>
                  <a:schemeClr val="bg1"/>
                </a:solidFill>
              </a:rPr>
              <a:t> application</a:t>
            </a:r>
          </a:p>
          <a:p>
            <a:pPr marL="9144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Always</a:t>
            </a:r>
            <a:r>
              <a:rPr lang="en-US" dirty="0">
                <a:solidFill>
                  <a:schemeClr val="bg1"/>
                </a:solidFill>
              </a:rPr>
              <a:t> check eRAcommons for the correct date</a:t>
            </a:r>
          </a:p>
          <a:p>
            <a:pPr marL="9144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Some T32's RPPR's are </a:t>
            </a:r>
            <a:r>
              <a:rPr lang="en-US" i="1" dirty="0">
                <a:solidFill>
                  <a:srgbClr val="FFFF00"/>
                </a:solidFill>
              </a:rPr>
              <a:t>off schedule</a:t>
            </a:r>
            <a:r>
              <a:rPr lang="en-US" dirty="0">
                <a:solidFill>
                  <a:schemeClr val="bg1"/>
                </a:solidFill>
              </a:rPr>
              <a:t>.  e.g., NIGMS are due 11/15</a:t>
            </a:r>
          </a:p>
        </p:txBody>
      </p:sp>
    </p:spTree>
    <p:extLst>
      <p:ext uri="{BB962C8B-B14F-4D97-AF65-F5344CB8AC3E}">
        <p14:creationId xmlns:p14="http://schemas.microsoft.com/office/powerpoint/2010/main" val="183851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b="0" dirty="0">
                <a:solidFill>
                  <a:schemeClr val="bg1"/>
                </a:solidFill>
              </a:rPr>
              <a:t>RPPR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38980"/>
            <a:ext cx="10972799" cy="5519019"/>
          </a:xfrm>
        </p:spPr>
        <p:txBody>
          <a:bodyPr>
            <a:noAutofit/>
          </a:bodyPr>
          <a:lstStyle/>
          <a:p>
            <a:pPr lvl="0"/>
            <a:r>
              <a:rPr lang="en-US" i="1" dirty="0">
                <a:solidFill>
                  <a:schemeClr val="bg1"/>
                </a:solidFill>
              </a:rPr>
              <a:t>B.4 - What opportunities for training and professional development?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Insert trainee summaries – should be a few paragraphs </a:t>
            </a:r>
          </a:p>
          <a:p>
            <a:r>
              <a:rPr lang="en-US" dirty="0">
                <a:solidFill>
                  <a:schemeClr val="bg1"/>
                </a:solidFill>
              </a:rPr>
              <a:t>Individual Development Plans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Describe how they were used in this reporting period to help manage the training and career development of the trainees/scholars (</a:t>
            </a:r>
            <a:r>
              <a:rPr lang="en-US" dirty="0">
                <a:solidFill>
                  <a:srgbClr val="FFFF00"/>
                </a:solidFill>
              </a:rPr>
              <a:t>do not include actual IDPs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Trainee diversity form </a:t>
            </a:r>
          </a:p>
          <a:p>
            <a:pPr lvl="1"/>
            <a:r>
              <a:rPr lang="en-US" sz="2000" u="sng" dirty="0">
                <a:solidFill>
                  <a:schemeClr val="bg1"/>
                </a:solidFill>
              </a:rPr>
              <a:t>http://grants.nih.gov/grants/funding/2590/2590.htm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sc-scenery">
  <a:themeElements>
    <a:clrScheme name="Custom 5">
      <a:dk1>
        <a:srgbClr val="262626"/>
      </a:dk1>
      <a:lt1>
        <a:sysClr val="window" lastClr="FFFFFF"/>
      </a:lt1>
      <a:dk2>
        <a:srgbClr val="569BBE"/>
      </a:dk2>
      <a:lt2>
        <a:srgbClr val="FFFFFF"/>
      </a:lt2>
      <a:accent1>
        <a:srgbClr val="00245D"/>
      </a:accent1>
      <a:accent2>
        <a:srgbClr val="6A85BA"/>
      </a:accent2>
      <a:accent3>
        <a:srgbClr val="59B297"/>
      </a:accent3>
      <a:accent4>
        <a:srgbClr val="24ADAE"/>
      </a:accent4>
      <a:accent5>
        <a:srgbClr val="A1BF87"/>
      </a:accent5>
      <a:accent6>
        <a:srgbClr val="4D361E"/>
      </a:accent6>
      <a:hlink>
        <a:srgbClr val="003699"/>
      </a:hlink>
      <a:folHlink>
        <a:srgbClr val="800080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F3EB03D36034DBF44E08A9D054A84" ma:contentTypeVersion="2" ma:contentTypeDescription="Create a new document." ma:contentTypeScope="" ma:versionID="18243b65d5408f57e58b253c15e60451">
  <xsd:schema xmlns:xsd="http://www.w3.org/2001/XMLSchema" xmlns:xs="http://www.w3.org/2001/XMLSchema" xmlns:p="http://schemas.microsoft.com/office/2006/metadata/properties" xmlns:ns1="http://schemas.microsoft.com/sharepoint/v3" xmlns:ns2="8e1c4a07-ed4f-4a2c-8c90-6eeba7ae777b" targetNamespace="http://schemas.microsoft.com/office/2006/metadata/properties" ma:root="true" ma:fieldsID="a607e26b7118da26796a18db1b7e18c1" ns1:_="" ns2:_="">
    <xsd:import namespace="http://schemas.microsoft.com/sharepoint/v3"/>
    <xsd:import namespace="8e1c4a07-ed4f-4a2c-8c90-6eeba7ae77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c4a07-ed4f-4a2c-8c90-6eeba7ae7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B49B6A-A57E-4D29-B97D-37D64CE690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D8C7DE-C8A6-4DDD-8820-BF2862F31D07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2BBF1A2-00D7-43FA-B9A2-354C7858E6BC}"/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3351</Words>
  <Application>Microsoft Office PowerPoint</Application>
  <PresentationFormat>Widescreen</PresentationFormat>
  <Paragraphs>627</Paragraphs>
  <Slides>107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107</vt:i4>
      </vt:variant>
    </vt:vector>
  </HeadingPairs>
  <TitlesOfParts>
    <vt:vector size="116" baseType="lpstr">
      <vt:lpstr>Arial</vt:lpstr>
      <vt:lpstr>Calibri</vt:lpstr>
      <vt:lpstr>Calibri Light</vt:lpstr>
      <vt:lpstr>Noto Sans</vt:lpstr>
      <vt:lpstr>Segoe UI</vt:lpstr>
      <vt:lpstr>hsc-scenery</vt:lpstr>
      <vt:lpstr>Office Theme</vt:lpstr>
      <vt:lpstr>1_Office Theme</vt:lpstr>
      <vt:lpstr>3_Office Theme</vt:lpstr>
      <vt:lpstr>Training Grants  Post Award September 10, 2020</vt:lpstr>
      <vt:lpstr>Purpose of Post-Award training </vt:lpstr>
      <vt:lpstr>Presentation Outline  </vt:lpstr>
      <vt:lpstr>Other Application Components </vt:lpstr>
      <vt:lpstr>Samples of Other Components </vt:lpstr>
      <vt:lpstr>Biosketches</vt:lpstr>
      <vt:lpstr>Mentoring Biosketch is different from Research Biosketch</vt:lpstr>
      <vt:lpstr>Biosketches</vt:lpstr>
      <vt:lpstr>Institutional Commitment Letter </vt:lpstr>
      <vt:lpstr>Institutional Commitment Letter </vt:lpstr>
      <vt:lpstr>Institutional Commitment Letter </vt:lpstr>
      <vt:lpstr>PowerPoint Presentation</vt:lpstr>
      <vt:lpstr>PowerPoint Presentation</vt:lpstr>
      <vt:lpstr>NRSA Support Years</vt:lpstr>
      <vt:lpstr>Basic Stipend Policy</vt:lpstr>
      <vt:lpstr>Budget Period VS Appointment Period</vt:lpstr>
      <vt:lpstr>Stipend Policy – Appointments</vt:lpstr>
      <vt:lpstr>Trainee Application Process</vt:lpstr>
      <vt:lpstr>Applying to a Training Grant Program</vt:lpstr>
      <vt:lpstr>PowerPoint Presentation</vt:lpstr>
      <vt:lpstr>PowerPoint Presentation</vt:lpstr>
      <vt:lpstr>Postaward Training Grant Tracking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Appointment checklist</vt:lpstr>
      <vt:lpstr>Appointment Expectation Letter</vt:lpstr>
      <vt:lpstr>PowerPoint Presentation</vt:lpstr>
      <vt:lpstr>What is xTrain?</vt:lpstr>
      <vt:lpstr>NIH Electronic and Paper Forms</vt:lpstr>
      <vt:lpstr>xTrain Codes </vt:lpstr>
      <vt:lpstr>Initiating an appointment or reappointment</vt:lpstr>
      <vt:lpstr>How do I access xTrain ?</vt:lpstr>
      <vt:lpstr>How to Login into xTRAIN</vt:lpstr>
      <vt:lpstr>PowerPoint Presentation</vt:lpstr>
      <vt:lpstr>eRA Commons</vt:lpstr>
      <vt:lpstr>eRA Commons</vt:lpstr>
      <vt:lpstr>Check prior NRSA support</vt:lpstr>
      <vt:lpstr>eRA Commons</vt:lpstr>
      <vt:lpstr>eRA Commons</vt:lpstr>
      <vt:lpstr>eRA Commons</vt:lpstr>
      <vt:lpstr>Need eRA Commons Account?</vt:lpstr>
      <vt:lpstr>PowerPoint Presentation</vt:lpstr>
      <vt:lpstr>ORCID</vt:lpstr>
      <vt:lpstr>Open Researcher and Contributor iDentifiers (ORCID)</vt:lpstr>
      <vt:lpstr>ORCID</vt:lpstr>
      <vt:lpstr>Sign me up!</vt:lpstr>
      <vt:lpstr>Create or connect your orcid id</vt:lpstr>
      <vt:lpstr>PowerPoint Presentation</vt:lpstr>
      <vt:lpstr>Authorize NIH access to your ORCID profile</vt:lpstr>
      <vt:lpstr>Successfully linked!</vt:lpstr>
      <vt:lpstr>PowerPoint Presentation</vt:lpstr>
      <vt:lpstr>Initiating an appointment or reappointment</vt:lpstr>
      <vt:lpstr>Appointments Reappointments</vt:lpstr>
      <vt:lpstr>Reappointments</vt:lpstr>
      <vt:lpstr>Status types for appointments or reappointments</vt:lpstr>
      <vt:lpstr>PowerPoint Presentation</vt:lpstr>
      <vt:lpstr>Initiating a Termination Notice</vt:lpstr>
      <vt:lpstr>Terminations</vt:lpstr>
      <vt:lpstr>Status Types for Terminations</vt:lpstr>
      <vt:lpstr>PowerPoint Presentation</vt:lpstr>
      <vt:lpstr>Two appointments</vt:lpstr>
      <vt:lpstr>PowerPoint Presentation</vt:lpstr>
      <vt:lpstr>Payback Agreement</vt:lpstr>
      <vt:lpstr>Payback Agreement</vt:lpstr>
      <vt:lpstr>Payback Agreement</vt:lpstr>
      <vt:lpstr>Payback Agreement - PHS-6031</vt:lpstr>
      <vt:lpstr>Payback Agreement 6031-1(APAC)</vt:lpstr>
      <vt:lpstr>PowerPoint Presentation</vt:lpstr>
      <vt:lpstr>  Stipend and Taxes </vt:lpstr>
      <vt:lpstr>Stipend and Taxes</vt:lpstr>
      <vt:lpstr>Tax Liability Options</vt:lpstr>
      <vt:lpstr>Another Option</vt:lpstr>
      <vt:lpstr>PowerPoint Presentation</vt:lpstr>
      <vt:lpstr>Additional Withholdings </vt:lpstr>
      <vt:lpstr>Additional Withholdings </vt:lpstr>
      <vt:lpstr>Common Questions about Taxes</vt:lpstr>
      <vt:lpstr>Travel</vt:lpstr>
      <vt:lpstr>PowerPoint Presentation</vt:lpstr>
      <vt:lpstr>Re-budgeting Guidelines</vt:lpstr>
      <vt:lpstr>Re-budgeting</vt:lpstr>
      <vt:lpstr>Re-budgeting</vt:lpstr>
      <vt:lpstr>Rebudgeting </vt:lpstr>
      <vt:lpstr>PowerPoint Presentation</vt:lpstr>
      <vt:lpstr>Budget Periods VS Appointment Periods</vt:lpstr>
      <vt:lpstr> Subsequent (Unliquidated) Expenses</vt:lpstr>
      <vt:lpstr>PowerPoint Presentation</vt:lpstr>
      <vt:lpstr>Updates on Known Issues and Changes</vt:lpstr>
      <vt:lpstr>Updates on Known Issues and Changes</vt:lpstr>
      <vt:lpstr>Updates on Known Issues and Changes</vt:lpstr>
      <vt:lpstr>PowerPoint Presentation</vt:lpstr>
      <vt:lpstr> Annual Reporting (RPPR)</vt:lpstr>
      <vt:lpstr> RPPR</vt:lpstr>
      <vt:lpstr> RPPR</vt:lpstr>
      <vt:lpstr> RPPR</vt:lpstr>
      <vt:lpstr>Annual Reporting (RPPR)</vt:lpstr>
      <vt:lpstr>Important Points to Remember</vt:lpstr>
      <vt:lpstr>Website resources</vt:lpstr>
      <vt:lpstr>Training Grant  Presentations </vt:lpstr>
      <vt:lpstr>Website Resources – Search “RSC” in Blink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Grants  Post Award September 12, 2019</dc:title>
  <dc:creator>jill weller</dc:creator>
  <cp:lastModifiedBy>Weller, Jill</cp:lastModifiedBy>
  <cp:revision>52</cp:revision>
  <cp:lastPrinted>2020-09-10T15:03:30Z</cp:lastPrinted>
  <dcterms:created xsi:type="dcterms:W3CDTF">2019-09-11T02:56:04Z</dcterms:created>
  <dcterms:modified xsi:type="dcterms:W3CDTF">2020-09-10T18:16:35Z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0x010100B15F3EB03D36034DBF44E08A9D054A84</vt:lpwstr>
  </property>
</Properties>
</file>