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8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1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81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2"/>
  </p:notesMasterIdLst>
  <p:sldIdLst>
    <p:sldId id="256" r:id="rId3"/>
    <p:sldId id="286" r:id="rId4"/>
    <p:sldId id="276" r:id="rId5"/>
    <p:sldId id="329" r:id="rId6"/>
    <p:sldId id="321" r:id="rId7"/>
    <p:sldId id="322" r:id="rId8"/>
    <p:sldId id="348" r:id="rId9"/>
    <p:sldId id="323" r:id="rId10"/>
    <p:sldId id="349" r:id="rId11"/>
    <p:sldId id="289" r:id="rId12"/>
    <p:sldId id="340" r:id="rId13"/>
    <p:sldId id="291" r:id="rId14"/>
    <p:sldId id="292" r:id="rId15"/>
    <p:sldId id="311" r:id="rId16"/>
    <p:sldId id="312" r:id="rId17"/>
    <p:sldId id="315" r:id="rId18"/>
    <p:sldId id="331" r:id="rId19"/>
    <p:sldId id="351" r:id="rId20"/>
    <p:sldId id="341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335" r:id="rId29"/>
    <p:sldId id="265" r:id="rId30"/>
    <p:sldId id="268" r:id="rId31"/>
    <p:sldId id="274" r:id="rId32"/>
    <p:sldId id="275" r:id="rId33"/>
    <p:sldId id="342" r:id="rId34"/>
    <p:sldId id="309" r:id="rId35"/>
    <p:sldId id="310" r:id="rId36"/>
    <p:sldId id="314" r:id="rId37"/>
    <p:sldId id="343" r:id="rId38"/>
    <p:sldId id="293" r:id="rId39"/>
    <p:sldId id="277" r:id="rId40"/>
    <p:sldId id="332" r:id="rId41"/>
    <p:sldId id="280" r:id="rId42"/>
    <p:sldId id="281" r:id="rId43"/>
    <p:sldId id="282" r:id="rId44"/>
    <p:sldId id="283" r:id="rId45"/>
    <p:sldId id="284" r:id="rId46"/>
    <p:sldId id="285" r:id="rId47"/>
    <p:sldId id="328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68" r:id="rId64"/>
    <p:sldId id="369" r:id="rId65"/>
    <p:sldId id="370" r:id="rId66"/>
    <p:sldId id="371" r:id="rId67"/>
    <p:sldId id="372" r:id="rId68"/>
    <p:sldId id="373" r:id="rId69"/>
    <p:sldId id="374" r:id="rId70"/>
    <p:sldId id="294" r:id="rId71"/>
    <p:sldId id="301" r:id="rId72"/>
    <p:sldId id="302" r:id="rId73"/>
    <p:sldId id="352" r:id="rId74"/>
    <p:sldId id="339" r:id="rId75"/>
    <p:sldId id="338" r:id="rId76"/>
    <p:sldId id="344" r:id="rId77"/>
    <p:sldId id="316" r:id="rId78"/>
    <p:sldId id="295" r:id="rId79"/>
    <p:sldId id="305" r:id="rId80"/>
    <p:sldId id="296" r:id="rId81"/>
    <p:sldId id="303" r:id="rId82"/>
    <p:sldId id="304" r:id="rId83"/>
    <p:sldId id="297" r:id="rId84"/>
    <p:sldId id="299" r:id="rId85"/>
    <p:sldId id="330" r:id="rId86"/>
    <p:sldId id="306" r:id="rId87"/>
    <p:sldId id="336" r:id="rId88"/>
    <p:sldId id="337" r:id="rId89"/>
    <p:sldId id="317" r:id="rId90"/>
    <p:sldId id="298" r:id="rId91"/>
    <p:sldId id="347" r:id="rId92"/>
    <p:sldId id="257" r:id="rId93"/>
    <p:sldId id="300" r:id="rId94"/>
    <p:sldId id="334" r:id="rId95"/>
    <p:sldId id="333" r:id="rId96"/>
    <p:sldId id="318" r:id="rId97"/>
    <p:sldId id="350" r:id="rId98"/>
    <p:sldId id="326" r:id="rId99"/>
    <p:sldId id="325" r:id="rId100"/>
    <p:sldId id="327" r:id="rId10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customXml" Target="../customXml/item1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presProps" Target="presProps.xml"/><Relationship Id="rId108" Type="http://schemas.openxmlformats.org/officeDocument/2006/relationships/customXml" Target="../customXml/item2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customXml" Target="../customXml/item3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4F5F8-A1EF-4125-B1E8-E0D3179552CC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533A2-1A25-4296-A4F9-B82B7A00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533A2-1A25-4296-A4F9-B82B7A004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6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/>
              <a:t>clean up this slide, and remove middle portion not associated</a:t>
            </a:r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160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 marL="232943" indent="-97060">
              <a:lnSpc>
                <a:spcPct val="90000"/>
              </a:lnSpc>
              <a:spcBef>
                <a:spcPts val="1019"/>
              </a:spcBef>
              <a:buClr>
                <a:schemeClr val="dk1"/>
              </a:buClr>
              <a:buSzPct val="91666"/>
              <a:buNone/>
            </a:pPr>
            <a:r>
              <a:rPr lang="en-US"/>
              <a:t>When the progress report is submitted to the agency, the publication data is frozen in the progress report</a:t>
            </a:r>
          </a:p>
          <a:p>
            <a:pPr>
              <a:buNone/>
            </a:pPr>
            <a:endParaRPr/>
          </a:p>
        </p:txBody>
      </p:sp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3426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0158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9601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1385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wrap="square"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17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928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/>
              <a:t>Clean up this</a:t>
            </a:r>
            <a:r>
              <a:rPr lang="en-US" baseline="0" dirty="0"/>
              <a:t> slide</a:t>
            </a:r>
            <a:endParaRPr dirty="0"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6402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74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wrap="square" lIns="93162" tIns="46568" rIns="93162" bIns="46568" anchor="b" anchorCtr="0">
            <a:noAutofit/>
          </a:bodyPr>
          <a:lstStyle/>
          <a:p>
            <a:fld id="{00000000-1234-1234-1234-123412341234}" type="slidenum">
              <a:rPr lang="en-US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1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 ANIMATIONS?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45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/>
              <a:t>Jill to clean up this slide </a:t>
            </a:r>
          </a:p>
          <a:p>
            <a:pPr>
              <a:buNone/>
            </a:pPr>
            <a:r>
              <a:rPr lang="en-US"/>
              <a:t>IHMS system supports the deposit of manuscripts into PubMed Central (PMC), as required by the public access policies of NIH and other participating funders</a:t>
            </a:r>
          </a:p>
          <a:p>
            <a:pPr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816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wrap="square"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001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b="1"/>
          </a:p>
        </p:txBody>
      </p:sp>
      <p:sp>
        <p:nvSpPr>
          <p:cNvPr id="363" name="Shape 363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wrap="square"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18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/>
              <a:t>Jill to rephrase last bullet point</a:t>
            </a:r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4293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sz="1000"/>
              <a:t>Demo of Karen’s bibliography</a:t>
            </a:r>
          </a:p>
          <a:p>
            <a:pPr marL="232943" indent="-90589">
              <a:lnSpc>
                <a:spcPct val="115000"/>
              </a:lnSpc>
              <a:spcBef>
                <a:spcPts val="1834"/>
              </a:spcBef>
              <a:spcAft>
                <a:spcPts val="408"/>
              </a:spcAft>
              <a:buClr>
                <a:schemeClr val="dk1"/>
              </a:buClr>
              <a:buSzPct val="100000"/>
              <a:buChar char="•"/>
            </a:pPr>
            <a:r>
              <a:rPr lang="en-US" sz="1000"/>
              <a:t>How to add citations</a:t>
            </a:r>
          </a:p>
          <a:p>
            <a:pPr marL="698830" lvl="1" indent="-116472">
              <a:lnSpc>
                <a:spcPct val="115000"/>
              </a:lnSpc>
              <a:spcBef>
                <a:spcPts val="1834"/>
              </a:spcBef>
              <a:spcAft>
                <a:spcPts val="408"/>
              </a:spcAft>
              <a:buClr>
                <a:schemeClr val="dk1"/>
              </a:buClr>
              <a:buSzPct val="100000"/>
              <a:buChar char="•"/>
            </a:pPr>
            <a:r>
              <a:rPr lang="en-US" sz="1000"/>
              <a:t>Maintain citations</a:t>
            </a:r>
          </a:p>
          <a:p>
            <a:pPr marL="698830" lvl="1" indent="-116472">
              <a:lnSpc>
                <a:spcPct val="115000"/>
              </a:lnSpc>
              <a:spcBef>
                <a:spcPts val="1834"/>
              </a:spcBef>
              <a:spcAft>
                <a:spcPts val="408"/>
              </a:spcAft>
              <a:buClr>
                <a:schemeClr val="dk1"/>
              </a:buClr>
              <a:buSzPct val="100000"/>
              <a:buChar char="•"/>
            </a:pPr>
            <a:r>
              <a:rPr lang="en-US" sz="1000"/>
              <a:t>Deleting citations </a:t>
            </a:r>
          </a:p>
          <a:p>
            <a:pPr marL="698830" lvl="1" indent="-116472">
              <a:lnSpc>
                <a:spcPct val="115000"/>
              </a:lnSpc>
              <a:spcBef>
                <a:spcPts val="1834"/>
              </a:spcBef>
              <a:spcAft>
                <a:spcPts val="408"/>
              </a:spcAft>
              <a:buClr>
                <a:schemeClr val="dk1"/>
              </a:buClr>
              <a:buSzPct val="100000"/>
              <a:buChar char="•"/>
            </a:pPr>
            <a:r>
              <a:rPr lang="en-US" sz="1000"/>
              <a:t>Searching</a:t>
            </a:r>
          </a:p>
          <a:p>
            <a:pPr marL="1164717" lvl="2" indent="-142354">
              <a:lnSpc>
                <a:spcPct val="115000"/>
              </a:lnSpc>
              <a:spcBef>
                <a:spcPts val="1834"/>
              </a:spcBef>
              <a:spcAft>
                <a:spcPts val="408"/>
              </a:spcAft>
              <a:buClr>
                <a:schemeClr val="dk1"/>
              </a:buClr>
              <a:buSzPct val="100000"/>
              <a:buChar char="•"/>
            </a:pPr>
            <a:r>
              <a:rPr lang="en-US" sz="1000"/>
              <a:t>highlights</a:t>
            </a:r>
          </a:p>
          <a:p>
            <a:pPr marL="1164717" lvl="2" indent="-142354">
              <a:lnSpc>
                <a:spcPct val="115000"/>
              </a:lnSpc>
              <a:spcBef>
                <a:spcPts val="1834"/>
              </a:spcBef>
              <a:spcAft>
                <a:spcPts val="408"/>
              </a:spcAft>
              <a:buClr>
                <a:schemeClr val="dk1"/>
              </a:buClr>
              <a:buSzPct val="100000"/>
              <a:buChar char="•"/>
            </a:pPr>
            <a:r>
              <a:rPr lang="en-US" sz="1000"/>
              <a:t>narrowing results</a:t>
            </a:r>
          </a:p>
          <a:p>
            <a:pPr marL="1164717" lvl="2" indent="-142354">
              <a:lnSpc>
                <a:spcPct val="115000"/>
              </a:lnSpc>
              <a:spcBef>
                <a:spcPts val="1834"/>
              </a:spcBef>
              <a:spcAft>
                <a:spcPts val="408"/>
              </a:spcAft>
              <a:buClr>
                <a:schemeClr val="dk1"/>
              </a:buClr>
              <a:buSzPct val="100000"/>
              <a:buChar char="•"/>
            </a:pPr>
            <a:r>
              <a:rPr lang="en-US" sz="1000"/>
              <a:t>Setting up alerts</a:t>
            </a:r>
          </a:p>
          <a:p>
            <a:pPr marL="232943" indent="-90589">
              <a:lnSpc>
                <a:spcPct val="115000"/>
              </a:lnSpc>
              <a:spcBef>
                <a:spcPts val="1834"/>
              </a:spcBef>
              <a:spcAft>
                <a:spcPts val="408"/>
              </a:spcAft>
              <a:buClr>
                <a:schemeClr val="dk1"/>
              </a:buClr>
              <a:buSzPct val="100000"/>
              <a:buChar char="•"/>
            </a:pPr>
            <a:endParaRPr sz="1000"/>
          </a:p>
          <a:p>
            <a:pPr>
              <a:buNone/>
            </a:pPr>
            <a:endParaRPr sz="1000"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6232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/>
              <a:t>CLean up slide alignments and fonts</a:t>
            </a:r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9735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 marL="698830" lvl="1" indent="-142354">
              <a:lnSpc>
                <a:spcPct val="90000"/>
              </a:lnSpc>
              <a:spcBef>
                <a:spcPts val="1019"/>
              </a:spcBef>
              <a:buClr>
                <a:schemeClr val="dk1"/>
              </a:buClr>
              <a:buSzPct val="100000"/>
              <a:buChar char="•"/>
            </a:pPr>
            <a:r>
              <a:rPr lang="en-US" sz="1400"/>
              <a:t>First author or delegate  is responsible for obtaining PMC</a:t>
            </a:r>
          </a:p>
          <a:p>
            <a:pPr marL="698830" lvl="1" indent="-122942">
              <a:lnSpc>
                <a:spcPct val="90000"/>
              </a:lnSpc>
              <a:spcBef>
                <a:spcPts val="510"/>
              </a:spcBef>
              <a:buClr>
                <a:schemeClr val="dk1"/>
              </a:buClr>
              <a:buSzPct val="100000"/>
              <a:buChar char="•"/>
            </a:pPr>
            <a:r>
              <a:rPr lang="en-US" sz="1100"/>
              <a:t>Who has seen an NIHMS #?  </a:t>
            </a:r>
          </a:p>
          <a:p>
            <a:pPr marL="698830" lvl="1" indent="-122942">
              <a:lnSpc>
                <a:spcPct val="90000"/>
              </a:lnSpc>
              <a:spcBef>
                <a:spcPts val="510"/>
              </a:spcBef>
              <a:buClr>
                <a:schemeClr val="dk1"/>
              </a:buClr>
              <a:buSzPct val="100000"/>
              <a:buChar char="•"/>
            </a:pPr>
            <a:r>
              <a:rPr lang="en-US" sz="1100"/>
              <a:t>PubMed Central is an index of full-text papers, while PubMed is an index of abstracts.</a:t>
            </a:r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22159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 marL="232943" indent="-97060">
              <a:lnSpc>
                <a:spcPct val="90000"/>
              </a:lnSpc>
              <a:spcBef>
                <a:spcPts val="1019"/>
              </a:spcBef>
              <a:buClr>
                <a:schemeClr val="dk1"/>
              </a:buClr>
              <a:buSzPct val="91666"/>
              <a:buNone/>
            </a:pPr>
            <a:r>
              <a:rPr lang="en-US"/>
              <a:t>When the progress report is submitted to the agency, the publication data is frozen in the progress report</a:t>
            </a:r>
          </a:p>
          <a:p>
            <a:pPr>
              <a:buNone/>
            </a:pPr>
            <a:endParaRPr/>
          </a:p>
        </p:txBody>
      </p:sp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388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0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02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Split slide, small font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A2793-524F-4DE8-BF6D-CD4F7AC6207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76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/>
              <a:t>Jill’s section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wrap="square"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82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/>
              <a:t>Jill’s section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wrap="square"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/>
              <a:t>clean up this slide, and remove middle portion not associated</a:t>
            </a:r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7719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/>
              <a:t>clean up this slide, and remove middle portion not associated</a:t>
            </a:r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417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C6C9-ECE6-45E8-8517-C9F436C22270}" type="datetime1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999-61C0-4922-9ADF-BD35B0F23B41}" type="datetime1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9BA-63C2-4A86-94CD-DFF48E7D423F}" type="datetime1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4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2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838200" y="1514540"/>
            <a:ext cx="10515600" cy="465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452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179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6524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511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9105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611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922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82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3F39-B1E0-46EE-A5F7-7DDDACA48838}" type="datetime1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83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99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6152-E770-4294-AE1D-1430D9392BC4}" type="datetime1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80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BB87-D7FD-41A2-B980-415E14DE20A7}" type="datetime1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1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3E59-C9E6-477A-9BC1-30D49029FB92}" type="datetime1">
              <a:rPr lang="en-US" smtClean="0"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9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06E7-48D4-495D-AE9E-2556DB517A7E}" type="datetime1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06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9A82-C24B-4A3F-85F6-A8E0B1CD2A07}" type="datetime1">
              <a:rPr lang="en-US" smtClean="0"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300" y="857952"/>
            <a:ext cx="6172200" cy="4873625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2665-3103-4440-A407-1AEA01428F09}" type="datetime1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3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84F2-4110-4300-9EBF-71858DC93C7C}" type="datetime1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1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5869F-EE57-497A-876B-C9F1FDA0C9C5}" type="datetime1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379F7-7E1F-4027-8C12-AA762F71A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1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7865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Calibri Light" panose="020F0302020204030204" pitchFamily="34" charset="0"/>
          <a:ea typeface="Calibri Light" panose="020F030202020403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grants.nih.gov/grants/funding/2590/2590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Public%20Access%20PRA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bout/authorm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guides.lib.umich.edu/nihpublicaccesspolicy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nihms.nih.gov/db/sub.cgi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.ucsd.edu/financial/graduate-tuition-fees.html" TargetMode="External"/><Relationship Id="rId2" Type="http://schemas.openxmlformats.org/officeDocument/2006/relationships/hyperlink" Target="https://grants.nih.gov/grants/guide/notice-files/NOT-OD-17-084.html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Admins Guide to Training Grant RPPR’s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82116"/>
            <a:ext cx="3019124" cy="1655762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latin typeface="+mj-lt"/>
              </a:rPr>
              <a:t>Jill I. Weller</a:t>
            </a:r>
          </a:p>
          <a:p>
            <a:pPr algn="l"/>
            <a:r>
              <a:rPr lang="en-US" sz="2000" dirty="0" smtClean="0">
                <a:latin typeface="+mj-lt"/>
              </a:rPr>
              <a:t>Training Grant Analyst</a:t>
            </a:r>
          </a:p>
          <a:p>
            <a:pPr algn="l"/>
            <a:r>
              <a:rPr lang="en-US" sz="2000" dirty="0" smtClean="0">
                <a:latin typeface="+mj-lt"/>
              </a:rPr>
              <a:t>Research Service Core </a:t>
            </a:r>
          </a:p>
          <a:p>
            <a:pPr algn="l"/>
            <a:r>
              <a:rPr lang="en-US" sz="2000" dirty="0" smtClean="0">
                <a:latin typeface="+mj-lt"/>
              </a:rPr>
              <a:t>X43933</a:t>
            </a:r>
          </a:p>
          <a:p>
            <a:pPr algn="l"/>
            <a:r>
              <a:rPr lang="en-US" sz="2000" dirty="0" smtClean="0">
                <a:latin typeface="+mj-lt"/>
              </a:rPr>
              <a:t>jweller@ucsd.edu</a:t>
            </a:r>
            <a:endParaRPr lang="en-US" sz="2000" dirty="0">
              <a:latin typeface="+mj-l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599770" y="4482116"/>
            <a:ext cx="295914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latin typeface="+mj-lt"/>
              </a:rPr>
              <a:t>Karen </a:t>
            </a:r>
            <a:r>
              <a:rPr lang="en-US" sz="2000" dirty="0" err="1" smtClean="0">
                <a:latin typeface="+mj-lt"/>
              </a:rPr>
              <a:t>Heskett</a:t>
            </a:r>
            <a:endParaRPr lang="en-US" sz="2000" dirty="0" smtClean="0">
              <a:latin typeface="+mj-lt"/>
            </a:endParaRPr>
          </a:p>
          <a:p>
            <a:pPr algn="l"/>
            <a:r>
              <a:rPr lang="en-US" sz="2000" dirty="0" smtClean="0">
                <a:latin typeface="+mj-lt"/>
              </a:rPr>
              <a:t>Librarian</a:t>
            </a:r>
          </a:p>
          <a:p>
            <a:pPr algn="l"/>
            <a:r>
              <a:rPr lang="en-US" sz="2000" dirty="0" smtClean="0">
                <a:latin typeface="+mj-lt"/>
              </a:rPr>
              <a:t>X41199</a:t>
            </a:r>
          </a:p>
          <a:p>
            <a:pPr algn="l"/>
            <a:r>
              <a:rPr lang="en-US" sz="2000" dirty="0" smtClean="0">
                <a:latin typeface="+mj-lt"/>
              </a:rPr>
              <a:t>kheskett@ucsd.edu</a:t>
            </a:r>
          </a:p>
          <a:p>
            <a:pPr algn="l"/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3330341"/>
            <a:ext cx="9144000" cy="471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February 14, 2018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A.</a:t>
            </a:r>
            <a:br>
              <a:rPr lang="en-US" dirty="0" smtClean="0"/>
            </a:br>
            <a:r>
              <a:rPr lang="en-US" dirty="0" smtClean="0"/>
              <a:t>Cover Page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2932"/>
            <a:ext cx="10829925" cy="19431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38200" y="34014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4016354"/>
            <a:ext cx="10515600" cy="16965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/>
              <a:t>Cover Page</a:t>
            </a:r>
            <a:endParaRPr lang="en-US" sz="9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524" y="261019"/>
            <a:ext cx="10515600" cy="1325563"/>
          </a:xfrm>
        </p:spPr>
        <p:txBody>
          <a:bodyPr/>
          <a:lstStyle/>
          <a:p>
            <a:r>
              <a:rPr lang="en-US" dirty="0"/>
              <a:t>Section A.</a:t>
            </a:r>
            <a:br>
              <a:rPr lang="en-US" dirty="0"/>
            </a:br>
            <a:r>
              <a:rPr lang="en-US" dirty="0"/>
              <a:t>Cover 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24" y="1501392"/>
            <a:ext cx="10515600" cy="517578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299857" y="2736581"/>
            <a:ext cx="524932" cy="5716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634592" y="4310820"/>
            <a:ext cx="524932" cy="5716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97058" y="84878"/>
            <a:ext cx="7218742" cy="1007461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400" dirty="0">
                <a:solidFill>
                  <a:srgbClr val="FF0000"/>
                </a:solidFill>
              </a:rPr>
              <a:t>Mostly prefilled data from </a:t>
            </a:r>
            <a:r>
              <a:rPr lang="en-US" sz="2400" dirty="0" err="1">
                <a:solidFill>
                  <a:srgbClr val="FF0000"/>
                </a:solidFill>
              </a:rPr>
              <a:t>eRA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Commons </a:t>
            </a:r>
          </a:p>
          <a:p>
            <a:pPr marL="457200" indent="-457200"/>
            <a:r>
              <a:rPr lang="en-US" sz="2400" dirty="0" smtClean="0">
                <a:solidFill>
                  <a:srgbClr val="FF0000"/>
                </a:solidFill>
              </a:rPr>
              <a:t>Confirm Signing &amp; Administrative Official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en-US" sz="2400" dirty="0" smtClean="0">
                <a:solidFill>
                  <a:srgbClr val="FF0000"/>
                </a:solidFill>
              </a:rPr>
              <a:t>Confirm Project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 smtClean="0">
                <a:solidFill>
                  <a:srgbClr val="FF0000"/>
                </a:solidFill>
              </a:rPr>
              <a:t>ates &amp; Reporting </a:t>
            </a:r>
            <a:r>
              <a:rPr lang="en-US" sz="2400" dirty="0">
                <a:solidFill>
                  <a:srgbClr val="FF0000"/>
                </a:solidFill>
              </a:rPr>
              <a:t>Period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0454795" y="1991902"/>
            <a:ext cx="671914" cy="37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0454795" y="2740406"/>
            <a:ext cx="620956" cy="118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9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345"/>
            <a:ext cx="10515600" cy="4040187"/>
          </a:xfrm>
        </p:spPr>
        <p:txBody>
          <a:bodyPr>
            <a:noAutofit/>
          </a:bodyPr>
          <a:lstStyle/>
          <a:p>
            <a:r>
              <a:rPr lang="en-US" dirty="0"/>
              <a:t>Save often and before navigating to the next </a:t>
            </a:r>
            <a:r>
              <a:rPr lang="en-US" dirty="0" smtClean="0"/>
              <a:t>screen!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91870"/>
            <a:ext cx="9703049" cy="211772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28494" y="4487419"/>
            <a:ext cx="414864" cy="8089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B.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80746"/>
            <a:ext cx="10515600" cy="16965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/>
              <a:t>Accomplishments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42" y="4275667"/>
            <a:ext cx="10915650" cy="17716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B.</a:t>
            </a:r>
            <a:br>
              <a:rPr lang="en-US" dirty="0" smtClean="0"/>
            </a:br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B.1</a:t>
            </a:r>
            <a:r>
              <a:rPr lang="en-US" dirty="0"/>
              <a:t>  </a:t>
            </a:r>
            <a:r>
              <a:rPr lang="en-US" dirty="0" smtClean="0"/>
              <a:t>- What </a:t>
            </a:r>
            <a:r>
              <a:rPr lang="en-US" dirty="0"/>
              <a:t>are the major goals of the project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Text should match project goals as stated in </a:t>
            </a:r>
            <a:r>
              <a:rPr lang="en-US" dirty="0"/>
              <a:t>the approved </a:t>
            </a:r>
            <a:r>
              <a:rPr lang="en-US" dirty="0" smtClean="0"/>
              <a:t>application</a:t>
            </a:r>
            <a:br>
              <a:rPr lang="en-US" dirty="0" smtClean="0"/>
            </a:br>
            <a:endParaRPr lang="en-US" u="sng" dirty="0"/>
          </a:p>
          <a:p>
            <a:r>
              <a:rPr lang="en-US" u="sng" dirty="0" smtClean="0"/>
              <a:t>B.1.a</a:t>
            </a:r>
            <a:r>
              <a:rPr lang="en-US" dirty="0" smtClean="0"/>
              <a:t> </a:t>
            </a:r>
            <a:r>
              <a:rPr lang="en-US" dirty="0"/>
              <a:t>- Have the major goals changed since the </a:t>
            </a:r>
            <a:r>
              <a:rPr lang="en-US" dirty="0" smtClean="0"/>
              <a:t>initial competing </a:t>
            </a:r>
            <a:r>
              <a:rPr lang="en-US" dirty="0"/>
              <a:t>award or </a:t>
            </a:r>
            <a:r>
              <a:rPr lang="en-US" dirty="0">
                <a:solidFill>
                  <a:srgbClr val="FF0000"/>
                </a:solidFill>
              </a:rPr>
              <a:t>previous</a:t>
            </a:r>
            <a:r>
              <a:rPr lang="en-US" dirty="0"/>
              <a:t> report</a:t>
            </a:r>
            <a:r>
              <a:rPr lang="en-US" dirty="0" smtClean="0"/>
              <a:t>?  </a:t>
            </a:r>
            <a:r>
              <a:rPr lang="en-US" i="1" dirty="0" smtClean="0"/>
              <a:t>Yes or No</a:t>
            </a:r>
          </a:p>
          <a:p>
            <a:endParaRPr lang="en-US" u="sng" dirty="0" smtClean="0"/>
          </a:p>
          <a:p>
            <a:r>
              <a:rPr lang="en-US" u="sng" dirty="0" smtClean="0"/>
              <a:t>B.2</a:t>
            </a:r>
            <a:r>
              <a:rPr lang="en-US" dirty="0"/>
              <a:t> - What was accomplished under these goals</a:t>
            </a:r>
            <a:r>
              <a:rPr lang="en-US" dirty="0" smtClean="0"/>
              <a:t>?</a:t>
            </a:r>
          </a:p>
          <a:p>
            <a:pPr lvl="1"/>
            <a:r>
              <a:rPr lang="en-US" i="1" dirty="0" smtClean="0"/>
              <a:t>PDF upload</a:t>
            </a:r>
          </a:p>
          <a:p>
            <a:endParaRPr lang="en-US" u="sng" dirty="0" smtClean="0"/>
          </a:p>
          <a:p>
            <a:r>
              <a:rPr lang="en-US" u="sng" dirty="0" smtClean="0"/>
              <a:t>B.3</a:t>
            </a:r>
            <a:r>
              <a:rPr lang="en-US" dirty="0"/>
              <a:t>- Competitive Revisions/Administrative Supplements</a:t>
            </a:r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3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B.</a:t>
            </a:r>
            <a:br>
              <a:rPr lang="en-US" dirty="0" smtClean="0"/>
            </a:br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B.4</a:t>
            </a:r>
            <a:r>
              <a:rPr lang="en-US" dirty="0"/>
              <a:t> </a:t>
            </a:r>
            <a:r>
              <a:rPr lang="en-US" dirty="0" smtClean="0"/>
              <a:t>- What </a:t>
            </a:r>
            <a:r>
              <a:rPr lang="en-US" dirty="0"/>
              <a:t>opportunities for training and professional development has the project provided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Trainee </a:t>
            </a:r>
            <a:r>
              <a:rPr lang="en-US" dirty="0" smtClean="0"/>
              <a:t>progress report summaries include:</a:t>
            </a:r>
          </a:p>
          <a:p>
            <a:pPr lvl="2"/>
            <a:r>
              <a:rPr lang="en-US" sz="2800" dirty="0"/>
              <a:t>Mentor</a:t>
            </a:r>
          </a:p>
          <a:p>
            <a:pPr lvl="2"/>
            <a:r>
              <a:rPr lang="en-US" sz="2800" dirty="0" smtClean="0"/>
              <a:t>Any </a:t>
            </a:r>
            <a:r>
              <a:rPr lang="en-US" sz="2800" dirty="0"/>
              <a:t>applicable coursework</a:t>
            </a:r>
          </a:p>
          <a:p>
            <a:pPr lvl="2"/>
            <a:r>
              <a:rPr lang="en-US" sz="2800" dirty="0" smtClean="0"/>
              <a:t>Degrees</a:t>
            </a:r>
            <a:endParaRPr lang="en-US" sz="2800" dirty="0"/>
          </a:p>
          <a:p>
            <a:pPr lvl="2"/>
            <a:r>
              <a:rPr lang="en-US" sz="2800" dirty="0"/>
              <a:t>Description of research project and progress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8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</a:t>
            </a:r>
            <a:r>
              <a:rPr lang="en-US" dirty="0" smtClean="0"/>
              <a:t>B.4 – Trainee Summaries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Attended conferences</a:t>
            </a:r>
          </a:p>
          <a:p>
            <a:pPr lvl="1"/>
            <a:r>
              <a:rPr lang="en-US" sz="3200" dirty="0" smtClean="0"/>
              <a:t>Presentation</a:t>
            </a:r>
          </a:p>
          <a:p>
            <a:pPr lvl="1"/>
            <a:r>
              <a:rPr lang="en-US" sz="3200" dirty="0" smtClean="0"/>
              <a:t>Fellowships</a:t>
            </a:r>
          </a:p>
          <a:p>
            <a:pPr lvl="1"/>
            <a:r>
              <a:rPr lang="en-US" sz="3200" dirty="0" smtClean="0"/>
              <a:t>Workshops</a:t>
            </a:r>
          </a:p>
          <a:p>
            <a:pPr lvl="1"/>
            <a:r>
              <a:rPr lang="en-US" sz="3200" dirty="0" smtClean="0"/>
              <a:t>Career development activities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9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356" y="4678"/>
            <a:ext cx="8019288" cy="674918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B.4 –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5119"/>
            <a:ext cx="7993716" cy="522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0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3413"/>
            <a:ext cx="10515600" cy="1325563"/>
          </a:xfrm>
        </p:spPr>
        <p:txBody>
          <a:bodyPr/>
          <a:lstStyle/>
          <a:p>
            <a:r>
              <a:rPr lang="en-US" dirty="0"/>
              <a:t>Section </a:t>
            </a:r>
            <a:r>
              <a:rPr lang="en-US" dirty="0" smtClean="0"/>
              <a:t>B.4 -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B.4</a:t>
            </a:r>
            <a:r>
              <a:rPr lang="en-US" dirty="0"/>
              <a:t> - What opportunities for training and professional development has the project provided?</a:t>
            </a:r>
          </a:p>
          <a:p>
            <a:pPr lvl="2"/>
            <a:r>
              <a:rPr lang="en-US" sz="2800" dirty="0" smtClean="0"/>
              <a:t>Individual </a:t>
            </a:r>
            <a:r>
              <a:rPr lang="en-US" sz="2800" dirty="0"/>
              <a:t>Development Plan (IDP)</a:t>
            </a:r>
          </a:p>
          <a:p>
            <a:pPr lvl="3"/>
            <a:r>
              <a:rPr lang="en-US" sz="2400" dirty="0">
                <a:solidFill>
                  <a:srgbClr val="FF0000"/>
                </a:solidFill>
              </a:rPr>
              <a:t>Do not include, but PI needs to write summary</a:t>
            </a:r>
          </a:p>
          <a:p>
            <a:pPr lvl="2"/>
            <a:r>
              <a:rPr lang="en-US" sz="2800" dirty="0"/>
              <a:t>Table 8 (Parts I, II &amp; III)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How to complete an NIH Training Grant  RPPR – (Research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Performance Progress 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Report) from an administrator perspective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Understand the differences between a Research RPPR and a Training RPPR</a:t>
            </a: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6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89842"/>
            <a:ext cx="10972800" cy="1130956"/>
          </a:xfrm>
        </p:spPr>
        <p:txBody>
          <a:bodyPr>
            <a:noAutofit/>
          </a:bodyPr>
          <a:lstStyle/>
          <a:p>
            <a:r>
              <a:rPr lang="en-US" dirty="0" smtClean="0"/>
              <a:t>Section B.4  </a:t>
            </a:r>
            <a:br>
              <a:rPr lang="en-US" dirty="0" smtClean="0"/>
            </a:br>
            <a:r>
              <a:rPr lang="en-US" dirty="0" smtClean="0"/>
              <a:t>What is Table 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7625"/>
            <a:ext cx="10515600" cy="4351338"/>
          </a:xfrm>
        </p:spPr>
        <p:txBody>
          <a:bodyPr>
            <a:normAutofit/>
          </a:bodyPr>
          <a:lstStyle/>
          <a:p>
            <a:pPr fontAlgn="ctr"/>
            <a:r>
              <a:rPr lang="en-US" dirty="0" smtClean="0">
                <a:solidFill>
                  <a:schemeClr val="tx1"/>
                </a:solidFill>
              </a:rPr>
              <a:t>Program </a:t>
            </a:r>
            <a:r>
              <a:rPr lang="en-US" dirty="0">
                <a:solidFill>
                  <a:schemeClr val="tx1"/>
                </a:solidFill>
              </a:rPr>
              <a:t>Outcomes</a:t>
            </a:r>
          </a:p>
          <a:p>
            <a:pPr fontAlgn="ctr"/>
            <a:endParaRPr lang="en-US" dirty="0"/>
          </a:p>
          <a:p>
            <a:pPr lvl="1" fontAlgn="ctr"/>
            <a:r>
              <a:rPr lang="en-US" sz="3200" dirty="0">
                <a:solidFill>
                  <a:schemeClr val="accent1"/>
                </a:solidFill>
              </a:rPr>
              <a:t>Effectiveness of the </a:t>
            </a:r>
            <a:r>
              <a:rPr lang="en-US" sz="3200" dirty="0" smtClean="0">
                <a:solidFill>
                  <a:schemeClr val="accent1"/>
                </a:solidFill>
              </a:rPr>
              <a:t>training </a:t>
            </a:r>
            <a:r>
              <a:rPr lang="en-US" sz="3200" dirty="0">
                <a:solidFill>
                  <a:schemeClr val="accent1"/>
                </a:solidFill>
              </a:rPr>
              <a:t>program</a:t>
            </a:r>
          </a:p>
          <a:p>
            <a:pPr lvl="1" fontAlgn="ctr"/>
            <a:endParaRPr lang="en-US" sz="3200" dirty="0">
              <a:solidFill>
                <a:schemeClr val="accent1"/>
              </a:solidFill>
            </a:endParaRPr>
          </a:p>
          <a:p>
            <a:pPr lvl="1" fontAlgn="ctr"/>
            <a:r>
              <a:rPr lang="en-US" sz="3200" dirty="0">
                <a:solidFill>
                  <a:schemeClr val="accent1"/>
                </a:solidFill>
              </a:rPr>
              <a:t>Extended the tracking of trainee outcomes from 10 to </a:t>
            </a:r>
            <a:r>
              <a:rPr lang="en-US" sz="3200" i="1" dirty="0">
                <a:solidFill>
                  <a:schemeClr val="accent1"/>
                </a:solidFill>
              </a:rPr>
              <a:t>15</a:t>
            </a:r>
            <a:r>
              <a:rPr lang="en-US" sz="3200" dirty="0">
                <a:solidFill>
                  <a:schemeClr val="accent1"/>
                </a:solidFill>
              </a:rPr>
              <a:t>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8046"/>
            <a:ext cx="11255829" cy="1099354"/>
          </a:xfrm>
        </p:spPr>
        <p:txBody>
          <a:bodyPr>
            <a:noAutofit/>
          </a:bodyPr>
          <a:lstStyle/>
          <a:p>
            <a:r>
              <a:rPr lang="en-US" dirty="0"/>
              <a:t>Section B.4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Table 8 Instructions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77400"/>
            <a:ext cx="11255828" cy="5175802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3200" b="1" dirty="0">
                <a:solidFill>
                  <a:schemeClr val="tx1"/>
                </a:solidFill>
              </a:rPr>
              <a:t>Part </a:t>
            </a:r>
            <a:r>
              <a:rPr lang="en-US" sz="3200" b="1" dirty="0" smtClean="0">
                <a:solidFill>
                  <a:schemeClr val="tx1"/>
                </a:solidFill>
              </a:rPr>
              <a:t>I.  </a:t>
            </a:r>
            <a:r>
              <a:rPr lang="en-US" sz="3200" dirty="0" smtClean="0">
                <a:solidFill>
                  <a:schemeClr val="tx1"/>
                </a:solidFill>
              </a:rPr>
              <a:t>Those </a:t>
            </a:r>
            <a:r>
              <a:rPr lang="en-US" sz="3200" dirty="0">
                <a:solidFill>
                  <a:schemeClr val="tx1"/>
                </a:solidFill>
              </a:rPr>
              <a:t>Appointed to the Training Grant 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en-US" sz="2800" dirty="0" smtClean="0">
                <a:latin typeface="Calibri Light" panose="020F0302020204030204" pitchFamily="34" charset="0"/>
              </a:rPr>
              <a:t>Provide </a:t>
            </a:r>
            <a:r>
              <a:rPr lang="en-US" sz="2800" b="1" dirty="0">
                <a:latin typeface="Calibri Light" panose="020F0302020204030204" pitchFamily="34" charset="0"/>
              </a:rPr>
              <a:t>updated </a:t>
            </a:r>
            <a:r>
              <a:rPr lang="en-US" sz="2800" dirty="0">
                <a:latin typeface="Calibri Light" panose="020F0302020204030204" pitchFamily="34" charset="0"/>
              </a:rPr>
              <a:t>trainee </a:t>
            </a:r>
            <a:r>
              <a:rPr lang="en-US" sz="2800" dirty="0" smtClean="0">
                <a:latin typeface="Calibri Light" panose="020F0302020204030204" pitchFamily="34" charset="0"/>
              </a:rPr>
              <a:t>student </a:t>
            </a:r>
            <a:r>
              <a:rPr lang="en-US" sz="2800" dirty="0">
                <a:latin typeface="Calibri Light" panose="020F0302020204030204" pitchFamily="34" charset="0"/>
              </a:rPr>
              <a:t>information, reflecting new appointments/entrants and other changes over the last reporting </a:t>
            </a:r>
            <a:r>
              <a:rPr lang="en-US" sz="2800" dirty="0" smtClean="0">
                <a:latin typeface="Calibri Light" panose="020F0302020204030204" pitchFamily="34" charset="0"/>
              </a:rPr>
              <a:t>period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 smtClean="0">
                <a:latin typeface="Calibri Light" panose="020F0302020204030204" pitchFamily="34" charset="0"/>
              </a:rPr>
              <a:t>Cumulative up to 15 years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 smtClean="0">
                <a:latin typeface="Calibri Light" panose="020F0302020204030204" pitchFamily="34" charset="0"/>
              </a:rPr>
              <a:t>Use </a:t>
            </a:r>
            <a:r>
              <a:rPr lang="en-US" sz="2800" dirty="0" err="1" smtClean="0">
                <a:latin typeface="Calibri Light" panose="020F0302020204030204" pitchFamily="34" charset="0"/>
              </a:rPr>
              <a:t>xTRAIN</a:t>
            </a:r>
            <a:r>
              <a:rPr lang="en-US" sz="2800" dirty="0" smtClean="0">
                <a:latin typeface="Calibri Light" panose="020F0302020204030204" pitchFamily="34" charset="0"/>
              </a:rPr>
              <a:t> for trainee names</a:t>
            </a:r>
          </a:p>
          <a:p>
            <a:pPr marL="685800" lvl="2">
              <a:spcBef>
                <a:spcPts val="1000"/>
              </a:spcBef>
            </a:pPr>
            <a:endParaRPr lang="en-US" sz="2800" dirty="0" smtClean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4" y="235133"/>
            <a:ext cx="10972800" cy="958432"/>
          </a:xfrm>
        </p:spPr>
        <p:txBody>
          <a:bodyPr>
            <a:noAutofit/>
          </a:bodyPr>
          <a:lstStyle/>
          <a:p>
            <a:r>
              <a:rPr lang="en-US" dirty="0"/>
              <a:t>Section </a:t>
            </a:r>
            <a:r>
              <a:rPr lang="en-US" dirty="0" smtClean="0"/>
              <a:t>B.4 </a:t>
            </a:r>
            <a:br>
              <a:rPr lang="en-US" dirty="0" smtClean="0"/>
            </a:br>
            <a:r>
              <a:rPr lang="en-US" dirty="0" smtClean="0"/>
              <a:t>Table 8 Instructions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4" y="1427625"/>
            <a:ext cx="8778614" cy="468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514487" y="1459949"/>
            <a:ext cx="2438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1.  </a:t>
            </a:r>
            <a:r>
              <a:rPr lang="en-US" sz="2400" dirty="0" smtClean="0">
                <a:latin typeface="Calibri Light" panose="020F0302020204030204" pitchFamily="34" charset="0"/>
              </a:rPr>
              <a:t>Add the middle initial to first and last name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14400" y="2923309"/>
            <a:ext cx="415636" cy="2909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14487" y="3102464"/>
            <a:ext cx="243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2.  </a:t>
            </a:r>
            <a:r>
              <a:rPr lang="en-US" sz="2400" dirty="0" smtClean="0">
                <a:latin typeface="Calibri Light" panose="020F0302020204030204" pitchFamily="34" charset="0"/>
              </a:rPr>
              <a:t>Faculty Mentor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95055" y="3172691"/>
            <a:ext cx="0" cy="5818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514487" y="4006315"/>
            <a:ext cx="2430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3. </a:t>
            </a:r>
            <a:r>
              <a:rPr lang="en-US" sz="2400" dirty="0" smtClean="0">
                <a:latin typeface="Calibri Light" panose="020F0302020204030204" pitchFamily="34" charset="0"/>
              </a:rPr>
              <a:t>Calendar month and year of entry (MM/YYYY format) into the </a:t>
            </a:r>
            <a:r>
              <a:rPr lang="en-US" sz="2400" b="1" dirty="0" smtClean="0">
                <a:latin typeface="Calibri Light" panose="020F0302020204030204" pitchFamily="34" charset="0"/>
              </a:rPr>
              <a:t>current program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590801" y="2881746"/>
            <a:ext cx="0" cy="5818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8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88600"/>
            <a:ext cx="10972800" cy="958432"/>
          </a:xfrm>
        </p:spPr>
        <p:txBody>
          <a:bodyPr>
            <a:noAutofit/>
          </a:bodyPr>
          <a:lstStyle/>
          <a:p>
            <a:r>
              <a:rPr lang="en-US" dirty="0"/>
              <a:t>Section </a:t>
            </a:r>
            <a:r>
              <a:rPr lang="en-US" dirty="0" smtClean="0"/>
              <a:t>B.4</a:t>
            </a:r>
            <a:br>
              <a:rPr lang="en-US" dirty="0" smtClean="0"/>
            </a:br>
            <a:r>
              <a:rPr lang="en-US" dirty="0" smtClean="0"/>
              <a:t>Table 8 Instructions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35111" y="1416682"/>
            <a:ext cx="7910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>
                <a:latin typeface="Calibri Light" panose="020F0302020204030204" pitchFamily="34" charset="0"/>
              </a:rPr>
              <a:t>4. Provide the primary source and type of support during each 12-month period of training, using TY1 for Training Year 1, etc. </a:t>
            </a:r>
          </a:p>
          <a:p>
            <a:pPr marL="0" lvl="1"/>
            <a:endParaRPr lang="en-US" sz="2400" dirty="0" smtClean="0">
              <a:latin typeface="Calibri Light" panose="020F0302020204030204" pitchFamily="34" charset="0"/>
            </a:endParaRPr>
          </a:p>
          <a:p>
            <a:pPr marL="0" lvl="1"/>
            <a:r>
              <a:rPr lang="en-US" sz="2400" dirty="0" smtClean="0">
                <a:latin typeface="Calibri Light" panose="020F0302020204030204" pitchFamily="34" charset="0"/>
              </a:rPr>
              <a:t>For </a:t>
            </a:r>
            <a:r>
              <a:rPr lang="en-US" sz="2400" b="1" dirty="0" smtClean="0">
                <a:latin typeface="Calibri Light" panose="020F0302020204030204" pitchFamily="34" charset="0"/>
              </a:rPr>
              <a:t>NIH </a:t>
            </a:r>
            <a:r>
              <a:rPr lang="en-US" sz="2400" dirty="0" smtClean="0">
                <a:latin typeface="Calibri Light" panose="020F0302020204030204" pitchFamily="34" charset="0"/>
              </a:rPr>
              <a:t>and other </a:t>
            </a:r>
            <a:r>
              <a:rPr lang="en-US" sz="2400" b="1" dirty="0" smtClean="0">
                <a:latin typeface="Calibri Light" panose="020F0302020204030204" pitchFamily="34" charset="0"/>
              </a:rPr>
              <a:t>HHS</a:t>
            </a:r>
            <a:r>
              <a:rPr lang="en-US" sz="2400" dirty="0" smtClean="0">
                <a:latin typeface="Calibri Light" panose="020F0302020204030204" pitchFamily="34" charset="0"/>
              </a:rPr>
              <a:t> support, list the awarding </a:t>
            </a:r>
            <a:r>
              <a:rPr lang="en-US" sz="2400" b="1" dirty="0" smtClean="0">
                <a:latin typeface="Calibri Light" panose="020F0302020204030204" pitchFamily="34" charset="0"/>
              </a:rPr>
              <a:t>component</a:t>
            </a:r>
            <a:r>
              <a:rPr lang="en-US" sz="2400" dirty="0" smtClean="0">
                <a:latin typeface="Calibri Light" panose="020F0302020204030204" pitchFamily="34" charset="0"/>
              </a:rPr>
              <a:t> and the activity (e.g., </a:t>
            </a:r>
            <a:r>
              <a:rPr lang="en-US" sz="2400" b="1" dirty="0" smtClean="0">
                <a:latin typeface="Calibri Light" panose="020F0302020204030204" pitchFamily="34" charset="0"/>
              </a:rPr>
              <a:t>CA R01</a:t>
            </a:r>
            <a:r>
              <a:rPr lang="en-US" sz="2400" dirty="0" smtClean="0">
                <a:latin typeface="Calibri Light" panose="020F0302020204030204" pitchFamily="34" charset="0"/>
              </a:rPr>
              <a:t>). </a:t>
            </a:r>
          </a:p>
          <a:p>
            <a:pPr marL="0" lvl="1"/>
            <a:endParaRPr lang="en-US" sz="2400" b="1" dirty="0" smtClean="0">
              <a:latin typeface="Calibri Light" panose="020F0302020204030204" pitchFamily="34" charset="0"/>
            </a:endParaRPr>
          </a:p>
          <a:p>
            <a:pPr marL="0" lvl="1"/>
            <a:r>
              <a:rPr lang="en-US" sz="2400" b="1" dirty="0" smtClean="0">
                <a:latin typeface="Calibri Light" panose="020F0302020204030204" pitchFamily="34" charset="0"/>
              </a:rPr>
              <a:t>Bold </a:t>
            </a:r>
            <a:r>
              <a:rPr lang="en-US" sz="2400" dirty="0" smtClean="0">
                <a:latin typeface="Calibri Light" panose="020F0302020204030204" pitchFamily="34" charset="0"/>
              </a:rPr>
              <a:t>the grant being reported in this application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35111" y="4174166"/>
            <a:ext cx="30618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Calibri Light" panose="020F0302020204030204" pitchFamily="34" charset="0"/>
              </a:rPr>
              <a:t>Sources of Support</a:t>
            </a:r>
            <a:endParaRPr lang="en-US" sz="2000" u="sng" dirty="0" smtClean="0">
              <a:latin typeface="Calibri Light" panose="020F0302020204030204" pitchFamily="34" charset="0"/>
            </a:endParaRPr>
          </a:p>
          <a:p>
            <a:r>
              <a:rPr lang="en-US" sz="2000" dirty="0" smtClean="0">
                <a:latin typeface="Calibri Light" panose="020F0302020204030204" pitchFamily="34" charset="0"/>
              </a:rPr>
              <a:t>• NSF </a:t>
            </a:r>
          </a:p>
          <a:p>
            <a:r>
              <a:rPr lang="en-US" sz="2000" dirty="0" smtClean="0">
                <a:latin typeface="Calibri Light" panose="020F0302020204030204" pitchFamily="34" charset="0"/>
              </a:rPr>
              <a:t>• Other Federal (Other Fed) </a:t>
            </a:r>
          </a:p>
          <a:p>
            <a:r>
              <a:rPr lang="en-US" sz="2000" dirty="0" smtClean="0">
                <a:latin typeface="Calibri Light" panose="020F0302020204030204" pitchFamily="34" charset="0"/>
              </a:rPr>
              <a:t>• University (</a:t>
            </a:r>
            <a:r>
              <a:rPr lang="en-US" sz="2000" dirty="0" err="1" smtClean="0">
                <a:latin typeface="Calibri Light" panose="020F0302020204030204" pitchFamily="34" charset="0"/>
              </a:rPr>
              <a:t>Univ</a:t>
            </a:r>
            <a:r>
              <a:rPr lang="en-US" sz="2000" dirty="0" smtClean="0">
                <a:latin typeface="Calibri Light" panose="020F0302020204030204" pitchFamily="34" charset="0"/>
              </a:rPr>
              <a:t>) </a:t>
            </a:r>
          </a:p>
          <a:p>
            <a:r>
              <a:rPr lang="en-US" sz="2000" dirty="0" smtClean="0">
                <a:latin typeface="Calibri Light" panose="020F0302020204030204" pitchFamily="34" charset="0"/>
              </a:rPr>
              <a:t>• Foundation (</a:t>
            </a:r>
            <a:r>
              <a:rPr lang="en-US" sz="2000" dirty="0" err="1" smtClean="0">
                <a:latin typeface="Calibri Light" panose="020F0302020204030204" pitchFamily="34" charset="0"/>
              </a:rPr>
              <a:t>Fdn</a:t>
            </a:r>
            <a:r>
              <a:rPr lang="en-US" sz="2000" dirty="0" smtClean="0">
                <a:latin typeface="Calibri Light" panose="020F0302020204030204" pitchFamily="34" charset="0"/>
              </a:rPr>
              <a:t>) </a:t>
            </a:r>
          </a:p>
          <a:p>
            <a:r>
              <a:rPr lang="en-US" sz="2000" dirty="0" smtClean="0">
                <a:latin typeface="Calibri Light" panose="020F0302020204030204" pitchFamily="34" charset="0"/>
              </a:rPr>
              <a:t>• Non-US (Non-US) </a:t>
            </a:r>
          </a:p>
          <a:p>
            <a:r>
              <a:rPr lang="en-US" sz="2000" dirty="0" smtClean="0">
                <a:latin typeface="Calibri Light" panose="020F0302020204030204" pitchFamily="34" charset="0"/>
              </a:rPr>
              <a:t>• Other (Other)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7987" y="4174166"/>
            <a:ext cx="321857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Calibri Light" panose="020F0302020204030204" pitchFamily="34" charset="0"/>
              </a:rPr>
              <a:t>Types of Support </a:t>
            </a:r>
          </a:p>
          <a:p>
            <a:r>
              <a:rPr lang="en-US" sz="2000" dirty="0" smtClean="0">
                <a:latin typeface="Calibri Light" panose="020F0302020204030204" pitchFamily="34" charset="0"/>
              </a:rPr>
              <a:t>• Research assistantship (RA) </a:t>
            </a:r>
          </a:p>
          <a:p>
            <a:r>
              <a:rPr lang="en-US" sz="2000" dirty="0" smtClean="0">
                <a:latin typeface="Calibri Light" panose="020F0302020204030204" pitchFamily="34" charset="0"/>
              </a:rPr>
              <a:t>• Teaching assistantship (TA) </a:t>
            </a:r>
          </a:p>
          <a:p>
            <a:r>
              <a:rPr lang="en-US" sz="2000" dirty="0" smtClean="0">
                <a:latin typeface="Calibri Light" panose="020F0302020204030204" pitchFamily="34" charset="0"/>
              </a:rPr>
              <a:t>• Fellowship (F) </a:t>
            </a:r>
          </a:p>
          <a:p>
            <a:r>
              <a:rPr lang="en-US" sz="2000" dirty="0" smtClean="0">
                <a:latin typeface="Calibri Light" panose="020F0302020204030204" pitchFamily="34" charset="0"/>
              </a:rPr>
              <a:t>• Training Grant (TG) </a:t>
            </a:r>
          </a:p>
          <a:p>
            <a:r>
              <a:rPr lang="en-US" sz="2000" dirty="0" smtClean="0">
                <a:latin typeface="Calibri Light" panose="020F0302020204030204" pitchFamily="34" charset="0"/>
              </a:rPr>
              <a:t>• Scholarship (S) </a:t>
            </a:r>
          </a:p>
          <a:p>
            <a:r>
              <a:rPr lang="en-US" sz="2000" dirty="0" smtClean="0">
                <a:latin typeface="Calibri Light" panose="020F0302020204030204" pitchFamily="34" charset="0"/>
              </a:rPr>
              <a:t>• Other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685" y="1636137"/>
            <a:ext cx="1962150" cy="385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740330" y="4363726"/>
            <a:ext cx="748143" cy="4433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564" y="4452435"/>
            <a:ext cx="7599105" cy="2287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64" y="152061"/>
            <a:ext cx="10972800" cy="958432"/>
          </a:xfrm>
        </p:spPr>
        <p:txBody>
          <a:bodyPr>
            <a:noAutofit/>
          </a:bodyPr>
          <a:lstStyle/>
          <a:p>
            <a:r>
              <a:rPr lang="en-US" dirty="0"/>
              <a:t>Section </a:t>
            </a:r>
            <a:r>
              <a:rPr lang="en-US" dirty="0" smtClean="0"/>
              <a:t>B.4  </a:t>
            </a:r>
            <a:br>
              <a:rPr lang="en-US" dirty="0" smtClean="0"/>
            </a:br>
            <a:r>
              <a:rPr lang="en-US" dirty="0" smtClean="0"/>
              <a:t>Table 8 Instructions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32229" y="123186"/>
            <a:ext cx="3421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5.</a:t>
            </a:r>
            <a:r>
              <a:rPr lang="en-US" sz="2000" dirty="0" smtClean="0">
                <a:latin typeface="Calibri Light" panose="020F0302020204030204" pitchFamily="34" charset="0"/>
              </a:rPr>
              <a:t> For predocs, list the terminal degree received and year awarded.</a:t>
            </a:r>
          </a:p>
          <a:p>
            <a:pPr marL="0" lvl="1"/>
            <a:endParaRPr lang="en-US" sz="2000" dirty="0" smtClean="0">
              <a:latin typeface="Calibri Light" panose="020F0302020204030204" pitchFamily="34" charset="0"/>
            </a:endParaRPr>
          </a:p>
          <a:p>
            <a:pPr marL="0" lvl="1"/>
            <a:r>
              <a:rPr lang="en-US" sz="2000" dirty="0" smtClean="0">
                <a:latin typeface="Calibri Light" panose="020F0302020204030204" pitchFamily="34" charset="0"/>
              </a:rPr>
              <a:t>Trainees currently in the program should be designated “</a:t>
            </a:r>
            <a:r>
              <a:rPr lang="en-US" sz="2000" b="1" dirty="0" smtClean="0">
                <a:latin typeface="Calibri Light" panose="020F0302020204030204" pitchFamily="34" charset="0"/>
              </a:rPr>
              <a:t>in training</a:t>
            </a:r>
            <a:r>
              <a:rPr lang="en-US" sz="2000" dirty="0" smtClean="0">
                <a:latin typeface="Calibri Light" panose="020F0302020204030204" pitchFamily="34" charset="0"/>
              </a:rPr>
              <a:t>” Those who have left the graduate program without a degree, report “</a:t>
            </a:r>
            <a:r>
              <a:rPr lang="en-US" sz="2000" b="1" dirty="0" smtClean="0">
                <a:latin typeface="Calibri Light" panose="020F0302020204030204" pitchFamily="34" charset="0"/>
              </a:rPr>
              <a:t>none</a:t>
            </a:r>
            <a:r>
              <a:rPr lang="en-US" sz="2000" dirty="0" smtClean="0">
                <a:latin typeface="Calibri Light" panose="020F0302020204030204" pitchFamily="34" charset="0"/>
              </a:rPr>
              <a:t>.”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32229" y="5749885"/>
            <a:ext cx="3421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6/7 </a:t>
            </a:r>
            <a:r>
              <a:rPr lang="en-US" sz="2000" dirty="0" smtClean="0">
                <a:latin typeface="Calibri Light" panose="020F0302020204030204" pitchFamily="34" charset="0"/>
              </a:rPr>
              <a:t>Topic of Research Project is now up to 200 characters (was 80)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564" y="1424354"/>
            <a:ext cx="7599105" cy="286898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749970" y="3516611"/>
            <a:ext cx="4" cy="4987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34307" y="5993582"/>
            <a:ext cx="4" cy="4987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076473" y="1219200"/>
            <a:ext cx="571291" cy="5672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32228" y="3435043"/>
            <a:ext cx="3542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2.  </a:t>
            </a:r>
            <a:r>
              <a:rPr lang="en-US" sz="2000" dirty="0" smtClean="0">
                <a:latin typeface="Calibri Light" panose="020F0302020204030204" pitchFamily="34" charset="0"/>
              </a:rPr>
              <a:t>For postdocs, list the doctoral degree and year. (MM/YYYY format)</a:t>
            </a:r>
            <a:endParaRPr lang="en-US" sz="2000" dirty="0"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32228" y="4592464"/>
            <a:ext cx="3542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6. </a:t>
            </a:r>
            <a:r>
              <a:rPr lang="en-US" sz="2000" dirty="0" smtClean="0">
                <a:latin typeface="Calibri Light" panose="020F0302020204030204" pitchFamily="34" charset="0"/>
              </a:rPr>
              <a:t>For postdocs, list degree resulting from postdoc training, usually “none.”</a:t>
            </a:r>
            <a:endParaRPr lang="en-US" sz="2000" dirty="0">
              <a:latin typeface="Calibri Light" panose="020F03020202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506168" y="5948179"/>
            <a:ext cx="4" cy="4987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45210" y="2611736"/>
            <a:ext cx="4" cy="4987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9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89" y="219487"/>
            <a:ext cx="10972800" cy="958432"/>
          </a:xfrm>
        </p:spPr>
        <p:txBody>
          <a:bodyPr>
            <a:noAutofit/>
          </a:bodyPr>
          <a:lstStyle/>
          <a:p>
            <a:r>
              <a:rPr lang="en-US" dirty="0"/>
              <a:t>Section </a:t>
            </a:r>
            <a:r>
              <a:rPr lang="en-US" dirty="0" smtClean="0"/>
              <a:t>B.4 </a:t>
            </a:r>
            <a:br>
              <a:rPr lang="en-US" dirty="0" smtClean="0"/>
            </a:br>
            <a:r>
              <a:rPr lang="en-US" dirty="0" smtClean="0"/>
              <a:t>Table 8 Instructions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389" y="1403924"/>
            <a:ext cx="79819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802826" y="664486"/>
            <a:ext cx="32570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8.  </a:t>
            </a:r>
            <a:r>
              <a:rPr lang="en-US" sz="2000" dirty="0" smtClean="0">
                <a:latin typeface="Calibri Light" panose="020F0302020204030204" pitchFamily="34" charset="0"/>
              </a:rPr>
              <a:t>For trainees who completed or left the program, provide their </a:t>
            </a:r>
            <a:r>
              <a:rPr lang="en-US" sz="2000" b="1" dirty="0" smtClean="0">
                <a:latin typeface="Calibri Light" panose="020F0302020204030204" pitchFamily="34" charset="0"/>
              </a:rPr>
              <a:t>initial </a:t>
            </a:r>
            <a:r>
              <a:rPr lang="en-US" sz="2000" dirty="0" smtClean="0">
                <a:latin typeface="Calibri Light" panose="020F0302020204030204" pitchFamily="34" charset="0"/>
              </a:rPr>
              <a:t>and </a:t>
            </a:r>
            <a:r>
              <a:rPr lang="en-US" sz="2000" b="1" dirty="0" smtClean="0">
                <a:latin typeface="Calibri Light" panose="020F0302020204030204" pitchFamily="34" charset="0"/>
              </a:rPr>
              <a:t>current </a:t>
            </a:r>
            <a:r>
              <a:rPr lang="en-US" sz="2000" dirty="0" smtClean="0">
                <a:latin typeface="Calibri Light" panose="020F0302020204030204" pitchFamily="34" charset="0"/>
              </a:rPr>
              <a:t>positions, departments, and institutions</a:t>
            </a:r>
          </a:p>
          <a:p>
            <a:pPr marL="0" lvl="1"/>
            <a:endParaRPr lang="en-US" sz="2000" dirty="0" smtClean="0">
              <a:latin typeface="Calibri Light" panose="020F0302020204030204" pitchFamily="34" charset="0"/>
            </a:endParaRPr>
          </a:p>
          <a:p>
            <a:pPr marL="0" lvl="1"/>
            <a:r>
              <a:rPr lang="en-US" sz="2000" dirty="0" smtClean="0">
                <a:latin typeface="Calibri Light" panose="020F0302020204030204" pitchFamily="34" charset="0"/>
              </a:rPr>
              <a:t>Classify each position as </a:t>
            </a:r>
            <a:r>
              <a:rPr lang="en-US" sz="2000" b="1" dirty="0" smtClean="0">
                <a:latin typeface="Calibri Light" panose="020F0302020204030204" pitchFamily="34" charset="0"/>
              </a:rPr>
              <a:t>predominantly</a:t>
            </a:r>
            <a:r>
              <a:rPr lang="en-US" sz="2000" dirty="0" smtClean="0">
                <a:latin typeface="Calibri Light" panose="020F0302020204030204" pitchFamily="34" charset="0"/>
              </a:rPr>
              <a:t>: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2000" dirty="0" smtClean="0">
                <a:latin typeface="Calibri Light" panose="020F0302020204030204" pitchFamily="34" charset="0"/>
              </a:rPr>
              <a:t>Research-intensive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2000" dirty="0" smtClean="0">
                <a:latin typeface="Calibri Light" panose="020F0302020204030204" pitchFamily="34" charset="0"/>
              </a:rPr>
              <a:t>Research-related: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000" i="1" dirty="0" smtClean="0">
                <a:latin typeface="Calibri Light" panose="020F0302020204030204" pitchFamily="34" charset="0"/>
              </a:rPr>
              <a:t>Teaching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000" i="1" dirty="0" smtClean="0">
                <a:latin typeface="Calibri Light" panose="020F0302020204030204" pitchFamily="34" charset="0"/>
              </a:rPr>
              <a:t>Administering research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000" i="1" dirty="0" smtClean="0">
                <a:latin typeface="Calibri Light" panose="020F0302020204030204" pitchFamily="34" charset="0"/>
              </a:rPr>
              <a:t>Science policy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2000" i="1" dirty="0" smtClean="0">
                <a:latin typeface="Calibri Light" panose="020F0302020204030204" pitchFamily="34" charset="0"/>
              </a:rPr>
              <a:t>Technology transfer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2000" dirty="0" smtClean="0">
                <a:latin typeface="Calibri Light" panose="020F0302020204030204" pitchFamily="34" charset="0"/>
              </a:rPr>
              <a:t>Further Training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sz="2000" dirty="0" smtClean="0">
                <a:latin typeface="Calibri Light" panose="020F0302020204030204" pitchFamily="34" charset="0"/>
              </a:rPr>
              <a:t>Other </a:t>
            </a:r>
          </a:p>
          <a:p>
            <a:pPr marL="0" lvl="1"/>
            <a:endParaRPr lang="en-US" sz="2000" dirty="0" smtClean="0">
              <a:latin typeface="Calibri Light" panose="020F0302020204030204" pitchFamily="34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 If information is not available, report “</a:t>
            </a:r>
            <a:r>
              <a:rPr lang="en-US" sz="2000" b="1" dirty="0" smtClean="0">
                <a:latin typeface="Calibri Light" panose="020F0302020204030204" pitchFamily="34" charset="0"/>
              </a:rPr>
              <a:t>unknown</a:t>
            </a:r>
            <a:r>
              <a:rPr lang="en-US" sz="2000" dirty="0" smtClean="0">
                <a:latin typeface="Calibri Light" panose="020F0302020204030204" pitchFamily="34" charset="0"/>
              </a:rPr>
              <a:t>.” </a:t>
            </a:r>
          </a:p>
        </p:txBody>
      </p:sp>
      <p:sp>
        <p:nvSpPr>
          <p:cNvPr id="10" name="Oval 9"/>
          <p:cNvSpPr/>
          <p:nvPr/>
        </p:nvSpPr>
        <p:spPr>
          <a:xfrm>
            <a:off x="5765047" y="4970352"/>
            <a:ext cx="914400" cy="15622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27144" y="4970352"/>
            <a:ext cx="977774" cy="1562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10730" y="1556345"/>
            <a:ext cx="223034" cy="2633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004514" y="1556345"/>
            <a:ext cx="223034" cy="2633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204" y="188613"/>
            <a:ext cx="10972800" cy="958432"/>
          </a:xfrm>
        </p:spPr>
        <p:txBody>
          <a:bodyPr>
            <a:noAutofit/>
          </a:bodyPr>
          <a:lstStyle/>
          <a:p>
            <a:r>
              <a:rPr lang="en-US" dirty="0"/>
              <a:t>Section </a:t>
            </a:r>
            <a:r>
              <a:rPr lang="en-US" dirty="0" smtClean="0"/>
              <a:t>B.4  </a:t>
            </a:r>
            <a:br>
              <a:rPr lang="en-US" dirty="0" smtClean="0"/>
            </a:br>
            <a:r>
              <a:rPr lang="en-US" dirty="0" smtClean="0"/>
              <a:t>Table 8 Instructions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204" y="1349607"/>
            <a:ext cx="79819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659091" y="667829"/>
            <a:ext cx="361553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/>
            <a:r>
              <a:rPr lang="en-US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9. </a:t>
            </a:r>
            <a:r>
              <a:rPr lang="en-US" sz="2000" dirty="0" smtClean="0">
                <a:latin typeface="Calibri Light" panose="020F0302020204030204" pitchFamily="34" charset="0"/>
              </a:rPr>
              <a:t>If applicable, list the type of</a:t>
            </a:r>
          </a:p>
          <a:p>
            <a:pPr marL="342900" lvl="1" indent="-342900"/>
            <a:r>
              <a:rPr lang="en-US" sz="2000" dirty="0" smtClean="0">
                <a:latin typeface="Calibri Light" panose="020F0302020204030204" pitchFamily="34" charset="0"/>
              </a:rPr>
              <a:t>support after complete training: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Subsequent fellowship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Career development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Research grant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>
              <a:latin typeface="Calibri Light" panose="020F0302020204030204" pitchFamily="34" charset="0"/>
            </a:endParaRPr>
          </a:p>
          <a:p>
            <a:pPr marL="342900" lvl="1" indent="-342900"/>
            <a:r>
              <a:rPr lang="en-US" sz="2000" dirty="0" smtClean="0">
                <a:latin typeface="Calibri Light" panose="020F0302020204030204" pitchFamily="34" charset="0"/>
              </a:rPr>
              <a:t>The support can be obtained</a:t>
            </a:r>
          </a:p>
          <a:p>
            <a:pPr marL="342900" lvl="1" indent="-342900"/>
            <a:r>
              <a:rPr lang="en-US" sz="2000" dirty="0" smtClean="0">
                <a:latin typeface="Calibri Light" panose="020F0302020204030204" pitchFamily="34" charset="0"/>
              </a:rPr>
              <a:t>from </a:t>
            </a:r>
            <a:r>
              <a:rPr lang="en-US" sz="2000" b="1" dirty="0" smtClean="0">
                <a:latin typeface="Calibri Light" panose="020F0302020204030204" pitchFamily="34" charset="0"/>
              </a:rPr>
              <a:t>any</a:t>
            </a:r>
            <a:r>
              <a:rPr lang="en-US" sz="2000" dirty="0" smtClean="0">
                <a:latin typeface="Calibri Light" panose="020F0302020204030204" pitchFamily="34" charset="0"/>
              </a:rPr>
              <a:t> source whether as</a:t>
            </a:r>
          </a:p>
          <a:p>
            <a:pPr marL="342900" lvl="1" indent="-342900"/>
            <a:r>
              <a:rPr lang="en-US" sz="2000" dirty="0" smtClean="0">
                <a:latin typeface="Calibri Light" panose="020F0302020204030204" pitchFamily="34" charset="0"/>
              </a:rPr>
              <a:t>PD/PI or in another </a:t>
            </a:r>
            <a:r>
              <a:rPr lang="en-US" sz="2000" b="1" dirty="0" smtClean="0">
                <a:latin typeface="Calibri Light" panose="020F0302020204030204" pitchFamily="34" charset="0"/>
              </a:rPr>
              <a:t>senior</a:t>
            </a:r>
            <a:r>
              <a:rPr lang="en-US" sz="2000" dirty="0" smtClean="0">
                <a:latin typeface="Calibri Light" panose="020F0302020204030204" pitchFamily="34" charset="0"/>
              </a:rPr>
              <a:t> role: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Co-I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Faculty collaborator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Staff scientist </a:t>
            </a:r>
          </a:p>
          <a:p>
            <a:pPr marL="342900" lvl="1" indent="-342900"/>
            <a:endParaRPr lang="en-US" sz="2000" dirty="0" smtClean="0">
              <a:latin typeface="Calibri Light" panose="020F0302020204030204" pitchFamily="34" charset="0"/>
            </a:endParaRPr>
          </a:p>
          <a:p>
            <a:pPr marL="342900" lvl="1" indent="-342900"/>
            <a:r>
              <a:rPr lang="en-US" sz="2000" dirty="0" smtClean="0">
                <a:latin typeface="Calibri Light" panose="020F0302020204030204" pitchFamily="34" charset="0"/>
              </a:rPr>
              <a:t>For </a:t>
            </a:r>
            <a:r>
              <a:rPr lang="en-US" sz="2000" b="1" dirty="0" smtClean="0">
                <a:latin typeface="Calibri Light" panose="020F0302020204030204" pitchFamily="34" charset="0"/>
              </a:rPr>
              <a:t>NIH</a:t>
            </a:r>
            <a:r>
              <a:rPr lang="en-US" sz="2000" dirty="0" smtClean="0">
                <a:latin typeface="Calibri Light" panose="020F0302020204030204" pitchFamily="34" charset="0"/>
              </a:rPr>
              <a:t> and other </a:t>
            </a:r>
            <a:r>
              <a:rPr lang="en-US" sz="2000" b="1" dirty="0" smtClean="0">
                <a:latin typeface="Calibri Light" panose="020F0302020204030204" pitchFamily="34" charset="0"/>
              </a:rPr>
              <a:t>HHS</a:t>
            </a:r>
          </a:p>
          <a:p>
            <a:pPr marL="342900" lvl="1" indent="-342900"/>
            <a:r>
              <a:rPr lang="en-US" sz="2000" dirty="0" smtClean="0">
                <a:latin typeface="Calibri Light" panose="020F0302020204030204" pitchFamily="34" charset="0"/>
              </a:rPr>
              <a:t>support, list the award in this</a:t>
            </a:r>
          </a:p>
          <a:p>
            <a:pPr marL="342900" lvl="1" indent="-342900"/>
            <a:r>
              <a:rPr lang="en-US" sz="2000" dirty="0" smtClean="0">
                <a:latin typeface="Calibri Light" panose="020F0302020204030204" pitchFamily="34" charset="0"/>
              </a:rPr>
              <a:t>format:  </a:t>
            </a:r>
            <a:r>
              <a:rPr lang="en-US" sz="2000" b="1" dirty="0" smtClean="0">
                <a:latin typeface="Calibri Light" panose="020F0302020204030204" pitchFamily="34" charset="0"/>
              </a:rPr>
              <a:t>GM R01/PI/2011</a:t>
            </a:r>
          </a:p>
          <a:p>
            <a:pPr marL="342900" lvl="1" indent="-342900"/>
            <a:endParaRPr lang="en-US" sz="2000" b="1" dirty="0" smtClean="0">
              <a:latin typeface="Calibri Light" panose="020F0302020204030204" pitchFamily="34" charset="0"/>
            </a:endParaRPr>
          </a:p>
          <a:p>
            <a:pPr marL="342900" lvl="1" indent="-342900"/>
            <a:r>
              <a:rPr lang="en-US" sz="2000" dirty="0" smtClean="0">
                <a:latin typeface="Calibri Light" panose="020F0302020204030204" pitchFamily="34" charset="0"/>
              </a:rPr>
              <a:t>Up to five grants may be </a:t>
            </a:r>
          </a:p>
          <a:p>
            <a:pPr marL="342900" lvl="1" indent="-342900"/>
            <a:r>
              <a:rPr lang="en-US" sz="2000" dirty="0" smtClean="0">
                <a:latin typeface="Calibri Light" panose="020F0302020204030204" pitchFamily="34" charset="0"/>
              </a:rPr>
              <a:t>listed</a:t>
            </a:r>
          </a:p>
        </p:txBody>
      </p:sp>
      <p:sp>
        <p:nvSpPr>
          <p:cNvPr id="6" name="Oval 5"/>
          <p:cNvSpPr/>
          <p:nvPr/>
        </p:nvSpPr>
        <p:spPr>
          <a:xfrm>
            <a:off x="7663755" y="3621801"/>
            <a:ext cx="914399" cy="15101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9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559826"/>
            <a:ext cx="11180618" cy="958432"/>
          </a:xfrm>
        </p:spPr>
        <p:txBody>
          <a:bodyPr>
            <a:noAutofit/>
          </a:bodyPr>
          <a:lstStyle/>
          <a:p>
            <a:r>
              <a:rPr lang="en-US" dirty="0" smtClean="0"/>
              <a:t>Table 8 </a:t>
            </a:r>
            <a:br>
              <a:rPr lang="en-US" dirty="0" smtClean="0"/>
            </a:br>
            <a:r>
              <a:rPr lang="en-US" dirty="0"/>
              <a:t>Part </a:t>
            </a:r>
            <a:r>
              <a:rPr lang="en-US" dirty="0" smtClean="0"/>
              <a:t>II.  Those </a:t>
            </a:r>
            <a:r>
              <a:rPr lang="en-US" b="1" i="1" dirty="0" smtClean="0"/>
              <a:t>Clearly Associated </a:t>
            </a:r>
            <a:r>
              <a:rPr lang="en-US" dirty="0" smtClean="0"/>
              <a:t>with the Training Grant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67699"/>
            <a:ext cx="10991850" cy="29432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9826"/>
            <a:ext cx="11180618" cy="958432"/>
          </a:xfrm>
        </p:spPr>
        <p:txBody>
          <a:bodyPr>
            <a:noAutofit/>
          </a:bodyPr>
          <a:lstStyle/>
          <a:p>
            <a:r>
              <a:rPr lang="en-US" dirty="0"/>
              <a:t>Section </a:t>
            </a:r>
            <a:r>
              <a:rPr lang="en-US" dirty="0" smtClean="0"/>
              <a:t>B.4  </a:t>
            </a:r>
            <a:br>
              <a:rPr lang="en-US" dirty="0" smtClean="0"/>
            </a:br>
            <a:r>
              <a:rPr lang="en-US" dirty="0" smtClean="0"/>
              <a:t>Table 8 - Part II. </a:t>
            </a:r>
            <a:br>
              <a:rPr lang="en-US" dirty="0" smtClean="0"/>
            </a:br>
            <a:r>
              <a:rPr lang="en-US" dirty="0" smtClean="0"/>
              <a:t>Those </a:t>
            </a:r>
            <a:r>
              <a:rPr lang="en-US" b="1" i="1" dirty="0" smtClean="0"/>
              <a:t>Clearly Associated </a:t>
            </a:r>
            <a:r>
              <a:rPr lang="en-US" dirty="0" smtClean="0"/>
              <a:t>with the Training Grant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025908"/>
            <a:ext cx="111806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 Light" panose="020F0302020204030204" pitchFamily="34" charset="0"/>
              </a:rPr>
              <a:t>Current pre </a:t>
            </a:r>
            <a:r>
              <a:rPr lang="en-US" sz="2800" dirty="0">
                <a:latin typeface="Calibri Light" panose="020F0302020204030204" pitchFamily="34" charset="0"/>
              </a:rPr>
              <a:t>or postdocs who have a training experience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2800" b="1" dirty="0">
                <a:latin typeface="Calibri Light" panose="020F0302020204030204" pitchFamily="34" charset="0"/>
              </a:rPr>
              <a:t>identical to those appointed to this grant </a:t>
            </a:r>
            <a:r>
              <a:rPr lang="en-US" sz="2800" dirty="0">
                <a:latin typeface="Calibri Light" panose="020F0302020204030204" pitchFamily="34" charset="0"/>
              </a:rPr>
              <a:t>and they must </a:t>
            </a:r>
            <a:r>
              <a:rPr lang="en-US" sz="2800" dirty="0" smtClean="0">
                <a:latin typeface="Calibri Light" panose="020F0302020204030204" pitchFamily="34" charset="0"/>
              </a:rPr>
              <a:t>have been or currently are funded </a:t>
            </a:r>
            <a:r>
              <a:rPr lang="en-US" sz="2800" dirty="0">
                <a:latin typeface="Calibri Light" panose="020F0302020204030204" pitchFamily="34" charset="0"/>
              </a:rPr>
              <a:t>by another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2800" b="1" dirty="0">
                <a:latin typeface="Calibri Light" panose="020F0302020204030204" pitchFamily="34" charset="0"/>
              </a:rPr>
              <a:t>HHS or NIH </a:t>
            </a:r>
            <a:r>
              <a:rPr lang="en-US" sz="2800" dirty="0">
                <a:latin typeface="Calibri Light" panose="020F0302020204030204" pitchFamily="34" charset="0"/>
              </a:rPr>
              <a:t>mechanism (fellowship, R01, </a:t>
            </a:r>
            <a:r>
              <a:rPr lang="en-US" sz="2800" dirty="0" smtClean="0">
                <a:latin typeface="Calibri Light" panose="020F0302020204030204" pitchFamily="34" charset="0"/>
              </a:rPr>
              <a:t>etc.—even for a short time). Can be either TGE or non-TGE (non-citizen).  Eligibility is </a:t>
            </a:r>
            <a:r>
              <a:rPr lang="en-US" sz="2800" b="1" dirty="0">
                <a:latin typeface="Calibri Light" panose="020F0302020204030204" pitchFamily="34" charset="0"/>
              </a:rPr>
              <a:t>NOT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2800" dirty="0">
                <a:latin typeface="Calibri Light" panose="020F0302020204030204" pitchFamily="34" charset="0"/>
              </a:rPr>
              <a:t>a factor here</a:t>
            </a:r>
            <a:r>
              <a:rPr lang="en-US" sz="2800" dirty="0" smtClean="0">
                <a:latin typeface="Calibri Light" panose="020F0302020204030204" pitchFamily="34" charset="0"/>
              </a:rPr>
              <a:t>.</a:t>
            </a:r>
            <a:br>
              <a:rPr lang="en-US" sz="2800" dirty="0" smtClean="0">
                <a:latin typeface="Calibri Light" panose="020F0302020204030204" pitchFamily="34" charset="0"/>
              </a:rPr>
            </a:br>
            <a:endParaRPr lang="en-US" sz="2800" dirty="0">
              <a:latin typeface="Calibri Light" panose="020F0302020204030204" pitchFamily="34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 Light" panose="020F0302020204030204" pitchFamily="34" charset="0"/>
              </a:rPr>
              <a:t>Users should initially report only </a:t>
            </a:r>
            <a:r>
              <a:rPr lang="en-US" sz="2800" b="1" dirty="0" smtClean="0">
                <a:latin typeface="Calibri Light" panose="020F0302020204030204" pitchFamily="34" charset="0"/>
              </a:rPr>
              <a:t>current </a:t>
            </a:r>
            <a:r>
              <a:rPr lang="en-US" sz="2800" dirty="0" smtClean="0">
                <a:latin typeface="Calibri Light" panose="020F0302020204030204" pitchFamily="34" charset="0"/>
              </a:rPr>
              <a:t>“clearly associated” students. Then </a:t>
            </a:r>
            <a:r>
              <a:rPr lang="en-US" sz="2800" dirty="0">
                <a:latin typeface="Calibri Light" panose="020F0302020204030204" pitchFamily="34" charset="0"/>
              </a:rPr>
              <a:t>in each </a:t>
            </a:r>
            <a:r>
              <a:rPr lang="en-US" sz="2800" dirty="0" smtClean="0">
                <a:latin typeface="Calibri Light" panose="020F0302020204030204" pitchFamily="34" charset="0"/>
              </a:rPr>
              <a:t>subsequent </a:t>
            </a:r>
            <a:r>
              <a:rPr lang="en-US" sz="2800" dirty="0">
                <a:latin typeface="Calibri Light" panose="020F0302020204030204" pitchFamily="34" charset="0"/>
              </a:rPr>
              <a:t>year, they should continue to add new entrants </a:t>
            </a:r>
            <a:r>
              <a:rPr lang="en-US" sz="2800" dirty="0" smtClean="0">
                <a:latin typeface="Calibri Light" panose="020F0302020204030204" pitchFamily="34" charset="0"/>
              </a:rPr>
              <a:t>&amp; </a:t>
            </a:r>
            <a:r>
              <a:rPr lang="en-US" sz="2800" dirty="0">
                <a:latin typeface="Calibri Light" panose="020F0302020204030204" pitchFamily="34" charset="0"/>
              </a:rPr>
              <a:t>provide updated information about current </a:t>
            </a:r>
            <a:r>
              <a:rPr lang="en-US" sz="2800" dirty="0" smtClean="0">
                <a:latin typeface="Calibri Light" panose="020F0302020204030204" pitchFamily="34" charset="0"/>
              </a:rPr>
              <a:t>&amp; past </a:t>
            </a:r>
            <a:r>
              <a:rPr lang="en-US" sz="2800" dirty="0">
                <a:latin typeface="Calibri Light" panose="020F0302020204030204" pitchFamily="34" charset="0"/>
              </a:rPr>
              <a:t>clearly associated students until 15 years of data have been </a:t>
            </a:r>
            <a:r>
              <a:rPr lang="en-US" sz="2800" dirty="0" smtClean="0">
                <a:latin typeface="Calibri Light" panose="020F0302020204030204" pitchFamily="34" charset="0"/>
              </a:rPr>
              <a:t>completed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6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15" y="165838"/>
            <a:ext cx="11512318" cy="958432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</a:t>
            </a:r>
            <a:r>
              <a:rPr lang="en-US" dirty="0" smtClean="0"/>
              <a:t>B.4</a:t>
            </a:r>
            <a:br>
              <a:rPr lang="en-US" dirty="0" smtClean="0"/>
            </a:br>
            <a:r>
              <a:rPr lang="en-US" dirty="0" smtClean="0"/>
              <a:t>Table 8  - Parts III &amp; IV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15" y="4619008"/>
            <a:ext cx="11709602" cy="21458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</a:t>
            </a:r>
            <a:r>
              <a:rPr lang="en-US" dirty="0" smtClean="0">
                <a:solidFill>
                  <a:schemeClr val="tx1"/>
                </a:solidFill>
              </a:rPr>
              <a:t> needs to summarize </a:t>
            </a:r>
            <a:r>
              <a:rPr lang="en-US" dirty="0">
                <a:solidFill>
                  <a:schemeClr val="tx1"/>
                </a:solidFill>
              </a:rPr>
              <a:t>this data 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15" y="3041062"/>
            <a:ext cx="11814771" cy="141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8615" y="1479903"/>
            <a:ext cx="115938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Part </a:t>
            </a:r>
            <a:r>
              <a:rPr lang="en-US" sz="3200" dirty="0" smtClean="0"/>
              <a:t>III.  Recent Graduates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smtClean="0"/>
              <a:t>not applicable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7966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9047"/>
            <a:ext cx="10515600" cy="5117341"/>
          </a:xfrm>
        </p:spPr>
        <p:txBody>
          <a:bodyPr>
            <a:normAutofit/>
          </a:bodyPr>
          <a:lstStyle/>
          <a:p>
            <a:r>
              <a:rPr lang="en-US" dirty="0" smtClean="0"/>
              <a:t>RPPR Sections</a:t>
            </a:r>
          </a:p>
          <a:p>
            <a:pPr lvl="1"/>
            <a:r>
              <a:rPr lang="en-US" sz="3200" dirty="0" smtClean="0"/>
              <a:t>Section A.  Cover Page</a:t>
            </a:r>
          </a:p>
          <a:p>
            <a:pPr lvl="1"/>
            <a:r>
              <a:rPr lang="en-US" sz="3200" dirty="0" smtClean="0"/>
              <a:t>Section B.  Accomplishments</a:t>
            </a:r>
          </a:p>
          <a:p>
            <a:pPr lvl="2"/>
            <a:r>
              <a:rPr lang="en-US" sz="2800" dirty="0" smtClean="0"/>
              <a:t>Trainee Summaries</a:t>
            </a:r>
            <a:endParaRPr lang="en-US" sz="2800" dirty="0"/>
          </a:p>
          <a:p>
            <a:pPr lvl="2"/>
            <a:r>
              <a:rPr lang="en-US" sz="2800" dirty="0"/>
              <a:t>Data Table </a:t>
            </a:r>
            <a:r>
              <a:rPr lang="en-US" sz="2800" dirty="0" smtClean="0"/>
              <a:t>8</a:t>
            </a:r>
          </a:p>
          <a:p>
            <a:pPr lvl="2"/>
            <a:r>
              <a:rPr lang="en-US" sz="2800" dirty="0"/>
              <a:t>Trainee Diversity Form</a:t>
            </a:r>
          </a:p>
          <a:p>
            <a:pPr lvl="1"/>
            <a:r>
              <a:rPr lang="en-US" sz="3200" dirty="0" smtClean="0"/>
              <a:t>Section C.  Products (Publications)</a:t>
            </a:r>
          </a:p>
          <a:p>
            <a:pPr lvl="1"/>
            <a:r>
              <a:rPr lang="en-US" sz="3200" dirty="0" smtClean="0"/>
              <a:t>Section D.  Participants</a:t>
            </a:r>
          </a:p>
          <a:p>
            <a:pPr lvl="2"/>
            <a:r>
              <a:rPr lang="en-US" sz="2800" dirty="0"/>
              <a:t>Biosketch and/or other </a:t>
            </a:r>
            <a:r>
              <a:rPr lang="en-US" sz="2800" dirty="0" smtClean="0"/>
              <a:t>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4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545"/>
            <a:ext cx="10972800" cy="958432"/>
          </a:xfrm>
        </p:spPr>
        <p:txBody>
          <a:bodyPr>
            <a:noAutofit/>
          </a:bodyPr>
          <a:lstStyle/>
          <a:p>
            <a:r>
              <a:rPr lang="en-US" dirty="0"/>
              <a:t>Section </a:t>
            </a:r>
            <a:r>
              <a:rPr lang="en-US" dirty="0" smtClean="0"/>
              <a:t>B.4</a:t>
            </a:r>
            <a:br>
              <a:rPr lang="en-US" dirty="0" smtClean="0"/>
            </a:br>
            <a:r>
              <a:rPr lang="en-US" dirty="0" smtClean="0"/>
              <a:t>Tips for gathering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384884"/>
            <a:ext cx="109074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 Light" panose="020F0302020204030204" pitchFamily="34" charset="0"/>
              </a:rPr>
              <a:t>Use </a:t>
            </a:r>
            <a:r>
              <a:rPr lang="en-US" sz="3200" dirty="0" err="1">
                <a:latin typeface="Calibri Light" panose="020F0302020204030204" pitchFamily="34" charset="0"/>
              </a:rPr>
              <a:t>Linkfamily</a:t>
            </a:r>
            <a:r>
              <a:rPr lang="en-US" sz="3200" dirty="0">
                <a:latin typeface="Calibri Light" panose="020F0302020204030204" pitchFamily="34" charset="0"/>
              </a:rPr>
              <a:t> to look up fund sources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 Light" panose="020F0302020204030204" pitchFamily="34" charset="0"/>
              </a:rPr>
              <a:t>PPS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libri Light" panose="020F0302020204030204" pitchFamily="34" charset="0"/>
              </a:rPr>
              <a:t>Querylink</a:t>
            </a:r>
            <a:endParaRPr lang="en-US" sz="3200" dirty="0">
              <a:latin typeface="Calibri Light" panose="020F0302020204030204" pitchFamily="34" charset="0"/>
            </a:endParaRP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 Light" panose="020F0302020204030204" pitchFamily="34" charset="0"/>
              </a:rPr>
              <a:t>Employee History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 Light" panose="020F0302020204030204" pitchFamily="34" charset="0"/>
              </a:rPr>
              <a:t>Email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 Light" panose="020F0302020204030204" pitchFamily="34" charset="0"/>
              </a:rPr>
              <a:t>Keep good continuous </a:t>
            </a:r>
            <a:r>
              <a:rPr lang="en-US" sz="3200" dirty="0" smtClean="0">
                <a:latin typeface="Calibri Light" panose="020F0302020204030204" pitchFamily="34" charset="0"/>
              </a:rPr>
              <a:t>records</a:t>
            </a:r>
            <a:endParaRPr lang="en-US" sz="3200" dirty="0">
              <a:latin typeface="Calibri Light" panose="020F0302020204030204" pitchFamily="34" charset="0"/>
            </a:endParaRPr>
          </a:p>
        </p:txBody>
      </p:sp>
      <p:pic>
        <p:nvPicPr>
          <p:cNvPr id="1028" name="Picture 4" descr="http://teciwiki.com/wp-content/uploads/2015/04/linked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88" y="1102977"/>
            <a:ext cx="2981773" cy="95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3" y="1174880"/>
            <a:ext cx="2163123" cy="884373"/>
          </a:xfrm>
          <a:prstGeom prst="rect">
            <a:avLst/>
          </a:prstGeom>
        </p:spPr>
      </p:pic>
      <p:pic>
        <p:nvPicPr>
          <p:cNvPr id="1030" name="Picture 6" descr="https://www.ucl.ac.uk/isd/services/email-calendar/images/email-envelo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59" y="3320867"/>
            <a:ext cx="427672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6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0294"/>
            <a:ext cx="10972800" cy="958432"/>
          </a:xfrm>
        </p:spPr>
        <p:txBody>
          <a:bodyPr>
            <a:noAutofit/>
          </a:bodyPr>
          <a:lstStyle/>
          <a:p>
            <a:r>
              <a:rPr lang="en-US" dirty="0"/>
              <a:t>Section </a:t>
            </a:r>
            <a:r>
              <a:rPr lang="en-US" dirty="0" smtClean="0"/>
              <a:t>B.4 </a:t>
            </a:r>
            <a:br>
              <a:rPr lang="en-US" dirty="0" smtClean="0"/>
            </a:br>
            <a:r>
              <a:rPr lang="en-US" dirty="0" smtClean="0"/>
              <a:t>Trainee Tracking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1243189"/>
            <a:ext cx="11765280" cy="48768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042"/>
            <a:ext cx="10515600" cy="1325563"/>
          </a:xfrm>
        </p:spPr>
        <p:txBody>
          <a:bodyPr/>
          <a:lstStyle/>
          <a:p>
            <a:r>
              <a:rPr lang="en-US" dirty="0"/>
              <a:t>Section </a:t>
            </a:r>
            <a:r>
              <a:rPr lang="en-US" dirty="0" smtClean="0"/>
              <a:t>B.4 -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729"/>
            <a:ext cx="10515600" cy="4351338"/>
          </a:xfrm>
        </p:spPr>
        <p:txBody>
          <a:bodyPr>
            <a:normAutofit/>
          </a:bodyPr>
          <a:lstStyle/>
          <a:p>
            <a:pPr lvl="2"/>
            <a:r>
              <a:rPr lang="en-US" sz="3200" dirty="0" smtClean="0"/>
              <a:t>Trainee </a:t>
            </a:r>
            <a:r>
              <a:rPr lang="en-US" sz="3200" dirty="0"/>
              <a:t>Diversity Form</a:t>
            </a:r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488668"/>
            <a:ext cx="997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grants.nih.gov/grants/funding/2590/2590.htm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32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16542"/>
            <a:ext cx="9802064" cy="390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</a:t>
            </a:r>
            <a:r>
              <a:rPr lang="en-US" dirty="0" smtClean="0"/>
              <a:t>B.4</a:t>
            </a:r>
            <a:br>
              <a:rPr lang="en-US" dirty="0" smtClean="0"/>
            </a:br>
            <a:r>
              <a:rPr lang="en-US" dirty="0" smtClean="0"/>
              <a:t>Trainee Diversity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315282"/>
            <a:ext cx="10730075" cy="367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</a:t>
            </a:r>
            <a:r>
              <a:rPr lang="en-US" dirty="0" smtClean="0"/>
              <a:t>B.4</a:t>
            </a:r>
            <a:br>
              <a:rPr lang="en-US" dirty="0" smtClean="0"/>
            </a:br>
            <a:r>
              <a:rPr lang="en-US" dirty="0" smtClean="0"/>
              <a:t>Trainee Diversity Form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67168"/>
            <a:ext cx="8768604" cy="50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</a:t>
            </a:r>
            <a:r>
              <a:rPr lang="en-US" dirty="0" smtClean="0"/>
              <a:t>B.4  </a:t>
            </a:r>
            <a:br>
              <a:rPr lang="en-US" dirty="0" smtClean="0"/>
            </a:br>
            <a:r>
              <a:rPr lang="en-US" dirty="0" smtClean="0"/>
              <a:t>PDF Upload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2559"/>
            <a:ext cx="10515600" cy="48117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u="sng" dirty="0" smtClean="0"/>
              <a:t>B.4 </a:t>
            </a:r>
            <a:r>
              <a:rPr lang="en-US" dirty="0" smtClean="0"/>
              <a:t>– When all components are complete, collate into one PDF and upload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Trainee Summaries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Individual Development Plan (IDP) Summary from PI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Table 8 Part </a:t>
            </a:r>
            <a:r>
              <a:rPr lang="en-US" dirty="0" smtClean="0">
                <a:solidFill>
                  <a:srgbClr val="FF0000"/>
                </a:solidFill>
              </a:rPr>
              <a:t>I, II &amp; III</a:t>
            </a:r>
            <a:endParaRPr lang="en-US" dirty="0" smtClean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Table 8 Part III Summary from PI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Trainee Diversity Form</a:t>
            </a:r>
          </a:p>
          <a:p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B.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2559"/>
            <a:ext cx="10515600" cy="4811738"/>
          </a:xfrm>
        </p:spPr>
        <p:txBody>
          <a:bodyPr>
            <a:noAutofit/>
          </a:bodyPr>
          <a:lstStyle/>
          <a:p>
            <a:r>
              <a:rPr lang="en-US" u="sng" dirty="0" smtClean="0"/>
              <a:t>B.5</a:t>
            </a:r>
            <a:r>
              <a:rPr lang="en-US" dirty="0" smtClean="0"/>
              <a:t> </a:t>
            </a:r>
            <a:r>
              <a:rPr lang="en-US" dirty="0"/>
              <a:t>- How have results been disseminated to communities of interest? </a:t>
            </a:r>
          </a:p>
          <a:p>
            <a:pPr lvl="1"/>
            <a:r>
              <a:rPr lang="en-US" i="1" dirty="0" smtClean="0"/>
              <a:t>Nothing to report or enter text.  Usually, not applicable</a:t>
            </a:r>
          </a:p>
          <a:p>
            <a:endParaRPr lang="en-US" dirty="0" smtClean="0"/>
          </a:p>
          <a:p>
            <a:r>
              <a:rPr lang="en-US" u="sng" dirty="0" smtClean="0"/>
              <a:t>B.6</a:t>
            </a:r>
            <a:r>
              <a:rPr lang="en-US" dirty="0" smtClean="0"/>
              <a:t> </a:t>
            </a:r>
            <a:r>
              <a:rPr lang="en-US" dirty="0"/>
              <a:t>- What do you plan to do for the next reporting period to accomplish the goals</a:t>
            </a:r>
            <a:r>
              <a:rPr lang="en-US" dirty="0" smtClean="0"/>
              <a:t>?</a:t>
            </a:r>
          </a:p>
          <a:p>
            <a:pPr lvl="1"/>
            <a:r>
              <a:rPr lang="en-US" i="1" dirty="0" smtClean="0"/>
              <a:t>PI enters response in text box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7346"/>
            <a:ext cx="10515600" cy="16965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/>
              <a:t>Products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4243387"/>
            <a:ext cx="10906125" cy="1847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6007" y="359790"/>
            <a:ext cx="10515600" cy="1325563"/>
          </a:xfrm>
        </p:spPr>
        <p:txBody>
          <a:bodyPr/>
          <a:lstStyle/>
          <a:p>
            <a:r>
              <a:rPr lang="en-US" dirty="0" smtClean="0"/>
              <a:t>Section C.</a:t>
            </a:r>
            <a:br>
              <a:rPr lang="en-US" dirty="0" smtClean="0"/>
            </a:br>
            <a:r>
              <a:rPr lang="en-US" dirty="0" smtClean="0"/>
              <a:t>Products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8319"/>
            <a:ext cx="10515600" cy="4351338"/>
          </a:xfrm>
        </p:spPr>
        <p:txBody>
          <a:bodyPr>
            <a:normAutofit/>
          </a:bodyPr>
          <a:lstStyle/>
          <a:p>
            <a:r>
              <a:rPr lang="en-US" u="sng" dirty="0" smtClean="0"/>
              <a:t>C.1</a:t>
            </a:r>
            <a:r>
              <a:rPr lang="en-US" dirty="0" smtClean="0"/>
              <a:t>  - Publications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u="sng" dirty="0" smtClean="0"/>
              <a:t>C.2</a:t>
            </a:r>
            <a:r>
              <a:rPr lang="en-US" dirty="0" smtClean="0"/>
              <a:t> – Website</a:t>
            </a:r>
          </a:p>
          <a:p>
            <a:pPr lvl="1"/>
            <a:r>
              <a:rPr lang="en-US" i="1" dirty="0" smtClean="0"/>
              <a:t>Not applicable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C.3</a:t>
            </a:r>
            <a:r>
              <a:rPr lang="en-US" dirty="0" smtClean="0"/>
              <a:t> – Technologies or Techniques</a:t>
            </a:r>
          </a:p>
          <a:p>
            <a:pPr marL="685800" lvl="2">
              <a:spcBef>
                <a:spcPts val="1000"/>
              </a:spcBef>
            </a:pPr>
            <a:r>
              <a:rPr lang="en-US" sz="2800" i="1" dirty="0"/>
              <a:t>Not </a:t>
            </a:r>
            <a:r>
              <a:rPr lang="en-US" sz="2800" i="1" dirty="0" smtClean="0"/>
              <a:t>applicable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Shape 4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8652" y="2757255"/>
            <a:ext cx="3298443" cy="24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4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4542" y="2600341"/>
            <a:ext cx="4297407" cy="5331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hape 450"/>
          <p:cNvCxnSpPr/>
          <p:nvPr/>
        </p:nvCxnSpPr>
        <p:spPr>
          <a:xfrm>
            <a:off x="5839773" y="2866934"/>
            <a:ext cx="2456400" cy="12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51006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6007" y="35979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Section C.</a:t>
            </a:r>
            <a:br>
              <a:rPr lang="en-US" dirty="0" smtClean="0"/>
            </a:br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2119"/>
            <a:ext cx="10515600" cy="4939356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C.4</a:t>
            </a:r>
            <a:r>
              <a:rPr lang="en-US" dirty="0" smtClean="0"/>
              <a:t> – Inventions, Patent Applications and/or Licenses</a:t>
            </a:r>
          </a:p>
          <a:p>
            <a:pPr lvl="1"/>
            <a:r>
              <a:rPr lang="en-US" i="1" dirty="0"/>
              <a:t>Not </a:t>
            </a:r>
            <a:r>
              <a:rPr lang="en-US" i="1" dirty="0" smtClean="0"/>
              <a:t>applicable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C.5</a:t>
            </a:r>
            <a:r>
              <a:rPr lang="en-US" dirty="0" smtClean="0"/>
              <a:t> – Other Products and Resources</a:t>
            </a:r>
          </a:p>
          <a:p>
            <a:pPr lvl="1"/>
            <a:r>
              <a:rPr lang="en-US" i="1" dirty="0" smtClean="0"/>
              <a:t>Nothing to report or provide description types.  Usually not applicable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C.5.a</a:t>
            </a:r>
            <a:r>
              <a:rPr lang="en-US" dirty="0" smtClean="0"/>
              <a:t> – Other Products</a:t>
            </a:r>
          </a:p>
          <a:p>
            <a:pPr lvl="1"/>
            <a:r>
              <a:rPr lang="en-US" i="1" dirty="0"/>
              <a:t>Usually not applicable</a:t>
            </a:r>
          </a:p>
          <a:p>
            <a:pPr lvl="1"/>
            <a:endParaRPr lang="en-US" u="sng" dirty="0"/>
          </a:p>
          <a:p>
            <a:r>
              <a:rPr lang="en-US" u="sng" dirty="0" smtClean="0"/>
              <a:t>C.5.b</a:t>
            </a:r>
            <a:r>
              <a:rPr lang="en-US" dirty="0" smtClean="0"/>
              <a:t> – Resource Sharing</a:t>
            </a:r>
          </a:p>
          <a:p>
            <a:pPr marL="685800" lvl="2">
              <a:spcBef>
                <a:spcPts val="1000"/>
              </a:spcBef>
            </a:pPr>
            <a:r>
              <a:rPr lang="en-US" sz="2800" i="1" dirty="0"/>
              <a:t>Not applicable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37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904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RPPR </a:t>
            </a:r>
            <a:r>
              <a:rPr lang="en-US" dirty="0" smtClean="0"/>
              <a:t>Sections (Cont.)</a:t>
            </a:r>
            <a:endParaRPr lang="en-US" dirty="0"/>
          </a:p>
          <a:p>
            <a:pPr lvl="1"/>
            <a:r>
              <a:rPr lang="en-US" sz="3200" dirty="0" smtClean="0"/>
              <a:t>Section </a:t>
            </a:r>
            <a:r>
              <a:rPr lang="en-US" sz="3200" dirty="0"/>
              <a:t>E.  Impact</a:t>
            </a:r>
          </a:p>
          <a:p>
            <a:pPr lvl="1"/>
            <a:r>
              <a:rPr lang="en-US" sz="3200" dirty="0"/>
              <a:t>Section F.  Changes</a:t>
            </a:r>
          </a:p>
          <a:p>
            <a:pPr lvl="1"/>
            <a:r>
              <a:rPr lang="en-US" sz="3200" dirty="0"/>
              <a:t>Section G.  Special Reporting </a:t>
            </a:r>
            <a:r>
              <a:rPr lang="en-US" sz="3200" dirty="0" smtClean="0"/>
              <a:t>Requirements</a:t>
            </a:r>
          </a:p>
          <a:p>
            <a:pPr lvl="2"/>
            <a:r>
              <a:rPr lang="en-US" sz="2800" dirty="0" smtClean="0"/>
              <a:t>Responsible Conduct of Research</a:t>
            </a:r>
            <a:endParaRPr lang="en-US" sz="2800" dirty="0"/>
          </a:p>
          <a:p>
            <a:pPr lvl="1"/>
            <a:r>
              <a:rPr lang="en-US" sz="3200" dirty="0"/>
              <a:t>Section H.  </a:t>
            </a:r>
            <a:r>
              <a:rPr lang="en-US" sz="3200" dirty="0" smtClean="0"/>
              <a:t>Budget (Exercise)</a:t>
            </a:r>
            <a:endParaRPr lang="en-US" sz="3200" dirty="0"/>
          </a:p>
          <a:p>
            <a:pPr lvl="1"/>
            <a:r>
              <a:rPr lang="en-US" sz="3200" dirty="0" smtClean="0"/>
              <a:t>Tools &amp; Resources</a:t>
            </a:r>
          </a:p>
          <a:p>
            <a:pPr lvl="1"/>
            <a:r>
              <a:rPr lang="en-US" sz="3200" dirty="0" smtClean="0"/>
              <a:t>Questions</a:t>
            </a:r>
            <a:endParaRPr lang="en-US" sz="3200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0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" y="19456"/>
            <a:ext cx="12069859" cy="5868219"/>
          </a:xfrm>
          <a:prstGeom prst="rect">
            <a:avLst/>
          </a:prstGeom>
        </p:spPr>
      </p:pic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0" name="Shape 470"/>
          <p:cNvCxnSpPr/>
          <p:nvPr/>
        </p:nvCxnSpPr>
        <p:spPr>
          <a:xfrm flipH="1" flipV="1">
            <a:off x="2523955" y="3103084"/>
            <a:ext cx="1104463" cy="976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10" name="TextBox 9"/>
          <p:cNvSpPr txBox="1"/>
          <p:nvPr/>
        </p:nvSpPr>
        <p:spPr>
          <a:xfrm>
            <a:off x="232203" y="6017796"/>
            <a:ext cx="980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Default screen in RPPR module</a:t>
            </a:r>
          </a:p>
          <a:p>
            <a:r>
              <a:rPr lang="en-US" sz="1200" dirty="0"/>
              <a:t>The publication was accepted for publication or made public </a:t>
            </a:r>
            <a:r>
              <a:rPr lang="en-US" sz="1200" b="1" dirty="0"/>
              <a:t>during the reporting period</a:t>
            </a:r>
            <a:br>
              <a:rPr lang="en-US" sz="1200" b="1" dirty="0"/>
            </a:br>
            <a:r>
              <a:rPr lang="en-US" sz="1200" dirty="0"/>
              <a:t>Report publications directly </a:t>
            </a:r>
            <a:r>
              <a:rPr lang="en-US" sz="1200" b="1" dirty="0"/>
              <a:t>arises </a:t>
            </a:r>
            <a:r>
              <a:rPr lang="en-US" sz="1200" dirty="0"/>
              <a:t>from the </a:t>
            </a:r>
            <a:r>
              <a:rPr lang="en-US" sz="1200" b="1" dirty="0"/>
              <a:t>grant award</a:t>
            </a:r>
          </a:p>
        </p:txBody>
      </p:sp>
      <p:cxnSp>
        <p:nvCxnSpPr>
          <p:cNvPr id="6" name="Shape 470">
            <a:extLst>
              <a:ext uri="{FF2B5EF4-FFF2-40B4-BE49-F238E27FC236}">
                <a16:creationId xmlns:a16="http://schemas.microsoft.com/office/drawing/2014/main" xmlns="" id="{8B20584D-DE1F-44D1-84A9-79289D6C9D37}"/>
              </a:ext>
            </a:extLst>
          </p:cNvPr>
          <p:cNvCxnSpPr>
            <a:cxnSpLocks/>
          </p:cNvCxnSpPr>
          <p:nvPr/>
        </p:nvCxnSpPr>
        <p:spPr>
          <a:xfrm flipH="1" flipV="1">
            <a:off x="2874697" y="639287"/>
            <a:ext cx="402977" cy="33438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93363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" y="19050"/>
            <a:ext cx="9144000" cy="6858000"/>
          </a:xfrm>
          <a:prstGeom prst="rect">
            <a:avLst/>
          </a:prstGeom>
        </p:spPr>
      </p:pic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US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Shape 465"/>
          <p:cNvSpPr txBox="1"/>
          <p:nvPr/>
        </p:nvSpPr>
        <p:spPr>
          <a:xfrm>
            <a:off x="9418051" y="1348256"/>
            <a:ext cx="2599237" cy="11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b="1" dirty="0">
                <a:latin typeface="Calibri" panose="020F0502020204030204" pitchFamily="34" charset="0"/>
              </a:rPr>
              <a:t>Table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</a:rPr>
              <a:t>1</a:t>
            </a:r>
            <a:r>
              <a:rPr lang="en-US" sz="2000" dirty="0">
                <a:latin typeface="Calibri" panose="020F0502020204030204" pitchFamily="34" charset="0"/>
              </a:rPr>
              <a:t>:  Pubs that have not </a:t>
            </a:r>
            <a:r>
              <a:rPr lang="en-US" sz="2000" b="1" dirty="0">
                <a:latin typeface="Calibri" panose="020F0502020204030204" pitchFamily="34" charset="0"/>
              </a:rPr>
              <a:t>yet</a:t>
            </a:r>
            <a:r>
              <a:rPr lang="en-US" sz="2000" dirty="0">
                <a:latin typeface="Calibri" panose="020F0502020204030204" pitchFamily="34" charset="0"/>
              </a:rPr>
              <a:t> been reported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9418051" y="3267682"/>
            <a:ext cx="2536885" cy="11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b="1" dirty="0">
                <a:latin typeface="Calibri" panose="020F0502020204030204" pitchFamily="34" charset="0"/>
              </a:rPr>
              <a:t>Table 2</a:t>
            </a:r>
            <a:r>
              <a:rPr lang="en-US" sz="2000" dirty="0">
                <a:latin typeface="Calibri" panose="020F0502020204030204" pitchFamily="34" charset="0"/>
              </a:rPr>
              <a:t>:  Pubs </a:t>
            </a:r>
            <a:r>
              <a:rPr lang="en-US" sz="2000" b="1" dirty="0">
                <a:latin typeface="Calibri" panose="020F0502020204030204" pitchFamily="34" charset="0"/>
              </a:rPr>
              <a:t>NOT</a:t>
            </a:r>
            <a:r>
              <a:rPr lang="en-US" sz="2000" dirty="0">
                <a:latin typeface="Calibri" panose="020F0502020204030204" pitchFamily="34" charset="0"/>
              </a:rPr>
              <a:t> associated with this project in My NCBI 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Calibri" panose="020F0502020204030204" pitchFamily="34" charset="0"/>
            </a:endParaRPr>
          </a:p>
        </p:txBody>
      </p:sp>
      <p:sp>
        <p:nvSpPr>
          <p:cNvPr id="468" name="Shape 468"/>
          <p:cNvSpPr txBox="1"/>
          <p:nvPr/>
        </p:nvSpPr>
        <p:spPr>
          <a:xfrm>
            <a:off x="9418051" y="5187108"/>
            <a:ext cx="2540823" cy="11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b="1" dirty="0">
                <a:latin typeface="Calibri" panose="020F0502020204030204" pitchFamily="34" charset="0"/>
              </a:rPr>
              <a:t>Table 3</a:t>
            </a:r>
            <a:r>
              <a:rPr lang="en-US" sz="2000" dirty="0">
                <a:latin typeface="Calibri" panose="020F0502020204030204" pitchFamily="34" charset="0"/>
              </a:rPr>
              <a:t>:  Pubs that were </a:t>
            </a:r>
            <a:r>
              <a:rPr lang="en-US" sz="2000" b="1" dirty="0">
                <a:latin typeface="Calibri" panose="020F0502020204030204" pitchFamily="34" charset="0"/>
              </a:rPr>
              <a:t>previously</a:t>
            </a:r>
            <a:r>
              <a:rPr lang="en-US" sz="2000" dirty="0">
                <a:latin typeface="Calibri" panose="020F0502020204030204" pitchFamily="34" charset="0"/>
              </a:rPr>
              <a:t> reported, need to check compliance</a:t>
            </a:r>
          </a:p>
        </p:txBody>
      </p:sp>
      <p:cxnSp>
        <p:nvCxnSpPr>
          <p:cNvPr id="473" name="Shape 473"/>
          <p:cNvCxnSpPr/>
          <p:nvPr/>
        </p:nvCxnSpPr>
        <p:spPr>
          <a:xfrm flipH="1">
            <a:off x="4500995" y="478373"/>
            <a:ext cx="837600" cy="336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474" name="Shape 474"/>
          <p:cNvCxnSpPr/>
          <p:nvPr/>
        </p:nvCxnSpPr>
        <p:spPr>
          <a:xfrm flipH="1">
            <a:off x="3959277" y="3166151"/>
            <a:ext cx="837600" cy="336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475" name="Shape 475"/>
          <p:cNvCxnSpPr/>
          <p:nvPr/>
        </p:nvCxnSpPr>
        <p:spPr>
          <a:xfrm flipH="1">
            <a:off x="4378077" y="5512503"/>
            <a:ext cx="837600" cy="336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94626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0"/>
      <p:bldP spid="467" grpId="0"/>
      <p:bldP spid="46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" y="19050"/>
            <a:ext cx="9144000" cy="6858000"/>
          </a:xfrm>
          <a:prstGeom prst="rect">
            <a:avLst/>
          </a:prstGeom>
        </p:spPr>
      </p:pic>
      <p:sp>
        <p:nvSpPr>
          <p:cNvPr id="463" name="Shape 463"/>
          <p:cNvSpPr txBox="1">
            <a:spLocks noGrp="1"/>
          </p:cNvSpPr>
          <p:nvPr>
            <p:ph type="sldNum" idx="12"/>
          </p:nvPr>
        </p:nvSpPr>
        <p:spPr>
          <a:xfrm>
            <a:off x="8642968" y="64210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lang="en-US" sz="14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Shape 464"/>
          <p:cNvSpPr txBox="1"/>
          <p:nvPr/>
        </p:nvSpPr>
        <p:spPr>
          <a:xfrm>
            <a:off x="9291061" y="82203"/>
            <a:ext cx="2617791" cy="100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Associate with RPPR - defaulted to YES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9291061" y="4729012"/>
            <a:ext cx="2812955" cy="180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Compliance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is drawn from My NCBI: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Non-compliant pubs can not be corrected in the RPPR, only in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MyNCBI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rtl="0">
              <a:spcBef>
                <a:spcPts val="0"/>
              </a:spcBef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1" name="Shape 471"/>
          <p:cNvCxnSpPr/>
          <p:nvPr/>
        </p:nvCxnSpPr>
        <p:spPr>
          <a:xfrm flipH="1">
            <a:off x="653125" y="705525"/>
            <a:ext cx="837600" cy="336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cxnSp>
        <p:nvCxnSpPr>
          <p:cNvPr id="472" name="Shape 472"/>
          <p:cNvCxnSpPr/>
          <p:nvPr/>
        </p:nvCxnSpPr>
        <p:spPr>
          <a:xfrm flipH="1">
            <a:off x="1713550" y="705525"/>
            <a:ext cx="837600" cy="336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D13933C-D679-438C-9034-AA649FFAB950}"/>
              </a:ext>
            </a:extLst>
          </p:cNvPr>
          <p:cNvSpPr/>
          <p:nvPr/>
        </p:nvSpPr>
        <p:spPr>
          <a:xfrm>
            <a:off x="9291061" y="1016332"/>
            <a:ext cx="28129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Important things to remember: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a publication is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 My NCBI, will not appear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a pub is missing it must be added to My NCBI to appear in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After adding the publication, it will become available to choose in the RPPR</a:t>
            </a:r>
          </a:p>
        </p:txBody>
      </p:sp>
    </p:spTree>
    <p:extLst>
      <p:ext uri="{BB962C8B-B14F-4D97-AF65-F5344CB8AC3E}">
        <p14:creationId xmlns:p14="http://schemas.microsoft.com/office/powerpoint/2010/main" val="228517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0"/>
      <p:bldP spid="46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xfrm>
            <a:off x="782550" y="365125"/>
            <a:ext cx="10515600" cy="102061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/>
              <a:t>Managing Compliance in </a:t>
            </a:r>
            <a:r>
              <a:rPr lang="en-US" dirty="0" err="1"/>
              <a:t>MyNCBI</a:t>
            </a:r>
            <a:endParaRPr lang="en-US" dirty="0"/>
          </a:p>
        </p:txBody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4300050" y="1423703"/>
            <a:ext cx="7818600" cy="465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2286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RPPR </a:t>
            </a:r>
            <a:r>
              <a:rPr lang="en-US" b="1" i="1" dirty="0">
                <a:solidFill>
                  <a:srgbClr val="000000"/>
                </a:solidFill>
              </a:rPr>
              <a:t>can still be submitted</a:t>
            </a:r>
            <a:r>
              <a:rPr lang="en-US" dirty="0">
                <a:solidFill>
                  <a:srgbClr val="000000"/>
                </a:solidFill>
              </a:rPr>
              <a:t> with noncompliant pubs, </a:t>
            </a:r>
            <a:r>
              <a:rPr lang="en-US" i="1" dirty="0">
                <a:solidFill>
                  <a:srgbClr val="000000"/>
                </a:solidFill>
              </a:rPr>
              <a:t>however</a:t>
            </a:r>
            <a:r>
              <a:rPr lang="en-US" dirty="0">
                <a:solidFill>
                  <a:srgbClr val="000000"/>
                </a:solidFill>
              </a:rPr>
              <a:t> NIH will not issue the next year of funding until all publications are compliant 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4064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00000"/>
                </a:solidFill>
              </a:rPr>
              <a:t>Grantee is responsible for compliance 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4064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/>
              <a:t>Can take weeks to bring publications to compliance</a:t>
            </a:r>
          </a:p>
        </p:txBody>
      </p:sp>
      <p:sp>
        <p:nvSpPr>
          <p:cNvPr id="496" name="Shape 4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782550" y="1423703"/>
            <a:ext cx="3915910" cy="465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  Non-compliant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dirty="0"/>
          </a:p>
          <a:p>
            <a:pPr marL="0" marR="0" lvl="0" indent="45720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  In Process</a:t>
            </a:r>
          </a:p>
          <a:p>
            <a:pPr marL="0" marR="0" lvl="0" indent="457200" algn="l" rtl="0">
              <a:lnSpc>
                <a:spcPct val="90000"/>
              </a:lnSpc>
              <a:spcBef>
                <a:spcPts val="0"/>
              </a:spcBef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       Compliant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       Unknown Status</a:t>
            </a:r>
          </a:p>
        </p:txBody>
      </p:sp>
      <p:sp>
        <p:nvSpPr>
          <p:cNvPr id="498" name="Shape 498"/>
          <p:cNvSpPr/>
          <p:nvPr/>
        </p:nvSpPr>
        <p:spPr>
          <a:xfrm>
            <a:off x="861002" y="2402349"/>
            <a:ext cx="413400" cy="3651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9" name="Shape 499"/>
          <p:cNvSpPr/>
          <p:nvPr/>
        </p:nvSpPr>
        <p:spPr>
          <a:xfrm>
            <a:off x="893850" y="3239805"/>
            <a:ext cx="413400" cy="3651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00" name="Shape 5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781" y="4077261"/>
            <a:ext cx="469050" cy="456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Shape 5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375" y="1460943"/>
            <a:ext cx="469050" cy="46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69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637722" y="155459"/>
            <a:ext cx="10687656" cy="87469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How to respond to a PRAM</a:t>
            </a:r>
          </a:p>
        </p:txBody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37722" y="1030150"/>
            <a:ext cx="11097078" cy="569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5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What happens if you submit an RPPR with noncompliant publications?</a:t>
            </a:r>
          </a:p>
          <a:p>
            <a:pPr marL="914400" lvl="1" indent="-4318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Auto email - </a:t>
            </a:r>
            <a:r>
              <a:rPr lang="en-US" b="1" dirty="0"/>
              <a:t>Progress Report Additional Materials </a:t>
            </a:r>
            <a:r>
              <a:rPr lang="en-US" dirty="0"/>
              <a:t>(PRAM) sent to PI </a:t>
            </a:r>
          </a:p>
          <a:p>
            <a:pPr marL="914400" lvl="1" indent="-4318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PI </a:t>
            </a:r>
            <a:r>
              <a:rPr lang="en-US" dirty="0" smtClean="0"/>
              <a:t>initiates </a:t>
            </a:r>
            <a:r>
              <a:rPr lang="en-US" dirty="0"/>
              <a:t>action in eRA Commons</a:t>
            </a:r>
          </a:p>
          <a:p>
            <a:pPr marL="1371600" lvl="2" indent="-431800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Search grants, click on </a:t>
            </a:r>
            <a:r>
              <a:rPr lang="en-US" sz="2800" dirty="0">
                <a:hlinkClick r:id="rId3" action="ppaction://hlinkfile"/>
              </a:rPr>
              <a:t>Public Access PRAM</a:t>
            </a:r>
            <a:r>
              <a:rPr lang="en-US" sz="2800" dirty="0"/>
              <a:t> under Actions</a:t>
            </a:r>
          </a:p>
          <a:p>
            <a:pPr marL="457200" indent="-431800">
              <a:lnSpc>
                <a:spcPct val="100000"/>
              </a:lnSpc>
              <a:spcBef>
                <a:spcPts val="0"/>
              </a:spcBef>
            </a:pPr>
            <a:endParaRPr lang="en-US" sz="3600" dirty="0"/>
          </a:p>
          <a:p>
            <a:pPr marL="1371600" marR="0" lvl="2" indent="-406400" algn="l" rtl="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2800" dirty="0"/>
          </a:p>
        </p:txBody>
      </p:sp>
      <p:sp>
        <p:nvSpPr>
          <p:cNvPr id="482" name="Shape 4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23BF74-3FFC-4DE2-ADF8-59D753AB5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281" y="3674532"/>
            <a:ext cx="9555961" cy="28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637722" y="155459"/>
            <a:ext cx="10687656" cy="87469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US" dirty="0"/>
              <a:t>How to respond to a PRAM</a:t>
            </a:r>
          </a:p>
        </p:txBody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37722" y="1030150"/>
            <a:ext cx="10842205" cy="569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914400" lvl="1" indent="-4318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</a:rPr>
              <a:t>Either PI or assistant verifies compliance </a:t>
            </a:r>
          </a:p>
          <a:p>
            <a:pPr marL="1371600" lvl="2" indent="-4318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rgbClr val="FF0000"/>
                </a:solidFill>
              </a:rPr>
              <a:t>Troubleshoot issue – Live Demo</a:t>
            </a:r>
          </a:p>
          <a:p>
            <a:pPr marL="1371600" lvl="2" indent="-4318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rgbClr val="FF0000"/>
              </a:solidFill>
            </a:endParaRPr>
          </a:p>
          <a:p>
            <a:pPr marL="1371600" lvl="2" indent="-4318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rgbClr val="FF0000"/>
              </a:solidFill>
            </a:endParaRPr>
          </a:p>
          <a:p>
            <a:pPr marL="914400" lvl="1" indent="-4318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</a:rPr>
              <a:t>Once all publications are compliant, generate a My NCBI PDF Report and upload via </a:t>
            </a:r>
            <a:r>
              <a:rPr lang="en-US" sz="3200" dirty="0" err="1">
                <a:solidFill>
                  <a:schemeClr val="tx1"/>
                </a:solidFill>
              </a:rPr>
              <a:t>eRA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Commons</a:t>
            </a:r>
          </a:p>
          <a:p>
            <a:pPr marL="914400" lvl="1" indent="-4318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</a:endParaRPr>
          </a:p>
          <a:p>
            <a:pPr marL="914400" marR="0" lvl="1" indent="-431800" algn="l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3200" dirty="0"/>
              <a:t>Routed to SO (HSSPPO/OCGA) for submission to NIH</a:t>
            </a:r>
          </a:p>
          <a:p>
            <a:pPr marL="1371600" marR="0" lvl="2" indent="-406400" algn="l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800" dirty="0"/>
              <a:t>NIH preferred method</a:t>
            </a:r>
          </a:p>
          <a:p>
            <a:pPr marL="1371600" marR="0" lvl="2" indent="-406400" algn="l" rtl="0">
              <a:lnSpc>
                <a:spcPct val="100000"/>
              </a:lnSpc>
              <a:spcBef>
                <a:spcPts val="0"/>
              </a:spcBef>
              <a:buSzPct val="100000"/>
            </a:pPr>
            <a:endParaRPr lang="en-US" sz="3200" dirty="0"/>
          </a:p>
        </p:txBody>
      </p:sp>
      <p:sp>
        <p:nvSpPr>
          <p:cNvPr id="482" name="Shape 4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90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MyNCBI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screenshot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712" y="271970"/>
            <a:ext cx="5772150" cy="63912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AA’s Need to Know about Manuscripts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Article vs. Manuscript</a:t>
            </a:r>
          </a:p>
          <a:p>
            <a:r>
              <a:rPr lang="en-US" dirty="0" smtClean="0"/>
              <a:t> Peer-review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47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93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48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88" r="4020"/>
          <a:stretch/>
        </p:blipFill>
        <p:spPr>
          <a:xfrm>
            <a:off x="0" y="0"/>
            <a:ext cx="5742432" cy="6858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6693131" y="2171246"/>
            <a:ext cx="4977938" cy="136997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kern="0" dirty="0" smtClean="0"/>
              <a:t>We are talking this and not the journal’s PDF.</a:t>
            </a:r>
            <a:endParaRPr lang="en-US" sz="18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0"/>
            <a:ext cx="6019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2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2061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Peer 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Review (aka refereed) </a:t>
            </a:r>
            <a:endParaRPr lang="en-US" sz="44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838200" y="1514540"/>
            <a:ext cx="10515600" cy="46505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808038" lvl="1" indent="-457200">
              <a:lnSpc>
                <a:spcPct val="100000"/>
              </a:lnSpc>
              <a:spcBef>
                <a:spcPts val="0"/>
              </a:spcBef>
            </a:pPr>
            <a:r>
              <a:rPr lang="en-US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 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reviewer 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</a:t>
            </a:r>
            <a:r>
              <a:rPr lang="en-US" dirty="0"/>
              <a:t>n expert on the article’s topic)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helps the publisher decide whether the work should be accepted, considered acceptable with revisions, or rejected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49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970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132"/>
            <a:ext cx="10515600" cy="4351338"/>
          </a:xfrm>
        </p:spPr>
        <p:txBody>
          <a:bodyPr/>
          <a:lstStyle/>
          <a:p>
            <a:r>
              <a:rPr lang="en-US" dirty="0" smtClean="0"/>
              <a:t>Log in to </a:t>
            </a:r>
            <a:r>
              <a:rPr lang="en-US" dirty="0" err="1" smtClean="0"/>
              <a:t>eRA</a:t>
            </a:r>
            <a:r>
              <a:rPr lang="en-US" dirty="0" smtClean="0"/>
              <a:t> commons as PI to initiate from the </a:t>
            </a:r>
            <a:r>
              <a:rPr lang="en-US" dirty="0">
                <a:solidFill>
                  <a:srgbClr val="FF0000"/>
                </a:solidFill>
              </a:rPr>
              <a:t>RPPR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status</a:t>
            </a:r>
            <a:r>
              <a:rPr lang="en-US" dirty="0" smtClean="0"/>
              <a:t> page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32287"/>
            <a:ext cx="9821333" cy="355356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317067" y="3104622"/>
            <a:ext cx="499535" cy="5021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601474" y="5223387"/>
            <a:ext cx="499535" cy="5021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5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321800" y="2505605"/>
            <a:ext cx="499535" cy="5021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66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99375" y="398400"/>
            <a:ext cx="10515600" cy="1020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For PMC, What is the “Author Manuscript?”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399375" y="1514550"/>
            <a:ext cx="3871800" cy="465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highlight>
                  <a:srgbClr val="FFFFFF"/>
                </a:highlight>
              </a:rPr>
              <a:t>Version of a paper that has been though </a:t>
            </a:r>
            <a:r>
              <a:rPr lang="en-US" sz="2800" b="1" dirty="0">
                <a:highlight>
                  <a:srgbClr val="FFFFFF"/>
                </a:highlight>
              </a:rPr>
              <a:t>peer review,</a:t>
            </a:r>
            <a:r>
              <a:rPr lang="en-US" sz="2800" dirty="0">
                <a:highlight>
                  <a:srgbClr val="FFFFFF"/>
                </a:highlight>
              </a:rPr>
              <a:t> has had author changes, and re-submitted &amp;  </a:t>
            </a:r>
            <a:r>
              <a:rPr lang="en-US" sz="2800" b="1" dirty="0">
                <a:highlight>
                  <a:srgbClr val="FFFFFF"/>
                </a:highlight>
              </a:rPr>
              <a:t>accepted for publication </a:t>
            </a:r>
            <a:r>
              <a:rPr lang="en-US" sz="2800" dirty="0">
                <a:highlight>
                  <a:srgbClr val="FFFFFF"/>
                </a:highlight>
              </a:rPr>
              <a:t>by the journal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399375" y="6260700"/>
            <a:ext cx="4269902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2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from </a:t>
            </a:r>
            <a:r>
              <a:rPr lang="en-US" sz="1200" u="sng" kern="0" dirty="0">
                <a:solidFill>
                  <a:srgbClr val="0563C1"/>
                </a:solidFill>
                <a:latin typeface="Calibri" panose="020F0502020204030204" pitchFamily="34" charset="0"/>
                <a:cs typeface="Arial"/>
                <a:sym typeface="Arial"/>
                <a:hlinkClick r:id="rId3"/>
              </a:rPr>
              <a:t>https://www.ncbi.nlm.nih.gov/pmc/about/authorms/</a:t>
            </a:r>
            <a:r>
              <a:rPr lang="en-US" sz="12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</a:p>
        </p:txBody>
      </p:sp>
      <p:pic>
        <p:nvPicPr>
          <p:cNvPr id="245" name="Shape 245" descr="what is an nih manuscrip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4217" y="1419000"/>
            <a:ext cx="7791782" cy="46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50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63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51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7044625" y="238125"/>
            <a:ext cx="4800900" cy="102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Public Access Policy</a:t>
            </a:r>
          </a:p>
        </p:txBody>
      </p:sp>
      <p:sp>
        <p:nvSpPr>
          <p:cNvPr id="233" name="Shape 233"/>
          <p:cNvSpPr/>
          <p:nvPr/>
        </p:nvSpPr>
        <p:spPr>
          <a:xfrm>
            <a:off x="7044625" y="1905506"/>
            <a:ext cx="4580700" cy="304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does NOT apply to Public Access Policy?</a:t>
            </a:r>
          </a:p>
          <a:p>
            <a:pPr marL="914400" lvl="1" indent="-457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Dissertations</a:t>
            </a:r>
          </a:p>
          <a:p>
            <a:pPr marL="914400" lvl="1" indent="-457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 peer reviewed materials</a:t>
            </a:r>
          </a:p>
          <a:p>
            <a:pPr marL="914400" lvl="1" indent="-457200"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 NIH research</a:t>
            </a:r>
          </a:p>
        </p:txBody>
      </p:sp>
      <p:pic>
        <p:nvPicPr>
          <p:cNvPr id="234" name="Shape 234" descr="umich deposit fl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50862"/>
            <a:ext cx="6892226" cy="555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x="1432813" y="6492900"/>
            <a:ext cx="4331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sz="11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adapted from </a:t>
            </a:r>
            <a:r>
              <a:rPr lang="en-US" sz="1100" u="sng" kern="0" dirty="0">
                <a:solidFill>
                  <a:srgbClr val="0563C1"/>
                </a:solidFill>
                <a:latin typeface="Calibri" panose="020F0502020204030204" pitchFamily="34" charset="0"/>
                <a:cs typeface="Arial"/>
                <a:sym typeface="Arial"/>
                <a:hlinkClick r:id="rId4"/>
              </a:rPr>
              <a:t>http://guides.lib.umich.edu/nihpublicaccesspolicy</a:t>
            </a:r>
            <a:r>
              <a:rPr lang="en-US" sz="1100" kern="0" dirty="0">
                <a:solidFill>
                  <a:srgbClr val="000000"/>
                </a:solidFill>
                <a:latin typeface="Calibri" panose="020F0502020204030204" pitchFamily="34" charset="0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08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l="2572" t="1971" r="291" b="-335"/>
          <a:stretch/>
        </p:blipFill>
        <p:spPr>
          <a:xfrm>
            <a:off x="8038407" y="3103126"/>
            <a:ext cx="3852034" cy="339623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2061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Public Access Policy - Compliance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250372" y="1329695"/>
            <a:ext cx="10515600" cy="465058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Requires that papers </a:t>
            </a:r>
            <a:r>
              <a:rPr lang="en-US" dirty="0"/>
              <a:t>related to </a:t>
            </a: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research funded by the NIH </a:t>
            </a:r>
            <a:r>
              <a:rPr lang="en-US" dirty="0"/>
              <a:t> m</a:t>
            </a: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ust be available to the </a:t>
            </a:r>
            <a:r>
              <a:rPr lang="en-US" b="1" i="0" u="none" strike="noStrike" cap="none" dirty="0">
                <a:solidFill>
                  <a:schemeClr val="dk1"/>
                </a:solidFill>
                <a:sym typeface="Calibri"/>
              </a:rPr>
              <a:t>public</a:t>
            </a: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 free (in full text) through PubMed Central within 12 months of publication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But … </a:t>
            </a:r>
          </a:p>
          <a:p>
            <a:pPr lvl="1" indent="-228600">
              <a:lnSpc>
                <a:spcPct val="100000"/>
              </a:lnSpc>
              <a:spcBef>
                <a:spcPts val="0"/>
              </a:spcBef>
            </a:pPr>
            <a:r>
              <a:rPr lang="en-US" b="0" i="0" u="none" strike="noStrike" cap="none" dirty="0" smtClean="0">
                <a:solidFill>
                  <a:schemeClr val="dk1"/>
                </a:solidFill>
                <a:sym typeface="Calibri"/>
              </a:rPr>
              <a:t>If the journal does not submit it, the author has </a:t>
            </a:r>
            <a:br>
              <a:rPr lang="en-US" b="0" i="0" u="none" strike="noStrike" cap="none" dirty="0" smtClean="0">
                <a:solidFill>
                  <a:schemeClr val="dk1"/>
                </a:solidFill>
                <a:sym typeface="Calibri"/>
              </a:rPr>
            </a:br>
            <a:r>
              <a:rPr lang="en-US" b="0" i="0" u="none" strike="noStrike" cap="none" dirty="0" smtClean="0">
                <a:solidFill>
                  <a:schemeClr val="dk1"/>
                </a:solidFill>
                <a:sym typeface="Calibri"/>
              </a:rPr>
              <a:t>that responsibility, and the manuscript needs </a:t>
            </a:r>
            <a:br>
              <a:rPr lang="en-US" b="0" i="0" u="none" strike="noStrike" cap="none" dirty="0" smtClean="0">
                <a:solidFill>
                  <a:schemeClr val="dk1"/>
                </a:solidFill>
                <a:sym typeface="Calibri"/>
              </a:rPr>
            </a:br>
            <a:r>
              <a:rPr lang="en-US" b="0" i="0" u="none" strike="noStrike" cap="none" dirty="0" smtClean="0">
                <a:solidFill>
                  <a:schemeClr val="dk1"/>
                </a:solidFill>
                <a:sym typeface="Calibri"/>
              </a:rPr>
              <a:t>to be deposited in the NIHMS system within </a:t>
            </a:r>
            <a:br>
              <a:rPr lang="en-US" b="0" i="0" u="none" strike="noStrike" cap="none" dirty="0" smtClean="0">
                <a:solidFill>
                  <a:schemeClr val="dk1"/>
                </a:solidFill>
                <a:sym typeface="Calibri"/>
              </a:rPr>
            </a:br>
            <a:r>
              <a:rPr lang="en-US" b="0" i="0" u="none" strike="noStrike" cap="none" dirty="0" smtClean="0">
                <a:solidFill>
                  <a:schemeClr val="dk1"/>
                </a:solidFill>
                <a:sym typeface="Calibri"/>
              </a:rPr>
              <a:t>3 months after it is accepted (with an embargo)</a:t>
            </a:r>
            <a:endParaRPr lang="en-US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No compliance = no future funding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52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84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" name="Shape 322"/>
          <p:cNvGraphicFramePr/>
          <p:nvPr>
            <p:extLst/>
          </p:nvPr>
        </p:nvGraphicFramePr>
        <p:xfrm>
          <a:off x="2117278" y="528631"/>
          <a:ext cx="9165625" cy="616944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98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9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87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3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63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39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 Deposits?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What’s Next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Then What is Needed?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Finally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274E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1">
                          <a:solidFill>
                            <a:srgbClr val="274E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Journal </a:t>
                      </a:r>
                      <a:r>
                        <a:rPr lang="en-US" sz="1600">
                          <a:solidFill>
                            <a:srgbClr val="274E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deposits the published version of all NIH funded articles in to PMC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>
                          <a:solidFill>
                            <a:srgbClr val="274E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Article is compliant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763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solidFill>
                            <a:srgbClr val="274E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>
                          <a:solidFill>
                            <a:srgbClr val="274E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Author </a:t>
                      </a:r>
                      <a:r>
                        <a:rPr lang="en-US" sz="1600" dirty="0">
                          <a:solidFill>
                            <a:srgbClr val="274E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arranges to have </a:t>
                      </a:r>
                      <a:r>
                        <a:rPr lang="en-US" sz="1600" b="1" dirty="0">
                          <a:solidFill>
                            <a:srgbClr val="274E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Journal </a:t>
                      </a:r>
                      <a:r>
                        <a:rPr lang="en-US" sz="1600" dirty="0">
                          <a:solidFill>
                            <a:srgbClr val="274E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deposit the published version of specific NIH funded article in to PMC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>
                          <a:solidFill>
                            <a:srgbClr val="274E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Author</a:t>
                      </a:r>
                      <a:r>
                        <a:rPr lang="en-US" sz="1600" dirty="0">
                          <a:solidFill>
                            <a:srgbClr val="274E1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responsible to confirm the deposit in PMC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668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Author, or delegate,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submits final peer reviewed manuscript to the NIH Manuscript Submission (NIHMS) system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NIHMS system sends an email asking </a:t>
                      </a: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author to approve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submitted materials for processing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Author reviews &amp; approves the PMC formatted PDF of the manuscript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525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Journal </a:t>
                      </a: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publisher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submits final peer reviewed manuscript to the NIHMS system.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NIHMS system sends an email asking a</a:t>
                      </a:r>
                      <a:r>
                        <a:rPr lang="en-U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uthor to approve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the submitted materials for processing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Author reviews &amp; approves the PMC formatted PDF of the manuscript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3" name="Shape 323"/>
          <p:cNvSpPr txBox="1"/>
          <p:nvPr/>
        </p:nvSpPr>
        <p:spPr>
          <a:xfrm rot="-5400000">
            <a:off x="-2336575" y="2654550"/>
            <a:ext cx="6501300" cy="157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-US" sz="44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PubMed Central Submission Methods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600" y="1280975"/>
            <a:ext cx="3810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1600" y="231340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1600" y="3768775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1600" y="5382075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3300" y="3262313"/>
            <a:ext cx="11811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/>
        </p:nvSpPr>
        <p:spPr>
          <a:xfrm rot="-2700000">
            <a:off x="1682031" y="397339"/>
            <a:ext cx="1049205" cy="380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b="1" kern="0">
                <a:solidFill>
                  <a:srgbClr val="000000"/>
                </a:solidFill>
                <a:cs typeface="Arial"/>
                <a:sym typeface="Arial"/>
              </a:rPr>
              <a:t>Method</a:t>
            </a:r>
          </a:p>
        </p:txBody>
      </p:sp>
      <p:cxnSp>
        <p:nvCxnSpPr>
          <p:cNvPr id="330" name="Shape 330"/>
          <p:cNvCxnSpPr/>
          <p:nvPr/>
        </p:nvCxnSpPr>
        <p:spPr>
          <a:xfrm>
            <a:off x="7248450" y="1510100"/>
            <a:ext cx="3449400" cy="14625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1" name="Shape 331"/>
          <p:cNvCxnSpPr/>
          <p:nvPr/>
        </p:nvCxnSpPr>
        <p:spPr>
          <a:xfrm>
            <a:off x="7884250" y="2694400"/>
            <a:ext cx="2670600" cy="6357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2" name="Shape 332"/>
          <p:cNvCxnSpPr/>
          <p:nvPr/>
        </p:nvCxnSpPr>
        <p:spPr>
          <a:xfrm rot="10800000" flipH="1">
            <a:off x="9759950" y="3767150"/>
            <a:ext cx="778800" cy="461100"/>
          </a:xfrm>
          <a:prstGeom prst="straightConnector1">
            <a:avLst/>
          </a:prstGeom>
          <a:noFill/>
          <a:ln w="28575" cap="flat" cmpd="sng">
            <a:solidFill>
              <a:srgbClr val="A61C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3" name="Shape 333"/>
          <p:cNvCxnSpPr/>
          <p:nvPr/>
        </p:nvCxnSpPr>
        <p:spPr>
          <a:xfrm rot="10800000" flipH="1">
            <a:off x="9712275" y="4148625"/>
            <a:ext cx="1096800" cy="1637400"/>
          </a:xfrm>
          <a:prstGeom prst="straightConnector1">
            <a:avLst/>
          </a:prstGeom>
          <a:noFill/>
          <a:ln w="28575" cap="flat" cmpd="sng">
            <a:solidFill>
              <a:srgbClr val="A61C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34" name="Shape 334"/>
          <p:cNvCxnSpPr/>
          <p:nvPr/>
        </p:nvCxnSpPr>
        <p:spPr>
          <a:xfrm>
            <a:off x="1835683" y="1187384"/>
            <a:ext cx="10101900" cy="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53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2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" name="Shape 286"/>
          <p:cNvGraphicFramePr/>
          <p:nvPr>
            <p:extLst/>
          </p:nvPr>
        </p:nvGraphicFramePr>
        <p:xfrm>
          <a:off x="2107550" y="497250"/>
          <a:ext cx="9165625" cy="749187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98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9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87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3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63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39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 Deposits?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What’s Next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Then What is Needed?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Finally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800" dirty="0">
                        <a:solidFill>
                          <a:srgbClr val="274E1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600" b="1">
                        <a:solidFill>
                          <a:srgbClr val="274E1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600">
                        <a:solidFill>
                          <a:srgbClr val="274E1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38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rgbClr val="274E1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600">
                        <a:solidFill>
                          <a:srgbClr val="274E1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600">
                        <a:solidFill>
                          <a:srgbClr val="274E1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668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C.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Author, or delegate, </a:t>
                      </a: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submits final peer reviewed manuscript to the NIH Manuscript Submission (NIHMS) system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NIHMS system sends an email asking </a:t>
                      </a:r>
                      <a:r>
                        <a:rPr lang="en-US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author to approve</a:t>
                      </a:r>
                      <a:r>
                        <a:rPr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submitted materials for processing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Author reviews &amp; approves the PMC formatted PDF of the manuscript</a:t>
                      </a: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5255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8" name="Shape 288"/>
          <p:cNvSpPr txBox="1"/>
          <p:nvPr/>
        </p:nvSpPr>
        <p:spPr>
          <a:xfrm rot="-5400000">
            <a:off x="-2336575" y="2654550"/>
            <a:ext cx="6501300" cy="1573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en-US" sz="44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PubMed Central Submission Methods</a:t>
            </a:r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675" y="357860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3300" y="3262313"/>
            <a:ext cx="11811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/>
          <p:nvPr/>
        </p:nvSpPr>
        <p:spPr>
          <a:xfrm rot="-2700000">
            <a:off x="1682031" y="397339"/>
            <a:ext cx="1049205" cy="3809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b="1" kern="0">
                <a:solidFill>
                  <a:srgbClr val="000000"/>
                </a:solidFill>
                <a:cs typeface="Arial"/>
                <a:sym typeface="Arial"/>
              </a:rPr>
              <a:t>Method</a:t>
            </a:r>
          </a:p>
        </p:txBody>
      </p:sp>
      <p:cxnSp>
        <p:nvCxnSpPr>
          <p:cNvPr id="292" name="Shape 292"/>
          <p:cNvCxnSpPr/>
          <p:nvPr/>
        </p:nvCxnSpPr>
        <p:spPr>
          <a:xfrm rot="10800000" flipH="1">
            <a:off x="9759950" y="3767150"/>
            <a:ext cx="778800" cy="461100"/>
          </a:xfrm>
          <a:prstGeom prst="straightConnector1">
            <a:avLst/>
          </a:prstGeom>
          <a:noFill/>
          <a:ln w="28575" cap="flat" cmpd="sng">
            <a:solidFill>
              <a:srgbClr val="A61C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93" name="Shape 293"/>
          <p:cNvCxnSpPr/>
          <p:nvPr/>
        </p:nvCxnSpPr>
        <p:spPr>
          <a:xfrm>
            <a:off x="1835683" y="1339784"/>
            <a:ext cx="10101900" cy="0"/>
          </a:xfrm>
          <a:prstGeom prst="straightConnector1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54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73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733413" y="68075"/>
            <a:ext cx="10515600" cy="102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NIH Manuscript Submission System (NIHMS)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55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425" y="2227985"/>
            <a:ext cx="10620375" cy="383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733413" y="6258575"/>
            <a:ext cx="7047300" cy="46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228600" indent="-25400">
              <a:lnSpc>
                <a:spcPct val="90000"/>
              </a:lnSpc>
              <a:spcBef>
                <a:spcPts val="1000"/>
              </a:spcBef>
            </a:pPr>
            <a:r>
              <a:rPr lang="en-US" u="sng" kern="0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https://www.nihms.nih.gov/db/sub.cgi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733413" y="1043060"/>
            <a:ext cx="11214000" cy="113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Method C.  </a:t>
            </a:r>
            <a:r>
              <a:rPr lang="en-US" sz="3200" u="sng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Author 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self-submits publication to NIHMS</a:t>
            </a:r>
          </a:p>
          <a:p>
            <a:endParaRPr sz="3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99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20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What is an                                           ?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838200" y="2304850"/>
            <a:ext cx="10515600" cy="441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u="sng" dirty="0"/>
              <a:t>Embargo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There is a delay, as specified by the publisher, between when the article is published and when its full version can be made freely available in PMC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For NIH research, the embargo period can be </a:t>
            </a:r>
            <a:r>
              <a:rPr lang="en-US" b="1" dirty="0"/>
              <a:t>no longer</a:t>
            </a:r>
            <a:r>
              <a:rPr lang="en-US" dirty="0"/>
              <a:t> </a:t>
            </a:r>
            <a:r>
              <a:rPr lang="en-US" b="1" dirty="0"/>
              <a:t>than 12 months</a:t>
            </a:r>
          </a:p>
        </p:txBody>
      </p:sp>
      <p:pic>
        <p:nvPicPr>
          <p:cNvPr id="351" name="Shape 351"/>
          <p:cNvPicPr preferRelativeResize="0"/>
          <p:nvPr/>
        </p:nvPicPr>
        <p:blipFill rotWithShape="1">
          <a:blip r:embed="rId3">
            <a:alphaModFix/>
          </a:blip>
          <a:srcRect l="2919" t="13892" r="3392" b="12982"/>
          <a:stretch/>
        </p:blipFill>
        <p:spPr>
          <a:xfrm>
            <a:off x="3356045" y="155643"/>
            <a:ext cx="5350212" cy="1585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56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735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20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Managing Publications with </a:t>
            </a:r>
            <a:r>
              <a:rPr lang="en-US" dirty="0" err="1"/>
              <a:t>MyNCBI</a:t>
            </a:r>
            <a:r>
              <a:rPr lang="en-US" dirty="0"/>
              <a:t> 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857054" y="1385725"/>
            <a:ext cx="10515600" cy="465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u="sng" dirty="0" smtClean="0"/>
              <a:t>My </a:t>
            </a:r>
            <a:r>
              <a:rPr lang="en-US" b="1" u="sng" dirty="0"/>
              <a:t>NCBI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rgbClr val="000000"/>
                </a:solidFill>
              </a:rPr>
              <a:t>Space at the National Library of Medicine to help with the publication process and </a:t>
            </a:r>
            <a:r>
              <a:rPr lang="en-US" dirty="0"/>
              <a:t>customize </a:t>
            </a:r>
            <a:r>
              <a:rPr lang="en-US" dirty="0" err="1"/>
              <a:t>Pubmed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My          </a:t>
            </a:r>
            <a:r>
              <a:rPr lang="en-US" dirty="0" smtClean="0"/>
              <a:t>can </a:t>
            </a:r>
            <a:r>
              <a:rPr lang="en-US" dirty="0"/>
              <a:t>be </a:t>
            </a:r>
            <a:r>
              <a:rPr lang="en-US" dirty="0" smtClean="0"/>
              <a:t>linked </a:t>
            </a:r>
            <a:r>
              <a:rPr lang="en-US" dirty="0"/>
              <a:t>to </a:t>
            </a:r>
          </a:p>
        </p:txBody>
      </p:sp>
      <p:pic>
        <p:nvPicPr>
          <p:cNvPr id="368" name="Shape 3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678" y="3359762"/>
            <a:ext cx="3205350" cy="562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3020" y="3006349"/>
            <a:ext cx="739800" cy="9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57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435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564900" y="365125"/>
            <a:ext cx="10515600" cy="102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/>
              <a:t>My NCBI Tool - My Bibliography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564900" y="1385725"/>
            <a:ext cx="10515600" cy="465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u="sng" dirty="0" smtClean="0"/>
              <a:t>My Bibliography</a:t>
            </a:r>
            <a:r>
              <a:rPr lang="en-US" dirty="0" smtClean="0"/>
              <a:t>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Provides </a:t>
            </a:r>
            <a:r>
              <a:rPr lang="en-US" dirty="0"/>
              <a:t>a centralized place where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Individual’s citations are easily accessed, exported, or even shared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NIH’s way to manage </a:t>
            </a:r>
            <a:r>
              <a:rPr lang="en-US" sz="3200" dirty="0" smtClean="0"/>
              <a:t>grant-related </a:t>
            </a:r>
            <a:r>
              <a:rPr lang="en-US" sz="3200" dirty="0"/>
              <a:t>publications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i="0" strike="noStrike" cap="none" dirty="0">
                <a:solidFill>
                  <a:schemeClr val="dk1"/>
                </a:solidFill>
              </a:rPr>
              <a:t>My Bibliography </a:t>
            </a:r>
            <a:r>
              <a:rPr lang="en-US" dirty="0"/>
              <a:t>c</a:t>
            </a: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an be </a:t>
            </a:r>
            <a:r>
              <a:rPr lang="en-US" dirty="0"/>
              <a:t>populated</a:t>
            </a: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 from: 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PubMed 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Manually entered </a:t>
            </a:r>
          </a:p>
          <a:p>
            <a: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Bulk upload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Associate publications </a:t>
            </a:r>
            <a:r>
              <a:rPr lang="en-US" dirty="0"/>
              <a:t>in</a:t>
            </a: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en-US" dirty="0"/>
              <a:t>                  with </a:t>
            </a: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grants using 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58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Shape 3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0534" y="5936618"/>
            <a:ext cx="2625772" cy="4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8614" y="5935414"/>
            <a:ext cx="1587627" cy="47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37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2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My NCBI - My Bibliography 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838200" y="1514540"/>
            <a:ext cx="10515600" cy="465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Why is </a:t>
            </a:r>
            <a:r>
              <a:rPr lang="en-US" b="1" u="sng" dirty="0">
                <a:latin typeface="Calibri" panose="020F0502020204030204" pitchFamily="34" charset="0"/>
              </a:rPr>
              <a:t>My Bibliography</a:t>
            </a:r>
            <a:r>
              <a:rPr lang="en-US" dirty="0">
                <a:latin typeface="Calibri" panose="020F0502020204030204" pitchFamily="34" charset="0"/>
              </a:rPr>
              <a:t> important?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Citations must be added to </a:t>
            </a:r>
            <a:r>
              <a:rPr lang="en-US" i="1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My Bibliography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 to ensure that they appear in eRA Commons and thereby become associated with future annual progress reports (RPPR’s)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latin typeface="Calibri" panose="020F0502020204030204" pitchFamily="34" charset="0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59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Shape 4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8481" y="4155265"/>
            <a:ext cx="3298443" cy="24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4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371" y="3998351"/>
            <a:ext cx="4297407" cy="5331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hape 450"/>
          <p:cNvCxnSpPr/>
          <p:nvPr/>
        </p:nvCxnSpPr>
        <p:spPr>
          <a:xfrm>
            <a:off x="5659602" y="4264944"/>
            <a:ext cx="2456400" cy="12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6764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19" y="1937697"/>
            <a:ext cx="11775791" cy="338783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599267" y="2029355"/>
            <a:ext cx="499535" cy="5021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1006667" y="4171422"/>
            <a:ext cx="499535" cy="5021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5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1745450" y="4226975"/>
            <a:ext cx="4552800" cy="123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Search engine that includes the Medline database with citations from over 5,600 journals - current tally is over 28 million citations in PubMed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 rot="-5400000">
            <a:off x="-2485000" y="2930550"/>
            <a:ext cx="6435000" cy="102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 err="1"/>
              <a:t>Pubmed</a:t>
            </a:r>
            <a:r>
              <a:rPr lang="en-US" dirty="0"/>
              <a:t> VS PMC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1800" y="3019962"/>
            <a:ext cx="2468370" cy="97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2875" y="223371"/>
            <a:ext cx="4286250" cy="1857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Shape 207"/>
          <p:cNvCxnSpPr/>
          <p:nvPr/>
        </p:nvCxnSpPr>
        <p:spPr>
          <a:xfrm>
            <a:off x="7583050" y="2239013"/>
            <a:ext cx="663000" cy="555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8" name="Shape 208"/>
          <p:cNvCxnSpPr/>
          <p:nvPr/>
        </p:nvCxnSpPr>
        <p:spPr>
          <a:xfrm rot="5400000">
            <a:off x="3898875" y="2277113"/>
            <a:ext cx="663000" cy="555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9" name="Shape 209"/>
          <p:cNvSpPr/>
          <p:nvPr/>
        </p:nvSpPr>
        <p:spPr>
          <a:xfrm>
            <a:off x="6813650" y="4226975"/>
            <a:ext cx="4916700" cy="139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PMC - A free digital repository that archives publicly accessible </a:t>
            </a:r>
            <a:r>
              <a:rPr lang="en-US" sz="24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full-text scholarly articles</a:t>
            </a:r>
            <a:r>
              <a:rPr lang="en-US" sz="2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that have been published within the biomedical and life sciences journal literature and currently has 4.5 million articles</a:t>
            </a:r>
          </a:p>
          <a:p>
            <a:endParaRPr sz="2400" b="1" u="sng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Shape 210" descr="revised pubmed_central copy copy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9625" y="3019962"/>
            <a:ext cx="3459458" cy="9964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60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608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20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2061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/>
              <a:t>Identification Numbers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838200" y="1514540"/>
            <a:ext cx="10515600" cy="465058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i="0" u="sng" strike="noStrike" cap="none" dirty="0">
                <a:solidFill>
                  <a:schemeClr val="dk1"/>
                </a:solidFill>
                <a:sym typeface="Calibri"/>
              </a:rPr>
              <a:t>PMID</a:t>
            </a: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 – Unique identifier number used in PubMed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1" i="0" u="sng" strike="noStrike" cap="none" dirty="0">
                <a:solidFill>
                  <a:schemeClr val="dk1"/>
                </a:solidFill>
                <a:sym typeface="Calibri"/>
              </a:rPr>
              <a:t>PMCID</a:t>
            </a: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 -The number assi</a:t>
            </a:r>
            <a:r>
              <a:rPr lang="en-US" dirty="0"/>
              <a:t>gned once it is accepted into </a:t>
            </a: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PubMed Central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dk1"/>
                </a:solidFill>
                <a:sym typeface="Calibri"/>
              </a:rPr>
              <a:t>What’s the difference between the two?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sym typeface="Calibri"/>
              </a:rPr>
              <a:t>The </a:t>
            </a:r>
            <a:r>
              <a:rPr lang="en-US" sz="3200" b="1" i="0" u="none" strike="noStrike" cap="none" dirty="0">
                <a:solidFill>
                  <a:schemeClr val="dk1"/>
                </a:solidFill>
                <a:sym typeface="Calibri"/>
              </a:rPr>
              <a:t>PMCID</a:t>
            </a:r>
            <a:r>
              <a:rPr lang="en-US" sz="3200" b="0" i="0" u="none" strike="noStrike" cap="none" dirty="0">
                <a:solidFill>
                  <a:schemeClr val="dk1"/>
                </a:solidFill>
                <a:sym typeface="Calibri"/>
              </a:rPr>
              <a:t> links to full-text papers in PubMed Central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/>
              <a:t>T</a:t>
            </a:r>
            <a:r>
              <a:rPr lang="en-US" sz="3200" b="0" i="0" u="none" strike="noStrike" cap="none" dirty="0">
                <a:solidFill>
                  <a:schemeClr val="dk1"/>
                </a:solidFill>
                <a:sym typeface="Calibri"/>
              </a:rPr>
              <a:t>he </a:t>
            </a:r>
            <a:r>
              <a:rPr lang="en-US" sz="3200" b="1" i="0" u="none" strike="noStrike" cap="none" dirty="0">
                <a:solidFill>
                  <a:schemeClr val="dk1"/>
                </a:solidFill>
                <a:sym typeface="Calibri"/>
              </a:rPr>
              <a:t>PMID</a:t>
            </a:r>
            <a:r>
              <a:rPr lang="en-US" sz="3200" b="0" i="0" u="none" strike="noStrike" cap="none" dirty="0">
                <a:solidFill>
                  <a:schemeClr val="dk1"/>
                </a:solidFill>
                <a:sym typeface="Calibri"/>
              </a:rPr>
              <a:t> links to abstracts in PubMed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61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6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xfrm>
            <a:off x="782550" y="365125"/>
            <a:ext cx="10515600" cy="102061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/>
              <a:t>Managing Compliance in </a:t>
            </a:r>
            <a:r>
              <a:rPr lang="en-US" dirty="0" err="1"/>
              <a:t>MyNCBI</a:t>
            </a:r>
            <a:endParaRPr lang="en-US" dirty="0"/>
          </a:p>
        </p:txBody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4300050" y="1423703"/>
            <a:ext cx="7818600" cy="465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indent="-2286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RPPR </a:t>
            </a:r>
            <a:r>
              <a:rPr lang="en-US" b="1" i="1" dirty="0">
                <a:solidFill>
                  <a:srgbClr val="000000"/>
                </a:solidFill>
              </a:rPr>
              <a:t>can still be submitted</a:t>
            </a:r>
            <a:r>
              <a:rPr lang="en-US" dirty="0">
                <a:solidFill>
                  <a:srgbClr val="000000"/>
                </a:solidFill>
              </a:rPr>
              <a:t> with noncompliant pubs, </a:t>
            </a:r>
            <a:r>
              <a:rPr lang="en-US" i="1" dirty="0">
                <a:solidFill>
                  <a:srgbClr val="000000"/>
                </a:solidFill>
              </a:rPr>
              <a:t>however</a:t>
            </a:r>
            <a:r>
              <a:rPr lang="en-US" dirty="0">
                <a:solidFill>
                  <a:srgbClr val="000000"/>
                </a:solidFill>
              </a:rPr>
              <a:t> NIH will not issue the next year of funding until all publications are compliant </a:t>
            </a: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4064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dirty="0">
                <a:solidFill>
                  <a:srgbClr val="000000"/>
                </a:solidFill>
              </a:rPr>
              <a:t>Grantee is responsible for compliance 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  <a:p>
            <a:pPr marL="457200" lvl="0" indent="-4064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/>
              <a:t>Can take weeks to bring publications to compliance</a:t>
            </a:r>
          </a:p>
        </p:txBody>
      </p:sp>
      <p:sp>
        <p:nvSpPr>
          <p:cNvPr id="496" name="Shape 4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62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782550" y="1423703"/>
            <a:ext cx="3915910" cy="465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  Non-compliant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endParaRPr dirty="0"/>
          </a:p>
          <a:p>
            <a:pPr marL="0" marR="0" lvl="0" indent="45720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  In Process</a:t>
            </a:r>
          </a:p>
          <a:p>
            <a:pPr marL="0" marR="0" lvl="0" indent="457200" algn="l" rtl="0">
              <a:lnSpc>
                <a:spcPct val="90000"/>
              </a:lnSpc>
              <a:spcBef>
                <a:spcPts val="0"/>
              </a:spcBef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       Compliant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dirty="0"/>
              <a:t>       Unknown Status</a:t>
            </a:r>
          </a:p>
        </p:txBody>
      </p:sp>
      <p:sp>
        <p:nvSpPr>
          <p:cNvPr id="498" name="Shape 498"/>
          <p:cNvSpPr/>
          <p:nvPr/>
        </p:nvSpPr>
        <p:spPr>
          <a:xfrm>
            <a:off x="861002" y="2402349"/>
            <a:ext cx="413400" cy="3651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893850" y="3239805"/>
            <a:ext cx="413400" cy="3651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500" name="Shape 5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781" y="4077261"/>
            <a:ext cx="469050" cy="456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Shape 5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375" y="1460943"/>
            <a:ext cx="469050" cy="46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99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do I do When </a:t>
            </a:r>
            <a:r>
              <a:rPr lang="en-US" sz="4000" dirty="0" err="1" smtClean="0"/>
              <a:t>MyNCBI</a:t>
            </a:r>
            <a:r>
              <a:rPr lang="en-US" sz="4000" dirty="0" smtClean="0"/>
              <a:t> Bibliography Shows …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lang="en-US" dirty="0" smtClean="0"/>
          </a:p>
          <a:p>
            <a:pPr marL="203200" indent="0">
              <a:buNone/>
            </a:pPr>
            <a:endParaRPr lang="en-US" dirty="0" smtClean="0"/>
          </a:p>
          <a:p>
            <a:pPr marL="203200" indent="0">
              <a:buNone/>
            </a:pPr>
            <a:endParaRPr lang="en-US" dirty="0"/>
          </a:p>
          <a:p>
            <a:pPr marL="203200" indent="0">
              <a:buNone/>
            </a:pPr>
            <a:endParaRPr lang="en-US" dirty="0" smtClean="0"/>
          </a:p>
          <a:p>
            <a:pPr marL="717550" indent="-514350">
              <a:buFont typeface="+mj-lt"/>
              <a:buAutoNum type="arabicPeriod"/>
            </a:pPr>
            <a:r>
              <a:rPr lang="en-US" dirty="0" smtClean="0"/>
              <a:t> Add the grant information</a:t>
            </a:r>
            <a:endParaRPr lang="en-US" dirty="0"/>
          </a:p>
          <a:p>
            <a:pPr marL="717550" indent="-514350">
              <a:buFont typeface="+mj-lt"/>
              <a:buAutoNum type="arabicPeriod"/>
            </a:pPr>
            <a:r>
              <a:rPr lang="en-US" dirty="0" smtClean="0"/>
              <a:t>One of the compliance icons will appear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63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Shape 5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92443" y="1857763"/>
            <a:ext cx="1807113" cy="1758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8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do I do When </a:t>
            </a:r>
            <a:r>
              <a:rPr lang="en-US" sz="4000" dirty="0" err="1"/>
              <a:t>MyNCBI</a:t>
            </a:r>
            <a:r>
              <a:rPr lang="en-US" sz="4000" dirty="0"/>
              <a:t> Bibliography Shows 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lang="en-US" dirty="0" smtClean="0"/>
          </a:p>
          <a:p>
            <a:pPr marL="203200" indent="0">
              <a:buNone/>
            </a:pPr>
            <a:endParaRPr lang="en-US" dirty="0"/>
          </a:p>
          <a:p>
            <a:pPr marL="203200" indent="0">
              <a:buNone/>
            </a:pPr>
            <a:endParaRPr lang="en-US" dirty="0" smtClean="0"/>
          </a:p>
          <a:p>
            <a:pPr marL="203200" indent="0">
              <a:buNone/>
            </a:pPr>
            <a:endParaRPr lang="en-US" dirty="0" smtClean="0"/>
          </a:p>
          <a:p>
            <a:pPr marL="717550" indent="-514350">
              <a:buFont typeface="+mj-lt"/>
              <a:buAutoNum type="arabicPeriod"/>
            </a:pPr>
            <a:r>
              <a:rPr lang="en-US" dirty="0" smtClean="0"/>
              <a:t>Have a cup of tea and relax – it is compliant and requires nothing more </a:t>
            </a:r>
          </a:p>
          <a:p>
            <a:pPr marL="7175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64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499"/>
          <p:cNvSpPr/>
          <p:nvPr/>
        </p:nvSpPr>
        <p:spPr>
          <a:xfrm>
            <a:off x="5117292" y="1724760"/>
            <a:ext cx="1957415" cy="1728718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7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do I do When </a:t>
            </a:r>
            <a:r>
              <a:rPr lang="en-US" sz="4000" dirty="0" err="1"/>
              <a:t>MyNCBI</a:t>
            </a:r>
            <a:r>
              <a:rPr lang="en-US" sz="4000" dirty="0"/>
              <a:t> Bibliography Shows 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7550" indent="-514350">
              <a:buFont typeface="+mj-lt"/>
              <a:buAutoNum type="arabicPeriod"/>
            </a:pPr>
            <a:endParaRPr lang="en-US" dirty="0" smtClean="0"/>
          </a:p>
          <a:p>
            <a:pPr marL="203200" indent="0">
              <a:buNone/>
            </a:pPr>
            <a:endParaRPr lang="en-US" dirty="0"/>
          </a:p>
          <a:p>
            <a:pPr marL="203200" indent="0">
              <a:buNone/>
            </a:pPr>
            <a:endParaRPr lang="en-US" dirty="0" smtClean="0"/>
          </a:p>
          <a:p>
            <a:pPr marL="203200" indent="0">
              <a:buNone/>
            </a:pPr>
            <a:endParaRPr lang="en-US" dirty="0" smtClean="0"/>
          </a:p>
          <a:p>
            <a:pPr marL="717550" indent="-514350">
              <a:buFont typeface="+mj-lt"/>
              <a:buAutoNum type="arabicPeriod"/>
            </a:pPr>
            <a:r>
              <a:rPr lang="en-US" dirty="0" smtClean="0"/>
              <a:t>A good sign – the compliance process has started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 smtClean="0"/>
              <a:t>It may not need more action if a recent article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 smtClean="0"/>
              <a:t>But, if more than 12 months old, something has stalled in the manuscript submission process – it needs checking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65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498"/>
          <p:cNvSpPr/>
          <p:nvPr/>
        </p:nvSpPr>
        <p:spPr>
          <a:xfrm>
            <a:off x="5030210" y="1514540"/>
            <a:ext cx="2131580" cy="188253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9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do I do When </a:t>
            </a:r>
            <a:r>
              <a:rPr lang="en-US" sz="4000" dirty="0" err="1"/>
              <a:t>MyNCBI</a:t>
            </a:r>
            <a:r>
              <a:rPr lang="en-US" sz="4000" dirty="0"/>
              <a:t> Bibliography Shows 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lang="en-US" dirty="0" smtClean="0"/>
          </a:p>
          <a:p>
            <a:pPr marL="203200" indent="0">
              <a:buNone/>
            </a:pPr>
            <a:endParaRPr lang="en-US" dirty="0" smtClean="0"/>
          </a:p>
          <a:p>
            <a:pPr marL="203200" indent="0">
              <a:buNone/>
            </a:pPr>
            <a:endParaRPr lang="en-US" dirty="0" smtClean="0"/>
          </a:p>
          <a:p>
            <a:pPr marL="203200" indent="0">
              <a:buNone/>
            </a:pPr>
            <a:endParaRPr lang="en-US" dirty="0" smtClean="0"/>
          </a:p>
          <a:p>
            <a:pPr marL="717550" indent="-514350">
              <a:buFont typeface="+mj-lt"/>
              <a:buAutoNum type="arabicPeriod"/>
            </a:pPr>
            <a:r>
              <a:rPr lang="en-US" dirty="0" smtClean="0"/>
              <a:t>Yikes! It is not in compliance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 smtClean="0"/>
              <a:t>The manuscript submission process has not been started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 smtClean="0"/>
              <a:t>What comes next depends on a number of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66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Shape 50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29340" y="1514540"/>
            <a:ext cx="1733320" cy="1733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7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Things First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7550" indent="-514350">
              <a:buFont typeface="+mj-lt"/>
              <a:buAutoNum type="arabicPeriod"/>
            </a:pPr>
            <a:r>
              <a:rPr lang="en-US" dirty="0" smtClean="0"/>
              <a:t> Check to see if the article acknowledges grant funding using either </a:t>
            </a:r>
          </a:p>
          <a:p>
            <a:pPr lvl="1"/>
            <a:r>
              <a:rPr lang="en-US" dirty="0" smtClean="0"/>
              <a:t> The PubMed record</a:t>
            </a:r>
          </a:p>
          <a:p>
            <a:pPr lvl="1"/>
            <a:r>
              <a:rPr lang="en-US" dirty="0" smtClean="0"/>
              <a:t> Get the full-text of the PDF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If no grant is listed, then there isn’t anything further to do, except letting the PI know</a:t>
            </a:r>
          </a:p>
          <a:p>
            <a:pPr marL="717550" indent="-514350">
              <a:buFont typeface="+mj-lt"/>
              <a:buAutoNum type="arabicPeriod"/>
            </a:pPr>
            <a:r>
              <a:rPr lang="en-US" dirty="0" smtClean="0"/>
              <a:t>If a grant is listed, then you need to find one of the authors and help them start the NIHMS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67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07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 Stump the Librarian …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lang="en-US" dirty="0" smtClean="0"/>
          </a:p>
          <a:p>
            <a:pPr marL="203200" indent="0">
              <a:buNone/>
            </a:pPr>
            <a:r>
              <a:rPr lang="en-US" sz="3600" dirty="0" smtClean="0"/>
              <a:t>What are your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68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35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80746"/>
            <a:ext cx="10515600" cy="16965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/>
              <a:t>Participants</a:t>
            </a:r>
            <a:endParaRPr lang="en-US" sz="9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69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" y="4167187"/>
            <a:ext cx="110204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934700" cy="429577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629497" y="4783216"/>
            <a:ext cx="499535" cy="5021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77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D.</a:t>
            </a:r>
            <a:br>
              <a:rPr lang="en-US" dirty="0" smtClean="0"/>
            </a:br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D.1</a:t>
            </a:r>
            <a:r>
              <a:rPr lang="en-US" dirty="0" smtClean="0"/>
              <a:t> - What </a:t>
            </a:r>
            <a:r>
              <a:rPr lang="en-US" dirty="0"/>
              <a:t>individuals have worked on the project?</a:t>
            </a:r>
          </a:p>
          <a:p>
            <a:pPr lvl="1"/>
            <a:r>
              <a:rPr lang="en-US" dirty="0" smtClean="0"/>
              <a:t>Provide or update information for PD or PI </a:t>
            </a:r>
            <a:r>
              <a:rPr lang="en-US" dirty="0" smtClean="0">
                <a:solidFill>
                  <a:srgbClr val="FF0000"/>
                </a:solidFill>
              </a:rPr>
              <a:t>ONLY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Do </a:t>
            </a:r>
            <a:r>
              <a:rPr lang="en-US" b="1" dirty="0" smtClean="0">
                <a:solidFill>
                  <a:srgbClr val="FF0000"/>
                </a:solidFill>
              </a:rPr>
              <a:t>not </a:t>
            </a:r>
            <a:r>
              <a:rPr lang="en-US" dirty="0" smtClean="0"/>
              <a:t>report personnel (trainees) for whom a PHS 2271 appointment form has been submitted through </a:t>
            </a:r>
            <a:r>
              <a:rPr lang="en-US" dirty="0" err="1" smtClean="0"/>
              <a:t>xTRAIN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" y="4001294"/>
            <a:ext cx="11582400" cy="1533525"/>
          </a:xfrm>
          <a:prstGeom prst="rect">
            <a:avLst/>
          </a:prstGeom>
        </p:spPr>
      </p:pic>
      <p:cxnSp>
        <p:nvCxnSpPr>
          <p:cNvPr id="5" name="Shape 473"/>
          <p:cNvCxnSpPr/>
          <p:nvPr/>
        </p:nvCxnSpPr>
        <p:spPr>
          <a:xfrm flipV="1">
            <a:off x="5701734" y="5482876"/>
            <a:ext cx="569075" cy="69408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4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D.2</a:t>
            </a:r>
            <a:br>
              <a:rPr lang="en-US" dirty="0" smtClean="0"/>
            </a:br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u="sng" dirty="0"/>
              <a:t>D.2</a:t>
            </a:r>
            <a:r>
              <a:rPr lang="en-US" dirty="0"/>
              <a:t> – Personnel </a:t>
            </a:r>
            <a:r>
              <a:rPr lang="en-US" dirty="0" smtClean="0"/>
              <a:t>Updates</a:t>
            </a:r>
          </a:p>
          <a:p>
            <a:pPr lvl="1"/>
            <a:r>
              <a:rPr lang="en-US" sz="3200" u="sng" dirty="0" smtClean="0"/>
              <a:t>D.2.a</a:t>
            </a:r>
            <a:r>
              <a:rPr lang="en-US" sz="3200" dirty="0" smtClean="0"/>
              <a:t> </a:t>
            </a:r>
            <a:r>
              <a:rPr lang="en-US" sz="3200" dirty="0"/>
              <a:t>– Level of Effort (for PI or PD) </a:t>
            </a:r>
            <a:endParaRPr lang="en-US" sz="3200" dirty="0" smtClean="0"/>
          </a:p>
          <a:p>
            <a:pPr lvl="1"/>
            <a:r>
              <a:rPr lang="en-US" sz="3200" dirty="0" smtClean="0"/>
              <a:t>Will </a:t>
            </a:r>
            <a:r>
              <a:rPr lang="en-US" sz="3200" dirty="0"/>
              <a:t>there be, in the next budget period, </a:t>
            </a:r>
            <a:r>
              <a:rPr lang="en-US" sz="3200" dirty="0" smtClean="0"/>
              <a:t>either: </a:t>
            </a:r>
          </a:p>
          <a:p>
            <a:pPr marL="1371600" lvl="2" indent="-457200">
              <a:buAutoNum type="arabicParenBoth"/>
            </a:pPr>
            <a:r>
              <a:rPr lang="en-US" dirty="0" smtClean="0"/>
              <a:t>a </a:t>
            </a:r>
            <a:r>
              <a:rPr lang="en-US" dirty="0"/>
              <a:t>reduction of 25% or more in the level of effort from what was approved by the agency for the PD/PI(s) or other senior/key personnel designated in the </a:t>
            </a:r>
            <a:r>
              <a:rPr lang="en-US" dirty="0" smtClean="0"/>
              <a:t>NOA</a:t>
            </a:r>
          </a:p>
          <a:p>
            <a:pPr marL="914400" lvl="2" indent="0">
              <a:buNone/>
            </a:pPr>
            <a:r>
              <a:rPr lang="en-US" dirty="0" smtClean="0"/>
              <a:t>OR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 (</a:t>
            </a:r>
            <a:r>
              <a:rPr lang="en-US" dirty="0"/>
              <a:t>2) a reduction in the level of effort below the minimum amount of effort required by the Notice of Award?</a:t>
            </a:r>
            <a:endParaRPr lang="en-US" dirty="0" smtClean="0"/>
          </a:p>
          <a:p>
            <a:pPr lvl="2"/>
            <a:r>
              <a:rPr lang="en-US" sz="2800" i="1" dirty="0" smtClean="0"/>
              <a:t>Usually no, because no paid effort for PI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7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D.2</a:t>
            </a:r>
            <a:br>
              <a:rPr lang="en-US" dirty="0" smtClean="0"/>
            </a:br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lvl="1"/>
            <a:r>
              <a:rPr lang="en-US" sz="3200" u="sng" dirty="0" smtClean="0"/>
              <a:t>D.2.b</a:t>
            </a:r>
            <a:r>
              <a:rPr lang="en-US" sz="3200" dirty="0" smtClean="0"/>
              <a:t>  - </a:t>
            </a:r>
            <a:r>
              <a:rPr lang="en-US" sz="3200" dirty="0"/>
              <a:t>New Senior/Key </a:t>
            </a:r>
            <a:r>
              <a:rPr lang="en-US" sz="3200" dirty="0" smtClean="0"/>
              <a:t>Personnel  Yes or No</a:t>
            </a:r>
            <a:endParaRPr lang="en-US" sz="3200" dirty="0"/>
          </a:p>
          <a:p>
            <a:pPr lvl="2"/>
            <a:r>
              <a:rPr lang="en-US" sz="2800" dirty="0" smtClean="0"/>
              <a:t>Are </a:t>
            </a:r>
            <a:r>
              <a:rPr lang="en-US" sz="2800" dirty="0"/>
              <a:t>there new </a:t>
            </a:r>
            <a:r>
              <a:rPr lang="en-US" sz="2800" dirty="0" smtClean="0"/>
              <a:t>participating faculty (mentors)?</a:t>
            </a:r>
          </a:p>
          <a:p>
            <a:pPr lvl="2"/>
            <a:r>
              <a:rPr lang="en-US" sz="2800" dirty="0"/>
              <a:t>If yes, provide biosketches and other </a:t>
            </a:r>
            <a:r>
              <a:rPr lang="en-US" sz="2800" dirty="0" smtClean="0"/>
              <a:t>support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en-US" sz="3200" u="sng" dirty="0" smtClean="0"/>
              <a:t>D.2.c</a:t>
            </a:r>
            <a:r>
              <a:rPr lang="en-US" sz="3200" dirty="0" smtClean="0"/>
              <a:t>  - Changes in Other Support?  Yes or No</a:t>
            </a:r>
          </a:p>
          <a:p>
            <a:pPr lvl="2"/>
            <a:r>
              <a:rPr lang="en-US" sz="2800" dirty="0" smtClean="0"/>
              <a:t>Change in </a:t>
            </a:r>
            <a:r>
              <a:rPr lang="en-US" sz="2800" b="1" dirty="0" smtClean="0"/>
              <a:t>active</a:t>
            </a:r>
            <a:r>
              <a:rPr lang="en-US" sz="2800" dirty="0" smtClean="0"/>
              <a:t> support for key personnel since last reporting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73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70" y="0"/>
            <a:ext cx="8753640" cy="700653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418907" y="814812"/>
            <a:ext cx="688064" cy="90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689818" y="1501367"/>
            <a:ext cx="688064" cy="90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418907" y="2198484"/>
            <a:ext cx="688064" cy="90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85303" y="2678317"/>
            <a:ext cx="688064" cy="90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014926" y="3121936"/>
            <a:ext cx="688064" cy="90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879941" y="4344155"/>
            <a:ext cx="688064" cy="90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223973" y="4996004"/>
            <a:ext cx="688064" cy="90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135232" y="5702175"/>
            <a:ext cx="688064" cy="90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135232" y="5973778"/>
            <a:ext cx="688064" cy="90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011909" y="6136741"/>
            <a:ext cx="688064" cy="90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135232" y="6387284"/>
            <a:ext cx="688064" cy="90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345786" y="6625628"/>
            <a:ext cx="688064" cy="90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80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74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295275"/>
            <a:ext cx="98298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75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166687"/>
            <a:ext cx="962977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D.</a:t>
            </a:r>
            <a:br>
              <a:rPr lang="en-US" dirty="0" smtClean="0"/>
            </a:br>
            <a:r>
              <a:rPr lang="en-US" dirty="0" smtClean="0"/>
              <a:t>Participants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D.2.d</a:t>
            </a:r>
            <a:r>
              <a:rPr lang="en-US" dirty="0" smtClean="0"/>
              <a:t>  </a:t>
            </a:r>
            <a:r>
              <a:rPr lang="en-US" dirty="0"/>
              <a:t>- </a:t>
            </a:r>
            <a:r>
              <a:rPr lang="en-US" dirty="0" smtClean="0"/>
              <a:t>New </a:t>
            </a:r>
            <a:r>
              <a:rPr lang="en-US" dirty="0"/>
              <a:t>other </a:t>
            </a:r>
            <a:r>
              <a:rPr lang="en-US" dirty="0" smtClean="0"/>
              <a:t>significant contributors? </a:t>
            </a:r>
            <a:r>
              <a:rPr lang="en-US" dirty="0"/>
              <a:t> </a:t>
            </a:r>
            <a:r>
              <a:rPr lang="en-US" i="1" dirty="0" smtClean="0"/>
              <a:t>Yes or No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u="sng" dirty="0" smtClean="0"/>
              <a:t>D.2.e</a:t>
            </a:r>
            <a:r>
              <a:rPr lang="en-US" dirty="0" smtClean="0"/>
              <a:t> - Will </a:t>
            </a:r>
            <a:r>
              <a:rPr lang="en-US" dirty="0"/>
              <a:t>there a change in the MPI Leadership Plan for the next budget period? </a:t>
            </a:r>
            <a:r>
              <a:rPr lang="en-US" dirty="0" smtClean="0"/>
              <a:t> </a:t>
            </a:r>
            <a:r>
              <a:rPr lang="en-US" i="1" dirty="0" smtClean="0"/>
              <a:t>Yes </a:t>
            </a:r>
            <a:r>
              <a:rPr lang="en-US" i="1" dirty="0"/>
              <a:t>or No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1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213"/>
            <a:ext cx="10515600" cy="16965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/>
              <a:t>Impact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70" y="3142721"/>
            <a:ext cx="8399461" cy="275091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813"/>
            <a:ext cx="10515600" cy="1325563"/>
          </a:xfrm>
        </p:spPr>
        <p:txBody>
          <a:bodyPr/>
          <a:lstStyle/>
          <a:p>
            <a:r>
              <a:rPr lang="en-US" dirty="0"/>
              <a:t>Section 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4351338"/>
          </a:xfrm>
        </p:spPr>
        <p:txBody>
          <a:bodyPr>
            <a:noAutofit/>
          </a:bodyPr>
          <a:lstStyle/>
          <a:p>
            <a:r>
              <a:rPr lang="en-US" u="sng" dirty="0" smtClean="0"/>
              <a:t>E.1</a:t>
            </a:r>
            <a:r>
              <a:rPr lang="en-US" dirty="0" smtClean="0"/>
              <a:t> – </a:t>
            </a:r>
            <a:r>
              <a:rPr lang="en-US" i="1" dirty="0" smtClean="0"/>
              <a:t>Not applicable for most awards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u="sng" dirty="0" smtClean="0"/>
              <a:t>E.2</a:t>
            </a:r>
            <a:r>
              <a:rPr lang="en-US" dirty="0"/>
              <a:t> – </a:t>
            </a:r>
            <a:r>
              <a:rPr lang="en-US" dirty="0" smtClean="0"/>
              <a:t>What </a:t>
            </a:r>
            <a:r>
              <a:rPr lang="en-US" dirty="0"/>
              <a:t>is the impact on physical, institutional, or information resources that form infrastructure</a:t>
            </a:r>
            <a:r>
              <a:rPr lang="en-US" dirty="0" smtClean="0"/>
              <a:t>?</a:t>
            </a:r>
          </a:p>
          <a:p>
            <a:pPr lvl="1"/>
            <a:r>
              <a:rPr lang="en-US" i="1" dirty="0" smtClean="0"/>
              <a:t>Not applicable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u="sng" dirty="0" smtClean="0"/>
          </a:p>
          <a:p>
            <a:r>
              <a:rPr lang="en-US" u="sng" dirty="0" smtClean="0"/>
              <a:t>E.3</a:t>
            </a:r>
            <a:r>
              <a:rPr lang="en-US" dirty="0"/>
              <a:t> – </a:t>
            </a:r>
            <a:r>
              <a:rPr lang="en-US" i="1" dirty="0"/>
              <a:t>Not </a:t>
            </a:r>
            <a:r>
              <a:rPr lang="en-US" i="1" dirty="0" smtClean="0"/>
              <a:t>applicable for most awards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u="sng" dirty="0" smtClean="0"/>
          </a:p>
          <a:p>
            <a:r>
              <a:rPr lang="en-US" u="sng" dirty="0" smtClean="0"/>
              <a:t>E.4</a:t>
            </a:r>
            <a:r>
              <a:rPr lang="en-US" dirty="0" smtClean="0"/>
              <a:t> </a:t>
            </a:r>
            <a:r>
              <a:rPr lang="en-US" dirty="0"/>
              <a:t>– What dollar amount of the award’s budget is being spent in foreign country(</a:t>
            </a:r>
            <a:r>
              <a:rPr lang="en-US" dirty="0" err="1"/>
              <a:t>ies</a:t>
            </a:r>
            <a:r>
              <a:rPr lang="en-US" dirty="0" smtClean="0"/>
              <a:t>)?  </a:t>
            </a:r>
          </a:p>
          <a:p>
            <a:pPr lvl="1"/>
            <a:r>
              <a:rPr lang="en-US" i="1" dirty="0" smtClean="0"/>
              <a:t>Nothing to report, usually not applicable with TG’s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F.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6965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/>
              <a:t>Changes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3273424"/>
            <a:ext cx="10944225" cy="17335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– Admin view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6" y="1498178"/>
            <a:ext cx="11546404" cy="436075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0549468" y="4112155"/>
            <a:ext cx="499535" cy="5021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688420" y="1768243"/>
            <a:ext cx="499535" cy="5021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8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9982200" y="1027906"/>
            <a:ext cx="499535" cy="5021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11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F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u="sng" dirty="0" smtClean="0"/>
              <a:t>F.1</a:t>
            </a:r>
            <a:r>
              <a:rPr lang="en-US" sz="3500" dirty="0" smtClean="0"/>
              <a:t> - Changes </a:t>
            </a:r>
            <a:r>
              <a:rPr lang="en-US" sz="3500" dirty="0"/>
              <a:t>in approach and reasons for </a:t>
            </a:r>
            <a:r>
              <a:rPr lang="en-US" sz="3500" dirty="0" smtClean="0"/>
              <a:t>change</a:t>
            </a:r>
          </a:p>
          <a:p>
            <a:pPr lvl="1"/>
            <a:r>
              <a:rPr lang="en-US" sz="3000" dirty="0"/>
              <a:t>Describe changes in the program for the next budget period, </a:t>
            </a:r>
            <a:r>
              <a:rPr lang="en-US" sz="3000" i="1" dirty="0"/>
              <a:t>including changes in training faculty </a:t>
            </a:r>
          </a:p>
          <a:p>
            <a:pPr lvl="1"/>
            <a:r>
              <a:rPr lang="en-US" sz="3000" i="1" dirty="0"/>
              <a:t>Include, as appropriate, the role of external advisory committees, significant new training content, procedures or experiences, &amp; indicate how these aid in strengthening the objectives &amp; goals of the program</a:t>
            </a:r>
          </a:p>
          <a:p>
            <a:pPr lvl="1"/>
            <a:endParaRPr lang="en-US" sz="2800" dirty="0"/>
          </a:p>
          <a:p>
            <a:r>
              <a:rPr lang="en-US" sz="3500" u="sng" dirty="0"/>
              <a:t>F.2</a:t>
            </a:r>
            <a:r>
              <a:rPr lang="en-US" sz="3500" dirty="0"/>
              <a:t> </a:t>
            </a:r>
            <a:r>
              <a:rPr lang="en-US" sz="3500" dirty="0" smtClean="0"/>
              <a:t>- Actual </a:t>
            </a:r>
            <a:r>
              <a:rPr lang="en-US" sz="3500" dirty="0"/>
              <a:t>or anticipated challenges or delays and actions or plans to resolve </a:t>
            </a:r>
            <a:r>
              <a:rPr lang="en-US" sz="3500" dirty="0" smtClean="0"/>
              <a:t>them</a:t>
            </a:r>
          </a:p>
          <a:p>
            <a:pPr lvl="1"/>
            <a:r>
              <a:rPr lang="en-US" sz="3000" i="1" dirty="0" smtClean="0"/>
              <a:t>Not </a:t>
            </a:r>
            <a:r>
              <a:rPr lang="en-US" sz="3000" i="1" dirty="0"/>
              <a:t>Applicable</a:t>
            </a:r>
          </a:p>
          <a:p>
            <a:pPr lvl="1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4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</a:t>
            </a:r>
            <a:r>
              <a:rPr lang="en-US" dirty="0" smtClean="0"/>
              <a:t>F.</a:t>
            </a:r>
            <a:br>
              <a:rPr lang="en-US" dirty="0" smtClean="0"/>
            </a:br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F.3</a:t>
            </a:r>
            <a:r>
              <a:rPr lang="en-US" dirty="0" smtClean="0"/>
              <a:t> - Significant </a:t>
            </a:r>
            <a:r>
              <a:rPr lang="en-US" dirty="0"/>
              <a:t>changes </a:t>
            </a:r>
            <a:r>
              <a:rPr lang="en-US" dirty="0" smtClean="0"/>
              <a:t>and </a:t>
            </a:r>
            <a:r>
              <a:rPr lang="en-US" b="1" dirty="0" smtClean="0"/>
              <a:t>not</a:t>
            </a:r>
            <a:r>
              <a:rPr lang="en-US" dirty="0" smtClean="0"/>
              <a:t> reported under another NIH award</a:t>
            </a:r>
          </a:p>
          <a:p>
            <a:pPr lvl="1"/>
            <a:r>
              <a:rPr lang="en-US" u="sng" dirty="0" smtClean="0"/>
              <a:t>F.3.a</a:t>
            </a:r>
            <a:r>
              <a:rPr lang="en-US" dirty="0" smtClean="0"/>
              <a:t> Human Subjects</a:t>
            </a:r>
          </a:p>
          <a:p>
            <a:pPr lvl="1"/>
            <a:r>
              <a:rPr lang="en-US" u="sng" dirty="0" smtClean="0"/>
              <a:t>F.3.b</a:t>
            </a:r>
            <a:r>
              <a:rPr lang="en-US" dirty="0" smtClean="0"/>
              <a:t> Vertebrate Animals</a:t>
            </a:r>
          </a:p>
          <a:p>
            <a:pPr lvl="1"/>
            <a:r>
              <a:rPr lang="en-US" u="sng" dirty="0" smtClean="0"/>
              <a:t>F.3.c</a:t>
            </a:r>
            <a:r>
              <a:rPr lang="en-US" dirty="0" smtClean="0"/>
              <a:t> Biohazards</a:t>
            </a:r>
          </a:p>
          <a:p>
            <a:pPr lvl="1"/>
            <a:r>
              <a:rPr lang="en-US" u="sng" dirty="0" smtClean="0"/>
              <a:t>F.3.d</a:t>
            </a:r>
            <a:r>
              <a:rPr lang="en-US" dirty="0" smtClean="0"/>
              <a:t> Select Agents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No changes or upload PDF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9753"/>
            <a:ext cx="10515600" cy="3354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/>
              <a:t>Special Reporting Requirements</a:t>
            </a:r>
            <a:endParaRPr lang="en-US" sz="9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4624390"/>
            <a:ext cx="10944225" cy="20002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G</a:t>
            </a:r>
            <a:r>
              <a:rPr lang="en-US" dirty="0" smtClean="0"/>
              <a:t>.  </a:t>
            </a:r>
            <a:br>
              <a:rPr lang="en-US" dirty="0" smtClean="0"/>
            </a:br>
            <a:r>
              <a:rPr lang="en-US" dirty="0" smtClean="0"/>
              <a:t>Special </a:t>
            </a:r>
            <a:r>
              <a:rPr lang="en-US" dirty="0"/>
              <a:t>Reporting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G.1</a:t>
            </a:r>
            <a:r>
              <a:rPr lang="en-US" dirty="0" smtClean="0"/>
              <a:t> - Special </a:t>
            </a:r>
            <a:r>
              <a:rPr lang="en-US" dirty="0"/>
              <a:t>Notice of Award and Funding Opportunity Announcement Reporting </a:t>
            </a:r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Nothing to report or upload file</a:t>
            </a:r>
          </a:p>
          <a:p>
            <a:endParaRPr lang="en-US" dirty="0"/>
          </a:p>
          <a:p>
            <a:r>
              <a:rPr lang="en-US" u="sng" dirty="0" smtClean="0"/>
              <a:t>G.2</a:t>
            </a:r>
            <a:r>
              <a:rPr lang="en-US" dirty="0"/>
              <a:t> </a:t>
            </a:r>
            <a:r>
              <a:rPr lang="en-US" dirty="0" smtClean="0"/>
              <a:t>- Responsible Conduct of Research</a:t>
            </a:r>
          </a:p>
          <a:p>
            <a:pPr lvl="1"/>
            <a:r>
              <a:rPr lang="en-US" dirty="0" smtClean="0"/>
              <a:t>Required to report on annually appointed trainee activities to meet ethics requirements</a:t>
            </a:r>
            <a:endParaRPr lang="en-US" dirty="0"/>
          </a:p>
          <a:p>
            <a:pPr lvl="2"/>
            <a:r>
              <a:rPr lang="en-US" dirty="0" smtClean="0"/>
              <a:t>Upload PDF attachment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G</a:t>
            </a:r>
            <a:r>
              <a:rPr lang="en-US" dirty="0" smtClean="0"/>
              <a:t>.  </a:t>
            </a:r>
            <a:br>
              <a:rPr lang="en-US" dirty="0" smtClean="0"/>
            </a:br>
            <a:r>
              <a:rPr lang="en-US" dirty="0" smtClean="0"/>
              <a:t>Special </a:t>
            </a:r>
            <a:r>
              <a:rPr lang="en-US" dirty="0"/>
              <a:t>Reporting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G.3</a:t>
            </a:r>
            <a:r>
              <a:rPr lang="en-US" dirty="0" smtClean="0"/>
              <a:t>  - Not applicable</a:t>
            </a:r>
          </a:p>
          <a:p>
            <a:r>
              <a:rPr lang="en-US" u="sng" dirty="0" smtClean="0"/>
              <a:t>G.4</a:t>
            </a:r>
            <a:r>
              <a:rPr lang="en-US" dirty="0" smtClean="0"/>
              <a:t> – Human</a:t>
            </a:r>
            <a:r>
              <a:rPr lang="en-US" i="1" dirty="0" smtClean="0"/>
              <a:t> Subjects  Yes or No</a:t>
            </a:r>
          </a:p>
          <a:p>
            <a:pPr lvl="1"/>
            <a:r>
              <a:rPr lang="en-US" u="sng" dirty="0" smtClean="0"/>
              <a:t>G.4.a</a:t>
            </a:r>
            <a:r>
              <a:rPr lang="en-US" dirty="0" smtClean="0"/>
              <a:t> - Does the project involve human subjects?</a:t>
            </a:r>
          </a:p>
          <a:p>
            <a:pPr lvl="1"/>
            <a:r>
              <a:rPr lang="en-US" u="sng" dirty="0" smtClean="0"/>
              <a:t>G.4.b</a:t>
            </a:r>
            <a:r>
              <a:rPr lang="en-US" dirty="0" smtClean="0"/>
              <a:t> - Inclusion enrollment data</a:t>
            </a:r>
          </a:p>
          <a:p>
            <a:pPr lvl="1"/>
            <a:r>
              <a:rPr lang="en-US" u="sng" dirty="0" smtClean="0"/>
              <a:t>G.4.c</a:t>
            </a:r>
            <a:r>
              <a:rPr lang="en-US" dirty="0" smtClean="0"/>
              <a:t> - ClinicalTrials.gov.  </a:t>
            </a:r>
            <a:r>
              <a:rPr lang="en-US" i="1" dirty="0" smtClean="0"/>
              <a:t>Yes or No</a:t>
            </a:r>
          </a:p>
          <a:p>
            <a:r>
              <a:rPr lang="en-US" u="sng" dirty="0" smtClean="0"/>
              <a:t>G.5</a:t>
            </a:r>
            <a:r>
              <a:rPr lang="en-US" dirty="0" smtClean="0"/>
              <a:t> - Human Subjects Education Requirement  </a:t>
            </a:r>
            <a:r>
              <a:rPr lang="en-US" i="1" dirty="0" smtClean="0"/>
              <a:t>Yes or No</a:t>
            </a:r>
          </a:p>
          <a:p>
            <a:r>
              <a:rPr lang="en-US" u="sng" dirty="0" smtClean="0"/>
              <a:t>G.6</a:t>
            </a:r>
            <a:r>
              <a:rPr lang="en-US" dirty="0" smtClean="0"/>
              <a:t> - Human Embryonic Stem Cell(s) </a:t>
            </a:r>
            <a:r>
              <a:rPr lang="en-US" i="1" dirty="0" smtClean="0"/>
              <a:t>Yes or No</a:t>
            </a:r>
          </a:p>
          <a:p>
            <a:r>
              <a:rPr lang="en-US" u="sng" dirty="0" smtClean="0"/>
              <a:t>G.7</a:t>
            </a:r>
            <a:r>
              <a:rPr lang="en-US" dirty="0" smtClean="0"/>
              <a:t> - Vertebrate </a:t>
            </a:r>
            <a:r>
              <a:rPr lang="en-US" dirty="0"/>
              <a:t>Animals </a:t>
            </a:r>
            <a:r>
              <a:rPr lang="en-US" i="1" dirty="0"/>
              <a:t>Yes or No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8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G</a:t>
            </a:r>
            <a:r>
              <a:rPr lang="en-US" dirty="0" smtClean="0"/>
              <a:t>.  </a:t>
            </a:r>
            <a:br>
              <a:rPr lang="en-US" dirty="0" smtClean="0"/>
            </a:br>
            <a:r>
              <a:rPr lang="en-US" dirty="0" smtClean="0"/>
              <a:t>Special </a:t>
            </a:r>
            <a:r>
              <a:rPr lang="en-US" dirty="0"/>
              <a:t>Reporting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04845"/>
          </a:xfrm>
        </p:spPr>
        <p:txBody>
          <a:bodyPr>
            <a:normAutofit/>
          </a:bodyPr>
          <a:lstStyle/>
          <a:p>
            <a:r>
              <a:rPr lang="en-US" u="sng" dirty="0" smtClean="0"/>
              <a:t>G.8</a:t>
            </a:r>
            <a:r>
              <a:rPr lang="en-US" dirty="0"/>
              <a:t>  - Project/Performance </a:t>
            </a:r>
            <a:r>
              <a:rPr lang="en-US" dirty="0" smtClean="0"/>
              <a:t>Sites</a:t>
            </a:r>
          </a:p>
          <a:p>
            <a:pPr lvl="1"/>
            <a:r>
              <a:rPr lang="en-US" dirty="0" smtClean="0"/>
              <a:t>Clean this up and just have UCSD listed once!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u="sng" dirty="0" smtClean="0"/>
          </a:p>
          <a:p>
            <a:r>
              <a:rPr lang="en-US" u="sng" dirty="0" smtClean="0"/>
              <a:t>G.9</a:t>
            </a:r>
            <a:r>
              <a:rPr lang="en-US" dirty="0" smtClean="0"/>
              <a:t> - Foreign component</a:t>
            </a:r>
          </a:p>
          <a:p>
            <a:pPr lvl="1"/>
            <a:r>
              <a:rPr lang="en-US" i="1" dirty="0" smtClean="0"/>
              <a:t>Usually, not applicable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85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57" y="2696753"/>
            <a:ext cx="8376974" cy="26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2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G</a:t>
            </a:r>
            <a:r>
              <a:rPr lang="en-US" dirty="0" smtClean="0"/>
              <a:t>.  </a:t>
            </a:r>
            <a:br>
              <a:rPr lang="en-US" dirty="0" smtClean="0"/>
            </a:br>
            <a:r>
              <a:rPr lang="en-US" dirty="0" smtClean="0"/>
              <a:t>Special </a:t>
            </a:r>
            <a:r>
              <a:rPr lang="en-US" dirty="0"/>
              <a:t>Reporting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u="sng" dirty="0" smtClean="0"/>
              <a:t>G.10</a:t>
            </a:r>
            <a:r>
              <a:rPr lang="en-US" dirty="0" smtClean="0"/>
              <a:t>  </a:t>
            </a:r>
            <a:r>
              <a:rPr lang="en-US" dirty="0"/>
              <a:t>- Estimated unobligated </a:t>
            </a:r>
            <a:r>
              <a:rPr lang="en-US" dirty="0" smtClean="0"/>
              <a:t>balance </a:t>
            </a:r>
            <a:endParaRPr lang="en-US" i="1" dirty="0" smtClean="0"/>
          </a:p>
          <a:p>
            <a:pPr lvl="1"/>
            <a:r>
              <a:rPr lang="en-US" u="sng" dirty="0" smtClean="0"/>
              <a:t>G.10.a</a:t>
            </a:r>
            <a:r>
              <a:rPr lang="en-US" dirty="0" smtClean="0"/>
              <a:t> - Is it anticipated that an estimated </a:t>
            </a:r>
            <a:r>
              <a:rPr lang="en-US" dirty="0" smtClean="0">
                <a:solidFill>
                  <a:srgbClr val="FF0000"/>
                </a:solidFill>
              </a:rPr>
              <a:t>unobligated balance </a:t>
            </a:r>
            <a:r>
              <a:rPr lang="en-US" dirty="0" smtClean="0"/>
              <a:t>will be greater than 25% of the current year's total approved budget? </a:t>
            </a:r>
            <a:r>
              <a:rPr lang="en-US" i="1" dirty="0" smtClean="0"/>
              <a:t>Yes </a:t>
            </a:r>
            <a:r>
              <a:rPr lang="en-US" i="1" dirty="0"/>
              <a:t>or </a:t>
            </a:r>
            <a:r>
              <a:rPr lang="en-US" i="1" dirty="0" smtClean="0"/>
              <a:t>No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u="sng" dirty="0"/>
              <a:t>G.10.b</a:t>
            </a:r>
            <a:r>
              <a:rPr lang="en-US" dirty="0"/>
              <a:t> </a:t>
            </a:r>
            <a:r>
              <a:rPr lang="en-US" dirty="0" smtClean="0"/>
              <a:t>– If so, provide </a:t>
            </a:r>
            <a:r>
              <a:rPr lang="en-US" dirty="0"/>
              <a:t>an </a:t>
            </a:r>
            <a:r>
              <a:rPr lang="en-US" dirty="0" smtClean="0"/>
              <a:t>explanation in text box</a:t>
            </a:r>
          </a:p>
          <a:p>
            <a:pPr lvl="1"/>
            <a:endParaRPr lang="en-US" dirty="0" smtClean="0"/>
          </a:p>
          <a:p>
            <a:pPr lvl="1"/>
            <a:r>
              <a:rPr lang="en-US" u="sng" dirty="0" smtClean="0"/>
              <a:t>G.10.c</a:t>
            </a:r>
            <a:r>
              <a:rPr lang="en-US" dirty="0" smtClean="0"/>
              <a:t> </a:t>
            </a:r>
            <a:r>
              <a:rPr lang="en-US" dirty="0"/>
              <a:t>- If authorized to carryover the balance, provide a general description of how it is anticipated that the funds will be </a:t>
            </a:r>
            <a:r>
              <a:rPr lang="en-US" dirty="0" smtClean="0"/>
              <a:t>spent  </a:t>
            </a:r>
          </a:p>
          <a:p>
            <a:pPr lvl="2"/>
            <a:r>
              <a:rPr lang="en-US" dirty="0" smtClean="0"/>
              <a:t>Prior IC approval is required for any carry over funds for TG’s</a:t>
            </a:r>
          </a:p>
          <a:p>
            <a:pPr lvl="2"/>
            <a:r>
              <a:rPr lang="en-US" i="1" dirty="0" smtClean="0"/>
              <a:t>Generally, not applicable to TG’s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G</a:t>
            </a:r>
            <a:r>
              <a:rPr lang="en-US" dirty="0" smtClean="0"/>
              <a:t>.  </a:t>
            </a:r>
            <a:br>
              <a:rPr lang="en-US" dirty="0" smtClean="0"/>
            </a:br>
            <a:r>
              <a:rPr lang="en-US" dirty="0" smtClean="0"/>
              <a:t>Special </a:t>
            </a:r>
            <a:r>
              <a:rPr lang="en-US" dirty="0"/>
              <a:t>Reporting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9908"/>
          </a:xfrm>
        </p:spPr>
        <p:txBody>
          <a:bodyPr>
            <a:normAutofit/>
          </a:bodyPr>
          <a:lstStyle/>
          <a:p>
            <a:r>
              <a:rPr lang="en-US" dirty="0" smtClean="0"/>
              <a:t>What’s the difference between </a:t>
            </a:r>
            <a:r>
              <a:rPr lang="en-US" dirty="0">
                <a:solidFill>
                  <a:srgbClr val="FF0000"/>
                </a:solidFill>
              </a:rPr>
              <a:t>unobligated </a:t>
            </a:r>
            <a:r>
              <a:rPr lang="en-US" dirty="0" smtClean="0">
                <a:solidFill>
                  <a:srgbClr val="FF0000"/>
                </a:solidFill>
              </a:rPr>
              <a:t>balances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unliquidated </a:t>
            </a:r>
            <a:r>
              <a:rPr lang="en-US" dirty="0" smtClean="0">
                <a:solidFill>
                  <a:srgbClr val="FF0000"/>
                </a:solidFill>
              </a:rPr>
              <a:t>obligations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Unliquidated </a:t>
            </a:r>
            <a:r>
              <a:rPr lang="en-US" dirty="0"/>
              <a:t>obligations are commitments of the recipient and are considered to be </a:t>
            </a:r>
            <a:r>
              <a:rPr lang="en-US" dirty="0">
                <a:solidFill>
                  <a:srgbClr val="FF0000"/>
                </a:solidFill>
              </a:rPr>
              <a:t>obligations</a:t>
            </a:r>
            <a:r>
              <a:rPr lang="en-US" dirty="0"/>
              <a:t> and, therefore, should not be reported as </a:t>
            </a:r>
            <a:r>
              <a:rPr lang="en-US" i="1" dirty="0">
                <a:solidFill>
                  <a:srgbClr val="FF0000"/>
                </a:solidFill>
              </a:rPr>
              <a:t>unobligated</a:t>
            </a:r>
            <a:r>
              <a:rPr lang="en-US" dirty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balances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6" y="4356540"/>
            <a:ext cx="12122989" cy="18127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1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G</a:t>
            </a:r>
            <a:r>
              <a:rPr lang="en-US" dirty="0" smtClean="0"/>
              <a:t>.  </a:t>
            </a:r>
            <a:br>
              <a:rPr lang="en-US" dirty="0" smtClean="0"/>
            </a:br>
            <a:r>
              <a:rPr lang="en-US" dirty="0" smtClean="0"/>
              <a:t>Special </a:t>
            </a:r>
            <a:r>
              <a:rPr lang="en-US" dirty="0"/>
              <a:t>Reporting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G.11</a:t>
            </a:r>
            <a:r>
              <a:rPr lang="en-US" dirty="0" smtClean="0"/>
              <a:t>  - Program Income</a:t>
            </a:r>
          </a:p>
          <a:p>
            <a:pPr lvl="1"/>
            <a:r>
              <a:rPr lang="en-US" dirty="0" smtClean="0"/>
              <a:t>Not applicable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G.12</a:t>
            </a:r>
            <a:r>
              <a:rPr lang="en-US" dirty="0" smtClean="0"/>
              <a:t> - F&amp;A Costs  Yes or No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 smtClean="0"/>
              <a:t>Not applicable</a:t>
            </a:r>
          </a:p>
          <a:p>
            <a:endParaRPr lang="en-US" sz="2800" dirty="0"/>
          </a:p>
          <a:p>
            <a:r>
              <a:rPr lang="en-US" u="sng" dirty="0" smtClean="0"/>
              <a:t>G.13</a:t>
            </a:r>
            <a:r>
              <a:rPr lang="en-US" dirty="0" smtClean="0"/>
              <a:t> – Not applicable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6918"/>
            <a:ext cx="10515600" cy="3354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/>
              <a:t>Budget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3546475"/>
            <a:ext cx="10858500" cy="20002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– Admin view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8547"/>
            <a:ext cx="10477500" cy="4267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390462" y="5923013"/>
            <a:ext cx="365910" cy="3530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</a:t>
            </a:r>
            <a:r>
              <a:rPr lang="en-US" dirty="0" smtClean="0"/>
              <a:t>H.</a:t>
            </a:r>
            <a:br>
              <a:rPr lang="en-US" dirty="0" smtClean="0"/>
            </a:br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H.1</a:t>
            </a:r>
            <a:r>
              <a:rPr lang="en-US" dirty="0" smtClean="0"/>
              <a:t> – Budget and Budget Justification</a:t>
            </a:r>
          </a:p>
          <a:p>
            <a:pPr lvl="1"/>
            <a:r>
              <a:rPr lang="en-US" dirty="0"/>
              <a:t>EPD is required since there is a budget </a:t>
            </a:r>
            <a:r>
              <a:rPr lang="en-US" dirty="0" smtClean="0"/>
              <a:t>component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90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107" y="2916630"/>
            <a:ext cx="8820150" cy="31718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734962" y="4751561"/>
            <a:ext cx="568860" cy="2821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0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</a:t>
            </a:r>
            <a:r>
              <a:rPr lang="en-US" dirty="0" smtClean="0"/>
              <a:t>H.</a:t>
            </a:r>
            <a:br>
              <a:rPr lang="en-US" dirty="0" smtClean="0"/>
            </a:br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Need to know:</a:t>
            </a:r>
          </a:p>
          <a:p>
            <a:pPr lvl="2"/>
            <a:r>
              <a:rPr lang="en-US" sz="2800" dirty="0" smtClean="0"/>
              <a:t>Current </a:t>
            </a:r>
            <a:r>
              <a:rPr lang="en-US" sz="2800" dirty="0"/>
              <a:t>NRSA stipend levels 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grants.nih.gov/grants/guide/notice-files/NOT-OD-17-084.html</a:t>
            </a:r>
            <a:endParaRPr lang="en-US" sz="2400" dirty="0" smtClean="0"/>
          </a:p>
          <a:p>
            <a:pPr lvl="2"/>
            <a:r>
              <a:rPr lang="en-US" sz="2800" dirty="0" smtClean="0"/>
              <a:t>UCSD </a:t>
            </a:r>
            <a:r>
              <a:rPr lang="en-US" sz="2800" dirty="0"/>
              <a:t>Graduate Fees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://grad.ucsd.edu/financial/graduate-tuition-fees.html</a:t>
            </a:r>
            <a:endParaRPr lang="en-US" sz="2400" dirty="0"/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7" y="470958"/>
            <a:ext cx="11887200" cy="61531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050611" y="2767245"/>
            <a:ext cx="226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Enter full amount of tuition/fees for predocs, </a:t>
            </a:r>
            <a:r>
              <a:rPr lang="en-US" i="1" dirty="0">
                <a:solidFill>
                  <a:srgbClr val="FF0000"/>
                </a:solidFill>
              </a:rPr>
              <a:t>exclude health insurance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6267" y="101626"/>
            <a:ext cx="7001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PHS 398 Training Budget - Exercise</a:t>
            </a:r>
            <a:endParaRPr lang="en-US" sz="36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9541933" y="3967574"/>
            <a:ext cx="82973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17733" y="3479800"/>
            <a:ext cx="423332" cy="358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510867" y="4529667"/>
            <a:ext cx="414866" cy="355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389532" y="5908261"/>
            <a:ext cx="423335" cy="355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510867" y="5576685"/>
            <a:ext cx="414866" cy="355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4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41" y="55974"/>
            <a:ext cx="10458450" cy="6686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05800" y="1227665"/>
            <a:ext cx="2480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Enter postdoc benefits &amp; admin support here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086599" y="1317507"/>
            <a:ext cx="82973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086599" y="1046574"/>
            <a:ext cx="82973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097434" y="2509604"/>
            <a:ext cx="2524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IDC base </a:t>
            </a:r>
            <a:r>
              <a:rPr lang="en-US" dirty="0">
                <a:solidFill>
                  <a:srgbClr val="FF0000"/>
                </a:solidFill>
              </a:rPr>
              <a:t>does not include tuition/fees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335433" y="2976974"/>
            <a:ext cx="499533" cy="3579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047999" y="5063067"/>
            <a:ext cx="635002" cy="4200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93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238999" y="2049766"/>
            <a:ext cx="82973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238999" y="2596183"/>
            <a:ext cx="82973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8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H.</a:t>
            </a:r>
            <a:br>
              <a:rPr lang="en-US" dirty="0"/>
            </a:br>
            <a:r>
              <a:rPr lang="en-US" dirty="0"/>
              <a:t>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r>
              <a:rPr lang="en-US" u="sng" dirty="0" smtClean="0"/>
              <a:t>H.2</a:t>
            </a:r>
            <a:r>
              <a:rPr lang="en-US" dirty="0" smtClean="0"/>
              <a:t> </a:t>
            </a:r>
            <a:r>
              <a:rPr lang="en-US" dirty="0"/>
              <a:t>– Subaward Budget Form</a:t>
            </a:r>
          </a:p>
          <a:p>
            <a:pPr lvl="1"/>
            <a:r>
              <a:rPr lang="en-US" dirty="0"/>
              <a:t>Usually not applicable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 up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2752"/>
            <a:ext cx="10515600" cy="4864211"/>
          </a:xfrm>
        </p:spPr>
        <p:txBody>
          <a:bodyPr>
            <a:normAutofit/>
          </a:bodyPr>
          <a:lstStyle/>
          <a:p>
            <a:r>
              <a:rPr lang="en-US" dirty="0" smtClean="0"/>
              <a:t>Check for errors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95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0938"/>
            <a:ext cx="8854289" cy="498457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1970636" y="6450084"/>
            <a:ext cx="328944" cy="3654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9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Finishing up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2752"/>
            <a:ext cx="10515600" cy="4864211"/>
          </a:xfrm>
        </p:spPr>
        <p:txBody>
          <a:bodyPr>
            <a:normAutofit/>
          </a:bodyPr>
          <a:lstStyle/>
          <a:p>
            <a:r>
              <a:rPr lang="en-US" dirty="0"/>
              <a:t>All errors must be corrected prior to </a:t>
            </a:r>
            <a:r>
              <a:rPr lang="en-US" dirty="0" smtClean="0"/>
              <a:t>submission!</a:t>
            </a:r>
          </a:p>
          <a:p>
            <a:pPr lvl="1"/>
            <a:r>
              <a:rPr lang="en-US" dirty="0" smtClean="0"/>
              <a:t>However, it won’t prevent submission of an RPPR with </a:t>
            </a:r>
            <a:r>
              <a:rPr lang="en-US" b="1" dirty="0" smtClean="0">
                <a:solidFill>
                  <a:srgbClr val="FF0000"/>
                </a:solidFill>
              </a:rPr>
              <a:t>warning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messages</a:t>
            </a:r>
          </a:p>
          <a:p>
            <a:r>
              <a:rPr lang="en-US" dirty="0" smtClean="0"/>
              <a:t>Once all validations </a:t>
            </a:r>
            <a:r>
              <a:rPr lang="en-US" dirty="0"/>
              <a:t>pass, a message displays indicating: </a:t>
            </a:r>
            <a:endParaRPr lang="en-US" dirty="0" smtClean="0"/>
          </a:p>
          <a:p>
            <a:pPr lvl="1"/>
            <a:r>
              <a:rPr lang="en-US" sz="3200" i="1" dirty="0" smtClean="0"/>
              <a:t>No </a:t>
            </a:r>
            <a:r>
              <a:rPr lang="en-US" sz="3200" i="1" dirty="0"/>
              <a:t>errors found on </a:t>
            </a:r>
            <a:r>
              <a:rPr lang="en-US" sz="3200" i="1" dirty="0" smtClean="0"/>
              <a:t>validation</a:t>
            </a:r>
            <a:endParaRPr lang="en-US" sz="3200" i="1" dirty="0"/>
          </a:p>
          <a:p>
            <a:r>
              <a:rPr lang="en-US" dirty="0" smtClean="0"/>
              <a:t>Save complete PDF copy of RPPR for your records</a:t>
            </a:r>
          </a:p>
          <a:p>
            <a:r>
              <a:rPr lang="en-US" dirty="0" smtClean="0"/>
              <a:t>PI/PD must route to HSSPPO or OCGA</a:t>
            </a:r>
          </a:p>
          <a:p>
            <a:pPr lvl="1"/>
            <a:r>
              <a:rPr lang="en-US" sz="3200" dirty="0" smtClean="0"/>
              <a:t>Then submitted to agency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8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066" y="133790"/>
            <a:ext cx="9250551" cy="6300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513602"/>
            <a:ext cx="1007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https://pulse.ucsd.edu/departments/research-service-core/training-grants/post-award/Pages/rppr.aspx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19182" y="905936"/>
            <a:ext cx="5372818" cy="982134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(</a:t>
            </a:r>
            <a:r>
              <a:rPr lang="en-US" sz="3200" dirty="0" smtClean="0"/>
              <a:t>Need AD to log in)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263" y="6429375"/>
            <a:ext cx="1007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http://blink.ucsd.edu/sponsor/rsc/training-resources/index.html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5263" y="312427"/>
            <a:ext cx="11950888" cy="1253067"/>
          </a:xfrm>
        </p:spPr>
        <p:txBody>
          <a:bodyPr>
            <a:noAutofit/>
          </a:bodyPr>
          <a:lstStyle/>
          <a:p>
            <a:r>
              <a:rPr lang="en-US" dirty="0" smtClean="0"/>
              <a:t>Website Resources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3" y="1292224"/>
            <a:ext cx="11801475" cy="49339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7263949" y="3641416"/>
            <a:ext cx="698613" cy="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571365" y="3881745"/>
            <a:ext cx="698613" cy="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086" y="4847875"/>
            <a:ext cx="3019124" cy="1655762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latin typeface="+mj-lt"/>
              </a:rPr>
              <a:t>Jill I. Weller</a:t>
            </a:r>
          </a:p>
          <a:p>
            <a:pPr algn="l"/>
            <a:r>
              <a:rPr lang="en-US" sz="2000" b="1" dirty="0" smtClean="0">
                <a:latin typeface="+mj-lt"/>
              </a:rPr>
              <a:t>Training Grant Analyst</a:t>
            </a:r>
          </a:p>
          <a:p>
            <a:pPr algn="l"/>
            <a:r>
              <a:rPr lang="en-US" sz="2000" b="1" dirty="0" smtClean="0">
                <a:latin typeface="+mj-lt"/>
              </a:rPr>
              <a:t>Research Service Core </a:t>
            </a:r>
          </a:p>
          <a:p>
            <a:pPr algn="l"/>
            <a:r>
              <a:rPr lang="en-US" sz="2000" b="1" dirty="0" smtClean="0">
                <a:latin typeface="+mj-lt"/>
              </a:rPr>
              <a:t>X43933</a:t>
            </a:r>
          </a:p>
          <a:p>
            <a:pPr algn="l"/>
            <a:r>
              <a:rPr lang="en-US" sz="2000" b="1" dirty="0" smtClean="0">
                <a:latin typeface="+mj-lt"/>
              </a:rPr>
              <a:t>jweller@ucsd.edu</a:t>
            </a:r>
            <a:endParaRPr lang="en-US" sz="2000" b="1" dirty="0">
              <a:latin typeface="+mj-l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900207" y="5202238"/>
            <a:ext cx="219874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latin typeface="+mj-lt"/>
              </a:rPr>
              <a:t>Karen </a:t>
            </a:r>
            <a:r>
              <a:rPr lang="en-US" sz="2000" b="1" dirty="0" err="1" smtClean="0">
                <a:latin typeface="+mj-lt"/>
              </a:rPr>
              <a:t>Heskett</a:t>
            </a:r>
            <a:endParaRPr lang="en-US" sz="2000" b="1" dirty="0" smtClean="0">
              <a:latin typeface="+mj-lt"/>
            </a:endParaRPr>
          </a:p>
          <a:p>
            <a:pPr algn="l"/>
            <a:r>
              <a:rPr lang="en-US" sz="2000" b="1" dirty="0" smtClean="0">
                <a:latin typeface="+mj-lt"/>
              </a:rPr>
              <a:t>Librarian</a:t>
            </a:r>
          </a:p>
          <a:p>
            <a:pPr algn="l"/>
            <a:r>
              <a:rPr lang="en-US" sz="2000" b="1" dirty="0" smtClean="0">
                <a:latin typeface="+mj-lt"/>
              </a:rPr>
              <a:t>X41199</a:t>
            </a:r>
          </a:p>
          <a:p>
            <a:pPr algn="l"/>
            <a:r>
              <a:rPr lang="en-US" sz="2000" b="1" dirty="0" smtClean="0">
                <a:latin typeface="+mj-lt"/>
              </a:rPr>
              <a:t>kheskett@ucsd.edu</a:t>
            </a:r>
          </a:p>
          <a:p>
            <a:pPr algn="l"/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379F7-7E1F-4027-8C12-AA762F71AD4C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5F3EB03D36034DBF44E08A9D054A84" ma:contentTypeVersion="2" ma:contentTypeDescription="Create a new document." ma:contentTypeScope="" ma:versionID="18243b65d5408f57e58b253c15e60451">
  <xsd:schema xmlns:xsd="http://www.w3.org/2001/XMLSchema" xmlns:xs="http://www.w3.org/2001/XMLSchema" xmlns:p="http://schemas.microsoft.com/office/2006/metadata/properties" xmlns:ns1="http://schemas.microsoft.com/sharepoint/v3" xmlns:ns2="8e1c4a07-ed4f-4a2c-8c90-6eeba7ae777b" targetNamespace="http://schemas.microsoft.com/office/2006/metadata/properties" ma:root="true" ma:fieldsID="a607e26b7118da26796a18db1b7e18c1" ns1:_="" ns2:_="">
    <xsd:import namespace="http://schemas.microsoft.com/sharepoint/v3"/>
    <xsd:import namespace="8e1c4a07-ed4f-4a2c-8c90-6eeba7ae77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c4a07-ed4f-4a2c-8c90-6eeba7ae77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820472E-AA34-4AB0-B9A4-A4F54F84CA0C}"/>
</file>

<file path=customXml/itemProps2.xml><?xml version="1.0" encoding="utf-8"?>
<ds:datastoreItem xmlns:ds="http://schemas.openxmlformats.org/officeDocument/2006/customXml" ds:itemID="{CA074DC0-F445-4C6A-8E0E-1F794775B47C}"/>
</file>

<file path=customXml/itemProps3.xml><?xml version="1.0" encoding="utf-8"?>
<ds:datastoreItem xmlns:ds="http://schemas.openxmlformats.org/officeDocument/2006/customXml" ds:itemID="{8873D70A-3785-49E6-A4CE-245463B98CA3}"/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3289</Words>
  <Application>Microsoft Office PowerPoint</Application>
  <PresentationFormat>Widescreen</PresentationFormat>
  <Paragraphs>673</Paragraphs>
  <Slides>99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99</vt:i4>
      </vt:variant>
    </vt:vector>
  </HeadingPairs>
  <TitlesOfParts>
    <vt:vector size="105" baseType="lpstr">
      <vt:lpstr>Arial</vt:lpstr>
      <vt:lpstr>Calibri</vt:lpstr>
      <vt:lpstr>Calibri Light</vt:lpstr>
      <vt:lpstr>Wingdings</vt:lpstr>
      <vt:lpstr>Office Theme</vt:lpstr>
      <vt:lpstr>1_Office Theme</vt:lpstr>
      <vt:lpstr>Admins Guide to Training Grant RPPR’s</vt:lpstr>
      <vt:lpstr>Purpose &amp; Objectives</vt:lpstr>
      <vt:lpstr>Presentation Outline</vt:lpstr>
      <vt:lpstr>Presentation Outline</vt:lpstr>
      <vt:lpstr>Getting Started </vt:lpstr>
      <vt:lpstr>Getting Started </vt:lpstr>
      <vt:lpstr>Getting Started </vt:lpstr>
      <vt:lpstr>Getting Started – Admin view </vt:lpstr>
      <vt:lpstr>Getting Started – Admin view </vt:lpstr>
      <vt:lpstr>Section A. Cover Page</vt:lpstr>
      <vt:lpstr>Section A. Cover Page</vt:lpstr>
      <vt:lpstr>Keep in mind</vt:lpstr>
      <vt:lpstr>Section B.</vt:lpstr>
      <vt:lpstr>Section B. Accomplishments</vt:lpstr>
      <vt:lpstr>Section B. Accomplishments</vt:lpstr>
      <vt:lpstr>Section B.4 – Trainee Summaries (Cont.)</vt:lpstr>
      <vt:lpstr>PowerPoint Presentation</vt:lpstr>
      <vt:lpstr>Section B.4 – Example</vt:lpstr>
      <vt:lpstr>Section B.4 - (Continued)</vt:lpstr>
      <vt:lpstr>Section B.4   What is Table 8?</vt:lpstr>
      <vt:lpstr>Section B.4   Table 8 Instructions </vt:lpstr>
      <vt:lpstr>Section B.4  Table 8 Instructions</vt:lpstr>
      <vt:lpstr>Section B.4 Table 8 Instructions</vt:lpstr>
      <vt:lpstr>Section B.4   Table 8 Instructions</vt:lpstr>
      <vt:lpstr>Section B.4  Table 8 Instructions</vt:lpstr>
      <vt:lpstr>Section B.4   Table 8 Instructions</vt:lpstr>
      <vt:lpstr>Table 8  Part II.  Those Clearly Associated with the Training Grant </vt:lpstr>
      <vt:lpstr>Section B.4   Table 8 - Part II.  Those Clearly Associated with the Training Grant </vt:lpstr>
      <vt:lpstr>Section B.4 Table 8  - Parts III &amp; IV </vt:lpstr>
      <vt:lpstr>Section B.4 Tips for gathering data</vt:lpstr>
      <vt:lpstr>Section B.4  Trainee Tracking</vt:lpstr>
      <vt:lpstr>Section B.4 - (Continued)</vt:lpstr>
      <vt:lpstr>Section B.4 Trainee Diversity Form</vt:lpstr>
      <vt:lpstr>Section B.4 Trainee Diversity Form</vt:lpstr>
      <vt:lpstr>Section B.4   PDF Upload</vt:lpstr>
      <vt:lpstr>Section B.   Accomplishments</vt:lpstr>
      <vt:lpstr>Section C.</vt:lpstr>
      <vt:lpstr>Section C. Products </vt:lpstr>
      <vt:lpstr>Section C. Products</vt:lpstr>
      <vt:lpstr>PowerPoint Presentation</vt:lpstr>
      <vt:lpstr>PowerPoint Presentation</vt:lpstr>
      <vt:lpstr>PowerPoint Presentation</vt:lpstr>
      <vt:lpstr>Managing Compliance in MyNCBI</vt:lpstr>
      <vt:lpstr>How to respond to a PRAM</vt:lpstr>
      <vt:lpstr>How to respond to a PRAM</vt:lpstr>
      <vt:lpstr>MyNCBI</vt:lpstr>
      <vt:lpstr>What AA’s Need to Know about Manuscripts</vt:lpstr>
      <vt:lpstr>PowerPoint Presentation</vt:lpstr>
      <vt:lpstr>Peer Review (aka refereed) </vt:lpstr>
      <vt:lpstr>For PMC, What is the “Author Manuscript?”</vt:lpstr>
      <vt:lpstr>Public Access Policy</vt:lpstr>
      <vt:lpstr>Public Access Policy - Compliance</vt:lpstr>
      <vt:lpstr>PowerPoint Presentation</vt:lpstr>
      <vt:lpstr>PowerPoint Presentation</vt:lpstr>
      <vt:lpstr>NIH Manuscript Submission System (NIHMS)</vt:lpstr>
      <vt:lpstr>What is an                                           ?</vt:lpstr>
      <vt:lpstr>Managing Publications with MyNCBI </vt:lpstr>
      <vt:lpstr>My NCBI Tool - My Bibliography</vt:lpstr>
      <vt:lpstr>My NCBI - My Bibliography </vt:lpstr>
      <vt:lpstr>Pubmed VS PMC</vt:lpstr>
      <vt:lpstr>Identification Numbers</vt:lpstr>
      <vt:lpstr>Managing Compliance in MyNCBI</vt:lpstr>
      <vt:lpstr>What do I do When MyNCBI Bibliography Shows …</vt:lpstr>
      <vt:lpstr>What do I do When MyNCBI Bibliography Shows …</vt:lpstr>
      <vt:lpstr>What do I do When MyNCBI Bibliography Shows …</vt:lpstr>
      <vt:lpstr>What do I do When MyNCBI Bibliography Shows …</vt:lpstr>
      <vt:lpstr>First Things First</vt:lpstr>
      <vt:lpstr>Let’s Play Stump the Librarian …</vt:lpstr>
      <vt:lpstr>Section D.</vt:lpstr>
      <vt:lpstr>Section D. Participants</vt:lpstr>
      <vt:lpstr>Section D.2 Participants</vt:lpstr>
      <vt:lpstr>Section D.2 Participants</vt:lpstr>
      <vt:lpstr>PowerPoint Presentation</vt:lpstr>
      <vt:lpstr>PowerPoint Presentation</vt:lpstr>
      <vt:lpstr>PowerPoint Presentation</vt:lpstr>
      <vt:lpstr>Section D. Participants (Cont.)</vt:lpstr>
      <vt:lpstr>Section E.</vt:lpstr>
      <vt:lpstr>Section E. Impact</vt:lpstr>
      <vt:lpstr>Section F.</vt:lpstr>
      <vt:lpstr>Section F. Changes</vt:lpstr>
      <vt:lpstr>Section F. Changes</vt:lpstr>
      <vt:lpstr>Section G.</vt:lpstr>
      <vt:lpstr>Section G.   Special Reporting Requirements</vt:lpstr>
      <vt:lpstr>Section G.   Special Reporting Requirements</vt:lpstr>
      <vt:lpstr>Section G.   Special Reporting Requirements</vt:lpstr>
      <vt:lpstr>Section G.   Special Reporting Requirements</vt:lpstr>
      <vt:lpstr>Section G.   Special Reporting Requirements</vt:lpstr>
      <vt:lpstr>Section G.   Special Reporting Requirements</vt:lpstr>
      <vt:lpstr>Section H.</vt:lpstr>
      <vt:lpstr>Section H. Budget</vt:lpstr>
      <vt:lpstr>Section H. Budget</vt:lpstr>
      <vt:lpstr>PowerPoint Presentation</vt:lpstr>
      <vt:lpstr>PowerPoint Presentation</vt:lpstr>
      <vt:lpstr>Section H. Budget</vt:lpstr>
      <vt:lpstr>Finishing up </vt:lpstr>
      <vt:lpstr>Finishing up </vt:lpstr>
      <vt:lpstr>(Need AD to log in)</vt:lpstr>
      <vt:lpstr>Website Resources</vt:lpstr>
      <vt:lpstr>PowerPoint Presentation</vt:lpstr>
    </vt:vector>
  </TitlesOfParts>
  <Company>UCSD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Weller, Jill</dc:creator>
  <cp:lastModifiedBy>Weller, Jill</cp:lastModifiedBy>
  <cp:revision>105</cp:revision>
  <dcterms:created xsi:type="dcterms:W3CDTF">2018-02-01T21:24:56Z</dcterms:created>
  <dcterms:modified xsi:type="dcterms:W3CDTF">2018-03-12T22:20:38Z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0x010100B15F3EB03D36034DBF44E08A9D054A84</vt:lpwstr>
  </property>
</Properties>
</file>