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503" r:id="rId4"/>
  </p:sldMasterIdLst>
  <p:notesMasterIdLst>
    <p:notesMasterId r:id="rId90"/>
  </p:notesMasterIdLst>
  <p:handoutMasterIdLst>
    <p:handoutMasterId r:id="rId91"/>
  </p:handoutMasterIdLst>
  <p:sldIdLst>
    <p:sldId id="789" r:id="rId5"/>
    <p:sldId id="1117" r:id="rId6"/>
    <p:sldId id="990" r:id="rId7"/>
    <p:sldId id="991" r:id="rId8"/>
    <p:sldId id="992" r:id="rId9"/>
    <p:sldId id="993" r:id="rId10"/>
    <p:sldId id="994" r:id="rId11"/>
    <p:sldId id="995" r:id="rId12"/>
    <p:sldId id="996" r:id="rId13"/>
    <p:sldId id="997" r:id="rId14"/>
    <p:sldId id="998" r:id="rId15"/>
    <p:sldId id="999" r:id="rId16"/>
    <p:sldId id="1000" r:id="rId17"/>
    <p:sldId id="1001" r:id="rId18"/>
    <p:sldId id="1002" r:id="rId19"/>
    <p:sldId id="1003" r:id="rId20"/>
    <p:sldId id="1005" r:id="rId21"/>
    <p:sldId id="1006" r:id="rId22"/>
    <p:sldId id="1007" r:id="rId23"/>
    <p:sldId id="1010" r:id="rId24"/>
    <p:sldId id="1011" r:id="rId25"/>
    <p:sldId id="1012" r:id="rId26"/>
    <p:sldId id="1013" r:id="rId27"/>
    <p:sldId id="1020" r:id="rId28"/>
    <p:sldId id="1022" r:id="rId29"/>
    <p:sldId id="1024" r:id="rId30"/>
    <p:sldId id="1025" r:id="rId31"/>
    <p:sldId id="1026" r:id="rId32"/>
    <p:sldId id="1027" r:id="rId33"/>
    <p:sldId id="1028" r:id="rId34"/>
    <p:sldId id="1029" r:id="rId35"/>
    <p:sldId id="1031" r:id="rId36"/>
    <p:sldId id="1032" r:id="rId37"/>
    <p:sldId id="1040" r:id="rId38"/>
    <p:sldId id="1041" r:id="rId39"/>
    <p:sldId id="1042" r:id="rId40"/>
    <p:sldId id="1045" r:id="rId41"/>
    <p:sldId id="1046" r:id="rId42"/>
    <p:sldId id="1047" r:id="rId43"/>
    <p:sldId id="1048" r:id="rId44"/>
    <p:sldId id="1049" r:id="rId45"/>
    <p:sldId id="1050" r:id="rId46"/>
    <p:sldId id="1051" r:id="rId47"/>
    <p:sldId id="1118" r:id="rId48"/>
    <p:sldId id="1119" r:id="rId49"/>
    <p:sldId id="1057" r:id="rId50"/>
    <p:sldId id="1058" r:id="rId51"/>
    <p:sldId id="1059" r:id="rId52"/>
    <p:sldId id="1060" r:id="rId53"/>
    <p:sldId id="1061" r:id="rId54"/>
    <p:sldId id="1062" r:id="rId55"/>
    <p:sldId id="1063" r:id="rId56"/>
    <p:sldId id="1064" r:id="rId57"/>
    <p:sldId id="1065" r:id="rId58"/>
    <p:sldId id="1087" r:id="rId59"/>
    <p:sldId id="1088" r:id="rId60"/>
    <p:sldId id="1089" r:id="rId61"/>
    <p:sldId id="1090" r:id="rId62"/>
    <p:sldId id="1094" r:id="rId63"/>
    <p:sldId id="1095" r:id="rId64"/>
    <p:sldId id="1096" r:id="rId65"/>
    <p:sldId id="1097" r:id="rId66"/>
    <p:sldId id="1098" r:id="rId67"/>
    <p:sldId id="1099" r:id="rId68"/>
    <p:sldId id="1100" r:id="rId69"/>
    <p:sldId id="1101" r:id="rId70"/>
    <p:sldId id="1102" r:id="rId71"/>
    <p:sldId id="1103" r:id="rId72"/>
    <p:sldId id="1104" r:id="rId73"/>
    <p:sldId id="1105" r:id="rId74"/>
    <p:sldId id="1106" r:id="rId75"/>
    <p:sldId id="1107" r:id="rId76"/>
    <p:sldId id="1108" r:id="rId77"/>
    <p:sldId id="1109" r:id="rId78"/>
    <p:sldId id="1110" r:id="rId79"/>
    <p:sldId id="1111" r:id="rId80"/>
    <p:sldId id="1120" r:id="rId81"/>
    <p:sldId id="1112" r:id="rId82"/>
    <p:sldId id="1113" r:id="rId83"/>
    <p:sldId id="1114" r:id="rId84"/>
    <p:sldId id="1115" r:id="rId85"/>
    <p:sldId id="1116" r:id="rId86"/>
    <p:sldId id="727" r:id="rId87"/>
    <p:sldId id="989" r:id="rId88"/>
    <p:sldId id="759" r:id="rId8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8" userDrawn="1">
          <p15:clr>
            <a:srgbClr val="A4A3A4"/>
          </p15:clr>
        </p15:guide>
        <p15:guide id="2" orient="horz" pos="870" userDrawn="1">
          <p15:clr>
            <a:srgbClr val="A4A3A4"/>
          </p15:clr>
        </p15:guide>
        <p15:guide id="3" orient="horz" pos="2857" userDrawn="1">
          <p15:clr>
            <a:srgbClr val="A4A3A4"/>
          </p15:clr>
        </p15:guide>
        <p15:guide id="4" orient="horz" pos="122" userDrawn="1">
          <p15:clr>
            <a:srgbClr val="A4A3A4"/>
          </p15:clr>
        </p15:guide>
        <p15:guide id="5" pos="7295" userDrawn="1">
          <p15:clr>
            <a:srgbClr val="A4A3A4"/>
          </p15:clr>
        </p15:guide>
        <p15:guide id="6" pos="380" userDrawn="1">
          <p15:clr>
            <a:srgbClr val="A4A3A4"/>
          </p15:clr>
        </p15:guide>
        <p15:guide id="7" pos="47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ller, Jill" initials="WJ" lastIdx="61" clrIdx="0"/>
  <p:cmAuthor id="2" name="Jill weller" initials="Jw" lastIdx="6" clrIdx="1"/>
  <p:cmAuthor id="3" name="jill weller"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2"/>
    <a:srgbClr val="FFFF00"/>
    <a:srgbClr val="313231"/>
    <a:srgbClr val="56DAD7"/>
    <a:srgbClr val="474746"/>
    <a:srgbClr val="A39B8C"/>
    <a:srgbClr val="5051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26" autoAdjust="0"/>
  </p:normalViewPr>
  <p:slideViewPr>
    <p:cSldViewPr snapToGrid="0" snapToObjects="1">
      <p:cViewPr varScale="1">
        <p:scale>
          <a:sx n="101" d="100"/>
          <a:sy n="101" d="100"/>
        </p:scale>
        <p:origin x="144" y="420"/>
      </p:cViewPr>
      <p:guideLst>
        <p:guide orient="horz" pos="1498"/>
        <p:guide orient="horz" pos="870"/>
        <p:guide orient="horz" pos="2857"/>
        <p:guide orient="horz" pos="122"/>
        <p:guide pos="7295"/>
        <p:guide pos="380"/>
        <p:guide pos="4763"/>
      </p:guideLst>
    </p:cSldViewPr>
  </p:slideViewPr>
  <p:outlineViewPr>
    <p:cViewPr>
      <p:scale>
        <a:sx n="33" d="100"/>
        <a:sy n="33" d="100"/>
      </p:scale>
      <p:origin x="0" y="-13878"/>
    </p:cViewPr>
  </p:outlineViewPr>
  <p:notesTextViewPr>
    <p:cViewPr>
      <p:scale>
        <a:sx n="100" d="100"/>
        <a:sy n="100" d="100"/>
      </p:scale>
      <p:origin x="0" y="0"/>
    </p:cViewPr>
  </p:notesTextViewPr>
  <p:sorterViewPr>
    <p:cViewPr>
      <p:scale>
        <a:sx n="90" d="100"/>
        <a:sy n="90" d="100"/>
      </p:scale>
      <p:origin x="0" y="-8940"/>
    </p:cViewPr>
  </p:sorterViewPr>
  <p:notesViewPr>
    <p:cSldViewPr snapToGrid="0" snapToObjects="1">
      <p:cViewPr varScale="1">
        <p:scale>
          <a:sx n="83" d="100"/>
          <a:sy n="83" d="100"/>
        </p:scale>
        <p:origin x="381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6" tIns="48328" rIns="96656" bIns="48328" rtlCol="0"/>
          <a:lstStyle>
            <a:lvl1pPr algn="l">
              <a:defRPr sz="1300"/>
            </a:lvl1pPr>
          </a:lstStyle>
          <a:p>
            <a:r>
              <a:rPr lang="en-US" dirty="0"/>
              <a:t>Pre-Award Training Grants</a:t>
            </a:r>
          </a:p>
        </p:txBody>
      </p:sp>
      <p:sp>
        <p:nvSpPr>
          <p:cNvPr id="3" name="Date Placeholder 2"/>
          <p:cNvSpPr>
            <a:spLocks noGrp="1"/>
          </p:cNvSpPr>
          <p:nvPr>
            <p:ph type="dt" sz="quarter" idx="1"/>
          </p:nvPr>
        </p:nvSpPr>
        <p:spPr>
          <a:xfrm>
            <a:off x="4143587" y="0"/>
            <a:ext cx="3169920" cy="480060"/>
          </a:xfrm>
          <a:prstGeom prst="rect">
            <a:avLst/>
          </a:prstGeom>
        </p:spPr>
        <p:txBody>
          <a:bodyPr vert="horz" lIns="96656" tIns="48328" rIns="96656" bIns="48328" rtlCol="0"/>
          <a:lstStyle>
            <a:lvl1pPr algn="r">
              <a:defRPr sz="1300"/>
            </a:lvl1pPr>
          </a:lstStyle>
          <a:p>
            <a:r>
              <a:rPr lang="en-US" dirty="0"/>
              <a:t>9/10/2019</a:t>
            </a:r>
          </a:p>
        </p:txBody>
      </p:sp>
      <p:sp>
        <p:nvSpPr>
          <p:cNvPr id="4" name="Footer Placeholder 3"/>
          <p:cNvSpPr>
            <a:spLocks noGrp="1"/>
          </p:cNvSpPr>
          <p:nvPr>
            <p:ph type="ftr" sz="quarter" idx="2"/>
          </p:nvPr>
        </p:nvSpPr>
        <p:spPr>
          <a:xfrm>
            <a:off x="0" y="9119474"/>
            <a:ext cx="3169920" cy="480060"/>
          </a:xfrm>
          <a:prstGeom prst="rect">
            <a:avLst/>
          </a:prstGeom>
        </p:spPr>
        <p:txBody>
          <a:bodyPr vert="horz" lIns="96656" tIns="48328" rIns="96656" bIns="48328"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6" tIns="48328" rIns="96656" bIns="48328" rtlCol="0" anchor="b"/>
          <a:lstStyle>
            <a:lvl1pPr algn="r">
              <a:defRPr sz="1300"/>
            </a:lvl1pPr>
          </a:lstStyle>
          <a:p>
            <a:fld id="{A74CE979-9F6B-CD4E-9E39-B5207F7D7A06}" type="slidenum">
              <a:rPr lang="en-US" smtClean="0"/>
              <a:pPr/>
              <a:t>‹#›</a:t>
            </a:fld>
            <a:endParaRPr lang="en-US" dirty="0"/>
          </a:p>
        </p:txBody>
      </p:sp>
    </p:spTree>
    <p:extLst>
      <p:ext uri="{BB962C8B-B14F-4D97-AF65-F5344CB8AC3E}">
        <p14:creationId xmlns:p14="http://schemas.microsoft.com/office/powerpoint/2010/main" val="98775097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6" tIns="48328" rIns="96656" bIns="48328" rtlCol="0"/>
          <a:lstStyle>
            <a:lvl1pPr algn="l">
              <a:defRPr sz="1300"/>
            </a:lvl1pPr>
          </a:lstStyle>
          <a:p>
            <a:r>
              <a:rPr lang="en-US" dirty="0"/>
              <a:t>Pre-Award Training Grants</a:t>
            </a:r>
          </a:p>
        </p:txBody>
      </p:sp>
      <p:sp>
        <p:nvSpPr>
          <p:cNvPr id="3" name="Date Placeholder 2"/>
          <p:cNvSpPr>
            <a:spLocks noGrp="1"/>
          </p:cNvSpPr>
          <p:nvPr>
            <p:ph type="dt" idx="1"/>
          </p:nvPr>
        </p:nvSpPr>
        <p:spPr>
          <a:xfrm>
            <a:off x="4143587" y="0"/>
            <a:ext cx="3169920" cy="480060"/>
          </a:xfrm>
          <a:prstGeom prst="rect">
            <a:avLst/>
          </a:prstGeom>
        </p:spPr>
        <p:txBody>
          <a:bodyPr vert="horz" lIns="96656" tIns="48328" rIns="96656" bIns="48328" rtlCol="0"/>
          <a:lstStyle>
            <a:lvl1pPr algn="r">
              <a:defRPr sz="1300"/>
            </a:lvl1pPr>
          </a:lstStyle>
          <a:p>
            <a:r>
              <a:rPr lang="en-US" dirty="0"/>
              <a:t>9/10/2019</a:t>
            </a:r>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56" tIns="48328" rIns="96656" bIns="48328"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6" tIns="48328" rIns="96656" bIns="4832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6" tIns="48328" rIns="96656" bIns="48328" rtlCol="0" anchor="b"/>
          <a:lstStyle>
            <a:lvl1pPr algn="r">
              <a:defRPr sz="1300"/>
            </a:lvl1pPr>
          </a:lstStyle>
          <a:p>
            <a:fld id="{A8E3ED14-1C06-B149-8A7D-CC5362078B58}" type="slidenum">
              <a:rPr lang="en-US" smtClean="0"/>
              <a:pPr/>
              <a:t>‹#›</a:t>
            </a:fld>
            <a:endParaRPr lang="en-US" dirty="0"/>
          </a:p>
        </p:txBody>
      </p:sp>
    </p:spTree>
    <p:extLst>
      <p:ext uri="{BB962C8B-B14F-4D97-AF65-F5344CB8AC3E}">
        <p14:creationId xmlns:p14="http://schemas.microsoft.com/office/powerpoint/2010/main" val="442225249"/>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9/10/2019</a:t>
            </a:r>
          </a:p>
        </p:txBody>
      </p:sp>
      <p:sp>
        <p:nvSpPr>
          <p:cNvPr id="5" name="Slide Number Placeholder 4"/>
          <p:cNvSpPr>
            <a:spLocks noGrp="1"/>
          </p:cNvSpPr>
          <p:nvPr>
            <p:ph type="sldNum" sz="quarter" idx="11"/>
          </p:nvPr>
        </p:nvSpPr>
        <p:spPr/>
        <p:txBody>
          <a:bodyPr/>
          <a:lstStyle/>
          <a:p>
            <a:fld id="{A8E3ED14-1C06-B149-8A7D-CC5362078B58}" type="slidenum">
              <a:rPr lang="en-US" smtClean="0"/>
              <a:pPr/>
              <a:t>1</a:t>
            </a:fld>
            <a:endParaRPr lang="en-US" dirty="0"/>
          </a:p>
        </p:txBody>
      </p:sp>
      <p:sp>
        <p:nvSpPr>
          <p:cNvPr id="6" name="Header Placeholder 5"/>
          <p:cNvSpPr>
            <a:spLocks noGrp="1"/>
          </p:cNvSpPr>
          <p:nvPr>
            <p:ph type="hdr" sz="quarter" idx="12"/>
          </p:nvPr>
        </p:nvSpPr>
        <p:spPr/>
        <p:txBody>
          <a:bodyPr/>
          <a:lstStyle/>
          <a:p>
            <a:r>
              <a:rPr lang="en-US" dirty="0"/>
              <a:t>Pre-Award Training Grants</a:t>
            </a:r>
          </a:p>
        </p:txBody>
      </p:sp>
    </p:spTree>
    <p:extLst>
      <p:ext uri="{BB962C8B-B14F-4D97-AF65-F5344CB8AC3E}">
        <p14:creationId xmlns:p14="http://schemas.microsoft.com/office/powerpoint/2010/main" val="3605424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solidFill>
                  <a:prstClr val="black"/>
                </a:solidFill>
              </a:rPr>
              <a:pPr/>
              <a:t>28</a:t>
            </a:fld>
            <a:endParaRPr lang="en-US" dirty="0">
              <a:solidFill>
                <a:prstClr val="black"/>
              </a:solidFill>
            </a:endParaRPr>
          </a:p>
        </p:txBody>
      </p:sp>
      <p:sp>
        <p:nvSpPr>
          <p:cNvPr id="5" name="Date Placeholder 4"/>
          <p:cNvSpPr>
            <a:spLocks noGrp="1"/>
          </p:cNvSpPr>
          <p:nvPr>
            <p:ph type="dt" idx="11"/>
          </p:nvPr>
        </p:nvSpPr>
        <p:spPr/>
        <p:txBody>
          <a:bodyPr/>
          <a:lstStyle/>
          <a:p>
            <a:r>
              <a:rPr lang="en-US"/>
              <a:t>3/28/2019</a:t>
            </a:r>
            <a:endParaRPr lang="en-US" dirty="0"/>
          </a:p>
        </p:txBody>
      </p:sp>
      <p:sp>
        <p:nvSpPr>
          <p:cNvPr id="6" name="Header Placeholder 5"/>
          <p:cNvSpPr>
            <a:spLocks noGrp="1"/>
          </p:cNvSpPr>
          <p:nvPr>
            <p:ph type="hdr" sz="quarter" idx="12"/>
          </p:nvPr>
        </p:nvSpPr>
        <p:spPr/>
        <p:txBody>
          <a:bodyPr/>
          <a:lstStyle/>
          <a:p>
            <a:r>
              <a:rPr lang="en-US"/>
              <a:t>Learn at Lunch - NIH xTRACT Training</a:t>
            </a:r>
            <a:endParaRPr lang="en-US" dirty="0"/>
          </a:p>
        </p:txBody>
      </p:sp>
    </p:spTree>
    <p:extLst>
      <p:ext uri="{BB962C8B-B14F-4D97-AF65-F5344CB8AC3E}">
        <p14:creationId xmlns:p14="http://schemas.microsoft.com/office/powerpoint/2010/main" val="3790030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solidFill>
                  <a:prstClr val="black"/>
                </a:solidFill>
              </a:rPr>
              <a:pPr/>
              <a:t>29</a:t>
            </a:fld>
            <a:endParaRPr lang="en-US" dirty="0">
              <a:solidFill>
                <a:prstClr val="black"/>
              </a:solidFill>
            </a:endParaRPr>
          </a:p>
        </p:txBody>
      </p:sp>
      <p:sp>
        <p:nvSpPr>
          <p:cNvPr id="5" name="Date Placeholder 4"/>
          <p:cNvSpPr>
            <a:spLocks noGrp="1"/>
          </p:cNvSpPr>
          <p:nvPr>
            <p:ph type="dt" idx="11"/>
          </p:nvPr>
        </p:nvSpPr>
        <p:spPr/>
        <p:txBody>
          <a:bodyPr/>
          <a:lstStyle/>
          <a:p>
            <a:r>
              <a:rPr lang="en-US"/>
              <a:t>3/28/2019</a:t>
            </a:r>
            <a:endParaRPr lang="en-US" dirty="0"/>
          </a:p>
        </p:txBody>
      </p:sp>
      <p:sp>
        <p:nvSpPr>
          <p:cNvPr id="6" name="Header Placeholder 5"/>
          <p:cNvSpPr>
            <a:spLocks noGrp="1"/>
          </p:cNvSpPr>
          <p:nvPr>
            <p:ph type="hdr" sz="quarter" idx="12"/>
          </p:nvPr>
        </p:nvSpPr>
        <p:spPr/>
        <p:txBody>
          <a:bodyPr/>
          <a:lstStyle/>
          <a:p>
            <a:r>
              <a:rPr lang="en-US"/>
              <a:t>Learn at Lunch - NIH xTRACT Training</a:t>
            </a:r>
            <a:endParaRPr lang="en-US" dirty="0"/>
          </a:p>
        </p:txBody>
      </p:sp>
    </p:spTree>
    <p:extLst>
      <p:ext uri="{BB962C8B-B14F-4D97-AF65-F5344CB8AC3E}">
        <p14:creationId xmlns:p14="http://schemas.microsoft.com/office/powerpoint/2010/main" val="3750000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solidFill>
                  <a:prstClr val="black"/>
                </a:solidFill>
              </a:rPr>
              <a:pPr/>
              <a:t>30</a:t>
            </a:fld>
            <a:endParaRPr lang="en-US" dirty="0">
              <a:solidFill>
                <a:prstClr val="black"/>
              </a:solidFill>
            </a:endParaRPr>
          </a:p>
        </p:txBody>
      </p:sp>
      <p:sp>
        <p:nvSpPr>
          <p:cNvPr id="5" name="Date Placeholder 4"/>
          <p:cNvSpPr>
            <a:spLocks noGrp="1"/>
          </p:cNvSpPr>
          <p:nvPr>
            <p:ph type="dt" idx="11"/>
          </p:nvPr>
        </p:nvSpPr>
        <p:spPr/>
        <p:txBody>
          <a:bodyPr/>
          <a:lstStyle/>
          <a:p>
            <a:r>
              <a:rPr lang="en-US"/>
              <a:t>3/28/2019</a:t>
            </a:r>
            <a:endParaRPr lang="en-US" dirty="0"/>
          </a:p>
        </p:txBody>
      </p:sp>
      <p:sp>
        <p:nvSpPr>
          <p:cNvPr id="6" name="Header Placeholder 5"/>
          <p:cNvSpPr>
            <a:spLocks noGrp="1"/>
          </p:cNvSpPr>
          <p:nvPr>
            <p:ph type="hdr" sz="quarter" idx="12"/>
          </p:nvPr>
        </p:nvSpPr>
        <p:spPr/>
        <p:txBody>
          <a:bodyPr/>
          <a:lstStyle/>
          <a:p>
            <a:r>
              <a:rPr lang="en-US"/>
              <a:t>Learn at Lunch - NIH xTRACT Training</a:t>
            </a:r>
            <a:endParaRPr lang="en-US" dirty="0"/>
          </a:p>
        </p:txBody>
      </p:sp>
    </p:spTree>
    <p:extLst>
      <p:ext uri="{BB962C8B-B14F-4D97-AF65-F5344CB8AC3E}">
        <p14:creationId xmlns:p14="http://schemas.microsoft.com/office/powerpoint/2010/main" val="1048166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solidFill>
                  <a:prstClr val="black"/>
                </a:solidFill>
              </a:rPr>
              <a:pPr/>
              <a:t>31</a:t>
            </a:fld>
            <a:endParaRPr lang="en-US" dirty="0">
              <a:solidFill>
                <a:prstClr val="black"/>
              </a:solidFill>
            </a:endParaRPr>
          </a:p>
        </p:txBody>
      </p:sp>
      <p:sp>
        <p:nvSpPr>
          <p:cNvPr id="5" name="Date Placeholder 4"/>
          <p:cNvSpPr>
            <a:spLocks noGrp="1"/>
          </p:cNvSpPr>
          <p:nvPr>
            <p:ph type="dt" idx="11"/>
          </p:nvPr>
        </p:nvSpPr>
        <p:spPr/>
        <p:txBody>
          <a:bodyPr/>
          <a:lstStyle/>
          <a:p>
            <a:r>
              <a:rPr lang="en-US"/>
              <a:t>3/28/2019</a:t>
            </a:r>
            <a:endParaRPr lang="en-US" dirty="0"/>
          </a:p>
        </p:txBody>
      </p:sp>
      <p:sp>
        <p:nvSpPr>
          <p:cNvPr id="6" name="Header Placeholder 5"/>
          <p:cNvSpPr>
            <a:spLocks noGrp="1"/>
          </p:cNvSpPr>
          <p:nvPr>
            <p:ph type="hdr" sz="quarter" idx="12"/>
          </p:nvPr>
        </p:nvSpPr>
        <p:spPr/>
        <p:txBody>
          <a:bodyPr/>
          <a:lstStyle/>
          <a:p>
            <a:r>
              <a:rPr lang="en-US"/>
              <a:t>Learn at Lunch - NIH xTRACT Training</a:t>
            </a:r>
            <a:endParaRPr lang="en-US" dirty="0"/>
          </a:p>
        </p:txBody>
      </p:sp>
    </p:spTree>
    <p:extLst>
      <p:ext uri="{BB962C8B-B14F-4D97-AF65-F5344CB8AC3E}">
        <p14:creationId xmlns:p14="http://schemas.microsoft.com/office/powerpoint/2010/main" val="2476467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solidFill>
                  <a:prstClr val="black"/>
                </a:solidFill>
              </a:rPr>
              <a:pPr/>
              <a:t>32</a:t>
            </a:fld>
            <a:endParaRPr lang="en-US" dirty="0">
              <a:solidFill>
                <a:prstClr val="black"/>
              </a:solidFill>
            </a:endParaRPr>
          </a:p>
        </p:txBody>
      </p:sp>
      <p:sp>
        <p:nvSpPr>
          <p:cNvPr id="5" name="Date Placeholder 4"/>
          <p:cNvSpPr>
            <a:spLocks noGrp="1"/>
          </p:cNvSpPr>
          <p:nvPr>
            <p:ph type="dt" idx="11"/>
          </p:nvPr>
        </p:nvSpPr>
        <p:spPr/>
        <p:txBody>
          <a:bodyPr/>
          <a:lstStyle/>
          <a:p>
            <a:r>
              <a:rPr lang="en-US"/>
              <a:t>3/28/2019</a:t>
            </a:r>
            <a:endParaRPr lang="en-US" dirty="0"/>
          </a:p>
        </p:txBody>
      </p:sp>
      <p:sp>
        <p:nvSpPr>
          <p:cNvPr id="6" name="Header Placeholder 5"/>
          <p:cNvSpPr>
            <a:spLocks noGrp="1"/>
          </p:cNvSpPr>
          <p:nvPr>
            <p:ph type="hdr" sz="quarter" idx="12"/>
          </p:nvPr>
        </p:nvSpPr>
        <p:spPr/>
        <p:txBody>
          <a:bodyPr/>
          <a:lstStyle/>
          <a:p>
            <a:r>
              <a:rPr lang="en-US"/>
              <a:t>Learn at Lunch - NIH xTRACT Training</a:t>
            </a:r>
            <a:endParaRPr lang="en-US" dirty="0"/>
          </a:p>
        </p:txBody>
      </p:sp>
    </p:spTree>
    <p:extLst>
      <p:ext uri="{BB962C8B-B14F-4D97-AF65-F5344CB8AC3E}">
        <p14:creationId xmlns:p14="http://schemas.microsoft.com/office/powerpoint/2010/main" val="4073508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solidFill>
                  <a:prstClr val="black"/>
                </a:solidFill>
              </a:rPr>
              <a:pPr/>
              <a:t>33</a:t>
            </a:fld>
            <a:endParaRPr lang="en-US" dirty="0">
              <a:solidFill>
                <a:prstClr val="black"/>
              </a:solidFill>
            </a:endParaRPr>
          </a:p>
        </p:txBody>
      </p:sp>
      <p:sp>
        <p:nvSpPr>
          <p:cNvPr id="5" name="Date Placeholder 4"/>
          <p:cNvSpPr>
            <a:spLocks noGrp="1"/>
          </p:cNvSpPr>
          <p:nvPr>
            <p:ph type="dt" idx="11"/>
          </p:nvPr>
        </p:nvSpPr>
        <p:spPr/>
        <p:txBody>
          <a:bodyPr/>
          <a:lstStyle/>
          <a:p>
            <a:r>
              <a:rPr lang="en-US"/>
              <a:t>3/28/2019</a:t>
            </a:r>
            <a:endParaRPr lang="en-US" dirty="0"/>
          </a:p>
        </p:txBody>
      </p:sp>
      <p:sp>
        <p:nvSpPr>
          <p:cNvPr id="6" name="Header Placeholder 5"/>
          <p:cNvSpPr>
            <a:spLocks noGrp="1"/>
          </p:cNvSpPr>
          <p:nvPr>
            <p:ph type="hdr" sz="quarter" idx="12"/>
          </p:nvPr>
        </p:nvSpPr>
        <p:spPr/>
        <p:txBody>
          <a:bodyPr/>
          <a:lstStyle/>
          <a:p>
            <a:r>
              <a:rPr lang="en-US"/>
              <a:t>Learn at Lunch - NIH xTRACT Training</a:t>
            </a:r>
            <a:endParaRPr lang="en-US" dirty="0"/>
          </a:p>
        </p:txBody>
      </p:sp>
    </p:spTree>
    <p:extLst>
      <p:ext uri="{BB962C8B-B14F-4D97-AF65-F5344CB8AC3E}">
        <p14:creationId xmlns:p14="http://schemas.microsoft.com/office/powerpoint/2010/main" val="980388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solidFill>
                  <a:prstClr val="black"/>
                </a:solidFill>
              </a:rPr>
              <a:pPr/>
              <a:t>34</a:t>
            </a:fld>
            <a:endParaRPr lang="en-US" dirty="0">
              <a:solidFill>
                <a:prstClr val="black"/>
              </a:solidFill>
            </a:endParaRPr>
          </a:p>
        </p:txBody>
      </p:sp>
      <p:sp>
        <p:nvSpPr>
          <p:cNvPr id="5" name="Date Placeholder 4"/>
          <p:cNvSpPr>
            <a:spLocks noGrp="1"/>
          </p:cNvSpPr>
          <p:nvPr>
            <p:ph type="dt" idx="11"/>
          </p:nvPr>
        </p:nvSpPr>
        <p:spPr/>
        <p:txBody>
          <a:bodyPr/>
          <a:lstStyle/>
          <a:p>
            <a:r>
              <a:rPr lang="en-US"/>
              <a:t>3/28/2019</a:t>
            </a:r>
            <a:endParaRPr lang="en-US" dirty="0"/>
          </a:p>
        </p:txBody>
      </p:sp>
      <p:sp>
        <p:nvSpPr>
          <p:cNvPr id="6" name="Header Placeholder 5"/>
          <p:cNvSpPr>
            <a:spLocks noGrp="1"/>
          </p:cNvSpPr>
          <p:nvPr>
            <p:ph type="hdr" sz="quarter" idx="12"/>
          </p:nvPr>
        </p:nvSpPr>
        <p:spPr/>
        <p:txBody>
          <a:bodyPr/>
          <a:lstStyle/>
          <a:p>
            <a:r>
              <a:rPr lang="en-US"/>
              <a:t>Learn at Lunch - NIH xTRACT Training</a:t>
            </a:r>
            <a:endParaRPr lang="en-US" dirty="0"/>
          </a:p>
        </p:txBody>
      </p:sp>
    </p:spTree>
    <p:extLst>
      <p:ext uri="{BB962C8B-B14F-4D97-AF65-F5344CB8AC3E}">
        <p14:creationId xmlns:p14="http://schemas.microsoft.com/office/powerpoint/2010/main" val="2793356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solidFill>
                  <a:prstClr val="black"/>
                </a:solidFill>
              </a:rPr>
              <a:pPr/>
              <a:t>35</a:t>
            </a:fld>
            <a:endParaRPr lang="en-US" dirty="0">
              <a:solidFill>
                <a:prstClr val="black"/>
              </a:solidFill>
            </a:endParaRPr>
          </a:p>
        </p:txBody>
      </p:sp>
      <p:sp>
        <p:nvSpPr>
          <p:cNvPr id="5" name="Date Placeholder 4"/>
          <p:cNvSpPr>
            <a:spLocks noGrp="1"/>
          </p:cNvSpPr>
          <p:nvPr>
            <p:ph type="dt" idx="11"/>
          </p:nvPr>
        </p:nvSpPr>
        <p:spPr/>
        <p:txBody>
          <a:bodyPr/>
          <a:lstStyle/>
          <a:p>
            <a:r>
              <a:rPr lang="en-US"/>
              <a:t>3/28/2019</a:t>
            </a:r>
            <a:endParaRPr lang="en-US" dirty="0"/>
          </a:p>
        </p:txBody>
      </p:sp>
      <p:sp>
        <p:nvSpPr>
          <p:cNvPr id="6" name="Header Placeholder 5"/>
          <p:cNvSpPr>
            <a:spLocks noGrp="1"/>
          </p:cNvSpPr>
          <p:nvPr>
            <p:ph type="hdr" sz="quarter" idx="12"/>
          </p:nvPr>
        </p:nvSpPr>
        <p:spPr/>
        <p:txBody>
          <a:bodyPr/>
          <a:lstStyle/>
          <a:p>
            <a:r>
              <a:rPr lang="en-US"/>
              <a:t>Learn at Lunch - NIH xTRACT Training</a:t>
            </a:r>
            <a:endParaRPr lang="en-US" dirty="0"/>
          </a:p>
        </p:txBody>
      </p:sp>
    </p:spTree>
    <p:extLst>
      <p:ext uri="{BB962C8B-B14F-4D97-AF65-F5344CB8AC3E}">
        <p14:creationId xmlns:p14="http://schemas.microsoft.com/office/powerpoint/2010/main" val="868200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solidFill>
                  <a:prstClr val="black"/>
                </a:solidFill>
              </a:rPr>
              <a:pPr/>
              <a:t>36</a:t>
            </a:fld>
            <a:endParaRPr lang="en-US" dirty="0">
              <a:solidFill>
                <a:prstClr val="black"/>
              </a:solidFill>
            </a:endParaRPr>
          </a:p>
        </p:txBody>
      </p:sp>
      <p:sp>
        <p:nvSpPr>
          <p:cNvPr id="5" name="Date Placeholder 4"/>
          <p:cNvSpPr>
            <a:spLocks noGrp="1"/>
          </p:cNvSpPr>
          <p:nvPr>
            <p:ph type="dt" idx="11"/>
          </p:nvPr>
        </p:nvSpPr>
        <p:spPr/>
        <p:txBody>
          <a:bodyPr/>
          <a:lstStyle/>
          <a:p>
            <a:r>
              <a:rPr lang="en-US"/>
              <a:t>3/28/2019</a:t>
            </a:r>
            <a:endParaRPr lang="en-US" dirty="0"/>
          </a:p>
        </p:txBody>
      </p:sp>
      <p:sp>
        <p:nvSpPr>
          <p:cNvPr id="6" name="Header Placeholder 5"/>
          <p:cNvSpPr>
            <a:spLocks noGrp="1"/>
          </p:cNvSpPr>
          <p:nvPr>
            <p:ph type="hdr" sz="quarter" idx="12"/>
          </p:nvPr>
        </p:nvSpPr>
        <p:spPr/>
        <p:txBody>
          <a:bodyPr/>
          <a:lstStyle/>
          <a:p>
            <a:r>
              <a:rPr lang="en-US"/>
              <a:t>Learn at Lunch - NIH xTRACT Training</a:t>
            </a:r>
            <a:endParaRPr lang="en-US" dirty="0"/>
          </a:p>
        </p:txBody>
      </p:sp>
    </p:spTree>
    <p:extLst>
      <p:ext uri="{BB962C8B-B14F-4D97-AF65-F5344CB8AC3E}">
        <p14:creationId xmlns:p14="http://schemas.microsoft.com/office/powerpoint/2010/main" val="3020855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solidFill>
                  <a:prstClr val="black"/>
                </a:solidFill>
              </a:rPr>
              <a:pPr/>
              <a:t>37</a:t>
            </a:fld>
            <a:endParaRPr lang="en-US" dirty="0">
              <a:solidFill>
                <a:prstClr val="black"/>
              </a:solidFill>
            </a:endParaRPr>
          </a:p>
        </p:txBody>
      </p:sp>
      <p:sp>
        <p:nvSpPr>
          <p:cNvPr id="5" name="Date Placeholder 4"/>
          <p:cNvSpPr>
            <a:spLocks noGrp="1"/>
          </p:cNvSpPr>
          <p:nvPr>
            <p:ph type="dt" idx="11"/>
          </p:nvPr>
        </p:nvSpPr>
        <p:spPr/>
        <p:txBody>
          <a:bodyPr/>
          <a:lstStyle/>
          <a:p>
            <a:r>
              <a:rPr lang="en-US"/>
              <a:t>3/28/2019</a:t>
            </a:r>
            <a:endParaRPr lang="en-US" dirty="0"/>
          </a:p>
        </p:txBody>
      </p:sp>
      <p:sp>
        <p:nvSpPr>
          <p:cNvPr id="6" name="Header Placeholder 5"/>
          <p:cNvSpPr>
            <a:spLocks noGrp="1"/>
          </p:cNvSpPr>
          <p:nvPr>
            <p:ph type="hdr" sz="quarter" idx="12"/>
          </p:nvPr>
        </p:nvSpPr>
        <p:spPr/>
        <p:txBody>
          <a:bodyPr/>
          <a:lstStyle/>
          <a:p>
            <a:r>
              <a:rPr lang="en-US"/>
              <a:t>Learn at Lunch - NIH xTRACT Training</a:t>
            </a:r>
            <a:endParaRPr lang="en-US" dirty="0"/>
          </a:p>
        </p:txBody>
      </p:sp>
    </p:spTree>
    <p:extLst>
      <p:ext uri="{BB962C8B-B14F-4D97-AF65-F5344CB8AC3E}">
        <p14:creationId xmlns:p14="http://schemas.microsoft.com/office/powerpoint/2010/main" val="214341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84850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solidFill>
                  <a:prstClr val="black"/>
                </a:solidFill>
              </a:rPr>
              <a:pPr/>
              <a:t>38</a:t>
            </a:fld>
            <a:endParaRPr lang="en-US" dirty="0">
              <a:solidFill>
                <a:prstClr val="black"/>
              </a:solidFill>
            </a:endParaRPr>
          </a:p>
        </p:txBody>
      </p:sp>
      <p:sp>
        <p:nvSpPr>
          <p:cNvPr id="5" name="Date Placeholder 4"/>
          <p:cNvSpPr>
            <a:spLocks noGrp="1"/>
          </p:cNvSpPr>
          <p:nvPr>
            <p:ph type="dt" idx="11"/>
          </p:nvPr>
        </p:nvSpPr>
        <p:spPr/>
        <p:txBody>
          <a:bodyPr/>
          <a:lstStyle/>
          <a:p>
            <a:r>
              <a:rPr lang="en-US"/>
              <a:t>3/28/2019</a:t>
            </a:r>
            <a:endParaRPr lang="en-US" dirty="0"/>
          </a:p>
        </p:txBody>
      </p:sp>
      <p:sp>
        <p:nvSpPr>
          <p:cNvPr id="6" name="Header Placeholder 5"/>
          <p:cNvSpPr>
            <a:spLocks noGrp="1"/>
          </p:cNvSpPr>
          <p:nvPr>
            <p:ph type="hdr" sz="quarter" idx="12"/>
          </p:nvPr>
        </p:nvSpPr>
        <p:spPr/>
        <p:txBody>
          <a:bodyPr/>
          <a:lstStyle/>
          <a:p>
            <a:r>
              <a:rPr lang="en-US"/>
              <a:t>Learn at Lunch - NIH xTRACT Training</a:t>
            </a:r>
            <a:endParaRPr lang="en-US" dirty="0"/>
          </a:p>
        </p:txBody>
      </p:sp>
    </p:spTree>
    <p:extLst>
      <p:ext uri="{BB962C8B-B14F-4D97-AF65-F5344CB8AC3E}">
        <p14:creationId xmlns:p14="http://schemas.microsoft.com/office/powerpoint/2010/main" val="2661767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solidFill>
                  <a:prstClr val="black"/>
                </a:solidFill>
              </a:rPr>
              <a:pPr/>
              <a:t>39</a:t>
            </a:fld>
            <a:endParaRPr lang="en-US" dirty="0">
              <a:solidFill>
                <a:prstClr val="black"/>
              </a:solidFill>
            </a:endParaRPr>
          </a:p>
        </p:txBody>
      </p:sp>
      <p:sp>
        <p:nvSpPr>
          <p:cNvPr id="5" name="Date Placeholder 4"/>
          <p:cNvSpPr>
            <a:spLocks noGrp="1"/>
          </p:cNvSpPr>
          <p:nvPr>
            <p:ph type="dt" idx="11"/>
          </p:nvPr>
        </p:nvSpPr>
        <p:spPr/>
        <p:txBody>
          <a:bodyPr/>
          <a:lstStyle/>
          <a:p>
            <a:r>
              <a:rPr lang="en-US"/>
              <a:t>3/28/2019</a:t>
            </a:r>
            <a:endParaRPr lang="en-US" dirty="0"/>
          </a:p>
        </p:txBody>
      </p:sp>
      <p:sp>
        <p:nvSpPr>
          <p:cNvPr id="6" name="Header Placeholder 5"/>
          <p:cNvSpPr>
            <a:spLocks noGrp="1"/>
          </p:cNvSpPr>
          <p:nvPr>
            <p:ph type="hdr" sz="quarter" idx="12"/>
          </p:nvPr>
        </p:nvSpPr>
        <p:spPr/>
        <p:txBody>
          <a:bodyPr/>
          <a:lstStyle/>
          <a:p>
            <a:r>
              <a:rPr lang="en-US"/>
              <a:t>Learn at Lunch - NIH xTRACT Training</a:t>
            </a:r>
            <a:endParaRPr lang="en-US" dirty="0"/>
          </a:p>
        </p:txBody>
      </p:sp>
    </p:spTree>
    <p:extLst>
      <p:ext uri="{BB962C8B-B14F-4D97-AF65-F5344CB8AC3E}">
        <p14:creationId xmlns:p14="http://schemas.microsoft.com/office/powerpoint/2010/main" val="2681069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solidFill>
                  <a:prstClr val="black"/>
                </a:solidFill>
              </a:rPr>
              <a:pPr/>
              <a:t>40</a:t>
            </a:fld>
            <a:endParaRPr lang="en-US" dirty="0">
              <a:solidFill>
                <a:prstClr val="black"/>
              </a:solidFill>
            </a:endParaRPr>
          </a:p>
        </p:txBody>
      </p:sp>
      <p:sp>
        <p:nvSpPr>
          <p:cNvPr id="5" name="Date Placeholder 4"/>
          <p:cNvSpPr>
            <a:spLocks noGrp="1"/>
          </p:cNvSpPr>
          <p:nvPr>
            <p:ph type="dt" idx="11"/>
          </p:nvPr>
        </p:nvSpPr>
        <p:spPr/>
        <p:txBody>
          <a:bodyPr/>
          <a:lstStyle/>
          <a:p>
            <a:r>
              <a:rPr lang="en-US"/>
              <a:t>3/28/2019</a:t>
            </a:r>
            <a:endParaRPr lang="en-US" dirty="0"/>
          </a:p>
        </p:txBody>
      </p:sp>
      <p:sp>
        <p:nvSpPr>
          <p:cNvPr id="6" name="Header Placeholder 5"/>
          <p:cNvSpPr>
            <a:spLocks noGrp="1"/>
          </p:cNvSpPr>
          <p:nvPr>
            <p:ph type="hdr" sz="quarter" idx="12"/>
          </p:nvPr>
        </p:nvSpPr>
        <p:spPr/>
        <p:txBody>
          <a:bodyPr/>
          <a:lstStyle/>
          <a:p>
            <a:r>
              <a:rPr lang="en-US"/>
              <a:t>Learn at Lunch - NIH xTRACT Training</a:t>
            </a:r>
            <a:endParaRPr lang="en-US" dirty="0"/>
          </a:p>
        </p:txBody>
      </p:sp>
    </p:spTree>
    <p:extLst>
      <p:ext uri="{BB962C8B-B14F-4D97-AF65-F5344CB8AC3E}">
        <p14:creationId xmlns:p14="http://schemas.microsoft.com/office/powerpoint/2010/main" val="3872925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solidFill>
                  <a:prstClr val="black"/>
                </a:solidFill>
              </a:rPr>
              <a:pPr/>
              <a:t>41</a:t>
            </a:fld>
            <a:endParaRPr lang="en-US" dirty="0">
              <a:solidFill>
                <a:prstClr val="black"/>
              </a:solidFill>
            </a:endParaRPr>
          </a:p>
        </p:txBody>
      </p:sp>
      <p:sp>
        <p:nvSpPr>
          <p:cNvPr id="5" name="Date Placeholder 4"/>
          <p:cNvSpPr>
            <a:spLocks noGrp="1"/>
          </p:cNvSpPr>
          <p:nvPr>
            <p:ph type="dt" idx="11"/>
          </p:nvPr>
        </p:nvSpPr>
        <p:spPr/>
        <p:txBody>
          <a:bodyPr/>
          <a:lstStyle/>
          <a:p>
            <a:r>
              <a:rPr lang="en-US"/>
              <a:t>3/28/2019</a:t>
            </a:r>
            <a:endParaRPr lang="en-US" dirty="0"/>
          </a:p>
        </p:txBody>
      </p:sp>
      <p:sp>
        <p:nvSpPr>
          <p:cNvPr id="6" name="Header Placeholder 5"/>
          <p:cNvSpPr>
            <a:spLocks noGrp="1"/>
          </p:cNvSpPr>
          <p:nvPr>
            <p:ph type="hdr" sz="quarter" idx="12"/>
          </p:nvPr>
        </p:nvSpPr>
        <p:spPr/>
        <p:txBody>
          <a:bodyPr/>
          <a:lstStyle/>
          <a:p>
            <a:r>
              <a:rPr lang="en-US"/>
              <a:t>Learn at Lunch - NIH xTRACT Training</a:t>
            </a:r>
            <a:endParaRPr lang="en-US" dirty="0"/>
          </a:p>
        </p:txBody>
      </p:sp>
    </p:spTree>
    <p:extLst>
      <p:ext uri="{BB962C8B-B14F-4D97-AF65-F5344CB8AC3E}">
        <p14:creationId xmlns:p14="http://schemas.microsoft.com/office/powerpoint/2010/main" val="3642792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solidFill>
                  <a:prstClr val="black"/>
                </a:solidFill>
              </a:rPr>
              <a:pPr/>
              <a:t>42</a:t>
            </a:fld>
            <a:endParaRPr lang="en-US" dirty="0">
              <a:solidFill>
                <a:prstClr val="black"/>
              </a:solidFill>
            </a:endParaRPr>
          </a:p>
        </p:txBody>
      </p:sp>
      <p:sp>
        <p:nvSpPr>
          <p:cNvPr id="5" name="Date Placeholder 4"/>
          <p:cNvSpPr>
            <a:spLocks noGrp="1"/>
          </p:cNvSpPr>
          <p:nvPr>
            <p:ph type="dt" idx="11"/>
          </p:nvPr>
        </p:nvSpPr>
        <p:spPr/>
        <p:txBody>
          <a:bodyPr/>
          <a:lstStyle/>
          <a:p>
            <a:r>
              <a:rPr lang="en-US"/>
              <a:t>3/28/2019</a:t>
            </a:r>
            <a:endParaRPr lang="en-US" dirty="0"/>
          </a:p>
        </p:txBody>
      </p:sp>
      <p:sp>
        <p:nvSpPr>
          <p:cNvPr id="6" name="Header Placeholder 5"/>
          <p:cNvSpPr>
            <a:spLocks noGrp="1"/>
          </p:cNvSpPr>
          <p:nvPr>
            <p:ph type="hdr" sz="quarter" idx="12"/>
          </p:nvPr>
        </p:nvSpPr>
        <p:spPr/>
        <p:txBody>
          <a:bodyPr/>
          <a:lstStyle/>
          <a:p>
            <a:r>
              <a:rPr lang="en-US"/>
              <a:t>Learn at Lunch - NIH xTRACT Training</a:t>
            </a:r>
            <a:endParaRPr lang="en-US" dirty="0"/>
          </a:p>
        </p:txBody>
      </p:sp>
    </p:spTree>
    <p:extLst>
      <p:ext uri="{BB962C8B-B14F-4D97-AF65-F5344CB8AC3E}">
        <p14:creationId xmlns:p14="http://schemas.microsoft.com/office/powerpoint/2010/main" val="3056971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solidFill>
                  <a:prstClr val="black"/>
                </a:solidFill>
              </a:rPr>
              <a:pPr/>
              <a:t>43</a:t>
            </a:fld>
            <a:endParaRPr lang="en-US" dirty="0">
              <a:solidFill>
                <a:prstClr val="black"/>
              </a:solidFill>
            </a:endParaRPr>
          </a:p>
        </p:txBody>
      </p:sp>
      <p:sp>
        <p:nvSpPr>
          <p:cNvPr id="5" name="Date Placeholder 4"/>
          <p:cNvSpPr>
            <a:spLocks noGrp="1"/>
          </p:cNvSpPr>
          <p:nvPr>
            <p:ph type="dt" idx="11"/>
          </p:nvPr>
        </p:nvSpPr>
        <p:spPr/>
        <p:txBody>
          <a:bodyPr/>
          <a:lstStyle/>
          <a:p>
            <a:r>
              <a:rPr lang="en-US"/>
              <a:t>3/28/2019</a:t>
            </a:r>
            <a:endParaRPr lang="en-US" dirty="0"/>
          </a:p>
        </p:txBody>
      </p:sp>
      <p:sp>
        <p:nvSpPr>
          <p:cNvPr id="6" name="Header Placeholder 5"/>
          <p:cNvSpPr>
            <a:spLocks noGrp="1"/>
          </p:cNvSpPr>
          <p:nvPr>
            <p:ph type="hdr" sz="quarter" idx="12"/>
          </p:nvPr>
        </p:nvSpPr>
        <p:spPr/>
        <p:txBody>
          <a:bodyPr/>
          <a:lstStyle/>
          <a:p>
            <a:r>
              <a:rPr lang="en-US"/>
              <a:t>Learn at Lunch - NIH xTRACT Training</a:t>
            </a:r>
            <a:endParaRPr lang="en-US" dirty="0"/>
          </a:p>
        </p:txBody>
      </p:sp>
    </p:spTree>
    <p:extLst>
      <p:ext uri="{BB962C8B-B14F-4D97-AF65-F5344CB8AC3E}">
        <p14:creationId xmlns:p14="http://schemas.microsoft.com/office/powerpoint/2010/main" val="3699444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811213" y="1220788"/>
            <a:ext cx="5854700" cy="32924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2" name="Shape 442"/>
          <p:cNvSpPr txBox="1">
            <a:spLocks noGrp="1"/>
          </p:cNvSpPr>
          <p:nvPr>
            <p:ph type="body" idx="1"/>
          </p:nvPr>
        </p:nvSpPr>
        <p:spPr>
          <a:xfrm>
            <a:off x="747776" y="4697587"/>
            <a:ext cx="5982208" cy="3843641"/>
          </a:xfrm>
          <a:prstGeom prst="rect">
            <a:avLst/>
          </a:prstGeom>
        </p:spPr>
        <p:txBody>
          <a:bodyPr wrap="square" lIns="98482" tIns="98482" rIns="98482" bIns="98482" anchor="t" anchorCtr="0">
            <a:noAutofit/>
          </a:bodyPr>
          <a:lstStyle/>
          <a:p>
            <a:pPr>
              <a:buNone/>
            </a:pPr>
            <a:r>
              <a:rPr lang="en-US"/>
              <a:t>Jill’s section</a:t>
            </a:r>
          </a:p>
        </p:txBody>
      </p:sp>
    </p:spTree>
    <p:extLst>
      <p:ext uri="{BB962C8B-B14F-4D97-AF65-F5344CB8AC3E}">
        <p14:creationId xmlns:p14="http://schemas.microsoft.com/office/powerpoint/2010/main" val="2978270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811213" y="1220788"/>
            <a:ext cx="5854700" cy="32924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2" name="Shape 442"/>
          <p:cNvSpPr txBox="1">
            <a:spLocks noGrp="1"/>
          </p:cNvSpPr>
          <p:nvPr>
            <p:ph type="body" idx="1"/>
          </p:nvPr>
        </p:nvSpPr>
        <p:spPr>
          <a:xfrm>
            <a:off x="747776" y="4697587"/>
            <a:ext cx="5982208" cy="3843641"/>
          </a:xfrm>
          <a:prstGeom prst="rect">
            <a:avLst/>
          </a:prstGeom>
        </p:spPr>
        <p:txBody>
          <a:bodyPr wrap="square" lIns="98482" tIns="98482" rIns="98482" bIns="98482" anchor="t" anchorCtr="0">
            <a:noAutofit/>
          </a:bodyPr>
          <a:lstStyle/>
          <a:p>
            <a:pPr>
              <a:buNone/>
            </a:pPr>
            <a:r>
              <a:rPr lang="en-US"/>
              <a:t>Jill’s section</a:t>
            </a:r>
          </a:p>
        </p:txBody>
      </p:sp>
    </p:spTree>
    <p:extLst>
      <p:ext uri="{BB962C8B-B14F-4D97-AF65-F5344CB8AC3E}">
        <p14:creationId xmlns:p14="http://schemas.microsoft.com/office/powerpoint/2010/main" val="703597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747776" y="4697587"/>
            <a:ext cx="5982208" cy="3843481"/>
          </a:xfrm>
          <a:prstGeom prst="rect">
            <a:avLst/>
          </a:prstGeom>
        </p:spPr>
        <p:txBody>
          <a:bodyPr wrap="square" lIns="98482" tIns="98482" rIns="98482" bIns="98482" anchor="t" anchorCtr="0">
            <a:noAutofit/>
          </a:bodyPr>
          <a:lstStyle/>
          <a:p>
            <a:pPr>
              <a:buNone/>
            </a:pPr>
            <a:endParaRPr lang="en-US" dirty="0"/>
          </a:p>
        </p:txBody>
      </p:sp>
      <p:sp>
        <p:nvSpPr>
          <p:cNvPr id="461" name="Shape 461"/>
          <p:cNvSpPr>
            <a:spLocks noGrp="1" noRot="1" noChangeAspect="1"/>
          </p:cNvSpPr>
          <p:nvPr>
            <p:ph type="sldImg" idx="2"/>
          </p:nvPr>
        </p:nvSpPr>
        <p:spPr>
          <a:xfrm>
            <a:off x="811213" y="1220788"/>
            <a:ext cx="5854700" cy="32924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3780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747776" y="4697587"/>
            <a:ext cx="5982208" cy="3843481"/>
          </a:xfrm>
          <a:prstGeom prst="rect">
            <a:avLst/>
          </a:prstGeom>
        </p:spPr>
        <p:txBody>
          <a:bodyPr wrap="square" lIns="98482" tIns="98482" rIns="98482" bIns="98482" anchor="t" anchorCtr="0">
            <a:noAutofit/>
          </a:bodyPr>
          <a:lstStyle/>
          <a:p>
            <a:pPr>
              <a:buNone/>
            </a:pPr>
            <a:r>
              <a:rPr lang="en-US" dirty="0"/>
              <a:t>clean up this slide, and remove middle portion not associated</a:t>
            </a:r>
          </a:p>
        </p:txBody>
      </p:sp>
      <p:sp>
        <p:nvSpPr>
          <p:cNvPr id="461" name="Shape 461"/>
          <p:cNvSpPr>
            <a:spLocks noGrp="1" noRot="1" noChangeAspect="1"/>
          </p:cNvSpPr>
          <p:nvPr>
            <p:ph type="sldImg" idx="2"/>
          </p:nvPr>
        </p:nvSpPr>
        <p:spPr>
          <a:xfrm>
            <a:off x="811213" y="1220788"/>
            <a:ext cx="5854700" cy="32924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8490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4002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747776" y="4697587"/>
            <a:ext cx="5982208" cy="3843481"/>
          </a:xfrm>
          <a:prstGeom prst="rect">
            <a:avLst/>
          </a:prstGeom>
        </p:spPr>
        <p:txBody>
          <a:bodyPr wrap="square" lIns="98482" tIns="98482" rIns="98482" bIns="98482" anchor="t" anchorCtr="0">
            <a:noAutofit/>
          </a:bodyPr>
          <a:lstStyle/>
          <a:p>
            <a:pPr>
              <a:buNone/>
            </a:pPr>
            <a:r>
              <a:rPr lang="en-US"/>
              <a:t>clean up this slide, and remove middle portion not associated</a:t>
            </a:r>
          </a:p>
        </p:txBody>
      </p:sp>
      <p:sp>
        <p:nvSpPr>
          <p:cNvPr id="461" name="Shape 461"/>
          <p:cNvSpPr>
            <a:spLocks noGrp="1" noRot="1" noChangeAspect="1"/>
          </p:cNvSpPr>
          <p:nvPr>
            <p:ph type="sldImg" idx="2"/>
          </p:nvPr>
        </p:nvSpPr>
        <p:spPr>
          <a:xfrm>
            <a:off x="811213" y="1220788"/>
            <a:ext cx="5854700" cy="32924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7849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7959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If you need to remember one thing.. Its</a:t>
            </a:r>
            <a:r>
              <a:rPr lang="en-US" baseline="0" dirty="0" smtClean="0"/>
              <a:t> the TG website.</a:t>
            </a:r>
            <a:endParaRPr lang="en-US" dirty="0" smtClean="0"/>
          </a:p>
          <a:p>
            <a:endParaRPr lang="en-US" dirty="0"/>
          </a:p>
        </p:txBody>
      </p:sp>
      <p:sp>
        <p:nvSpPr>
          <p:cNvPr id="4" name="Date Placeholder 3"/>
          <p:cNvSpPr>
            <a:spLocks noGrp="1"/>
          </p:cNvSpPr>
          <p:nvPr>
            <p:ph type="dt" idx="10"/>
          </p:nvPr>
        </p:nvSpPr>
        <p:spPr/>
        <p:txBody>
          <a:bodyPr/>
          <a:lstStyle/>
          <a:p>
            <a:r>
              <a:rPr lang="en-US" dirty="0"/>
              <a:t>9/10/2019</a:t>
            </a:r>
          </a:p>
        </p:txBody>
      </p:sp>
      <p:sp>
        <p:nvSpPr>
          <p:cNvPr id="5" name="Slide Number Placeholder 4"/>
          <p:cNvSpPr>
            <a:spLocks noGrp="1"/>
          </p:cNvSpPr>
          <p:nvPr>
            <p:ph type="sldNum" sz="quarter" idx="11"/>
          </p:nvPr>
        </p:nvSpPr>
        <p:spPr/>
        <p:txBody>
          <a:bodyPr/>
          <a:lstStyle/>
          <a:p>
            <a:fld id="{A8E3ED14-1C06-B149-8A7D-CC5362078B58}" type="slidenum">
              <a:rPr lang="en-US" smtClean="0"/>
              <a:pPr/>
              <a:t>83</a:t>
            </a:fld>
            <a:endParaRPr lang="en-US" dirty="0"/>
          </a:p>
        </p:txBody>
      </p:sp>
      <p:sp>
        <p:nvSpPr>
          <p:cNvPr id="6" name="Header Placeholder 5"/>
          <p:cNvSpPr>
            <a:spLocks noGrp="1"/>
          </p:cNvSpPr>
          <p:nvPr>
            <p:ph type="hdr" sz="quarter" idx="12"/>
          </p:nvPr>
        </p:nvSpPr>
        <p:spPr/>
        <p:txBody>
          <a:bodyPr/>
          <a:lstStyle/>
          <a:p>
            <a:r>
              <a:rPr lang="en-US" dirty="0"/>
              <a:t>Pre-Award Training Grants</a:t>
            </a:r>
          </a:p>
        </p:txBody>
      </p:sp>
    </p:spTree>
    <p:extLst>
      <p:ext uri="{BB962C8B-B14F-4D97-AF65-F5344CB8AC3E}">
        <p14:creationId xmlns:p14="http://schemas.microsoft.com/office/powerpoint/2010/main" val="2333495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Add this to your Google Calendar https://calendar.google.com/calendar/u/0?cid=amVjZHVqZTA0ZTM1aGQzcW1wbnB0djloNGdAZ3JvdXAuY2FsZW5kYXIuZ29vZ2xlLmNvbQ</a:t>
            </a:r>
          </a:p>
          <a:p>
            <a:endParaRPr lang="en-US" dirty="0"/>
          </a:p>
        </p:txBody>
      </p:sp>
      <p:sp>
        <p:nvSpPr>
          <p:cNvPr id="4" name="Header Placeholder 3"/>
          <p:cNvSpPr>
            <a:spLocks noGrp="1"/>
          </p:cNvSpPr>
          <p:nvPr>
            <p:ph type="hdr" sz="quarter" idx="10"/>
          </p:nvPr>
        </p:nvSpPr>
        <p:spPr/>
        <p:txBody>
          <a:bodyPr/>
          <a:lstStyle/>
          <a:p>
            <a:r>
              <a:rPr lang="en-US" smtClean="0"/>
              <a:t>Pre-Award Training Grants</a:t>
            </a:r>
            <a:endParaRPr lang="en-US" dirty="0"/>
          </a:p>
        </p:txBody>
      </p:sp>
      <p:sp>
        <p:nvSpPr>
          <p:cNvPr id="5" name="Date Placeholder 4"/>
          <p:cNvSpPr>
            <a:spLocks noGrp="1"/>
          </p:cNvSpPr>
          <p:nvPr>
            <p:ph type="dt" idx="11"/>
          </p:nvPr>
        </p:nvSpPr>
        <p:spPr/>
        <p:txBody>
          <a:bodyPr/>
          <a:lstStyle/>
          <a:p>
            <a:r>
              <a:rPr lang="en-US" smtClean="0"/>
              <a:t>9/10/2019</a:t>
            </a:r>
            <a:endParaRPr lang="en-US" dirty="0"/>
          </a:p>
        </p:txBody>
      </p:sp>
      <p:sp>
        <p:nvSpPr>
          <p:cNvPr id="6" name="Slide Number Placeholder 5"/>
          <p:cNvSpPr>
            <a:spLocks noGrp="1"/>
          </p:cNvSpPr>
          <p:nvPr>
            <p:ph type="sldNum" sz="quarter" idx="12"/>
          </p:nvPr>
        </p:nvSpPr>
        <p:spPr/>
        <p:txBody>
          <a:bodyPr/>
          <a:lstStyle/>
          <a:p>
            <a:fld id="{A8E3ED14-1C06-B149-8A7D-CC5362078B58}" type="slidenum">
              <a:rPr lang="en-US" smtClean="0"/>
              <a:pPr/>
              <a:t>84</a:t>
            </a:fld>
            <a:endParaRPr lang="en-US" dirty="0"/>
          </a:p>
        </p:txBody>
      </p:sp>
    </p:spTree>
    <p:extLst>
      <p:ext uri="{BB962C8B-B14F-4D97-AF65-F5344CB8AC3E}">
        <p14:creationId xmlns:p14="http://schemas.microsoft.com/office/powerpoint/2010/main" val="19607828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9/10/2019</a:t>
            </a:r>
          </a:p>
        </p:txBody>
      </p:sp>
      <p:sp>
        <p:nvSpPr>
          <p:cNvPr id="5" name="Slide Number Placeholder 4"/>
          <p:cNvSpPr>
            <a:spLocks noGrp="1"/>
          </p:cNvSpPr>
          <p:nvPr>
            <p:ph type="sldNum" sz="quarter" idx="11"/>
          </p:nvPr>
        </p:nvSpPr>
        <p:spPr/>
        <p:txBody>
          <a:bodyPr/>
          <a:lstStyle/>
          <a:p>
            <a:fld id="{A8E3ED14-1C06-B149-8A7D-CC5362078B58}" type="slidenum">
              <a:rPr lang="en-US" smtClean="0"/>
              <a:pPr/>
              <a:t>85</a:t>
            </a:fld>
            <a:endParaRPr lang="en-US" dirty="0"/>
          </a:p>
        </p:txBody>
      </p:sp>
      <p:sp>
        <p:nvSpPr>
          <p:cNvPr id="6" name="Header Placeholder 5"/>
          <p:cNvSpPr>
            <a:spLocks noGrp="1"/>
          </p:cNvSpPr>
          <p:nvPr>
            <p:ph type="hdr" sz="quarter" idx="12"/>
          </p:nvPr>
        </p:nvSpPr>
        <p:spPr/>
        <p:txBody>
          <a:bodyPr/>
          <a:lstStyle/>
          <a:p>
            <a:r>
              <a:rPr lang="en-US" dirty="0"/>
              <a:t>Pre-Award Training Grants</a:t>
            </a:r>
          </a:p>
        </p:txBody>
      </p:sp>
    </p:spTree>
    <p:extLst>
      <p:ext uri="{BB962C8B-B14F-4D97-AF65-F5344CB8AC3E}">
        <p14:creationId xmlns:p14="http://schemas.microsoft.com/office/powerpoint/2010/main" val="1289205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7861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546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8426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579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2768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solidFill>
                  <a:prstClr val="black"/>
                </a:solidFill>
              </a:rPr>
              <a:pPr/>
              <a:t>27</a:t>
            </a:fld>
            <a:endParaRPr lang="en-US" dirty="0">
              <a:solidFill>
                <a:prstClr val="black"/>
              </a:solidFill>
            </a:endParaRPr>
          </a:p>
        </p:txBody>
      </p:sp>
      <p:sp>
        <p:nvSpPr>
          <p:cNvPr id="5" name="Date Placeholder 4"/>
          <p:cNvSpPr>
            <a:spLocks noGrp="1"/>
          </p:cNvSpPr>
          <p:nvPr>
            <p:ph type="dt" idx="11"/>
          </p:nvPr>
        </p:nvSpPr>
        <p:spPr/>
        <p:txBody>
          <a:bodyPr/>
          <a:lstStyle/>
          <a:p>
            <a:r>
              <a:rPr lang="en-US"/>
              <a:t>3/28/2019</a:t>
            </a:r>
            <a:endParaRPr lang="en-US" dirty="0"/>
          </a:p>
        </p:txBody>
      </p:sp>
      <p:sp>
        <p:nvSpPr>
          <p:cNvPr id="6" name="Header Placeholder 5"/>
          <p:cNvSpPr>
            <a:spLocks noGrp="1"/>
          </p:cNvSpPr>
          <p:nvPr>
            <p:ph type="hdr" sz="quarter" idx="12"/>
          </p:nvPr>
        </p:nvSpPr>
        <p:spPr/>
        <p:txBody>
          <a:bodyPr/>
          <a:lstStyle/>
          <a:p>
            <a:r>
              <a:rPr lang="en-US"/>
              <a:t>Learn at Lunch - NIH xTRACT Training</a:t>
            </a:r>
            <a:endParaRPr lang="en-US" dirty="0"/>
          </a:p>
        </p:txBody>
      </p:sp>
    </p:spTree>
    <p:extLst>
      <p:ext uri="{BB962C8B-B14F-4D97-AF65-F5344CB8AC3E}">
        <p14:creationId xmlns:p14="http://schemas.microsoft.com/office/powerpoint/2010/main" val="2817822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96563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B72C52A-5129-4F55-81A9-7734A419C134}" type="slidenum">
              <a:rPr lang="en-US" smtClean="0"/>
              <a:t>‹#›</a:t>
            </a:fld>
            <a:endParaRPr lang="en-US" dirty="0"/>
          </a:p>
        </p:txBody>
      </p:sp>
    </p:spTree>
    <p:extLst>
      <p:ext uri="{BB962C8B-B14F-4D97-AF65-F5344CB8AC3E}">
        <p14:creationId xmlns:p14="http://schemas.microsoft.com/office/powerpoint/2010/main" val="20711697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B72C52A-5129-4F55-81A9-7734A419C134}" type="slidenum">
              <a:rPr lang="en-US" smtClean="0"/>
              <a:t>‹#›</a:t>
            </a:fld>
            <a:endParaRPr lang="en-US" dirty="0"/>
          </a:p>
        </p:txBody>
      </p:sp>
    </p:spTree>
    <p:extLst>
      <p:ext uri="{BB962C8B-B14F-4D97-AF65-F5344CB8AC3E}">
        <p14:creationId xmlns:p14="http://schemas.microsoft.com/office/powerpoint/2010/main" val="3063095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609600" y="4453460"/>
            <a:ext cx="10972800" cy="1136476"/>
          </a:xfrm>
          <a:prstGeom prst="rect">
            <a:avLst/>
          </a:prstGeom>
        </p:spPr>
        <p:txBody>
          <a:bodyPr/>
          <a:lstStyle>
            <a:lvl1pPr marL="0" indent="0" algn="l">
              <a:buNone/>
              <a:defRPr>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8152" y="450850"/>
            <a:ext cx="10972800" cy="2752344"/>
          </a:xfrm>
          <a:prstGeom prst="rect">
            <a:avLst/>
          </a:prstGeom>
        </p:spPr>
      </p:pic>
      <p:pic>
        <p:nvPicPr>
          <p:cNvPr id="13" name="Picture 12" descr="logo-hsci.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3025" y="5924741"/>
            <a:ext cx="2607259" cy="576072"/>
          </a:xfrm>
          <a:prstGeom prst="rect">
            <a:avLst/>
          </a:prstGeom>
        </p:spPr>
      </p:pic>
      <p:sp>
        <p:nvSpPr>
          <p:cNvPr id="7" name="Line 19"/>
          <p:cNvSpPr>
            <a:spLocks noChangeShapeType="1"/>
          </p:cNvSpPr>
          <p:nvPr userDrawn="1"/>
        </p:nvSpPr>
        <p:spPr bwMode="auto">
          <a:xfrm>
            <a:off x="609601" y="4333603"/>
            <a:ext cx="109727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sz="1800" dirty="0">
              <a:ln>
                <a:solidFill>
                  <a:schemeClr val="tx1">
                    <a:lumMod val="75000"/>
                    <a:lumOff val="25000"/>
                  </a:schemeClr>
                </a:solidFill>
              </a:ln>
              <a:ea typeface="+mn-ea"/>
            </a:endParaRPr>
          </a:p>
        </p:txBody>
      </p:sp>
      <p:sp>
        <p:nvSpPr>
          <p:cNvPr id="8" name="Title 1"/>
          <p:cNvSpPr>
            <a:spLocks noGrp="1"/>
          </p:cNvSpPr>
          <p:nvPr>
            <p:ph type="ctrTitle" hasCustomPrompt="1"/>
          </p:nvPr>
        </p:nvSpPr>
        <p:spPr>
          <a:xfrm>
            <a:off x="609600" y="3338151"/>
            <a:ext cx="10972800" cy="914579"/>
          </a:xfrm>
          <a:prstGeom prst="rect">
            <a:avLst/>
          </a:prstGeom>
        </p:spPr>
        <p:txBody>
          <a:bodyPr/>
          <a:lstStyle>
            <a:lvl1pPr>
              <a:lnSpc>
                <a:spcPct val="100000"/>
              </a:lnSpc>
              <a:defRPr/>
            </a:lvl1pPr>
          </a:lstStyle>
          <a:p>
            <a:r>
              <a:rPr lang="en-US" dirty="0"/>
              <a:t>Click to Edit the Master Title Style</a:t>
            </a:r>
          </a:p>
        </p:txBody>
      </p:sp>
    </p:spTree>
    <p:extLst>
      <p:ext uri="{BB962C8B-B14F-4D97-AF65-F5344CB8AC3E}">
        <p14:creationId xmlns:p14="http://schemas.microsoft.com/office/powerpoint/2010/main" val="39331267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609600" y="4453460"/>
            <a:ext cx="10972800" cy="1136476"/>
          </a:xfrm>
          <a:prstGeom prst="rect">
            <a:avLst/>
          </a:prstGeom>
        </p:spPr>
        <p:txBody>
          <a:bodyPr/>
          <a:lstStyle>
            <a:lvl1pPr marL="0" indent="0" algn="l">
              <a:buNone/>
              <a:defRPr>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485" y="450850"/>
            <a:ext cx="10923519" cy="2739982"/>
          </a:xfrm>
          <a:prstGeom prst="rect">
            <a:avLst/>
          </a:prstGeom>
        </p:spPr>
      </p:pic>
      <p:pic>
        <p:nvPicPr>
          <p:cNvPr id="13" name="Picture 12" descr="logo-hsci.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3025" y="5924741"/>
            <a:ext cx="2607259" cy="576072"/>
          </a:xfrm>
          <a:prstGeom prst="rect">
            <a:avLst/>
          </a:prstGeom>
        </p:spPr>
      </p:pic>
      <p:sp>
        <p:nvSpPr>
          <p:cNvPr id="9" name="Line 19"/>
          <p:cNvSpPr>
            <a:spLocks noChangeShapeType="1"/>
          </p:cNvSpPr>
          <p:nvPr userDrawn="1"/>
        </p:nvSpPr>
        <p:spPr bwMode="auto">
          <a:xfrm>
            <a:off x="609601" y="4333603"/>
            <a:ext cx="109727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sz="1800" dirty="0">
              <a:ln>
                <a:solidFill>
                  <a:schemeClr val="tx1">
                    <a:lumMod val="75000"/>
                    <a:lumOff val="25000"/>
                  </a:schemeClr>
                </a:solidFill>
              </a:ln>
              <a:ea typeface="+mn-ea"/>
            </a:endParaRPr>
          </a:p>
        </p:txBody>
      </p:sp>
      <p:sp>
        <p:nvSpPr>
          <p:cNvPr id="10" name="Title 1"/>
          <p:cNvSpPr>
            <a:spLocks noGrp="1"/>
          </p:cNvSpPr>
          <p:nvPr>
            <p:ph type="ctrTitle" hasCustomPrompt="1"/>
          </p:nvPr>
        </p:nvSpPr>
        <p:spPr>
          <a:xfrm>
            <a:off x="609600" y="3338151"/>
            <a:ext cx="10972800" cy="914579"/>
          </a:xfrm>
          <a:prstGeom prst="rect">
            <a:avLst/>
          </a:prstGeom>
        </p:spPr>
        <p:txBody>
          <a:bodyPr/>
          <a:lstStyle>
            <a:lvl1pPr>
              <a:lnSpc>
                <a:spcPct val="100000"/>
              </a:lnSpc>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the Master Title Style</a:t>
            </a:r>
          </a:p>
        </p:txBody>
      </p:sp>
    </p:spTree>
    <p:extLst>
      <p:ext uri="{BB962C8B-B14F-4D97-AF65-F5344CB8AC3E}">
        <p14:creationId xmlns:p14="http://schemas.microsoft.com/office/powerpoint/2010/main" val="24944317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4038600" y="6356350"/>
            <a:ext cx="4114800" cy="365125"/>
          </a:xfrm>
          <a:prstGeom prst="rect">
            <a:avLst/>
          </a:prstGeom>
        </p:spPr>
        <p:txBody>
          <a:bodyPr/>
          <a:lstStyle/>
          <a:p>
            <a:endParaRPr lang="en-US" dirty="0"/>
          </a:p>
        </p:txBody>
      </p:sp>
      <p:sp>
        <p:nvSpPr>
          <p:cNvPr id="10" name="Title 1"/>
          <p:cNvSpPr>
            <a:spLocks noGrp="1"/>
          </p:cNvSpPr>
          <p:nvPr>
            <p:ph type="title" hasCustomPrompt="1"/>
          </p:nvPr>
        </p:nvSpPr>
        <p:spPr>
          <a:xfrm>
            <a:off x="609600" y="293179"/>
            <a:ext cx="10972800" cy="958432"/>
          </a:xfrm>
        </p:spPr>
        <p:txBody>
          <a:bodyPr/>
          <a:lstStyle>
            <a:lvl1pPr>
              <a:defRPr>
                <a:solidFill>
                  <a:srgbClr val="569BBE"/>
                </a:solidFill>
              </a:defRPr>
            </a:lvl1pPr>
          </a:lstStyle>
          <a:p>
            <a:r>
              <a:rPr lang="en-US" dirty="0"/>
              <a:t>Click to Edit the Master Title Style</a:t>
            </a:r>
          </a:p>
        </p:txBody>
      </p:sp>
      <p:sp>
        <p:nvSpPr>
          <p:cNvPr id="11" name="Text Placeholder 2"/>
          <p:cNvSpPr>
            <a:spLocks noGrp="1"/>
          </p:cNvSpPr>
          <p:nvPr>
            <p:ph idx="1" hasCustomPrompt="1"/>
          </p:nvPr>
        </p:nvSpPr>
        <p:spPr>
          <a:xfrm>
            <a:off x="609601" y="1431344"/>
            <a:ext cx="10972799" cy="4151577"/>
          </a:xfrm>
          <a:prstGeom prst="rect">
            <a:avLst/>
          </a:prstGeom>
          <a:ln>
            <a:noFill/>
          </a:ln>
        </p:spPr>
        <p:txBody>
          <a:bodyPr vert="horz" lIns="0" tIns="0" rIns="0" bIns="0" rtlCol="0">
            <a:normAutofit/>
          </a:bodyPr>
          <a:lstStyle>
            <a:lvl1pPr>
              <a:defRPr>
                <a:solidFill>
                  <a:schemeClr val="tx1">
                    <a:lumMod val="75000"/>
                    <a:lumOff val="25000"/>
                  </a:schemeClr>
                </a:solidFill>
              </a:defRPr>
            </a:lvl1pPr>
            <a:lvl2pPr marL="742950" indent="-285750">
              <a:buFont typeface="Arial"/>
              <a:buChar char="•"/>
              <a:defRPr sz="2000"/>
            </a:lvl2pPr>
            <a:lvl3pPr>
              <a:defRPr sz="1800">
                <a:solidFill>
                  <a:schemeClr val="accent2"/>
                </a:solidFill>
              </a:defRPr>
            </a:lvl3pPr>
            <a:lvl4pPr marL="1600200" indent="-228600">
              <a:buFont typeface="Arial"/>
              <a:buChar char="•"/>
              <a:defRPr sz="1400">
                <a:solidFill>
                  <a:schemeClr val="tx1">
                    <a:lumMod val="75000"/>
                    <a:lumOff val="25000"/>
                  </a:schemeClr>
                </a:solidFill>
              </a:defRPr>
            </a:lvl4pPr>
            <a:lvl5pPr marL="2057400" indent="-228600">
              <a:buClrTx/>
              <a:buFont typeface="Arial"/>
              <a:buChar char="•"/>
              <a:defRPr sz="14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034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a:xfrm>
            <a:off x="4038600" y="6356350"/>
            <a:ext cx="4114800" cy="365125"/>
          </a:xfrm>
          <a:prstGeom prst="rect">
            <a:avLst/>
          </a:prstGeom>
        </p:spPr>
        <p:txBody>
          <a:bodyPr/>
          <a:lstStyle/>
          <a:p>
            <a:endParaRPr lang="en-US" dirty="0"/>
          </a:p>
        </p:txBody>
      </p:sp>
      <p:sp>
        <p:nvSpPr>
          <p:cNvPr id="18" name="Title 1"/>
          <p:cNvSpPr>
            <a:spLocks noGrp="1"/>
          </p:cNvSpPr>
          <p:nvPr>
            <p:ph type="title" hasCustomPrompt="1"/>
          </p:nvPr>
        </p:nvSpPr>
        <p:spPr>
          <a:xfrm>
            <a:off x="609600" y="293179"/>
            <a:ext cx="10972800" cy="958432"/>
          </a:xfrm>
        </p:spPr>
        <p:txBody>
          <a:bodyPr/>
          <a:lstStyle>
            <a:lvl1pPr>
              <a:defRPr>
                <a:solidFill>
                  <a:schemeClr val="tx2"/>
                </a:solidFill>
              </a:defRPr>
            </a:lvl1pPr>
          </a:lstStyle>
          <a:p>
            <a:r>
              <a:rPr lang="en-US" dirty="0"/>
              <a:t>Click to Edit the Master Title Style</a:t>
            </a:r>
          </a:p>
        </p:txBody>
      </p:sp>
      <p:sp>
        <p:nvSpPr>
          <p:cNvPr id="19" name="Text Placeholder 2"/>
          <p:cNvSpPr>
            <a:spLocks noGrp="1"/>
          </p:cNvSpPr>
          <p:nvPr>
            <p:ph type="body" idx="1" hasCustomPrompt="1"/>
          </p:nvPr>
        </p:nvSpPr>
        <p:spPr>
          <a:xfrm>
            <a:off x="609600" y="1518335"/>
            <a:ext cx="5386917" cy="561147"/>
          </a:xfrm>
        </p:spPr>
        <p:txBody>
          <a:bodyPr anchor="ctr" anchorCtr="0">
            <a:normAutofit/>
          </a:bodyPr>
          <a:lstStyle>
            <a:lvl1pPr marL="0" indent="0">
              <a:buNone/>
              <a:defRPr sz="22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a:t>
            </a:r>
          </a:p>
        </p:txBody>
      </p:sp>
      <p:sp>
        <p:nvSpPr>
          <p:cNvPr id="20" name="Content Placeholder 3"/>
          <p:cNvSpPr>
            <a:spLocks noGrp="1"/>
          </p:cNvSpPr>
          <p:nvPr>
            <p:ph sz="half" idx="2" hasCustomPrompt="1"/>
          </p:nvPr>
        </p:nvSpPr>
        <p:spPr>
          <a:xfrm>
            <a:off x="609600" y="2128489"/>
            <a:ext cx="5386917" cy="3549681"/>
          </a:xfrm>
        </p:spPr>
        <p:txBody>
          <a:bodyPr/>
          <a:lstStyle>
            <a:lvl1pPr>
              <a:buClrTx/>
              <a:defRPr sz="2000">
                <a:solidFill>
                  <a:schemeClr val="tx1">
                    <a:lumMod val="75000"/>
                    <a:lumOff val="25000"/>
                  </a:schemeClr>
                </a:solidFill>
              </a:defRPr>
            </a:lvl1pPr>
            <a:lvl2pPr marL="742950" indent="-285750">
              <a:buClrTx/>
              <a:buFont typeface="Arial"/>
              <a:buChar char="•"/>
              <a:defRPr sz="1800">
                <a:solidFill>
                  <a:schemeClr val="bg2">
                    <a:lumMod val="50000"/>
                  </a:schemeClr>
                </a:solidFill>
              </a:defRPr>
            </a:lvl2pPr>
            <a:lvl3pPr>
              <a:buClrTx/>
              <a:defRPr sz="1600">
                <a:solidFill>
                  <a:schemeClr val="accent2"/>
                </a:solidFill>
              </a:defRPr>
            </a:lvl3pPr>
            <a:lvl4pPr marL="1600200" indent="-228600">
              <a:buFont typeface="Arial"/>
              <a:buChar char="•"/>
              <a:defRPr sz="1400">
                <a:solidFill>
                  <a:schemeClr val="tx1">
                    <a:lumMod val="75000"/>
                    <a:lumOff val="25000"/>
                  </a:schemeClr>
                </a:solidFill>
              </a:defRPr>
            </a:lvl4pPr>
            <a:lvl5pPr marL="2057400" indent="-228600">
              <a:buFont typeface="Arial"/>
              <a:buChar char="•"/>
              <a:defRPr sz="14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p:cNvSpPr>
            <a:spLocks noGrp="1"/>
          </p:cNvSpPr>
          <p:nvPr>
            <p:ph type="body" sz="quarter" idx="3" hasCustomPrompt="1"/>
          </p:nvPr>
        </p:nvSpPr>
        <p:spPr>
          <a:xfrm>
            <a:off x="6193368" y="1521509"/>
            <a:ext cx="5389033" cy="561147"/>
          </a:xfrm>
        </p:spPr>
        <p:txBody>
          <a:bodyPr anchor="ctr" anchorCtr="0">
            <a:normAutofit/>
          </a:bodyPr>
          <a:lstStyle>
            <a:lvl1pPr marL="0" indent="0">
              <a:buNone/>
              <a:defRPr sz="22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a:t>
            </a:r>
          </a:p>
        </p:txBody>
      </p:sp>
      <p:sp>
        <p:nvSpPr>
          <p:cNvPr id="22" name="Content Placeholder 5"/>
          <p:cNvSpPr>
            <a:spLocks noGrp="1"/>
          </p:cNvSpPr>
          <p:nvPr>
            <p:ph sz="quarter" idx="4" hasCustomPrompt="1"/>
          </p:nvPr>
        </p:nvSpPr>
        <p:spPr>
          <a:xfrm>
            <a:off x="6193368" y="2128489"/>
            <a:ext cx="5389033" cy="3549680"/>
          </a:xfrm>
        </p:spPr>
        <p:txBody>
          <a:bodyPr/>
          <a:lstStyle>
            <a:lvl1pPr>
              <a:buClrTx/>
              <a:defRPr sz="2000">
                <a:solidFill>
                  <a:schemeClr val="tx1">
                    <a:lumMod val="75000"/>
                    <a:lumOff val="25000"/>
                  </a:schemeClr>
                </a:solidFill>
              </a:defRPr>
            </a:lvl1pPr>
            <a:lvl2pPr marL="742950" indent="-285750">
              <a:buClrTx/>
              <a:buFont typeface="Arial"/>
              <a:buChar char="•"/>
              <a:defRPr sz="1800">
                <a:solidFill>
                  <a:schemeClr val="bg2">
                    <a:lumMod val="50000"/>
                  </a:schemeClr>
                </a:solidFill>
              </a:defRPr>
            </a:lvl2pPr>
            <a:lvl3pPr>
              <a:buClrTx/>
              <a:defRPr sz="1600">
                <a:solidFill>
                  <a:schemeClr val="accent2"/>
                </a:solidFill>
              </a:defRPr>
            </a:lvl3pPr>
            <a:lvl4pPr marL="1600200" indent="-228600">
              <a:buFont typeface="Arial"/>
              <a:buChar char="•"/>
              <a:defRPr sz="1400">
                <a:solidFill>
                  <a:schemeClr val="tx1">
                    <a:lumMod val="75000"/>
                    <a:lumOff val="25000"/>
                  </a:schemeClr>
                </a:solidFill>
              </a:defRPr>
            </a:lvl4pPr>
            <a:lvl5pPr marL="2057400" indent="-228600">
              <a:buFont typeface="Arial"/>
              <a:buChar char="•"/>
              <a:defRPr sz="14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69306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93179"/>
            <a:ext cx="10972800" cy="958432"/>
          </a:xfrm>
        </p:spPr>
        <p:txBody>
          <a:bodyPr/>
          <a:lstStyle>
            <a:lvl1pPr>
              <a:defRPr>
                <a:solidFill>
                  <a:srgbClr val="569BBE"/>
                </a:solidFill>
              </a:defRPr>
            </a:lvl1pPr>
          </a:lstStyle>
          <a:p>
            <a:r>
              <a:rPr lang="en-US" dirty="0"/>
              <a:t>Click to Edit the Master Title Style</a:t>
            </a:r>
          </a:p>
        </p:txBody>
      </p:sp>
    </p:spTree>
    <p:extLst>
      <p:ext uri="{BB962C8B-B14F-4D97-AF65-F5344CB8AC3E}">
        <p14:creationId xmlns:p14="http://schemas.microsoft.com/office/powerpoint/2010/main" val="26058271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11887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Line 19"/>
          <p:cNvSpPr>
            <a:spLocks noChangeShapeType="1"/>
          </p:cNvSpPr>
          <p:nvPr userDrawn="1"/>
        </p:nvSpPr>
        <p:spPr bwMode="auto">
          <a:xfrm>
            <a:off x="609601" y="4194853"/>
            <a:ext cx="109727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sz="1800" dirty="0">
              <a:ln>
                <a:solidFill>
                  <a:schemeClr val="tx1">
                    <a:lumMod val="75000"/>
                    <a:lumOff val="25000"/>
                  </a:schemeClr>
                </a:solidFill>
              </a:ln>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989320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05832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24549691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932406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10508553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41458800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B72C52A-5129-4F55-81A9-7734A419C134}" type="slidenum">
              <a:rPr lang="en-US" smtClean="0"/>
              <a:t>‹#›</a:t>
            </a:fld>
            <a:endParaRPr lang="en-US" dirty="0"/>
          </a:p>
        </p:txBody>
      </p:sp>
    </p:spTree>
    <p:extLst>
      <p:ext uri="{BB962C8B-B14F-4D97-AF65-F5344CB8AC3E}">
        <p14:creationId xmlns:p14="http://schemas.microsoft.com/office/powerpoint/2010/main" val="1607950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778672397"/>
      </p:ext>
    </p:extLst>
  </p:cSld>
  <p:clrMap bg1="dk1" tx1="lt1" bg2="dk2" tx2="lt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 id="2147483672" r:id="rId12"/>
    <p:sldLayoutId id="2147483670" r:id="rId13"/>
    <p:sldLayoutId id="2147483650" r:id="rId14"/>
    <p:sldLayoutId id="2147483653" r:id="rId15"/>
    <p:sldLayoutId id="2147483795" r:id="rId16"/>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a:stretch>
        </a:blipFill>
        <a:effectLst/>
      </p:bgPr>
    </p:bg>
    <p:spTree>
      <p:nvGrpSpPr>
        <p:cNvPr id="1" name=""/>
        <p:cNvGrpSpPr/>
        <p:nvPr/>
      </p:nvGrpSpPr>
      <p:grpSpPr>
        <a:xfrm>
          <a:off x="0" y="0"/>
          <a:ext cx="0" cy="0"/>
          <a:chOff x="0" y="0"/>
          <a:chExt cx="0" cy="0"/>
        </a:xfrm>
      </p:grpSpPr>
      <p:sp>
        <p:nvSpPr>
          <p:cNvPr id="5" name="Title 3"/>
          <p:cNvSpPr>
            <a:spLocks noGrp="1"/>
          </p:cNvSpPr>
          <p:nvPr>
            <p:ph type="ctrTitle"/>
          </p:nvPr>
        </p:nvSpPr>
        <p:spPr>
          <a:xfrm>
            <a:off x="3095882" y="1662546"/>
            <a:ext cx="5684351" cy="2127421"/>
          </a:xfrm>
        </p:spPr>
        <p:txBody>
          <a:bodyPr>
            <a:normAutofit fontScale="90000"/>
          </a:bodyPr>
          <a:lstStyle/>
          <a:p>
            <a:r>
              <a:rPr lang="en-US" dirty="0" smtClean="0">
                <a:solidFill>
                  <a:schemeClr val="bg1"/>
                </a:solidFill>
              </a:rPr>
              <a:t>Training Grant </a:t>
            </a:r>
            <a:r>
              <a:rPr lang="en-US" dirty="0" smtClean="0">
                <a:solidFill>
                  <a:schemeClr val="bg1"/>
                </a:solidFill>
              </a:rPr>
              <a:t>RPPR’s</a:t>
            </a:r>
            <a:r>
              <a:rPr lang="en-US" dirty="0" smtClean="0">
                <a:solidFill>
                  <a:schemeClr val="bg1"/>
                </a:solidFill>
              </a:rPr>
              <a:t/>
            </a:r>
            <a:br>
              <a:rPr lang="en-US" dirty="0" smtClean="0">
                <a:solidFill>
                  <a:schemeClr val="bg1"/>
                </a:solidFill>
              </a:rPr>
            </a:br>
            <a:r>
              <a:rPr lang="en-US" sz="4400" dirty="0" smtClean="0">
                <a:solidFill>
                  <a:schemeClr val="bg1"/>
                </a:solidFill>
                <a:ea typeface="Calibri"/>
                <a:cs typeface="Calibri"/>
                <a:sym typeface="Calibri"/>
              </a:rPr>
              <a:t> </a:t>
            </a:r>
            <a:r>
              <a:rPr lang="en-US" sz="4400" dirty="0" smtClean="0">
                <a:solidFill>
                  <a:schemeClr val="bg1"/>
                </a:solidFill>
                <a:ea typeface="Calibri"/>
                <a:cs typeface="Calibri"/>
                <a:sym typeface="Calibri"/>
              </a:rPr>
              <a:t>(aka Progress Reports)</a:t>
            </a:r>
            <a:endParaRPr lang="en-US" sz="4400" dirty="0">
              <a:solidFill>
                <a:schemeClr val="bg1"/>
              </a:solidFill>
            </a:endParaRPr>
          </a:p>
        </p:txBody>
      </p:sp>
      <p:sp>
        <p:nvSpPr>
          <p:cNvPr id="4" name="Subtitle 4"/>
          <p:cNvSpPr>
            <a:spLocks noGrp="1"/>
          </p:cNvSpPr>
          <p:nvPr>
            <p:ph type="subTitle" idx="1"/>
          </p:nvPr>
        </p:nvSpPr>
        <p:spPr>
          <a:xfrm>
            <a:off x="4495800" y="5347997"/>
            <a:ext cx="3200400" cy="1156380"/>
          </a:xfrm>
        </p:spPr>
        <p:txBody>
          <a:bodyPr>
            <a:normAutofit/>
          </a:bodyPr>
          <a:lstStyle/>
          <a:p>
            <a:r>
              <a:rPr lang="en-US" dirty="0" smtClean="0">
                <a:solidFill>
                  <a:schemeClr val="bg1"/>
                </a:solidFill>
                <a:latin typeface="+mj-lt"/>
              </a:rPr>
              <a:t>Jill I. Vampola</a:t>
            </a:r>
            <a:br>
              <a:rPr lang="en-US" dirty="0" smtClean="0">
                <a:solidFill>
                  <a:schemeClr val="bg1"/>
                </a:solidFill>
                <a:latin typeface="+mj-lt"/>
              </a:rPr>
            </a:br>
            <a:r>
              <a:rPr lang="en-US" dirty="0" smtClean="0">
                <a:solidFill>
                  <a:schemeClr val="bg1"/>
                </a:solidFill>
                <a:latin typeface="+mj-lt"/>
              </a:rPr>
              <a:t>Training Grant Analyst</a:t>
            </a:r>
            <a:br>
              <a:rPr lang="en-US" dirty="0" smtClean="0">
                <a:solidFill>
                  <a:schemeClr val="bg1"/>
                </a:solidFill>
                <a:latin typeface="+mj-lt"/>
              </a:rPr>
            </a:br>
            <a:r>
              <a:rPr lang="en-US" dirty="0" smtClean="0">
                <a:solidFill>
                  <a:schemeClr val="bg1"/>
                </a:solidFill>
                <a:latin typeface="+mj-lt"/>
              </a:rPr>
              <a:t>Research Service Core</a:t>
            </a:r>
            <a:endParaRPr lang="en-US" dirty="0">
              <a:solidFill>
                <a:schemeClr val="bg1"/>
              </a:solidFill>
              <a:latin typeface="+mj-lt"/>
            </a:endParaRPr>
          </a:p>
        </p:txBody>
      </p:sp>
      <p:sp>
        <p:nvSpPr>
          <p:cNvPr id="2" name="Rectangle 1"/>
          <p:cNvSpPr/>
          <p:nvPr/>
        </p:nvSpPr>
        <p:spPr>
          <a:xfrm>
            <a:off x="5061197" y="6421993"/>
            <a:ext cx="1761572" cy="369332"/>
          </a:xfrm>
          <a:prstGeom prst="rect">
            <a:avLst/>
          </a:prstGeom>
        </p:spPr>
        <p:txBody>
          <a:bodyPr wrap="none">
            <a:spAutoFit/>
          </a:bodyPr>
          <a:lstStyle/>
          <a:p>
            <a:r>
              <a:rPr lang="en-US" dirty="0" smtClean="0">
                <a:solidFill>
                  <a:schemeClr val="bg1"/>
                </a:solidFill>
                <a:latin typeface="+mj-lt"/>
              </a:rPr>
              <a:t>January 18, 2024</a:t>
            </a:r>
            <a:endParaRPr lang="en-US" dirty="0">
              <a:solidFill>
                <a:schemeClr val="bg1"/>
              </a:solidFill>
              <a:latin typeface="+mj-lt"/>
            </a:endParaRPr>
          </a:p>
        </p:txBody>
      </p:sp>
    </p:spTree>
    <p:extLst>
      <p:ext uri="{BB962C8B-B14F-4D97-AF65-F5344CB8AC3E}">
        <p14:creationId xmlns:p14="http://schemas.microsoft.com/office/powerpoint/2010/main" val="3381477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528"/>
          <a:stretch/>
        </p:blipFill>
        <p:spPr>
          <a:xfrm>
            <a:off x="838200" y="1360406"/>
            <a:ext cx="9599341" cy="5088348"/>
          </a:xfrm>
          <a:prstGeom prst="rect">
            <a:avLst/>
          </a:prstGeom>
        </p:spPr>
      </p:pic>
      <p:sp>
        <p:nvSpPr>
          <p:cNvPr id="2" name="Title 1"/>
          <p:cNvSpPr>
            <a:spLocks noGrp="1"/>
          </p:cNvSpPr>
          <p:nvPr>
            <p:ph type="title"/>
          </p:nvPr>
        </p:nvSpPr>
        <p:spPr/>
        <p:txBody>
          <a:bodyPr/>
          <a:lstStyle/>
          <a:p>
            <a:r>
              <a:rPr lang="en-US" i="1" dirty="0"/>
              <a:t>Or from Status tab with delegation</a:t>
            </a:r>
          </a:p>
        </p:txBody>
      </p:sp>
      <p:cxnSp>
        <p:nvCxnSpPr>
          <p:cNvPr id="5" name="Straight Arrow Connector 4"/>
          <p:cNvCxnSpPr/>
          <p:nvPr/>
        </p:nvCxnSpPr>
        <p:spPr>
          <a:xfrm flipH="1">
            <a:off x="10187773" y="1229190"/>
            <a:ext cx="499535" cy="5021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816731" y="1003193"/>
            <a:ext cx="499535" cy="5021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10324499" y="5084926"/>
            <a:ext cx="499535" cy="5021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29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348"/>
          <a:stretch/>
        </p:blipFill>
        <p:spPr>
          <a:xfrm>
            <a:off x="926248" y="1690687"/>
            <a:ext cx="10557624" cy="4208307"/>
          </a:xfrm>
          <a:prstGeom prst="rect">
            <a:avLst/>
          </a:prstGeom>
        </p:spPr>
      </p:pic>
      <p:sp>
        <p:nvSpPr>
          <p:cNvPr id="2" name="Title 1"/>
          <p:cNvSpPr>
            <a:spLocks noGrp="1"/>
          </p:cNvSpPr>
          <p:nvPr>
            <p:ph type="title"/>
          </p:nvPr>
        </p:nvSpPr>
        <p:spPr/>
        <p:txBody>
          <a:bodyPr/>
          <a:lstStyle/>
          <a:p>
            <a:r>
              <a:rPr lang="en-US" dirty="0"/>
              <a:t>Getting Started - Status</a:t>
            </a:r>
          </a:p>
        </p:txBody>
      </p:sp>
      <p:cxnSp>
        <p:nvCxnSpPr>
          <p:cNvPr id="7" name="Straight Arrow Connector 6"/>
          <p:cNvCxnSpPr/>
          <p:nvPr/>
        </p:nvCxnSpPr>
        <p:spPr>
          <a:xfrm flipH="1">
            <a:off x="11234104" y="4580242"/>
            <a:ext cx="499535" cy="5021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084529" y="4580241"/>
            <a:ext cx="499535" cy="5021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40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5237" y="2097939"/>
            <a:ext cx="11751411" cy="2953563"/>
          </a:xfrm>
          <a:prstGeom prst="rect">
            <a:avLst/>
          </a:prstGeom>
        </p:spPr>
      </p:pic>
      <p:sp>
        <p:nvSpPr>
          <p:cNvPr id="2" name="Title 1"/>
          <p:cNvSpPr>
            <a:spLocks noGrp="1"/>
          </p:cNvSpPr>
          <p:nvPr>
            <p:ph type="title"/>
          </p:nvPr>
        </p:nvSpPr>
        <p:spPr>
          <a:xfrm>
            <a:off x="838199" y="248583"/>
            <a:ext cx="10515600" cy="1325563"/>
          </a:xfrm>
        </p:spPr>
        <p:txBody>
          <a:bodyPr/>
          <a:lstStyle/>
          <a:p>
            <a:r>
              <a:rPr lang="en-US" dirty="0"/>
              <a:t>Initiate the RPPR </a:t>
            </a:r>
          </a:p>
        </p:txBody>
      </p:sp>
      <p:cxnSp>
        <p:nvCxnSpPr>
          <p:cNvPr id="5" name="Straight Arrow Connector 4"/>
          <p:cNvCxnSpPr/>
          <p:nvPr/>
        </p:nvCxnSpPr>
        <p:spPr>
          <a:xfrm flipV="1">
            <a:off x="10756795" y="4804447"/>
            <a:ext cx="440886" cy="7582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55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23861" y="2083897"/>
            <a:ext cx="10541323" cy="2887114"/>
          </a:xfrm>
          <a:prstGeom prst="rect">
            <a:avLst/>
          </a:prstGeom>
        </p:spPr>
      </p:pic>
      <p:sp>
        <p:nvSpPr>
          <p:cNvPr id="2" name="Title 1"/>
          <p:cNvSpPr>
            <a:spLocks noGrp="1"/>
          </p:cNvSpPr>
          <p:nvPr>
            <p:ph type="title"/>
          </p:nvPr>
        </p:nvSpPr>
        <p:spPr>
          <a:xfrm>
            <a:off x="423862" y="220159"/>
            <a:ext cx="10515600" cy="1325563"/>
          </a:xfrm>
        </p:spPr>
        <p:txBody>
          <a:bodyPr/>
          <a:lstStyle/>
          <a:p>
            <a:r>
              <a:rPr lang="en-US" dirty="0"/>
              <a:t>Or if already </a:t>
            </a:r>
            <a:r>
              <a:rPr lang="en-US" i="1" u="sng" dirty="0"/>
              <a:t>initiated</a:t>
            </a:r>
            <a:r>
              <a:rPr lang="en-US" dirty="0"/>
              <a:t>, click edit to manage the RPPR </a:t>
            </a:r>
          </a:p>
        </p:txBody>
      </p:sp>
      <p:cxnSp>
        <p:nvCxnSpPr>
          <p:cNvPr id="7" name="Straight Arrow Connector 6"/>
          <p:cNvCxnSpPr/>
          <p:nvPr/>
        </p:nvCxnSpPr>
        <p:spPr>
          <a:xfrm flipH="1" flipV="1">
            <a:off x="2591408" y="3793371"/>
            <a:ext cx="365910" cy="3530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04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8875"/>
          </a:xfrm>
        </p:spPr>
        <p:txBody>
          <a:bodyPr>
            <a:normAutofit fontScale="90000"/>
          </a:bodyPr>
          <a:lstStyle/>
          <a:p>
            <a:r>
              <a:rPr lang="en-US" dirty="0"/>
              <a:t>Section A.</a:t>
            </a:r>
            <a:br>
              <a:rPr lang="en-US" dirty="0"/>
            </a:br>
            <a:endParaRPr lang="en-US" dirty="0"/>
          </a:p>
        </p:txBody>
      </p:sp>
      <p:sp>
        <p:nvSpPr>
          <p:cNvPr id="12" name="Title 1"/>
          <p:cNvSpPr txBox="1">
            <a:spLocks/>
          </p:cNvSpPr>
          <p:nvPr/>
        </p:nvSpPr>
        <p:spPr>
          <a:xfrm>
            <a:off x="838200" y="34014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endParaRPr lang="en-US" sz="3200" dirty="0">
              <a:latin typeface="+mn-lt"/>
            </a:endParaRPr>
          </a:p>
        </p:txBody>
      </p:sp>
      <p:sp>
        <p:nvSpPr>
          <p:cNvPr id="8" name="Content Placeholder 2"/>
          <p:cNvSpPr>
            <a:spLocks noGrp="1"/>
          </p:cNvSpPr>
          <p:nvPr>
            <p:ph idx="1"/>
          </p:nvPr>
        </p:nvSpPr>
        <p:spPr>
          <a:xfrm>
            <a:off x="838200" y="4216379"/>
            <a:ext cx="10515600" cy="1696508"/>
          </a:xfrm>
        </p:spPr>
        <p:txBody>
          <a:bodyPr>
            <a:normAutofit/>
          </a:bodyPr>
          <a:lstStyle/>
          <a:p>
            <a:pPr marL="0" indent="0" algn="ctr">
              <a:buNone/>
            </a:pPr>
            <a:r>
              <a:rPr lang="en-US" sz="9600" dirty="0"/>
              <a:t>Cover Page</a:t>
            </a:r>
          </a:p>
        </p:txBody>
      </p:sp>
      <p:pic>
        <p:nvPicPr>
          <p:cNvPr id="3" name="Picture 2"/>
          <p:cNvPicPr>
            <a:picLocks noChangeAspect="1"/>
          </p:cNvPicPr>
          <p:nvPr/>
        </p:nvPicPr>
        <p:blipFill>
          <a:blip r:embed="rId3"/>
          <a:stretch>
            <a:fillRect/>
          </a:stretch>
        </p:blipFill>
        <p:spPr>
          <a:xfrm>
            <a:off x="838200" y="1761056"/>
            <a:ext cx="10238911" cy="2212428"/>
          </a:xfrm>
          <a:prstGeom prst="rect">
            <a:avLst/>
          </a:prstGeom>
        </p:spPr>
      </p:pic>
      <p:cxnSp>
        <p:nvCxnSpPr>
          <p:cNvPr id="7" name="Straight Arrow Connector 6"/>
          <p:cNvCxnSpPr/>
          <p:nvPr/>
        </p:nvCxnSpPr>
        <p:spPr>
          <a:xfrm flipH="1">
            <a:off x="3324985" y="1761056"/>
            <a:ext cx="524932" cy="5716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07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69979" y="1251119"/>
            <a:ext cx="8747599" cy="5027554"/>
          </a:xfrm>
          <a:prstGeom prst="rect">
            <a:avLst/>
          </a:prstGeom>
        </p:spPr>
      </p:pic>
      <p:sp>
        <p:nvSpPr>
          <p:cNvPr id="2" name="Title 1"/>
          <p:cNvSpPr>
            <a:spLocks noGrp="1"/>
          </p:cNvSpPr>
          <p:nvPr>
            <p:ph type="title"/>
          </p:nvPr>
        </p:nvSpPr>
        <p:spPr>
          <a:xfrm>
            <a:off x="712524" y="261019"/>
            <a:ext cx="10515600" cy="1325563"/>
          </a:xfrm>
        </p:spPr>
        <p:txBody>
          <a:bodyPr/>
          <a:lstStyle/>
          <a:p>
            <a:r>
              <a:rPr lang="en-US" dirty="0"/>
              <a:t>Section A. Cover Page</a:t>
            </a:r>
          </a:p>
        </p:txBody>
      </p:sp>
      <p:cxnSp>
        <p:nvCxnSpPr>
          <p:cNvPr id="6" name="Straight Arrow Connector 5"/>
          <p:cNvCxnSpPr/>
          <p:nvPr/>
        </p:nvCxnSpPr>
        <p:spPr>
          <a:xfrm flipH="1">
            <a:off x="2277582" y="2937812"/>
            <a:ext cx="524932" cy="5716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277582" y="4596369"/>
            <a:ext cx="524932" cy="5716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6367269" y="347553"/>
            <a:ext cx="5457178" cy="570201"/>
          </a:xfrm>
        </p:spPr>
        <p:txBody>
          <a:bodyPr>
            <a:noAutofit/>
          </a:bodyPr>
          <a:lstStyle/>
          <a:p>
            <a:pPr marL="0" indent="0">
              <a:buNone/>
            </a:pPr>
            <a:r>
              <a:rPr lang="en-US" sz="2400" dirty="0"/>
              <a:t>Mostly prefilled data from eRA Commons </a:t>
            </a:r>
          </a:p>
        </p:txBody>
      </p:sp>
      <p:cxnSp>
        <p:nvCxnSpPr>
          <p:cNvPr id="9" name="Straight Arrow Connector 8"/>
          <p:cNvCxnSpPr/>
          <p:nvPr/>
        </p:nvCxnSpPr>
        <p:spPr>
          <a:xfrm flipH="1">
            <a:off x="8342246" y="5274528"/>
            <a:ext cx="383534" cy="4230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0027CAA-CB47-4880-BBFB-A2995C66B9FF}"/>
              </a:ext>
            </a:extLst>
          </p:cNvPr>
          <p:cNvSpPr txBox="1">
            <a:spLocks/>
          </p:cNvSpPr>
          <p:nvPr/>
        </p:nvSpPr>
        <p:spPr>
          <a:xfrm>
            <a:off x="5748068" y="5731281"/>
            <a:ext cx="1893016" cy="4067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rgbClr val="FF0000"/>
                </a:solidFill>
              </a:rPr>
              <a:t>KR </a:t>
            </a:r>
            <a:r>
              <a:rPr lang="en-US" sz="2400" dirty="0">
                <a:solidFill>
                  <a:srgbClr val="FF0000"/>
                </a:solidFill>
              </a:rPr>
              <a:t>Number</a:t>
            </a:r>
          </a:p>
        </p:txBody>
      </p:sp>
    </p:spTree>
    <p:extLst>
      <p:ext uri="{BB962C8B-B14F-4D97-AF65-F5344CB8AC3E}">
        <p14:creationId xmlns:p14="http://schemas.microsoft.com/office/powerpoint/2010/main" val="423680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98199" y="1083998"/>
            <a:ext cx="7979546" cy="5499471"/>
          </a:xfrm>
          <a:prstGeom prst="rect">
            <a:avLst/>
          </a:prstGeom>
        </p:spPr>
      </p:pic>
      <p:sp>
        <p:nvSpPr>
          <p:cNvPr id="2" name="Title 1"/>
          <p:cNvSpPr>
            <a:spLocks noGrp="1"/>
          </p:cNvSpPr>
          <p:nvPr>
            <p:ph type="title"/>
          </p:nvPr>
        </p:nvSpPr>
        <p:spPr>
          <a:xfrm>
            <a:off x="817101" y="110756"/>
            <a:ext cx="10515600" cy="1325563"/>
          </a:xfrm>
        </p:spPr>
        <p:txBody>
          <a:bodyPr/>
          <a:lstStyle/>
          <a:p>
            <a:r>
              <a:rPr lang="en-US" dirty="0"/>
              <a:t>Section A. Cover Page</a:t>
            </a:r>
          </a:p>
        </p:txBody>
      </p:sp>
      <p:cxnSp>
        <p:nvCxnSpPr>
          <p:cNvPr id="7" name="Straight Arrow Connector 6"/>
          <p:cNvCxnSpPr/>
          <p:nvPr/>
        </p:nvCxnSpPr>
        <p:spPr>
          <a:xfrm flipH="1" flipV="1">
            <a:off x="2436102" y="3317864"/>
            <a:ext cx="708373" cy="33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4883769" y="4908897"/>
            <a:ext cx="4275074" cy="406716"/>
          </a:xfrm>
        </p:spPr>
        <p:txBody>
          <a:bodyPr>
            <a:noAutofit/>
          </a:bodyPr>
          <a:lstStyle/>
          <a:p>
            <a:pPr marL="0" indent="0">
              <a:buNone/>
            </a:pPr>
            <a:r>
              <a:rPr lang="en-US" sz="1800" dirty="0">
                <a:solidFill>
                  <a:srgbClr val="FF0000"/>
                </a:solidFill>
              </a:rPr>
              <a:t>Administrative Official is OCGA</a:t>
            </a:r>
          </a:p>
        </p:txBody>
      </p:sp>
      <p:cxnSp>
        <p:nvCxnSpPr>
          <p:cNvPr id="9" name="Straight Arrow Connector 8"/>
          <p:cNvCxnSpPr/>
          <p:nvPr/>
        </p:nvCxnSpPr>
        <p:spPr>
          <a:xfrm flipH="1" flipV="1">
            <a:off x="2118374" y="5037440"/>
            <a:ext cx="671914" cy="37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750592" y="2848891"/>
            <a:ext cx="627766" cy="116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846343" y="3708510"/>
            <a:ext cx="67665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98199" y="2343376"/>
            <a:ext cx="3423245" cy="369332"/>
          </a:xfrm>
          <a:prstGeom prst="rect">
            <a:avLst/>
          </a:prstGeom>
        </p:spPr>
        <p:txBody>
          <a:bodyPr wrap="none">
            <a:spAutoFit/>
          </a:bodyPr>
          <a:lstStyle/>
          <a:p>
            <a:pPr marL="457200" indent="-457200"/>
            <a:r>
              <a:rPr lang="en-US" dirty="0">
                <a:solidFill>
                  <a:srgbClr val="FF0000"/>
                </a:solidFill>
              </a:rPr>
              <a:t>Signing Official is HSSPPO or OCGA</a:t>
            </a:r>
          </a:p>
        </p:txBody>
      </p:sp>
      <p:sp>
        <p:nvSpPr>
          <p:cNvPr id="13" name="Rectangle 12">
            <a:extLst>
              <a:ext uri="{FF2B5EF4-FFF2-40B4-BE49-F238E27FC236}">
                <a16:creationId xmlns:a16="http://schemas.microsoft.com/office/drawing/2014/main" id="{5B90B234-B0BC-4896-AF6D-43D532441D6E}"/>
              </a:ext>
            </a:extLst>
          </p:cNvPr>
          <p:cNvSpPr/>
          <p:nvPr/>
        </p:nvSpPr>
        <p:spPr>
          <a:xfrm>
            <a:off x="4883769" y="4379697"/>
            <a:ext cx="4137474" cy="369332"/>
          </a:xfrm>
          <a:prstGeom prst="rect">
            <a:avLst/>
          </a:prstGeom>
        </p:spPr>
        <p:txBody>
          <a:bodyPr wrap="square">
            <a:spAutoFit/>
          </a:bodyPr>
          <a:lstStyle/>
          <a:p>
            <a:pPr marL="457200" indent="-457200"/>
            <a:r>
              <a:rPr lang="en-US" dirty="0">
                <a:solidFill>
                  <a:srgbClr val="FF0000"/>
                </a:solidFill>
              </a:rPr>
              <a:t>Confirm Project Dates &amp; Reporting Period </a:t>
            </a:r>
          </a:p>
        </p:txBody>
      </p:sp>
    </p:spTree>
    <p:extLst>
      <p:ext uri="{BB962C8B-B14F-4D97-AF65-F5344CB8AC3E}">
        <p14:creationId xmlns:p14="http://schemas.microsoft.com/office/powerpoint/2010/main" val="304451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B.</a:t>
            </a:r>
          </a:p>
        </p:txBody>
      </p:sp>
      <p:sp>
        <p:nvSpPr>
          <p:cNvPr id="3" name="Content Placeholder 2"/>
          <p:cNvSpPr>
            <a:spLocks noGrp="1"/>
          </p:cNvSpPr>
          <p:nvPr>
            <p:ph idx="1"/>
          </p:nvPr>
        </p:nvSpPr>
        <p:spPr>
          <a:xfrm>
            <a:off x="838200" y="2419381"/>
            <a:ext cx="10515600" cy="1696508"/>
          </a:xfrm>
        </p:spPr>
        <p:txBody>
          <a:bodyPr>
            <a:normAutofit/>
          </a:bodyPr>
          <a:lstStyle/>
          <a:p>
            <a:pPr marL="0" indent="0" algn="ctr">
              <a:buNone/>
            </a:pPr>
            <a:r>
              <a:rPr lang="en-US" sz="9600" dirty="0"/>
              <a:t>Accomplishments</a:t>
            </a:r>
          </a:p>
        </p:txBody>
      </p:sp>
      <p:pic>
        <p:nvPicPr>
          <p:cNvPr id="5" name="Picture 4"/>
          <p:cNvPicPr>
            <a:picLocks noChangeAspect="1"/>
          </p:cNvPicPr>
          <p:nvPr/>
        </p:nvPicPr>
        <p:blipFill>
          <a:blip r:embed="rId2"/>
          <a:stretch>
            <a:fillRect/>
          </a:stretch>
        </p:blipFill>
        <p:spPr>
          <a:xfrm>
            <a:off x="697584" y="4005342"/>
            <a:ext cx="10796831" cy="1871755"/>
          </a:xfrm>
          <a:prstGeom prst="rect">
            <a:avLst/>
          </a:prstGeom>
        </p:spPr>
      </p:pic>
    </p:spTree>
    <p:extLst>
      <p:ext uri="{BB962C8B-B14F-4D97-AF65-F5344CB8AC3E}">
        <p14:creationId xmlns:p14="http://schemas.microsoft.com/office/powerpoint/2010/main" val="319093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B. - Accomplishments</a:t>
            </a:r>
          </a:p>
        </p:txBody>
      </p:sp>
      <p:sp>
        <p:nvSpPr>
          <p:cNvPr id="3" name="Content Placeholder 2"/>
          <p:cNvSpPr>
            <a:spLocks noGrp="1"/>
          </p:cNvSpPr>
          <p:nvPr>
            <p:ph idx="1"/>
          </p:nvPr>
        </p:nvSpPr>
        <p:spPr>
          <a:xfrm>
            <a:off x="838200" y="1538288"/>
            <a:ext cx="10515600" cy="5032375"/>
          </a:xfrm>
        </p:spPr>
        <p:txBody>
          <a:bodyPr>
            <a:normAutofit/>
          </a:bodyPr>
          <a:lstStyle/>
          <a:p>
            <a:r>
              <a:rPr lang="en-US" u="sng" dirty="0">
                <a:solidFill>
                  <a:srgbClr val="FFFF00"/>
                </a:solidFill>
                <a:latin typeface="+mj-lt"/>
              </a:rPr>
              <a:t>B.1</a:t>
            </a:r>
            <a:r>
              <a:rPr lang="en-US" dirty="0">
                <a:solidFill>
                  <a:srgbClr val="FFFF00"/>
                </a:solidFill>
                <a:latin typeface="+mj-lt"/>
              </a:rPr>
              <a:t>  - What are the major goals of the project?</a:t>
            </a:r>
          </a:p>
          <a:p>
            <a:pPr lvl="1"/>
            <a:r>
              <a:rPr lang="en-US" dirty="0">
                <a:latin typeface="+mj-lt"/>
              </a:rPr>
              <a:t>Text should match project goals as stated in the approved application</a:t>
            </a:r>
            <a:br>
              <a:rPr lang="en-US" dirty="0">
                <a:latin typeface="+mj-lt"/>
              </a:rPr>
            </a:br>
            <a:endParaRPr lang="en-US" u="sng" dirty="0">
              <a:solidFill>
                <a:srgbClr val="FFFF00"/>
              </a:solidFill>
              <a:latin typeface="+mj-lt"/>
            </a:endParaRPr>
          </a:p>
          <a:p>
            <a:r>
              <a:rPr lang="en-US" u="sng" dirty="0">
                <a:solidFill>
                  <a:srgbClr val="FFFF00"/>
                </a:solidFill>
                <a:latin typeface="+mj-lt"/>
              </a:rPr>
              <a:t>B.1.a</a:t>
            </a:r>
            <a:r>
              <a:rPr lang="en-US" dirty="0">
                <a:solidFill>
                  <a:srgbClr val="FFFF00"/>
                </a:solidFill>
                <a:latin typeface="+mj-lt"/>
              </a:rPr>
              <a:t> - Have the major goals changed since the initial competing award or previous report?  </a:t>
            </a:r>
            <a:r>
              <a:rPr lang="en-US" i="1" dirty="0">
                <a:latin typeface="+mj-lt"/>
              </a:rPr>
              <a:t>Yes or No</a:t>
            </a:r>
          </a:p>
          <a:p>
            <a:pPr marL="0" indent="0">
              <a:buNone/>
            </a:pPr>
            <a:endParaRPr lang="en-US" u="sng" dirty="0">
              <a:latin typeface="+mj-lt"/>
            </a:endParaRPr>
          </a:p>
          <a:p>
            <a:r>
              <a:rPr lang="en-US" u="sng" dirty="0">
                <a:solidFill>
                  <a:srgbClr val="FFFF00"/>
                </a:solidFill>
                <a:latin typeface="+mj-lt"/>
              </a:rPr>
              <a:t>B.2</a:t>
            </a:r>
            <a:r>
              <a:rPr lang="en-US" dirty="0">
                <a:solidFill>
                  <a:srgbClr val="FFFF00"/>
                </a:solidFill>
                <a:latin typeface="+mj-lt"/>
              </a:rPr>
              <a:t> - What was accomplished under these goals?</a:t>
            </a:r>
          </a:p>
          <a:p>
            <a:pPr lvl="1"/>
            <a:r>
              <a:rPr lang="en-US" i="1" dirty="0">
                <a:latin typeface="+mj-lt"/>
              </a:rPr>
              <a:t>PDF upload</a:t>
            </a:r>
          </a:p>
          <a:p>
            <a:pPr marL="0" indent="0">
              <a:buNone/>
            </a:pPr>
            <a:endParaRPr lang="en-US" u="sng" dirty="0">
              <a:solidFill>
                <a:srgbClr val="FFFF00"/>
              </a:solidFill>
              <a:latin typeface="+mj-lt"/>
            </a:endParaRPr>
          </a:p>
          <a:p>
            <a:r>
              <a:rPr lang="en-US" u="sng" dirty="0">
                <a:solidFill>
                  <a:srgbClr val="FFFF00"/>
                </a:solidFill>
                <a:latin typeface="+mj-lt"/>
              </a:rPr>
              <a:t>B.3</a:t>
            </a:r>
            <a:r>
              <a:rPr lang="en-US" dirty="0">
                <a:solidFill>
                  <a:srgbClr val="FFFF00"/>
                </a:solidFill>
                <a:latin typeface="+mj-lt"/>
              </a:rPr>
              <a:t>- Competitive Revisions/Administrative Supplements</a:t>
            </a:r>
            <a:endParaRPr lang="en-US" u="sng" dirty="0">
              <a:solidFill>
                <a:srgbClr val="FFFF00"/>
              </a:solidFill>
              <a:latin typeface="+mj-lt"/>
            </a:endParaRPr>
          </a:p>
        </p:txBody>
      </p:sp>
    </p:spTree>
    <p:extLst>
      <p:ext uri="{BB962C8B-B14F-4D97-AF65-F5344CB8AC3E}">
        <p14:creationId xmlns:p14="http://schemas.microsoft.com/office/powerpoint/2010/main" val="207328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B. – Trainee Summaries</a:t>
            </a:r>
          </a:p>
        </p:txBody>
      </p:sp>
      <p:sp>
        <p:nvSpPr>
          <p:cNvPr id="3" name="Content Placeholder 2"/>
          <p:cNvSpPr>
            <a:spLocks noGrp="1"/>
          </p:cNvSpPr>
          <p:nvPr>
            <p:ph idx="1"/>
          </p:nvPr>
        </p:nvSpPr>
        <p:spPr>
          <a:xfrm>
            <a:off x="838200" y="1610472"/>
            <a:ext cx="10515600" cy="4351338"/>
          </a:xfrm>
        </p:spPr>
        <p:txBody>
          <a:bodyPr>
            <a:normAutofit lnSpcReduction="10000"/>
          </a:bodyPr>
          <a:lstStyle/>
          <a:p>
            <a:r>
              <a:rPr lang="en-US" u="sng" dirty="0">
                <a:solidFill>
                  <a:srgbClr val="FFFF00"/>
                </a:solidFill>
                <a:latin typeface="+mj-lt"/>
              </a:rPr>
              <a:t>B.4</a:t>
            </a:r>
            <a:r>
              <a:rPr lang="en-US" dirty="0">
                <a:solidFill>
                  <a:srgbClr val="FFFF00"/>
                </a:solidFill>
                <a:latin typeface="+mj-lt"/>
              </a:rPr>
              <a:t> - What opportunities for training and professional development has the project provided?</a:t>
            </a:r>
          </a:p>
          <a:p>
            <a:pPr lvl="1"/>
            <a:r>
              <a:rPr lang="en-US" dirty="0">
                <a:latin typeface="+mj-lt"/>
              </a:rPr>
              <a:t>Current trainee progress report summaries include:</a:t>
            </a:r>
          </a:p>
          <a:p>
            <a:pPr lvl="2"/>
            <a:r>
              <a:rPr lang="en-US" sz="2800" dirty="0">
                <a:latin typeface="+mj-lt"/>
              </a:rPr>
              <a:t>Mentor</a:t>
            </a:r>
          </a:p>
          <a:p>
            <a:pPr lvl="2"/>
            <a:r>
              <a:rPr lang="en-US" sz="2800" dirty="0">
                <a:latin typeface="+mj-lt"/>
              </a:rPr>
              <a:t>Coursework</a:t>
            </a:r>
          </a:p>
          <a:p>
            <a:pPr lvl="2"/>
            <a:r>
              <a:rPr lang="en-US" sz="2800" dirty="0">
                <a:latin typeface="+mj-lt"/>
              </a:rPr>
              <a:t>Degrees</a:t>
            </a:r>
          </a:p>
          <a:p>
            <a:pPr lvl="2"/>
            <a:r>
              <a:rPr lang="en-US" sz="2800" dirty="0">
                <a:latin typeface="+mj-lt"/>
              </a:rPr>
              <a:t>Description of research project and progress</a:t>
            </a:r>
          </a:p>
          <a:p>
            <a:pPr lvl="2"/>
            <a:r>
              <a:rPr lang="en-US" sz="2800" dirty="0">
                <a:latin typeface="+mj-lt"/>
              </a:rPr>
              <a:t>Attended conferences</a:t>
            </a:r>
          </a:p>
          <a:p>
            <a:pPr lvl="2"/>
            <a:r>
              <a:rPr lang="en-US" sz="2800" dirty="0">
                <a:latin typeface="+mj-lt"/>
              </a:rPr>
              <a:t>Presentations</a:t>
            </a:r>
          </a:p>
          <a:p>
            <a:pPr lvl="2"/>
            <a:r>
              <a:rPr lang="en-US" sz="2800" dirty="0">
                <a:latin typeface="+mj-lt"/>
              </a:rPr>
              <a:t>Career development activities</a:t>
            </a:r>
          </a:p>
        </p:txBody>
      </p:sp>
    </p:spTree>
    <p:extLst>
      <p:ext uri="{BB962C8B-B14F-4D97-AF65-F5344CB8AC3E}">
        <p14:creationId xmlns:p14="http://schemas.microsoft.com/office/powerpoint/2010/main" val="276262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034"/>
            <a:ext cx="10515600" cy="1325563"/>
          </a:xfrm>
        </p:spPr>
        <p:txBody>
          <a:bodyPr/>
          <a:lstStyle/>
          <a:p>
            <a:r>
              <a:rPr lang="en-US" dirty="0"/>
              <a:t>Recap from last office hours </a:t>
            </a:r>
          </a:p>
        </p:txBody>
      </p:sp>
      <p:sp>
        <p:nvSpPr>
          <p:cNvPr id="8" name="Freeform 7"/>
          <p:cNvSpPr/>
          <p:nvPr/>
        </p:nvSpPr>
        <p:spPr>
          <a:xfrm>
            <a:off x="2092824" y="2457738"/>
            <a:ext cx="8967038" cy="875942"/>
          </a:xfrm>
          <a:custGeom>
            <a:avLst/>
            <a:gdLst>
              <a:gd name="connsiteX0" fmla="*/ 145993 w 875941"/>
              <a:gd name="connsiteY0" fmla="*/ 0 h 10189771"/>
              <a:gd name="connsiteX1" fmla="*/ 729948 w 875941"/>
              <a:gd name="connsiteY1" fmla="*/ 0 h 10189771"/>
              <a:gd name="connsiteX2" fmla="*/ 875941 w 875941"/>
              <a:gd name="connsiteY2" fmla="*/ 145993 h 10189771"/>
              <a:gd name="connsiteX3" fmla="*/ 875941 w 875941"/>
              <a:gd name="connsiteY3" fmla="*/ 10189771 h 10189771"/>
              <a:gd name="connsiteX4" fmla="*/ 875941 w 875941"/>
              <a:gd name="connsiteY4" fmla="*/ 10189771 h 10189771"/>
              <a:gd name="connsiteX5" fmla="*/ 0 w 875941"/>
              <a:gd name="connsiteY5" fmla="*/ 10189771 h 10189771"/>
              <a:gd name="connsiteX6" fmla="*/ 0 w 875941"/>
              <a:gd name="connsiteY6" fmla="*/ 10189771 h 10189771"/>
              <a:gd name="connsiteX7" fmla="*/ 0 w 875941"/>
              <a:gd name="connsiteY7" fmla="*/ 145993 h 10189771"/>
              <a:gd name="connsiteX8" fmla="*/ 145993 w 875941"/>
              <a:gd name="connsiteY8" fmla="*/ 0 h 101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5941" h="10189771">
                <a:moveTo>
                  <a:pt x="875941" y="1698332"/>
                </a:moveTo>
                <a:lnTo>
                  <a:pt x="875941" y="8491439"/>
                </a:lnTo>
                <a:cubicBezTo>
                  <a:pt x="875941" y="9429402"/>
                  <a:pt x="870322" y="10189765"/>
                  <a:pt x="863391" y="10189765"/>
                </a:cubicBezTo>
                <a:lnTo>
                  <a:pt x="0" y="10189765"/>
                </a:lnTo>
                <a:lnTo>
                  <a:pt x="0" y="10189765"/>
                </a:lnTo>
                <a:lnTo>
                  <a:pt x="0" y="6"/>
                </a:lnTo>
                <a:lnTo>
                  <a:pt x="0" y="6"/>
                </a:lnTo>
                <a:lnTo>
                  <a:pt x="863391" y="6"/>
                </a:lnTo>
                <a:cubicBezTo>
                  <a:pt x="870322" y="6"/>
                  <a:pt x="875941" y="760369"/>
                  <a:pt x="875941" y="1698332"/>
                </a:cubicBez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0" tIns="166585" rIns="290410" bIns="166586" numCol="1" spcCol="1270" anchor="ctr" anchorCtr="0">
            <a:noAutofit/>
          </a:bodyPr>
          <a:lstStyle/>
          <a:p>
            <a:pPr marL="285750" lvl="1" indent="-285750" defTabSz="1422400">
              <a:lnSpc>
                <a:spcPct val="90000"/>
              </a:lnSpc>
              <a:spcBef>
                <a:spcPct val="0"/>
              </a:spcBef>
              <a:spcAft>
                <a:spcPct val="15000"/>
              </a:spcAft>
              <a:buChar char="••"/>
            </a:pPr>
            <a:r>
              <a:rPr lang="en-US" sz="3200" dirty="0" smtClean="0">
                <a:solidFill>
                  <a:schemeClr val="bg1"/>
                </a:solidFill>
                <a:latin typeface="Calibri Light" panose="020F0302020204030204" pitchFamily="34" charset="0"/>
              </a:rPr>
              <a:t>Publications of Those in </a:t>
            </a:r>
            <a:r>
              <a:rPr lang="en-US" sz="3200" dirty="0" smtClean="0">
                <a:solidFill>
                  <a:schemeClr val="bg1"/>
                </a:solidFill>
                <a:latin typeface="Calibri Light" panose="020F0302020204030204" pitchFamily="34" charset="0"/>
              </a:rPr>
              <a:t>Training</a:t>
            </a:r>
            <a:endParaRPr lang="en-US" sz="3200" dirty="0">
              <a:solidFill>
                <a:schemeClr val="bg1"/>
              </a:solidFill>
              <a:latin typeface="Calibri Light" panose="020F0302020204030204" pitchFamily="34" charset="0"/>
            </a:endParaRPr>
          </a:p>
        </p:txBody>
      </p:sp>
      <p:sp>
        <p:nvSpPr>
          <p:cNvPr id="9" name="Freeform 8"/>
          <p:cNvSpPr/>
          <p:nvPr/>
        </p:nvSpPr>
        <p:spPr>
          <a:xfrm>
            <a:off x="1025014" y="2348244"/>
            <a:ext cx="1067808" cy="1094926"/>
          </a:xfrm>
          <a:custGeom>
            <a:avLst/>
            <a:gdLst>
              <a:gd name="connsiteX0" fmla="*/ 0 w 1067808"/>
              <a:gd name="connsiteY0" fmla="*/ 177972 h 1094926"/>
              <a:gd name="connsiteX1" fmla="*/ 177972 w 1067808"/>
              <a:gd name="connsiteY1" fmla="*/ 0 h 1094926"/>
              <a:gd name="connsiteX2" fmla="*/ 889836 w 1067808"/>
              <a:gd name="connsiteY2" fmla="*/ 0 h 1094926"/>
              <a:gd name="connsiteX3" fmla="*/ 1067808 w 1067808"/>
              <a:gd name="connsiteY3" fmla="*/ 177972 h 1094926"/>
              <a:gd name="connsiteX4" fmla="*/ 1067808 w 1067808"/>
              <a:gd name="connsiteY4" fmla="*/ 916954 h 1094926"/>
              <a:gd name="connsiteX5" fmla="*/ 889836 w 1067808"/>
              <a:gd name="connsiteY5" fmla="*/ 1094926 h 1094926"/>
              <a:gd name="connsiteX6" fmla="*/ 177972 w 1067808"/>
              <a:gd name="connsiteY6" fmla="*/ 1094926 h 1094926"/>
              <a:gd name="connsiteX7" fmla="*/ 0 w 1067808"/>
              <a:gd name="connsiteY7" fmla="*/ 916954 h 1094926"/>
              <a:gd name="connsiteX8" fmla="*/ 0 w 1067808"/>
              <a:gd name="connsiteY8" fmla="*/ 177972 h 109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808" h="1094926">
                <a:moveTo>
                  <a:pt x="0" y="177972"/>
                </a:moveTo>
                <a:cubicBezTo>
                  <a:pt x="0" y="79681"/>
                  <a:pt x="79681" y="0"/>
                  <a:pt x="177972" y="0"/>
                </a:cubicBezTo>
                <a:lnTo>
                  <a:pt x="889836" y="0"/>
                </a:lnTo>
                <a:cubicBezTo>
                  <a:pt x="988127" y="0"/>
                  <a:pt x="1067808" y="79681"/>
                  <a:pt x="1067808" y="177972"/>
                </a:cubicBezTo>
                <a:lnTo>
                  <a:pt x="1067808" y="916954"/>
                </a:lnTo>
                <a:cubicBezTo>
                  <a:pt x="1067808" y="1015245"/>
                  <a:pt x="988127" y="1094926"/>
                  <a:pt x="889836" y="1094926"/>
                </a:cubicBezTo>
                <a:lnTo>
                  <a:pt x="177972" y="1094926"/>
                </a:lnTo>
                <a:cubicBezTo>
                  <a:pt x="79681" y="1094926"/>
                  <a:pt x="0" y="1015245"/>
                  <a:pt x="0" y="916954"/>
                </a:cubicBezTo>
                <a:lnTo>
                  <a:pt x="0" y="17797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4046" tIns="113086" rIns="174046" bIns="113086"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1"/>
                </a:solidFill>
                <a:latin typeface="Calibri Light" panose="020F0302020204030204" pitchFamily="34" charset="0"/>
              </a:rPr>
              <a:t>7</a:t>
            </a:r>
            <a:endParaRPr lang="en-US" sz="3200" kern="1200" dirty="0">
              <a:solidFill>
                <a:schemeClr val="bg1"/>
              </a:solidFill>
              <a:latin typeface="Calibri Light" panose="020F0302020204030204" pitchFamily="34" charset="0"/>
            </a:endParaRPr>
          </a:p>
        </p:txBody>
      </p:sp>
      <p:sp>
        <p:nvSpPr>
          <p:cNvPr id="10" name="Freeform 9"/>
          <p:cNvSpPr/>
          <p:nvPr/>
        </p:nvSpPr>
        <p:spPr>
          <a:xfrm>
            <a:off x="2092823" y="3607411"/>
            <a:ext cx="8967039" cy="875942"/>
          </a:xfrm>
          <a:custGeom>
            <a:avLst/>
            <a:gdLst>
              <a:gd name="connsiteX0" fmla="*/ 145993 w 875941"/>
              <a:gd name="connsiteY0" fmla="*/ 0 h 10189771"/>
              <a:gd name="connsiteX1" fmla="*/ 729948 w 875941"/>
              <a:gd name="connsiteY1" fmla="*/ 0 h 10189771"/>
              <a:gd name="connsiteX2" fmla="*/ 875941 w 875941"/>
              <a:gd name="connsiteY2" fmla="*/ 145993 h 10189771"/>
              <a:gd name="connsiteX3" fmla="*/ 875941 w 875941"/>
              <a:gd name="connsiteY3" fmla="*/ 10189771 h 10189771"/>
              <a:gd name="connsiteX4" fmla="*/ 875941 w 875941"/>
              <a:gd name="connsiteY4" fmla="*/ 10189771 h 10189771"/>
              <a:gd name="connsiteX5" fmla="*/ 0 w 875941"/>
              <a:gd name="connsiteY5" fmla="*/ 10189771 h 10189771"/>
              <a:gd name="connsiteX6" fmla="*/ 0 w 875941"/>
              <a:gd name="connsiteY6" fmla="*/ 10189771 h 10189771"/>
              <a:gd name="connsiteX7" fmla="*/ 0 w 875941"/>
              <a:gd name="connsiteY7" fmla="*/ 145993 h 10189771"/>
              <a:gd name="connsiteX8" fmla="*/ 145993 w 875941"/>
              <a:gd name="connsiteY8" fmla="*/ 0 h 101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5941" h="10189771">
                <a:moveTo>
                  <a:pt x="875941" y="1698332"/>
                </a:moveTo>
                <a:lnTo>
                  <a:pt x="875941" y="8491439"/>
                </a:lnTo>
                <a:cubicBezTo>
                  <a:pt x="875941" y="9429402"/>
                  <a:pt x="870322" y="10189765"/>
                  <a:pt x="863391" y="10189765"/>
                </a:cubicBezTo>
                <a:lnTo>
                  <a:pt x="0" y="10189765"/>
                </a:lnTo>
                <a:lnTo>
                  <a:pt x="0" y="10189765"/>
                </a:lnTo>
                <a:lnTo>
                  <a:pt x="0" y="6"/>
                </a:lnTo>
                <a:lnTo>
                  <a:pt x="0" y="6"/>
                </a:lnTo>
                <a:lnTo>
                  <a:pt x="863391" y="6"/>
                </a:lnTo>
                <a:cubicBezTo>
                  <a:pt x="870322" y="6"/>
                  <a:pt x="875941" y="760369"/>
                  <a:pt x="875941" y="1698332"/>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0" tIns="166585" rIns="290410" bIns="166586" numCol="1" spcCol="1270" anchor="ctr" anchorCtr="0">
            <a:noAutofit/>
          </a:bodyPr>
          <a:lstStyle/>
          <a:p>
            <a:pPr marL="285750" lvl="1" indent="-285750" defTabSz="1422400">
              <a:lnSpc>
                <a:spcPct val="90000"/>
              </a:lnSpc>
              <a:spcBef>
                <a:spcPct val="0"/>
              </a:spcBef>
              <a:spcAft>
                <a:spcPct val="15000"/>
              </a:spcAft>
              <a:buChar char="••"/>
            </a:pPr>
            <a:r>
              <a:rPr lang="en-US" sz="3200" dirty="0" smtClean="0">
                <a:solidFill>
                  <a:schemeClr val="bg1"/>
                </a:solidFill>
                <a:latin typeface="Calibri Light" panose="020F0302020204030204" pitchFamily="34" charset="0"/>
              </a:rPr>
              <a:t>Program Outcomes</a:t>
            </a:r>
            <a:endParaRPr lang="en-US" sz="3200" dirty="0">
              <a:solidFill>
                <a:schemeClr val="bg1"/>
              </a:solidFill>
              <a:latin typeface="Calibri Light" panose="020F0302020204030204" pitchFamily="34" charset="0"/>
            </a:endParaRPr>
          </a:p>
        </p:txBody>
      </p:sp>
      <p:sp>
        <p:nvSpPr>
          <p:cNvPr id="11" name="Freeform 10"/>
          <p:cNvSpPr/>
          <p:nvPr/>
        </p:nvSpPr>
        <p:spPr>
          <a:xfrm>
            <a:off x="1025014" y="3497917"/>
            <a:ext cx="1067808" cy="1094926"/>
          </a:xfrm>
          <a:custGeom>
            <a:avLst/>
            <a:gdLst>
              <a:gd name="connsiteX0" fmla="*/ 0 w 1067808"/>
              <a:gd name="connsiteY0" fmla="*/ 177972 h 1094926"/>
              <a:gd name="connsiteX1" fmla="*/ 177972 w 1067808"/>
              <a:gd name="connsiteY1" fmla="*/ 0 h 1094926"/>
              <a:gd name="connsiteX2" fmla="*/ 889836 w 1067808"/>
              <a:gd name="connsiteY2" fmla="*/ 0 h 1094926"/>
              <a:gd name="connsiteX3" fmla="*/ 1067808 w 1067808"/>
              <a:gd name="connsiteY3" fmla="*/ 177972 h 1094926"/>
              <a:gd name="connsiteX4" fmla="*/ 1067808 w 1067808"/>
              <a:gd name="connsiteY4" fmla="*/ 916954 h 1094926"/>
              <a:gd name="connsiteX5" fmla="*/ 889836 w 1067808"/>
              <a:gd name="connsiteY5" fmla="*/ 1094926 h 1094926"/>
              <a:gd name="connsiteX6" fmla="*/ 177972 w 1067808"/>
              <a:gd name="connsiteY6" fmla="*/ 1094926 h 1094926"/>
              <a:gd name="connsiteX7" fmla="*/ 0 w 1067808"/>
              <a:gd name="connsiteY7" fmla="*/ 916954 h 1094926"/>
              <a:gd name="connsiteX8" fmla="*/ 0 w 1067808"/>
              <a:gd name="connsiteY8" fmla="*/ 177972 h 109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808" h="1094926">
                <a:moveTo>
                  <a:pt x="0" y="177972"/>
                </a:moveTo>
                <a:cubicBezTo>
                  <a:pt x="0" y="79681"/>
                  <a:pt x="79681" y="0"/>
                  <a:pt x="177972" y="0"/>
                </a:cubicBezTo>
                <a:lnTo>
                  <a:pt x="889836" y="0"/>
                </a:lnTo>
                <a:cubicBezTo>
                  <a:pt x="988127" y="0"/>
                  <a:pt x="1067808" y="79681"/>
                  <a:pt x="1067808" y="177972"/>
                </a:cubicBezTo>
                <a:lnTo>
                  <a:pt x="1067808" y="916954"/>
                </a:lnTo>
                <a:cubicBezTo>
                  <a:pt x="1067808" y="1015245"/>
                  <a:pt x="988127" y="1094926"/>
                  <a:pt x="889836" y="1094926"/>
                </a:cubicBezTo>
                <a:lnTo>
                  <a:pt x="177972" y="1094926"/>
                </a:lnTo>
                <a:cubicBezTo>
                  <a:pt x="79681" y="1094926"/>
                  <a:pt x="0" y="1015245"/>
                  <a:pt x="0" y="916954"/>
                </a:cubicBezTo>
                <a:lnTo>
                  <a:pt x="0" y="17797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4046" tIns="113086" rIns="174046" bIns="113086"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1"/>
                </a:solidFill>
                <a:latin typeface="Calibri Light" panose="020F0302020204030204" pitchFamily="34" charset="0"/>
              </a:rPr>
              <a:t>8</a:t>
            </a:r>
            <a:endParaRPr lang="en-US" sz="3200" kern="120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6416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556"/>
            <a:ext cx="10515600" cy="1325563"/>
          </a:xfrm>
        </p:spPr>
        <p:txBody>
          <a:bodyPr/>
          <a:lstStyle/>
          <a:p>
            <a:r>
              <a:rPr lang="en-US" dirty="0"/>
              <a:t>Section B.4 – Trainee Summary </a:t>
            </a:r>
            <a:r>
              <a:rPr lang="en-US" dirty="0">
                <a:solidFill>
                  <a:srgbClr val="FFFF00"/>
                </a:solidFill>
              </a:rPr>
              <a:t>Example</a:t>
            </a:r>
          </a:p>
        </p:txBody>
      </p:sp>
      <p:pic>
        <p:nvPicPr>
          <p:cNvPr id="9" name="Picture 8"/>
          <p:cNvPicPr>
            <a:picLocks noChangeAspect="1"/>
          </p:cNvPicPr>
          <p:nvPr/>
        </p:nvPicPr>
        <p:blipFill>
          <a:blip r:embed="rId2"/>
          <a:stretch>
            <a:fillRect/>
          </a:stretch>
        </p:blipFill>
        <p:spPr>
          <a:xfrm>
            <a:off x="838200" y="1433599"/>
            <a:ext cx="6362700" cy="4838700"/>
          </a:xfrm>
          <a:prstGeom prst="rect">
            <a:avLst/>
          </a:prstGeom>
        </p:spPr>
      </p:pic>
    </p:spTree>
    <p:extLst>
      <p:ext uri="{BB962C8B-B14F-4D97-AF65-F5344CB8AC3E}">
        <p14:creationId xmlns:p14="http://schemas.microsoft.com/office/powerpoint/2010/main" val="205464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3413"/>
            <a:ext cx="10515600" cy="1325563"/>
          </a:xfrm>
        </p:spPr>
        <p:txBody>
          <a:bodyPr/>
          <a:lstStyle/>
          <a:p>
            <a:r>
              <a:rPr lang="en-US" dirty="0"/>
              <a:t>Section B.4 – IDP &amp; Data Table 8</a:t>
            </a:r>
          </a:p>
        </p:txBody>
      </p:sp>
      <p:sp>
        <p:nvSpPr>
          <p:cNvPr id="3" name="Content Placeholder 2"/>
          <p:cNvSpPr>
            <a:spLocks noGrp="1"/>
          </p:cNvSpPr>
          <p:nvPr>
            <p:ph idx="1"/>
          </p:nvPr>
        </p:nvSpPr>
        <p:spPr/>
        <p:txBody>
          <a:bodyPr/>
          <a:lstStyle/>
          <a:p>
            <a:r>
              <a:rPr lang="en-US" u="sng" dirty="0">
                <a:latin typeface="+mj-lt"/>
              </a:rPr>
              <a:t>B.4</a:t>
            </a:r>
            <a:r>
              <a:rPr lang="en-US" dirty="0">
                <a:latin typeface="+mj-lt"/>
              </a:rPr>
              <a:t> – (Cont.)</a:t>
            </a:r>
          </a:p>
          <a:p>
            <a:pPr lvl="2"/>
            <a:r>
              <a:rPr lang="en-US" sz="3200" dirty="0">
                <a:solidFill>
                  <a:srgbClr val="FFFF00"/>
                </a:solidFill>
                <a:latin typeface="+mj-lt"/>
              </a:rPr>
              <a:t>Individual Development Plan (IDP)</a:t>
            </a:r>
          </a:p>
          <a:p>
            <a:pPr lvl="3"/>
            <a:r>
              <a:rPr lang="en-US" sz="2800" dirty="0">
                <a:latin typeface="+mj-lt"/>
              </a:rPr>
              <a:t>PI needs to write summary </a:t>
            </a:r>
            <a:r>
              <a:rPr lang="en-US" sz="2800" dirty="0" smtClean="0">
                <a:latin typeface="+mj-lt"/>
              </a:rPr>
              <a:t>but not include actual IDP’s</a:t>
            </a:r>
            <a:endParaRPr lang="en-US" sz="2800" dirty="0">
              <a:latin typeface="+mj-lt"/>
            </a:endParaRPr>
          </a:p>
          <a:p>
            <a:pPr lvl="2"/>
            <a:r>
              <a:rPr lang="en-US" sz="3200" dirty="0">
                <a:solidFill>
                  <a:srgbClr val="FFFF00"/>
                </a:solidFill>
                <a:latin typeface="+mj-lt"/>
              </a:rPr>
              <a:t>Table 8A,B, or C (Parts I, II &amp; IV)</a:t>
            </a:r>
          </a:p>
          <a:p>
            <a:pPr lvl="3"/>
            <a:r>
              <a:rPr lang="en-US" sz="2800" dirty="0">
                <a:latin typeface="+mj-lt"/>
              </a:rPr>
              <a:t>Part I.  - </a:t>
            </a:r>
            <a:r>
              <a:rPr lang="en-US" sz="2800" dirty="0" smtClean="0">
                <a:latin typeface="+mj-lt"/>
              </a:rPr>
              <a:t>Appointed to the training grant (accepted by agency)</a:t>
            </a:r>
          </a:p>
          <a:p>
            <a:pPr lvl="4"/>
            <a:r>
              <a:rPr lang="en-US" sz="2800" dirty="0" smtClean="0">
                <a:latin typeface="+mj-lt"/>
              </a:rPr>
              <a:t>Current and up to 15 years cumulative</a:t>
            </a:r>
            <a:endParaRPr lang="en-US" sz="2800" dirty="0">
              <a:latin typeface="+mj-lt"/>
            </a:endParaRPr>
          </a:p>
          <a:p>
            <a:pPr lvl="3"/>
            <a:r>
              <a:rPr lang="en-US" sz="2800" dirty="0">
                <a:latin typeface="+mj-lt"/>
              </a:rPr>
              <a:t>Part II.  - </a:t>
            </a:r>
            <a:r>
              <a:rPr lang="en-US" sz="2800" dirty="0" smtClean="0">
                <a:latin typeface="+mj-lt"/>
              </a:rPr>
              <a:t>Clearly </a:t>
            </a:r>
            <a:r>
              <a:rPr lang="en-US" sz="2800" dirty="0">
                <a:latin typeface="+mj-lt"/>
              </a:rPr>
              <a:t>Associated </a:t>
            </a:r>
            <a:endParaRPr lang="en-US" sz="2800" dirty="0" smtClean="0">
              <a:latin typeface="+mj-lt"/>
            </a:endParaRPr>
          </a:p>
          <a:p>
            <a:pPr marL="1371600" lvl="3" indent="0">
              <a:buNone/>
            </a:pPr>
            <a:endParaRPr lang="en-US" sz="2800" dirty="0" smtClean="0">
              <a:latin typeface="+mj-lt"/>
            </a:endParaRPr>
          </a:p>
          <a:p>
            <a:pPr lvl="3"/>
            <a:r>
              <a:rPr lang="en-US" sz="2800" dirty="0" smtClean="0">
                <a:latin typeface="+mj-lt"/>
              </a:rPr>
              <a:t>Part </a:t>
            </a:r>
            <a:r>
              <a:rPr lang="en-US" sz="2800" dirty="0">
                <a:latin typeface="+mj-lt"/>
              </a:rPr>
              <a:t>IV.  - Program Statistics – </a:t>
            </a:r>
            <a:r>
              <a:rPr lang="en-US" sz="2800" i="1" dirty="0" err="1">
                <a:latin typeface="+mj-lt"/>
              </a:rPr>
              <a:t>Predocs</a:t>
            </a:r>
            <a:r>
              <a:rPr lang="en-US" sz="2800" dirty="0">
                <a:latin typeface="+mj-lt"/>
              </a:rPr>
              <a:t> </a:t>
            </a:r>
            <a:r>
              <a:rPr lang="en-US" sz="2800" dirty="0" smtClean="0">
                <a:latin typeface="+mj-lt"/>
              </a:rPr>
              <a:t>only</a:t>
            </a:r>
            <a:endParaRPr lang="en-US" sz="2800" dirty="0">
              <a:latin typeface="+mj-lt"/>
            </a:endParaRPr>
          </a:p>
        </p:txBody>
      </p:sp>
    </p:spTree>
    <p:extLst>
      <p:ext uri="{BB962C8B-B14F-4D97-AF65-F5344CB8AC3E}">
        <p14:creationId xmlns:p14="http://schemas.microsoft.com/office/powerpoint/2010/main" val="165579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2042"/>
            <a:ext cx="10972800" cy="1130956"/>
          </a:xfrm>
        </p:spPr>
        <p:txBody>
          <a:bodyPr>
            <a:noAutofit/>
          </a:bodyPr>
          <a:lstStyle/>
          <a:p>
            <a:r>
              <a:rPr lang="en-US" dirty="0" smtClean="0"/>
              <a:t>Data </a:t>
            </a:r>
            <a:r>
              <a:rPr lang="en-US" dirty="0"/>
              <a:t>Table 8</a:t>
            </a:r>
          </a:p>
        </p:txBody>
      </p:sp>
      <p:pic>
        <p:nvPicPr>
          <p:cNvPr id="7" name="Picture 6"/>
          <p:cNvPicPr>
            <a:picLocks noChangeAspect="1"/>
          </p:cNvPicPr>
          <p:nvPr/>
        </p:nvPicPr>
        <p:blipFill rotWithShape="1">
          <a:blip r:embed="rId2"/>
          <a:srcRect l="588" r="495" b="31789"/>
          <a:stretch/>
        </p:blipFill>
        <p:spPr>
          <a:xfrm>
            <a:off x="274320" y="1195576"/>
            <a:ext cx="11787448" cy="2952318"/>
          </a:xfrm>
          <a:prstGeom prst="rect">
            <a:avLst/>
          </a:prstGeom>
        </p:spPr>
      </p:pic>
      <p:pic>
        <p:nvPicPr>
          <p:cNvPr id="8" name="Picture 2"/>
          <p:cNvPicPr>
            <a:picLocks noChangeAspect="1" noChangeArrowheads="1"/>
          </p:cNvPicPr>
          <p:nvPr/>
        </p:nvPicPr>
        <p:blipFill>
          <a:blip r:embed="rId3" cstate="print"/>
          <a:srcRect/>
          <a:stretch>
            <a:fillRect/>
          </a:stretch>
        </p:blipFill>
        <p:spPr bwMode="auto">
          <a:xfrm>
            <a:off x="260658" y="4614313"/>
            <a:ext cx="11814771" cy="1418550"/>
          </a:xfrm>
          <a:prstGeom prst="rect">
            <a:avLst/>
          </a:prstGeom>
          <a:noFill/>
          <a:ln w="9525">
            <a:noFill/>
            <a:miter lim="800000"/>
            <a:headEnd/>
            <a:tailEnd/>
          </a:ln>
        </p:spPr>
      </p:pic>
      <p:sp>
        <p:nvSpPr>
          <p:cNvPr id="6" name="Rectangle 5"/>
          <p:cNvSpPr/>
          <p:nvPr/>
        </p:nvSpPr>
        <p:spPr>
          <a:xfrm>
            <a:off x="-1155470" y="6032863"/>
            <a:ext cx="7830589" cy="523220"/>
          </a:xfrm>
          <a:prstGeom prst="rect">
            <a:avLst/>
          </a:prstGeom>
        </p:spPr>
        <p:txBody>
          <a:bodyPr wrap="square">
            <a:spAutoFit/>
          </a:bodyPr>
          <a:lstStyle/>
          <a:p>
            <a:pPr lvl="3"/>
            <a:r>
              <a:rPr lang="en-US" sz="2800" dirty="0"/>
              <a:t>Part IV.  - Program Statistics – </a:t>
            </a:r>
            <a:r>
              <a:rPr lang="en-US" sz="2800" i="1" dirty="0" err="1" smtClean="0">
                <a:solidFill>
                  <a:srgbClr val="FFFF00"/>
                </a:solidFill>
              </a:rPr>
              <a:t>Predocs</a:t>
            </a:r>
            <a:r>
              <a:rPr lang="en-US" sz="2800" dirty="0" smtClean="0"/>
              <a:t> only</a:t>
            </a:r>
            <a:endParaRPr lang="en-US" sz="2800" dirty="0"/>
          </a:p>
        </p:txBody>
      </p:sp>
    </p:spTree>
    <p:extLst>
      <p:ext uri="{BB962C8B-B14F-4D97-AF65-F5344CB8AC3E}">
        <p14:creationId xmlns:p14="http://schemas.microsoft.com/office/powerpoint/2010/main" val="263144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8 Part I. Instructions </a:t>
            </a:r>
          </a:p>
        </p:txBody>
      </p:sp>
      <p:sp>
        <p:nvSpPr>
          <p:cNvPr id="3" name="Content Placeholder 2"/>
          <p:cNvSpPr>
            <a:spLocks noGrp="1"/>
          </p:cNvSpPr>
          <p:nvPr>
            <p:ph idx="1"/>
          </p:nvPr>
        </p:nvSpPr>
        <p:spPr>
          <a:xfrm>
            <a:off x="838200" y="1690688"/>
            <a:ext cx="10515600" cy="4351338"/>
          </a:xfrm>
        </p:spPr>
        <p:txBody>
          <a:bodyPr>
            <a:normAutofit/>
          </a:bodyPr>
          <a:lstStyle/>
          <a:p>
            <a:pPr marL="228600" lvl="1">
              <a:spcBef>
                <a:spcPts val="1000"/>
              </a:spcBef>
            </a:pPr>
            <a:r>
              <a:rPr lang="en-US" sz="3200" dirty="0">
                <a:solidFill>
                  <a:srgbClr val="FFFF00"/>
                </a:solidFill>
                <a:latin typeface="+mj-lt"/>
              </a:rPr>
              <a:t>Part I.  Those Appointed to the Training Grant </a:t>
            </a:r>
          </a:p>
          <a:p>
            <a:pPr marL="685800" lvl="2">
              <a:spcBef>
                <a:spcPts val="1000"/>
              </a:spcBef>
            </a:pPr>
            <a:r>
              <a:rPr lang="en-US" sz="2800" dirty="0">
                <a:latin typeface="+mj-lt"/>
              </a:rPr>
              <a:t>Provide updated trainee student information, reflecting new appointments/entrants and other changes over the last reporting period</a:t>
            </a:r>
          </a:p>
          <a:p>
            <a:pPr marL="685800" lvl="2">
              <a:spcBef>
                <a:spcPts val="1000"/>
              </a:spcBef>
            </a:pPr>
            <a:r>
              <a:rPr lang="en-US" sz="2800" dirty="0">
                <a:latin typeface="+mj-lt"/>
              </a:rPr>
              <a:t>Cumulative up to 15 years</a:t>
            </a:r>
          </a:p>
          <a:p>
            <a:pPr marL="685800" lvl="2">
              <a:spcBef>
                <a:spcPts val="1000"/>
              </a:spcBef>
            </a:pPr>
            <a:r>
              <a:rPr lang="en-US" sz="2800" dirty="0">
                <a:latin typeface="+mj-lt"/>
              </a:rPr>
              <a:t>xTRACT will </a:t>
            </a:r>
            <a:r>
              <a:rPr lang="en-US" sz="2800" i="1" dirty="0">
                <a:latin typeface="+mj-lt"/>
              </a:rPr>
              <a:t>import</a:t>
            </a:r>
            <a:r>
              <a:rPr lang="en-US" sz="2800" dirty="0">
                <a:latin typeface="+mj-lt"/>
              </a:rPr>
              <a:t> trainee names from </a:t>
            </a:r>
            <a:r>
              <a:rPr lang="en-US" sz="2800" dirty="0" err="1">
                <a:latin typeface="+mj-lt"/>
              </a:rPr>
              <a:t>xTRAIN</a:t>
            </a:r>
            <a:r>
              <a:rPr lang="en-US" sz="2800" dirty="0">
                <a:latin typeface="+mj-lt"/>
              </a:rPr>
              <a:t> </a:t>
            </a:r>
          </a:p>
          <a:p>
            <a:pPr marL="228600" lvl="1">
              <a:spcBef>
                <a:spcPts val="1000"/>
              </a:spcBef>
            </a:pPr>
            <a:r>
              <a:rPr lang="en-US" sz="3200" dirty="0">
                <a:solidFill>
                  <a:srgbClr val="FFFF00"/>
                </a:solidFill>
                <a:latin typeface="+mj-lt"/>
              </a:rPr>
              <a:t>Part II.  Those Clearly Associated to the Training Grant </a:t>
            </a:r>
          </a:p>
          <a:p>
            <a:pPr marL="1143000" lvl="3">
              <a:spcBef>
                <a:spcPts val="1000"/>
              </a:spcBef>
            </a:pPr>
            <a:r>
              <a:rPr lang="en-US" sz="2400" dirty="0">
                <a:latin typeface="+mj-lt"/>
              </a:rPr>
              <a:t>Will have to be added separately since </a:t>
            </a:r>
            <a:r>
              <a:rPr lang="en-US" sz="2400" i="1" dirty="0">
                <a:latin typeface="+mj-lt"/>
              </a:rPr>
              <a:t>not</a:t>
            </a:r>
            <a:r>
              <a:rPr lang="en-US" sz="2400" dirty="0">
                <a:latin typeface="+mj-lt"/>
              </a:rPr>
              <a:t> already in xTRAIN</a:t>
            </a:r>
            <a:endParaRPr lang="en-US" dirty="0">
              <a:latin typeface="+mj-lt"/>
            </a:endParaRPr>
          </a:p>
        </p:txBody>
      </p:sp>
    </p:spTree>
    <p:extLst>
      <p:ext uri="{BB962C8B-B14F-4D97-AF65-F5344CB8AC3E}">
        <p14:creationId xmlns:p14="http://schemas.microsoft.com/office/powerpoint/2010/main" val="3230926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7334"/>
            <a:ext cx="11180618" cy="1878574"/>
          </a:xfrm>
        </p:spPr>
        <p:txBody>
          <a:bodyPr>
            <a:noAutofit/>
          </a:bodyPr>
          <a:lstStyle/>
          <a:p>
            <a:r>
              <a:rPr lang="en-US" dirty="0"/>
              <a:t>Table 8 – </a:t>
            </a:r>
            <a:r>
              <a:rPr lang="en-US" i="1" dirty="0"/>
              <a:t>Definition of Clearly Associated</a:t>
            </a:r>
          </a:p>
        </p:txBody>
      </p:sp>
      <p:sp>
        <p:nvSpPr>
          <p:cNvPr id="5" name="TextBox 4"/>
          <p:cNvSpPr txBox="1"/>
          <p:nvPr/>
        </p:nvSpPr>
        <p:spPr>
          <a:xfrm>
            <a:off x="609600" y="1649390"/>
            <a:ext cx="11180618"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Light" panose="020F0302020204030204" pitchFamily="34" charset="0"/>
              </a:rPr>
              <a:t>Current pre or postdocs who have a training experience </a:t>
            </a:r>
            <a:r>
              <a:rPr lang="en-US" sz="2800" dirty="0">
                <a:solidFill>
                  <a:srgbClr val="FFFF00"/>
                </a:solidFill>
                <a:latin typeface="Calibri Light" panose="020F0302020204030204" pitchFamily="34" charset="0"/>
              </a:rPr>
              <a:t>identical</a:t>
            </a:r>
            <a:r>
              <a:rPr lang="en-US" sz="2800" dirty="0">
                <a:latin typeface="Calibri Light" panose="020F0302020204030204" pitchFamily="34" charset="0"/>
              </a:rPr>
              <a:t> to those appointed to this grant and they must have been or currently are funded by another HHS or NIH mechanism (fellowship, R01, etc.—even for a short time)</a:t>
            </a:r>
            <a:br>
              <a:rPr lang="en-US" sz="2800" dirty="0">
                <a:latin typeface="Calibri Light" panose="020F0302020204030204" pitchFamily="34" charset="0"/>
              </a:rPr>
            </a:br>
            <a:endParaRPr lang="en-US" sz="2800" dirty="0">
              <a:latin typeface="Calibri Light" panose="020F0302020204030204" pitchFamily="34" charset="0"/>
            </a:endParaRPr>
          </a:p>
          <a:p>
            <a:pPr marL="457200" indent="-457200" algn="r">
              <a:buFont typeface="Arial" panose="020B0604020202020204" pitchFamily="34" charset="0"/>
              <a:buChar char="•"/>
            </a:pPr>
            <a:r>
              <a:rPr lang="en-US" sz="2800" dirty="0">
                <a:latin typeface="Calibri Light" panose="020F0302020204030204" pitchFamily="34" charset="0"/>
              </a:rPr>
              <a:t>Can be either TGE or non-TGE (non-citizen).  </a:t>
            </a:r>
            <a:r>
              <a:rPr lang="en-US" sz="2800" dirty="0">
                <a:solidFill>
                  <a:srgbClr val="FFFF00"/>
                </a:solidFill>
                <a:latin typeface="Calibri Light" panose="020F0302020204030204" pitchFamily="34" charset="0"/>
              </a:rPr>
              <a:t>Eligibility</a:t>
            </a:r>
            <a:r>
              <a:rPr lang="en-US" sz="2800" dirty="0">
                <a:latin typeface="Calibri Light" panose="020F0302020204030204" pitchFamily="34" charset="0"/>
              </a:rPr>
              <a:t> is </a:t>
            </a:r>
            <a:r>
              <a:rPr lang="en-US" sz="2800" dirty="0">
                <a:solidFill>
                  <a:srgbClr val="FFFF00"/>
                </a:solidFill>
                <a:latin typeface="Calibri Light" panose="020F0302020204030204" pitchFamily="34" charset="0"/>
              </a:rPr>
              <a:t>NOT</a:t>
            </a:r>
            <a:r>
              <a:rPr lang="en-US" sz="2800" dirty="0">
                <a:latin typeface="Calibri Light" panose="020F0302020204030204" pitchFamily="34" charset="0"/>
              </a:rPr>
              <a:t> a factor here</a:t>
            </a:r>
            <a:br>
              <a:rPr lang="en-US" sz="2800" dirty="0">
                <a:latin typeface="Calibri Light" panose="020F0302020204030204" pitchFamily="34" charset="0"/>
              </a:rPr>
            </a:br>
            <a:endParaRPr lang="en-US" sz="2800" dirty="0">
              <a:latin typeface="Calibri Light" panose="020F0302020204030204" pitchFamily="34" charset="0"/>
            </a:endParaRPr>
          </a:p>
          <a:p>
            <a:pPr lvl="1" indent="-457200">
              <a:buFont typeface="Arial" panose="020B0604020202020204" pitchFamily="34" charset="0"/>
              <a:buChar char="•"/>
            </a:pPr>
            <a:r>
              <a:rPr lang="en-US" sz="2800" dirty="0">
                <a:latin typeface="Calibri Light" panose="020F0302020204030204" pitchFamily="34" charset="0"/>
              </a:rPr>
              <a:t>Users should initially report only current “clearly associated” students. Then in each subsequent year, they should continue to add new entrants &amp; provide updated information about current &amp; past clearly associated students until 15 years of data have been completed</a:t>
            </a:r>
          </a:p>
        </p:txBody>
      </p:sp>
    </p:spTree>
    <p:extLst>
      <p:ext uri="{BB962C8B-B14F-4D97-AF65-F5344CB8AC3E}">
        <p14:creationId xmlns:p14="http://schemas.microsoft.com/office/powerpoint/2010/main" val="534563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88615" y="165838"/>
            <a:ext cx="11512318" cy="958432"/>
          </a:xfrm>
        </p:spPr>
        <p:txBody>
          <a:bodyPr>
            <a:normAutofit/>
          </a:bodyPr>
          <a:lstStyle/>
          <a:p>
            <a:r>
              <a:rPr lang="en-US" dirty="0"/>
              <a:t>Table 8  - Part IV. Program Statistics – </a:t>
            </a:r>
            <a:r>
              <a:rPr lang="en-US" i="1" dirty="0"/>
              <a:t>Predocs</a:t>
            </a:r>
            <a:r>
              <a:rPr lang="en-US" dirty="0"/>
              <a:t> only</a:t>
            </a:r>
          </a:p>
        </p:txBody>
      </p:sp>
      <p:sp>
        <p:nvSpPr>
          <p:cNvPr id="3" name="Content Placeholder 2"/>
          <p:cNvSpPr>
            <a:spLocks noGrp="1"/>
          </p:cNvSpPr>
          <p:nvPr>
            <p:ph idx="1"/>
          </p:nvPr>
        </p:nvSpPr>
        <p:spPr>
          <a:xfrm>
            <a:off x="197580" y="6109395"/>
            <a:ext cx="11709602" cy="534017"/>
          </a:xfrm>
        </p:spPr>
        <p:txBody>
          <a:bodyPr>
            <a:noAutofit/>
          </a:bodyPr>
          <a:lstStyle/>
          <a:p>
            <a:r>
              <a:rPr lang="en-US" sz="2800" dirty="0">
                <a:solidFill>
                  <a:srgbClr val="FFFF00"/>
                </a:solidFill>
                <a:latin typeface="+mj-lt"/>
              </a:rPr>
              <a:t>PI needs to summarize this data in Section B.4</a:t>
            </a:r>
            <a:endParaRPr lang="en-US" sz="2800" i="1" dirty="0">
              <a:solidFill>
                <a:srgbClr val="FFFF00"/>
              </a:solidFill>
              <a:latin typeface="+mj-lt"/>
            </a:endParaRPr>
          </a:p>
        </p:txBody>
      </p:sp>
      <p:pic>
        <p:nvPicPr>
          <p:cNvPr id="3074" name="Picture 2"/>
          <p:cNvPicPr>
            <a:picLocks noChangeAspect="1" noChangeArrowheads="1"/>
          </p:cNvPicPr>
          <p:nvPr/>
        </p:nvPicPr>
        <p:blipFill>
          <a:blip r:embed="rId3" cstate="print"/>
          <a:srcRect/>
          <a:stretch>
            <a:fillRect/>
          </a:stretch>
        </p:blipFill>
        <p:spPr bwMode="auto">
          <a:xfrm>
            <a:off x="188615" y="3041062"/>
            <a:ext cx="11814771" cy="1418550"/>
          </a:xfrm>
          <a:prstGeom prst="rect">
            <a:avLst/>
          </a:prstGeom>
          <a:noFill/>
          <a:ln w="9525">
            <a:noFill/>
            <a:miter lim="800000"/>
            <a:headEnd/>
            <a:tailEnd/>
          </a:ln>
        </p:spPr>
      </p:pic>
      <p:sp>
        <p:nvSpPr>
          <p:cNvPr id="7" name="Content Placeholder 3"/>
          <p:cNvSpPr txBox="1">
            <a:spLocks/>
          </p:cNvSpPr>
          <p:nvPr/>
        </p:nvSpPr>
        <p:spPr>
          <a:xfrm>
            <a:off x="785616" y="1434366"/>
            <a:ext cx="10515600" cy="44554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347472"/>
            <a:r>
              <a:rPr lang="en-US" sz="3200" dirty="0">
                <a:solidFill>
                  <a:schemeClr val="tx1"/>
                </a:solidFill>
                <a:latin typeface="+mj-lt"/>
              </a:rPr>
              <a:t>The percentage of trainees entering 10 years ago that </a:t>
            </a:r>
            <a:r>
              <a:rPr lang="en-US" sz="3200" dirty="0">
                <a:solidFill>
                  <a:srgbClr val="FFFF00"/>
                </a:solidFill>
                <a:latin typeface="+mj-lt"/>
              </a:rPr>
              <a:t>received support from this training grant </a:t>
            </a:r>
            <a:r>
              <a:rPr lang="en-US" sz="3200" dirty="0">
                <a:solidFill>
                  <a:schemeClr val="tx1"/>
                </a:solidFill>
                <a:latin typeface="+mj-lt"/>
              </a:rPr>
              <a:t>who received PhDs or equivalent degrees</a:t>
            </a:r>
          </a:p>
          <a:p>
            <a:pPr marL="285750" lvl="1" indent="-347472"/>
            <a:endParaRPr lang="en-US" sz="3200" dirty="0">
              <a:solidFill>
                <a:schemeClr val="tx1"/>
              </a:solidFill>
              <a:latin typeface="+mj-lt"/>
            </a:endParaRPr>
          </a:p>
          <a:p>
            <a:pPr marL="285750" lvl="1" indent="-347472"/>
            <a:endParaRPr lang="en-US" sz="3200" dirty="0">
              <a:solidFill>
                <a:schemeClr val="tx1"/>
              </a:solidFill>
              <a:latin typeface="+mj-lt"/>
            </a:endParaRPr>
          </a:p>
          <a:p>
            <a:pPr marL="285750" lvl="1" indent="-347472"/>
            <a:endParaRPr lang="en-US" sz="3200" dirty="0">
              <a:solidFill>
                <a:schemeClr val="tx1"/>
              </a:solidFill>
              <a:latin typeface="+mj-lt"/>
            </a:endParaRPr>
          </a:p>
          <a:p>
            <a:pPr marL="285750" lvl="1" indent="-347472"/>
            <a:endParaRPr lang="en-US" sz="3200" dirty="0">
              <a:solidFill>
                <a:schemeClr val="tx1"/>
              </a:solidFill>
              <a:latin typeface="+mj-lt"/>
            </a:endParaRPr>
          </a:p>
          <a:p>
            <a:pPr marL="285750" lvl="1" indent="-347472"/>
            <a:r>
              <a:rPr lang="en-US" sz="3200" dirty="0">
                <a:solidFill>
                  <a:schemeClr val="tx1"/>
                </a:solidFill>
                <a:latin typeface="+mj-lt"/>
              </a:rPr>
              <a:t>Average amount of years to Ph.D. </a:t>
            </a:r>
          </a:p>
          <a:p>
            <a:pPr marL="742950" lvl="2" indent="-347472"/>
            <a:r>
              <a:rPr lang="en-US" sz="2800" dirty="0">
                <a:solidFill>
                  <a:schemeClr val="tx1"/>
                </a:solidFill>
                <a:latin typeface="+mj-lt"/>
              </a:rPr>
              <a:t>Calculated to one decimal place (e.g., 5.5 years)</a:t>
            </a:r>
            <a:endParaRPr lang="en-US" sz="2800" strike="sngStrike" dirty="0">
              <a:solidFill>
                <a:schemeClr val="tx1"/>
              </a:solidFill>
              <a:latin typeface="+mj-lt"/>
            </a:endParaRPr>
          </a:p>
          <a:p>
            <a:pPr marL="0" indent="0">
              <a:buNone/>
            </a:pPr>
            <a:endParaRPr lang="en-US" sz="4000" dirty="0">
              <a:solidFill>
                <a:schemeClr val="tx1"/>
              </a:solidFill>
              <a:latin typeface="+mj-lt"/>
            </a:endParaRPr>
          </a:p>
        </p:txBody>
      </p:sp>
    </p:spTree>
    <p:extLst>
      <p:ext uri="{BB962C8B-B14F-4D97-AF65-F5344CB8AC3E}">
        <p14:creationId xmlns:p14="http://schemas.microsoft.com/office/powerpoint/2010/main" val="1645376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31479"/>
          <a:stretch/>
        </p:blipFill>
        <p:spPr>
          <a:xfrm>
            <a:off x="784409" y="221483"/>
            <a:ext cx="10515600" cy="2617129"/>
          </a:xfrm>
          <a:prstGeom prst="rect">
            <a:avLst/>
          </a:prstGeom>
        </p:spPr>
      </p:pic>
      <p:pic>
        <p:nvPicPr>
          <p:cNvPr id="5" name="Picture 4"/>
          <p:cNvPicPr>
            <a:picLocks noChangeAspect="1"/>
          </p:cNvPicPr>
          <p:nvPr/>
        </p:nvPicPr>
        <p:blipFill>
          <a:blip r:embed="rId3"/>
          <a:stretch>
            <a:fillRect/>
          </a:stretch>
        </p:blipFill>
        <p:spPr>
          <a:xfrm>
            <a:off x="265296" y="3276291"/>
            <a:ext cx="11553825" cy="3324225"/>
          </a:xfrm>
          <a:prstGeom prst="rect">
            <a:avLst/>
          </a:prstGeom>
        </p:spPr>
      </p:pic>
      <p:sp>
        <p:nvSpPr>
          <p:cNvPr id="2" name="Title 1"/>
          <p:cNvSpPr>
            <a:spLocks noGrp="1"/>
          </p:cNvSpPr>
          <p:nvPr>
            <p:ph type="title"/>
          </p:nvPr>
        </p:nvSpPr>
        <p:spPr>
          <a:xfrm>
            <a:off x="3213242" y="5466525"/>
            <a:ext cx="6431702" cy="831534"/>
          </a:xfrm>
        </p:spPr>
        <p:txBody>
          <a:bodyPr>
            <a:normAutofit fontScale="90000"/>
          </a:bodyPr>
          <a:lstStyle/>
          <a:p>
            <a:r>
              <a:rPr lang="en-US" dirty="0">
                <a:solidFill>
                  <a:srgbClr val="FF0000"/>
                </a:solidFill>
              </a:rPr>
              <a:t>Entering Table 8 into xTRACT</a:t>
            </a:r>
          </a:p>
        </p:txBody>
      </p:sp>
      <p:pic>
        <p:nvPicPr>
          <p:cNvPr id="6" name="Picture 5"/>
          <p:cNvPicPr>
            <a:picLocks noChangeAspect="1"/>
          </p:cNvPicPr>
          <p:nvPr/>
        </p:nvPicPr>
        <p:blipFill>
          <a:blip r:embed="rId4"/>
          <a:stretch>
            <a:fillRect/>
          </a:stretch>
        </p:blipFill>
        <p:spPr>
          <a:xfrm>
            <a:off x="3290361" y="6134962"/>
            <a:ext cx="2495550" cy="314325"/>
          </a:xfrm>
          <a:prstGeom prst="rect">
            <a:avLst/>
          </a:prstGeom>
        </p:spPr>
      </p:pic>
      <p:sp>
        <p:nvSpPr>
          <p:cNvPr id="16" name="Left Arrow 15"/>
          <p:cNvSpPr/>
          <p:nvPr/>
        </p:nvSpPr>
        <p:spPr>
          <a:xfrm rot="3422393">
            <a:off x="2294485" y="4610835"/>
            <a:ext cx="834050" cy="65513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40659" y="4814047"/>
            <a:ext cx="1703294" cy="5109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15">
            <a:extLst>
              <a:ext uri="{FF2B5EF4-FFF2-40B4-BE49-F238E27FC236}">
                <a16:creationId xmlns:a16="http://schemas.microsoft.com/office/drawing/2014/main" id="{D4CCD64F-A9FA-47A6-B551-DB1851F2789E}"/>
              </a:ext>
            </a:extLst>
          </p:cNvPr>
          <p:cNvSpPr/>
          <p:nvPr/>
        </p:nvSpPr>
        <p:spPr>
          <a:xfrm rot="14081984">
            <a:off x="2045442" y="1932228"/>
            <a:ext cx="834050" cy="65513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63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1.85185E-6 L 0.08334 0.23125 " pathEditMode="relative" rAng="0" ptsTypes="AA">
                                      <p:cBhvr>
                                        <p:cTn id="6" dur="2000" fill="hold"/>
                                        <p:tgtEl>
                                          <p:spTgt spid="8"/>
                                        </p:tgtEl>
                                        <p:attrNameLst>
                                          <p:attrName>ppt_x</p:attrName>
                                          <p:attrName>ppt_y</p:attrName>
                                        </p:attrNameLst>
                                      </p:cBhvr>
                                      <p:rCtr x="4167" y="1155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16667E-6 2.59259E-6 L -0.09323 -0.31991 " pathEditMode="relative" rAng="0" ptsTypes="AA">
                                      <p:cBhvr>
                                        <p:cTn id="10" dur="2000" fill="hold"/>
                                        <p:tgtEl>
                                          <p:spTgt spid="16"/>
                                        </p:tgtEl>
                                        <p:attrNameLst>
                                          <p:attrName>ppt_x</p:attrName>
                                          <p:attrName>ppt_y</p:attrName>
                                        </p:attrNameLst>
                                      </p:cBhvr>
                                      <p:rCtr x="-4661" y="-15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04963"/>
            <a:ext cx="10972800" cy="958432"/>
          </a:xfrm>
        </p:spPr>
        <p:txBody>
          <a:bodyPr>
            <a:normAutofit/>
          </a:bodyPr>
          <a:lstStyle/>
          <a:p>
            <a:r>
              <a:rPr lang="en-US" sz="4400" dirty="0"/>
              <a:t>xTRACT</a:t>
            </a:r>
          </a:p>
        </p:txBody>
      </p:sp>
      <p:sp>
        <p:nvSpPr>
          <p:cNvPr id="3" name="Content Placeholder 2"/>
          <p:cNvSpPr>
            <a:spLocks noGrp="1"/>
          </p:cNvSpPr>
          <p:nvPr>
            <p:ph idx="1"/>
          </p:nvPr>
        </p:nvSpPr>
        <p:spPr>
          <a:xfrm>
            <a:off x="495298" y="1330521"/>
            <a:ext cx="10744200" cy="5001453"/>
          </a:xfrm>
        </p:spPr>
        <p:txBody>
          <a:bodyPr>
            <a:noAutofit/>
          </a:bodyPr>
          <a:lstStyle/>
          <a:p>
            <a:pPr marL="0" indent="0">
              <a:buNone/>
            </a:pPr>
            <a:r>
              <a:rPr lang="en-US" sz="3200" dirty="0">
                <a:latin typeface="+mj-lt"/>
              </a:rPr>
              <a:t>If you have SO, AO, BO, PI or ASST you will see xTRACT on the eRA Commons toolbar.  However, the PI will still need to give you delegation of authority to work on their individual grant</a:t>
            </a:r>
          </a:p>
          <a:p>
            <a:pPr marL="0" indent="0">
              <a:buNone/>
            </a:pPr>
            <a:endParaRPr lang="en-US" sz="3200" dirty="0">
              <a:latin typeface="+mj-lt"/>
            </a:endParaRPr>
          </a:p>
          <a:p>
            <a:pPr marL="0" indent="0">
              <a:buNone/>
            </a:pPr>
            <a:endParaRPr lang="en-US" sz="3200" dirty="0">
              <a:latin typeface="+mj-lt"/>
            </a:endParaRPr>
          </a:p>
          <a:p>
            <a:pPr marL="0" indent="0">
              <a:buNone/>
            </a:pPr>
            <a:endParaRPr lang="en-US" sz="3200" dirty="0">
              <a:latin typeface="+mj-lt"/>
            </a:endParaRPr>
          </a:p>
          <a:p>
            <a:pPr marL="0" indent="0">
              <a:buNone/>
            </a:pPr>
            <a:endParaRPr lang="en-US" sz="3200" dirty="0">
              <a:latin typeface="+mj-lt"/>
            </a:endParaRPr>
          </a:p>
          <a:p>
            <a:pPr marL="0" indent="0">
              <a:buNone/>
            </a:pPr>
            <a:endParaRPr lang="en-US" dirty="0">
              <a:latin typeface="+mj-lt"/>
            </a:endParaRPr>
          </a:p>
          <a:p>
            <a:pPr marL="0" indent="0">
              <a:buNone/>
            </a:pPr>
            <a:r>
              <a:rPr lang="en-US" dirty="0">
                <a:latin typeface="+mj-lt"/>
              </a:rPr>
              <a:t>RTD = Research Training Dataset or Data Table</a:t>
            </a:r>
            <a:endParaRPr lang="en-US" sz="3200" dirty="0">
              <a:latin typeface="+mj-lt"/>
            </a:endParaRPr>
          </a:p>
        </p:txBody>
      </p:sp>
      <p:pic>
        <p:nvPicPr>
          <p:cNvPr id="5" name="Picture 4"/>
          <p:cNvPicPr>
            <a:picLocks noChangeAspect="1"/>
          </p:cNvPicPr>
          <p:nvPr/>
        </p:nvPicPr>
        <p:blipFill rotWithShape="1">
          <a:blip r:embed="rId3"/>
          <a:srcRect l="2750"/>
          <a:stretch/>
        </p:blipFill>
        <p:spPr>
          <a:xfrm>
            <a:off x="1106513" y="2703398"/>
            <a:ext cx="4492573" cy="2819400"/>
          </a:xfrm>
          <a:prstGeom prst="rect">
            <a:avLst/>
          </a:prstGeom>
        </p:spPr>
      </p:pic>
      <p:cxnSp>
        <p:nvCxnSpPr>
          <p:cNvPr id="6" name="Straight Arrow Connector 5"/>
          <p:cNvCxnSpPr>
            <a:cxnSpLocks/>
          </p:cNvCxnSpPr>
          <p:nvPr/>
        </p:nvCxnSpPr>
        <p:spPr>
          <a:xfrm flipH="1">
            <a:off x="1671874" y="4113098"/>
            <a:ext cx="714905" cy="583317"/>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307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99048" y="1163395"/>
            <a:ext cx="10497101" cy="5028213"/>
          </a:xfrm>
          <a:prstGeom prst="rect">
            <a:avLst/>
          </a:prstGeom>
        </p:spPr>
      </p:pic>
      <p:sp>
        <p:nvSpPr>
          <p:cNvPr id="2" name="Title 1"/>
          <p:cNvSpPr>
            <a:spLocks noGrp="1"/>
          </p:cNvSpPr>
          <p:nvPr>
            <p:ph type="title"/>
          </p:nvPr>
        </p:nvSpPr>
        <p:spPr>
          <a:xfrm>
            <a:off x="609599" y="204963"/>
            <a:ext cx="10972800" cy="958432"/>
          </a:xfrm>
        </p:spPr>
        <p:txBody>
          <a:bodyPr>
            <a:normAutofit/>
          </a:bodyPr>
          <a:lstStyle/>
          <a:p>
            <a:r>
              <a:rPr lang="en-US" sz="4400" dirty="0"/>
              <a:t>Main Landing Page</a:t>
            </a:r>
          </a:p>
        </p:txBody>
      </p:sp>
      <p:cxnSp>
        <p:nvCxnSpPr>
          <p:cNvPr id="7" name="Straight Arrow Connector 6"/>
          <p:cNvCxnSpPr>
            <a:cxnSpLocks/>
          </p:cNvCxnSpPr>
          <p:nvPr/>
        </p:nvCxnSpPr>
        <p:spPr>
          <a:xfrm flipH="1">
            <a:off x="3401189" y="1163395"/>
            <a:ext cx="737857" cy="562333"/>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cxnSpLocks/>
          </p:cNvCxnSpPr>
          <p:nvPr/>
        </p:nvCxnSpPr>
        <p:spPr>
          <a:xfrm flipH="1">
            <a:off x="3277017" y="4267200"/>
            <a:ext cx="737857" cy="562333"/>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cxnSpLocks/>
          </p:cNvCxnSpPr>
          <p:nvPr/>
        </p:nvCxnSpPr>
        <p:spPr>
          <a:xfrm flipH="1">
            <a:off x="9774106" y="4829533"/>
            <a:ext cx="737857" cy="562333"/>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548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09599" y="2320983"/>
            <a:ext cx="10860155" cy="1253490"/>
          </a:xfrm>
          <a:prstGeom prst="rect">
            <a:avLst/>
          </a:prstGeom>
        </p:spPr>
      </p:pic>
      <p:sp>
        <p:nvSpPr>
          <p:cNvPr id="2" name="Title 1"/>
          <p:cNvSpPr>
            <a:spLocks noGrp="1"/>
          </p:cNvSpPr>
          <p:nvPr>
            <p:ph type="title"/>
          </p:nvPr>
        </p:nvSpPr>
        <p:spPr>
          <a:xfrm>
            <a:off x="609599" y="204963"/>
            <a:ext cx="10972800" cy="958432"/>
          </a:xfrm>
        </p:spPr>
        <p:txBody>
          <a:bodyPr>
            <a:normAutofit/>
          </a:bodyPr>
          <a:lstStyle/>
          <a:p>
            <a:r>
              <a:rPr lang="en-US" sz="4400" dirty="0"/>
              <a:t>Select Prepare for RPPR</a:t>
            </a:r>
          </a:p>
        </p:txBody>
      </p:sp>
      <p:sp>
        <p:nvSpPr>
          <p:cNvPr id="7" name="Oval 6">
            <a:extLst>
              <a:ext uri="{FF2B5EF4-FFF2-40B4-BE49-F238E27FC236}">
                <a16:creationId xmlns:a16="http://schemas.microsoft.com/office/drawing/2014/main" id="{DDA3BA52-2509-40B4-BC4A-53F6A8C3F3E9}"/>
              </a:ext>
            </a:extLst>
          </p:cNvPr>
          <p:cNvSpPr/>
          <p:nvPr/>
        </p:nvSpPr>
        <p:spPr>
          <a:xfrm>
            <a:off x="1823188" y="2950499"/>
            <a:ext cx="1495797" cy="3125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DA3BA52-2509-40B4-BC4A-53F6A8C3F3E9}"/>
              </a:ext>
            </a:extLst>
          </p:cNvPr>
          <p:cNvSpPr/>
          <p:nvPr/>
        </p:nvSpPr>
        <p:spPr>
          <a:xfrm>
            <a:off x="9880992" y="2630113"/>
            <a:ext cx="1495797" cy="3125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cxnSpLocks/>
          </p:cNvCxnSpPr>
          <p:nvPr/>
        </p:nvCxnSpPr>
        <p:spPr>
          <a:xfrm flipH="1">
            <a:off x="2057659" y="1936322"/>
            <a:ext cx="823913" cy="769322"/>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368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&amp; Objectives</a:t>
            </a:r>
          </a:p>
        </p:txBody>
      </p:sp>
      <p:sp>
        <p:nvSpPr>
          <p:cNvPr id="3" name="Content Placeholder 2"/>
          <p:cNvSpPr>
            <a:spLocks noGrp="1"/>
          </p:cNvSpPr>
          <p:nvPr>
            <p:ph idx="1"/>
          </p:nvPr>
        </p:nvSpPr>
        <p:spPr/>
        <p:txBody>
          <a:bodyPr>
            <a:normAutofit/>
          </a:bodyPr>
          <a:lstStyle/>
          <a:p>
            <a:pPr>
              <a:lnSpc>
                <a:spcPct val="100000"/>
              </a:lnSpc>
              <a:spcBef>
                <a:spcPts val="0"/>
              </a:spcBef>
            </a:pPr>
            <a:r>
              <a:rPr lang="en-US" dirty="0">
                <a:latin typeface="+mj-lt"/>
                <a:ea typeface="Calibri"/>
                <a:cs typeface="Calibri"/>
                <a:sym typeface="Calibri"/>
              </a:rPr>
              <a:t>How to complete an NIH Training Grant  </a:t>
            </a:r>
            <a:r>
              <a:rPr lang="en-US" dirty="0" smtClean="0">
                <a:latin typeface="+mj-lt"/>
                <a:ea typeface="Calibri"/>
                <a:cs typeface="Calibri"/>
                <a:sym typeface="Calibri"/>
              </a:rPr>
              <a:t>Research </a:t>
            </a:r>
            <a:r>
              <a:rPr lang="en-US" dirty="0">
                <a:latin typeface="+mj-lt"/>
                <a:ea typeface="Calibri"/>
                <a:cs typeface="Calibri"/>
                <a:sym typeface="Calibri"/>
              </a:rPr>
              <a:t>Performance Progress </a:t>
            </a:r>
            <a:r>
              <a:rPr lang="en-US" dirty="0" smtClean="0">
                <a:latin typeface="+mj-lt"/>
                <a:ea typeface="Calibri"/>
                <a:cs typeface="Calibri"/>
                <a:sym typeface="Calibri"/>
              </a:rPr>
              <a:t>Report (RPPR)</a:t>
            </a:r>
            <a:endParaRPr lang="en-US" dirty="0">
              <a:latin typeface="+mj-lt"/>
              <a:ea typeface="Calibri"/>
              <a:cs typeface="Calibri"/>
              <a:sym typeface="Calibri"/>
            </a:endParaRPr>
          </a:p>
          <a:p>
            <a:pPr marL="0" indent="0">
              <a:lnSpc>
                <a:spcPct val="100000"/>
              </a:lnSpc>
              <a:spcBef>
                <a:spcPts val="0"/>
              </a:spcBef>
              <a:buNone/>
            </a:pPr>
            <a:endParaRPr lang="en-US" dirty="0">
              <a:latin typeface="+mj-lt"/>
              <a:ea typeface="Calibri"/>
              <a:cs typeface="Calibri"/>
              <a:sym typeface="Calibri"/>
            </a:endParaRPr>
          </a:p>
          <a:p>
            <a:pPr>
              <a:lnSpc>
                <a:spcPct val="100000"/>
              </a:lnSpc>
              <a:spcBef>
                <a:spcPts val="0"/>
              </a:spcBef>
            </a:pPr>
            <a:r>
              <a:rPr lang="en-US" dirty="0">
                <a:latin typeface="+mj-lt"/>
                <a:ea typeface="Calibri"/>
                <a:cs typeface="Calibri"/>
                <a:sym typeface="Calibri"/>
              </a:rPr>
              <a:t>Understand the nuances between a </a:t>
            </a:r>
            <a:r>
              <a:rPr lang="en-US" i="1" dirty="0">
                <a:solidFill>
                  <a:srgbClr val="FFFF00"/>
                </a:solidFill>
                <a:latin typeface="+mj-lt"/>
                <a:ea typeface="Calibri"/>
                <a:cs typeface="Calibri"/>
                <a:sym typeface="Calibri"/>
              </a:rPr>
              <a:t>Research</a:t>
            </a:r>
            <a:r>
              <a:rPr lang="en-US" i="1" dirty="0">
                <a:latin typeface="+mj-lt"/>
                <a:ea typeface="Calibri"/>
                <a:cs typeface="Calibri"/>
                <a:sym typeface="Calibri"/>
              </a:rPr>
              <a:t> RPPR and a </a:t>
            </a:r>
            <a:r>
              <a:rPr lang="en-US" i="1" dirty="0">
                <a:solidFill>
                  <a:srgbClr val="FFFF00"/>
                </a:solidFill>
                <a:latin typeface="+mj-lt"/>
                <a:ea typeface="Calibri"/>
                <a:cs typeface="Calibri"/>
                <a:sym typeface="Calibri"/>
              </a:rPr>
              <a:t>Training</a:t>
            </a:r>
            <a:r>
              <a:rPr lang="en-US" i="1" dirty="0">
                <a:latin typeface="+mj-lt"/>
                <a:ea typeface="Calibri"/>
                <a:cs typeface="Calibri"/>
                <a:sym typeface="Calibri"/>
              </a:rPr>
              <a:t> RPPR</a:t>
            </a:r>
          </a:p>
        </p:txBody>
      </p:sp>
    </p:spTree>
    <p:extLst>
      <p:ext uri="{BB962C8B-B14F-4D97-AF65-F5344CB8AC3E}">
        <p14:creationId xmlns:p14="http://schemas.microsoft.com/office/powerpoint/2010/main" val="140928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5351" y="810145"/>
            <a:ext cx="11877675" cy="5753100"/>
          </a:xfrm>
          <a:prstGeom prst="rect">
            <a:avLst/>
          </a:prstGeom>
        </p:spPr>
      </p:pic>
      <p:sp>
        <p:nvSpPr>
          <p:cNvPr id="2" name="Title 1"/>
          <p:cNvSpPr>
            <a:spLocks noGrp="1"/>
          </p:cNvSpPr>
          <p:nvPr>
            <p:ph type="title"/>
          </p:nvPr>
        </p:nvSpPr>
        <p:spPr>
          <a:xfrm>
            <a:off x="609599" y="62088"/>
            <a:ext cx="10972800" cy="958432"/>
          </a:xfrm>
        </p:spPr>
        <p:txBody>
          <a:bodyPr>
            <a:normAutofit/>
          </a:bodyPr>
          <a:lstStyle/>
          <a:p>
            <a:r>
              <a:rPr lang="en-US" dirty="0"/>
              <a:t>Copy prior RPPR Info</a:t>
            </a:r>
            <a:endParaRPr lang="en-US" sz="4400" dirty="0"/>
          </a:p>
        </p:txBody>
      </p:sp>
      <p:cxnSp>
        <p:nvCxnSpPr>
          <p:cNvPr id="7" name="Straight Arrow Connector 6"/>
          <p:cNvCxnSpPr>
            <a:cxnSpLocks/>
          </p:cNvCxnSpPr>
          <p:nvPr/>
        </p:nvCxnSpPr>
        <p:spPr>
          <a:xfrm flipH="1">
            <a:off x="7718627" y="3022560"/>
            <a:ext cx="823913" cy="769322"/>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119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5262" y="809625"/>
            <a:ext cx="11801475" cy="5238750"/>
          </a:xfrm>
          <a:prstGeom prst="rect">
            <a:avLst/>
          </a:prstGeom>
        </p:spPr>
      </p:pic>
    </p:spTree>
    <p:extLst>
      <p:ext uri="{BB962C8B-B14F-4D97-AF65-F5344CB8AC3E}">
        <p14:creationId xmlns:p14="http://schemas.microsoft.com/office/powerpoint/2010/main" val="39307297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56210" y="1163395"/>
            <a:ext cx="9276051" cy="5220126"/>
          </a:xfrm>
          <a:prstGeom prst="rect">
            <a:avLst/>
          </a:prstGeom>
        </p:spPr>
      </p:pic>
      <p:sp>
        <p:nvSpPr>
          <p:cNvPr id="2" name="Title 1"/>
          <p:cNvSpPr>
            <a:spLocks noGrp="1"/>
          </p:cNvSpPr>
          <p:nvPr>
            <p:ph type="title"/>
          </p:nvPr>
        </p:nvSpPr>
        <p:spPr>
          <a:xfrm>
            <a:off x="609599" y="204963"/>
            <a:ext cx="10972800" cy="958432"/>
          </a:xfrm>
        </p:spPr>
        <p:txBody>
          <a:bodyPr>
            <a:normAutofit/>
          </a:bodyPr>
          <a:lstStyle/>
          <a:p>
            <a:r>
              <a:rPr lang="en-US" sz="4400" dirty="0"/>
              <a:t>Edit Participating Trainees</a:t>
            </a:r>
          </a:p>
        </p:txBody>
      </p:sp>
      <p:cxnSp>
        <p:nvCxnSpPr>
          <p:cNvPr id="11" name="Straight Arrow Connector 10"/>
          <p:cNvCxnSpPr>
            <a:cxnSpLocks/>
          </p:cNvCxnSpPr>
          <p:nvPr/>
        </p:nvCxnSpPr>
        <p:spPr>
          <a:xfrm flipH="1">
            <a:off x="3324138" y="3461826"/>
            <a:ext cx="440489" cy="311632"/>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99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09599" y="1454672"/>
            <a:ext cx="9443605" cy="4835672"/>
          </a:xfrm>
          <a:prstGeom prst="rect">
            <a:avLst/>
          </a:prstGeom>
        </p:spPr>
      </p:pic>
      <p:sp>
        <p:nvSpPr>
          <p:cNvPr id="2" name="Title 1"/>
          <p:cNvSpPr>
            <a:spLocks noGrp="1"/>
          </p:cNvSpPr>
          <p:nvPr>
            <p:ph type="title"/>
          </p:nvPr>
        </p:nvSpPr>
        <p:spPr>
          <a:xfrm>
            <a:off x="609599" y="204963"/>
            <a:ext cx="10972800" cy="958432"/>
          </a:xfrm>
        </p:spPr>
        <p:txBody>
          <a:bodyPr>
            <a:normAutofit/>
          </a:bodyPr>
          <a:lstStyle/>
          <a:p>
            <a:r>
              <a:rPr lang="en-US" sz="4400" dirty="0"/>
              <a:t>Participating Trainee Detail</a:t>
            </a:r>
          </a:p>
        </p:txBody>
      </p:sp>
      <p:cxnSp>
        <p:nvCxnSpPr>
          <p:cNvPr id="5" name="Straight Arrow Connector 4"/>
          <p:cNvCxnSpPr>
            <a:cxnSpLocks/>
          </p:cNvCxnSpPr>
          <p:nvPr/>
        </p:nvCxnSpPr>
        <p:spPr>
          <a:xfrm flipH="1">
            <a:off x="3553444" y="4836203"/>
            <a:ext cx="82296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cxnSpLocks/>
          </p:cNvCxnSpPr>
          <p:nvPr/>
        </p:nvCxnSpPr>
        <p:spPr>
          <a:xfrm flipH="1">
            <a:off x="3315319" y="5184686"/>
            <a:ext cx="82296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p:cNvCxnSpPr>
          <p:nvPr/>
        </p:nvCxnSpPr>
        <p:spPr>
          <a:xfrm flipH="1">
            <a:off x="3706626" y="5763182"/>
            <a:ext cx="82296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cxnSpLocks/>
          </p:cNvCxnSpPr>
          <p:nvPr/>
        </p:nvCxnSpPr>
        <p:spPr>
          <a:xfrm flipH="1">
            <a:off x="9810640" y="3574473"/>
            <a:ext cx="704960" cy="397788"/>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cxnSpLocks/>
          </p:cNvCxnSpPr>
          <p:nvPr/>
        </p:nvCxnSpPr>
        <p:spPr>
          <a:xfrm flipH="1">
            <a:off x="5158695" y="3953200"/>
            <a:ext cx="82296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cxnSpLocks/>
          </p:cNvCxnSpPr>
          <p:nvPr/>
        </p:nvCxnSpPr>
        <p:spPr>
          <a:xfrm flipH="1">
            <a:off x="3553444" y="6099290"/>
            <a:ext cx="82296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cxnSpLocks/>
          </p:cNvCxnSpPr>
          <p:nvPr/>
        </p:nvCxnSpPr>
        <p:spPr>
          <a:xfrm flipH="1">
            <a:off x="3173322" y="5457335"/>
            <a:ext cx="822960"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5-Point Star 17"/>
          <p:cNvSpPr/>
          <p:nvPr/>
        </p:nvSpPr>
        <p:spPr>
          <a:xfrm>
            <a:off x="4819930" y="2912388"/>
            <a:ext cx="2017636" cy="960120"/>
          </a:xfrm>
          <a:prstGeom prst="star5">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7917660" y="2981605"/>
            <a:ext cx="2017636" cy="960120"/>
          </a:xfrm>
          <a:prstGeom prst="star5">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746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8365" y="1528803"/>
            <a:ext cx="11555204" cy="3260819"/>
          </a:xfrm>
          <a:prstGeom prst="rect">
            <a:avLst/>
          </a:prstGeom>
        </p:spPr>
      </p:pic>
      <p:sp>
        <p:nvSpPr>
          <p:cNvPr id="4" name="Title 3"/>
          <p:cNvSpPr>
            <a:spLocks noGrp="1"/>
          </p:cNvSpPr>
          <p:nvPr>
            <p:ph type="title"/>
          </p:nvPr>
        </p:nvSpPr>
        <p:spPr/>
        <p:txBody>
          <a:bodyPr>
            <a:normAutofit/>
          </a:bodyPr>
          <a:lstStyle/>
          <a:p>
            <a:r>
              <a:rPr lang="en-US" sz="4400" dirty="0">
                <a:solidFill>
                  <a:schemeClr val="bg1"/>
                </a:solidFill>
              </a:rPr>
              <a:t>Degree Info</a:t>
            </a:r>
          </a:p>
        </p:txBody>
      </p:sp>
      <p:sp>
        <p:nvSpPr>
          <p:cNvPr id="5" name="TextBox 4"/>
          <p:cNvSpPr txBox="1"/>
          <p:nvPr/>
        </p:nvSpPr>
        <p:spPr>
          <a:xfrm>
            <a:off x="458055" y="4789622"/>
            <a:ext cx="11275889"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If they are currently in training, list the terminal degree-to-date</a:t>
            </a:r>
          </a:p>
          <a:p>
            <a:pPr marL="342900" indent="-342900">
              <a:buFont typeface="Arial" panose="020B0604020202020204" pitchFamily="34" charset="0"/>
              <a:buChar char="•"/>
            </a:pPr>
            <a:r>
              <a:rPr lang="en-US" sz="2400" dirty="0"/>
              <a:t>If they are NOT a current trainee, the doctoral terminal degree needs to be indicated </a:t>
            </a:r>
          </a:p>
          <a:p>
            <a:pPr marL="342900" indent="-342900">
              <a:buFont typeface="Arial" panose="020B0604020202020204" pitchFamily="34" charset="0"/>
              <a:buChar char="•"/>
            </a:pPr>
            <a:r>
              <a:rPr lang="en-US" sz="2400" dirty="0"/>
              <a:t>Be sure to 	      received in training if degree is from UCSD</a:t>
            </a:r>
            <a:r>
              <a:rPr lang="en-US" sz="2400" dirty="0" smtClean="0"/>
              <a:t>!</a:t>
            </a:r>
            <a:endParaRPr lang="en-US" sz="2400" dirty="0"/>
          </a:p>
        </p:txBody>
      </p:sp>
      <p:sp>
        <p:nvSpPr>
          <p:cNvPr id="7" name="5-Point Star 6"/>
          <p:cNvSpPr/>
          <p:nvPr/>
        </p:nvSpPr>
        <p:spPr>
          <a:xfrm>
            <a:off x="8327209" y="3031461"/>
            <a:ext cx="1113818" cy="1179690"/>
          </a:xfrm>
          <a:prstGeom prst="star5">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0173" y="5574452"/>
            <a:ext cx="473972" cy="473972"/>
          </a:xfrm>
          <a:prstGeom prst="rect">
            <a:avLst/>
          </a:prstGeom>
        </p:spPr>
      </p:pic>
      <p:sp>
        <p:nvSpPr>
          <p:cNvPr id="9" name="Oval 8">
            <a:extLst>
              <a:ext uri="{FF2B5EF4-FFF2-40B4-BE49-F238E27FC236}">
                <a16:creationId xmlns:a16="http://schemas.microsoft.com/office/drawing/2014/main" id="{53A77C2F-D29A-4A42-B911-8E877A1C0887}"/>
              </a:ext>
            </a:extLst>
          </p:cNvPr>
          <p:cNvSpPr/>
          <p:nvPr/>
        </p:nvSpPr>
        <p:spPr>
          <a:xfrm>
            <a:off x="188365" y="4008734"/>
            <a:ext cx="1727062" cy="4899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cxnSpLocks/>
          </p:cNvCxnSpPr>
          <p:nvPr/>
        </p:nvCxnSpPr>
        <p:spPr>
          <a:xfrm flipH="1">
            <a:off x="458055" y="2928767"/>
            <a:ext cx="566928" cy="649224"/>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2666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solidFill>
                  <a:schemeClr val="tx1"/>
                </a:solidFill>
              </a:rPr>
              <a:t>Editing Degrees</a:t>
            </a:r>
          </a:p>
        </p:txBody>
      </p:sp>
      <p:sp>
        <p:nvSpPr>
          <p:cNvPr id="5" name="TextBox 4"/>
          <p:cNvSpPr txBox="1"/>
          <p:nvPr/>
        </p:nvSpPr>
        <p:spPr>
          <a:xfrm>
            <a:off x="609600" y="5912155"/>
            <a:ext cx="10246659" cy="830997"/>
          </a:xfrm>
          <a:prstGeom prst="rect">
            <a:avLst/>
          </a:prstGeom>
          <a:noFill/>
        </p:spPr>
        <p:txBody>
          <a:bodyPr wrap="square" rtlCol="0">
            <a:spAutoFit/>
          </a:bodyPr>
          <a:lstStyle/>
          <a:p>
            <a:r>
              <a:rPr lang="en-US" sz="2400" dirty="0"/>
              <a:t>Be sure to click terminal degree if you want trainee that has </a:t>
            </a:r>
            <a:r>
              <a:rPr lang="en-US" sz="2400" i="1" dirty="0"/>
              <a:t>ended</a:t>
            </a:r>
            <a:r>
              <a:rPr lang="en-US" sz="2400" dirty="0"/>
              <a:t> </a:t>
            </a:r>
            <a:r>
              <a:rPr lang="en-US" sz="2400" i="1" dirty="0"/>
              <a:t>training</a:t>
            </a:r>
            <a:r>
              <a:rPr lang="en-US" sz="2400" dirty="0"/>
              <a:t> on this RTD!</a:t>
            </a:r>
          </a:p>
        </p:txBody>
      </p:sp>
      <p:pic>
        <p:nvPicPr>
          <p:cNvPr id="2" name="Picture 1"/>
          <p:cNvPicPr>
            <a:picLocks noChangeAspect="1"/>
          </p:cNvPicPr>
          <p:nvPr/>
        </p:nvPicPr>
        <p:blipFill>
          <a:blip r:embed="rId3"/>
          <a:stretch>
            <a:fillRect/>
          </a:stretch>
        </p:blipFill>
        <p:spPr>
          <a:xfrm>
            <a:off x="4634955" y="209801"/>
            <a:ext cx="3343576" cy="5618117"/>
          </a:xfrm>
          <a:prstGeom prst="rect">
            <a:avLst/>
          </a:prstGeom>
        </p:spPr>
      </p:pic>
      <p:sp>
        <p:nvSpPr>
          <p:cNvPr id="3" name="Rectangle 2">
            <a:extLst>
              <a:ext uri="{FF2B5EF4-FFF2-40B4-BE49-F238E27FC236}">
                <a16:creationId xmlns:a16="http://schemas.microsoft.com/office/drawing/2014/main" id="{5D6DFE99-7512-44DF-B887-741182EFCC90}"/>
              </a:ext>
            </a:extLst>
          </p:cNvPr>
          <p:cNvSpPr/>
          <p:nvPr/>
        </p:nvSpPr>
        <p:spPr>
          <a:xfrm>
            <a:off x="4654195" y="3018859"/>
            <a:ext cx="2650732" cy="18921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25544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64147" y="47733"/>
            <a:ext cx="5543550" cy="6648450"/>
          </a:xfrm>
          <a:prstGeom prst="rect">
            <a:avLst/>
          </a:prstGeom>
        </p:spPr>
      </p:pic>
      <p:sp>
        <p:nvSpPr>
          <p:cNvPr id="4" name="Title 3"/>
          <p:cNvSpPr>
            <a:spLocks noGrp="1"/>
          </p:cNvSpPr>
          <p:nvPr>
            <p:ph type="title"/>
          </p:nvPr>
        </p:nvSpPr>
        <p:spPr>
          <a:xfrm>
            <a:off x="128016" y="293178"/>
            <a:ext cx="3090672" cy="5760149"/>
          </a:xfrm>
        </p:spPr>
        <p:txBody>
          <a:bodyPr>
            <a:normAutofit/>
          </a:bodyPr>
          <a:lstStyle/>
          <a:p>
            <a:r>
              <a:rPr lang="en-US" sz="4400" dirty="0">
                <a:solidFill>
                  <a:schemeClr val="bg1"/>
                </a:solidFill>
              </a:rPr>
              <a:t>Adding or editing Employment</a:t>
            </a:r>
          </a:p>
        </p:txBody>
      </p:sp>
      <p:cxnSp>
        <p:nvCxnSpPr>
          <p:cNvPr id="7" name="Straight Arrow Connector 6"/>
          <p:cNvCxnSpPr>
            <a:cxnSpLocks/>
          </p:cNvCxnSpPr>
          <p:nvPr/>
        </p:nvCxnSpPr>
        <p:spPr>
          <a:xfrm flipH="1">
            <a:off x="5297284" y="2001906"/>
            <a:ext cx="759092" cy="6286"/>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cxnSpLocks/>
          </p:cNvCxnSpPr>
          <p:nvPr/>
        </p:nvCxnSpPr>
        <p:spPr>
          <a:xfrm flipH="1">
            <a:off x="7901870" y="1995620"/>
            <a:ext cx="759092" cy="6286"/>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cxnSpLocks/>
          </p:cNvCxnSpPr>
          <p:nvPr/>
        </p:nvCxnSpPr>
        <p:spPr>
          <a:xfrm flipH="1">
            <a:off x="4917738" y="2656516"/>
            <a:ext cx="759092" cy="6286"/>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cxnSpLocks/>
          </p:cNvCxnSpPr>
          <p:nvPr/>
        </p:nvCxnSpPr>
        <p:spPr>
          <a:xfrm flipH="1">
            <a:off x="6056376" y="3371958"/>
            <a:ext cx="759092" cy="6286"/>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cxnSpLocks/>
          </p:cNvCxnSpPr>
          <p:nvPr/>
        </p:nvCxnSpPr>
        <p:spPr>
          <a:xfrm flipH="1">
            <a:off x="6435922" y="3796936"/>
            <a:ext cx="759092" cy="6286"/>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p:cNvCxnSpPr>
          <p:nvPr/>
        </p:nvCxnSpPr>
        <p:spPr>
          <a:xfrm flipH="1">
            <a:off x="6815468" y="4312823"/>
            <a:ext cx="759092" cy="6286"/>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cxnSpLocks/>
          </p:cNvCxnSpPr>
          <p:nvPr/>
        </p:nvCxnSpPr>
        <p:spPr>
          <a:xfrm flipH="1">
            <a:off x="4754452" y="4876905"/>
            <a:ext cx="759092" cy="6286"/>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cxnSpLocks/>
          </p:cNvCxnSpPr>
          <p:nvPr/>
        </p:nvCxnSpPr>
        <p:spPr>
          <a:xfrm flipH="1">
            <a:off x="5938087" y="5266261"/>
            <a:ext cx="759092" cy="6286"/>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9416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6" y="1970297"/>
            <a:ext cx="10381488" cy="2917406"/>
          </a:xfrm>
        </p:spPr>
        <p:txBody>
          <a:bodyPr>
            <a:noAutofit/>
          </a:bodyPr>
          <a:lstStyle/>
          <a:p>
            <a:pPr algn="ctr"/>
            <a:r>
              <a:rPr lang="en-US" sz="6600" dirty="0"/>
              <a:t>No Publications </a:t>
            </a:r>
            <a:r>
              <a:rPr lang="en-US" sz="6600" dirty="0" smtClean="0"/>
              <a:t>in xTRACT </a:t>
            </a:r>
            <a:r>
              <a:rPr lang="en-US" sz="6600" dirty="0"/>
              <a:t>participating trainees </a:t>
            </a:r>
            <a:br>
              <a:rPr lang="en-US" sz="6600" dirty="0"/>
            </a:br>
            <a:r>
              <a:rPr lang="en-US" sz="6600" dirty="0"/>
              <a:t>use </a:t>
            </a:r>
            <a:r>
              <a:rPr lang="en-US" sz="6600" dirty="0">
                <a:solidFill>
                  <a:srgbClr val="FFFF00"/>
                </a:solidFill>
              </a:rPr>
              <a:t>MyNCBI</a:t>
            </a:r>
          </a:p>
        </p:txBody>
      </p:sp>
    </p:spTree>
    <p:extLst>
      <p:ext uri="{BB962C8B-B14F-4D97-AF65-F5344CB8AC3E}">
        <p14:creationId xmlns:p14="http://schemas.microsoft.com/office/powerpoint/2010/main" val="3092422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599" y="1569716"/>
            <a:ext cx="3124200" cy="2324100"/>
          </a:xfrm>
          <a:prstGeom prst="rect">
            <a:avLst/>
          </a:prstGeom>
        </p:spPr>
      </p:pic>
      <p:sp>
        <p:nvSpPr>
          <p:cNvPr id="2" name="Title 1"/>
          <p:cNvSpPr>
            <a:spLocks noGrp="1"/>
          </p:cNvSpPr>
          <p:nvPr>
            <p:ph type="title"/>
          </p:nvPr>
        </p:nvSpPr>
        <p:spPr>
          <a:xfrm>
            <a:off x="609599" y="204963"/>
            <a:ext cx="10972800" cy="958432"/>
          </a:xfrm>
        </p:spPr>
        <p:txBody>
          <a:bodyPr>
            <a:normAutofit fontScale="90000"/>
          </a:bodyPr>
          <a:lstStyle/>
          <a:p>
            <a:r>
              <a:rPr lang="en-US" sz="4400" dirty="0" smtClean="0"/>
              <a:t>Table 8A Part IV. - Program Statistics – </a:t>
            </a:r>
            <a:r>
              <a:rPr lang="en-US" sz="4400" i="1" dirty="0" smtClean="0">
                <a:solidFill>
                  <a:srgbClr val="FFFF00"/>
                </a:solidFill>
              </a:rPr>
              <a:t>Predocs</a:t>
            </a:r>
            <a:r>
              <a:rPr lang="en-US" sz="4400" dirty="0" smtClean="0"/>
              <a:t> only </a:t>
            </a:r>
            <a:endParaRPr lang="en-US" sz="4400" dirty="0"/>
          </a:p>
        </p:txBody>
      </p:sp>
      <p:cxnSp>
        <p:nvCxnSpPr>
          <p:cNvPr id="10" name="Straight Arrow Connector 9"/>
          <p:cNvCxnSpPr>
            <a:cxnSpLocks/>
          </p:cNvCxnSpPr>
          <p:nvPr/>
        </p:nvCxnSpPr>
        <p:spPr>
          <a:xfrm flipV="1">
            <a:off x="8997696" y="3893816"/>
            <a:ext cx="1225296" cy="614176"/>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745224" y="4323326"/>
            <a:ext cx="2317120" cy="369332"/>
          </a:xfrm>
          <a:prstGeom prst="rect">
            <a:avLst/>
          </a:prstGeom>
          <a:noFill/>
        </p:spPr>
        <p:txBody>
          <a:bodyPr wrap="square" rtlCol="0">
            <a:spAutoFit/>
          </a:bodyPr>
          <a:lstStyle/>
          <a:p>
            <a:r>
              <a:rPr lang="en-US" dirty="0">
                <a:solidFill>
                  <a:srgbClr val="FF0000"/>
                </a:solidFill>
              </a:rPr>
              <a:t>NOT Auto populated</a:t>
            </a:r>
          </a:p>
        </p:txBody>
      </p:sp>
      <p:cxnSp>
        <p:nvCxnSpPr>
          <p:cNvPr id="6" name="Straight Arrow Connector 5"/>
          <p:cNvCxnSpPr>
            <a:cxnSpLocks/>
          </p:cNvCxnSpPr>
          <p:nvPr/>
        </p:nvCxnSpPr>
        <p:spPr>
          <a:xfrm flipH="1">
            <a:off x="2171699" y="2835379"/>
            <a:ext cx="1093555" cy="2282"/>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stretch>
            <a:fillRect/>
          </a:stretch>
        </p:blipFill>
        <p:spPr>
          <a:xfrm>
            <a:off x="4182779" y="2650803"/>
            <a:ext cx="7734300" cy="2486025"/>
          </a:xfrm>
          <a:prstGeom prst="rect">
            <a:avLst/>
          </a:prstGeom>
        </p:spPr>
      </p:pic>
    </p:spTree>
    <p:extLst>
      <p:ext uri="{BB962C8B-B14F-4D97-AF65-F5344CB8AC3E}">
        <p14:creationId xmlns:p14="http://schemas.microsoft.com/office/powerpoint/2010/main" val="2750995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04963"/>
            <a:ext cx="10972800" cy="958432"/>
          </a:xfrm>
        </p:spPr>
        <p:txBody>
          <a:bodyPr>
            <a:normAutofit/>
          </a:bodyPr>
          <a:lstStyle/>
          <a:p>
            <a:r>
              <a:rPr lang="en-US" sz="4400" dirty="0"/>
              <a:t>Preview PDF</a:t>
            </a:r>
          </a:p>
        </p:txBody>
      </p:sp>
      <p:sp>
        <p:nvSpPr>
          <p:cNvPr id="6" name="Rectangle 5"/>
          <p:cNvSpPr/>
          <p:nvPr/>
        </p:nvSpPr>
        <p:spPr>
          <a:xfrm>
            <a:off x="4044648" y="3697332"/>
            <a:ext cx="6719057" cy="584775"/>
          </a:xfrm>
          <a:prstGeom prst="rect">
            <a:avLst/>
          </a:prstGeom>
        </p:spPr>
        <p:txBody>
          <a:bodyPr wrap="square">
            <a:spAutoFit/>
          </a:bodyPr>
          <a:lstStyle/>
          <a:p>
            <a:r>
              <a:rPr lang="en-US" sz="3200" dirty="0">
                <a:solidFill>
                  <a:schemeClr val="bg1"/>
                </a:solidFill>
              </a:rPr>
              <a:t>Check data tables</a:t>
            </a:r>
          </a:p>
        </p:txBody>
      </p:sp>
      <p:pic>
        <p:nvPicPr>
          <p:cNvPr id="8" name="Picture 7"/>
          <p:cNvPicPr>
            <a:picLocks noChangeAspect="1"/>
          </p:cNvPicPr>
          <p:nvPr/>
        </p:nvPicPr>
        <p:blipFill>
          <a:blip r:embed="rId3"/>
          <a:stretch>
            <a:fillRect/>
          </a:stretch>
        </p:blipFill>
        <p:spPr>
          <a:xfrm>
            <a:off x="676976" y="1627003"/>
            <a:ext cx="4941578" cy="3676052"/>
          </a:xfrm>
          <a:prstGeom prst="rect">
            <a:avLst/>
          </a:prstGeom>
        </p:spPr>
      </p:pic>
      <p:cxnSp>
        <p:nvCxnSpPr>
          <p:cNvPr id="10" name="Straight Arrow Connector 9"/>
          <p:cNvCxnSpPr>
            <a:cxnSpLocks/>
          </p:cNvCxnSpPr>
          <p:nvPr/>
        </p:nvCxnSpPr>
        <p:spPr>
          <a:xfrm flipH="1">
            <a:off x="2444817" y="4172826"/>
            <a:ext cx="1090101"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281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Outline</a:t>
            </a:r>
          </a:p>
        </p:txBody>
      </p:sp>
      <p:sp>
        <p:nvSpPr>
          <p:cNvPr id="3" name="Content Placeholder 2"/>
          <p:cNvSpPr>
            <a:spLocks noGrp="1"/>
          </p:cNvSpPr>
          <p:nvPr>
            <p:ph idx="1"/>
          </p:nvPr>
        </p:nvSpPr>
        <p:spPr>
          <a:xfrm>
            <a:off x="838200" y="1408548"/>
            <a:ext cx="10515600" cy="4954152"/>
          </a:xfrm>
        </p:spPr>
        <p:txBody>
          <a:bodyPr>
            <a:normAutofit/>
          </a:bodyPr>
          <a:lstStyle/>
          <a:p>
            <a:r>
              <a:rPr lang="en-US" dirty="0">
                <a:latin typeface="+mj-lt"/>
              </a:rPr>
              <a:t>RPPR Sections</a:t>
            </a:r>
          </a:p>
          <a:p>
            <a:pPr lvl="1"/>
            <a:r>
              <a:rPr lang="en-US" sz="3200" dirty="0">
                <a:latin typeface="+mj-lt"/>
              </a:rPr>
              <a:t>Section A.  Cover Page</a:t>
            </a:r>
          </a:p>
          <a:p>
            <a:pPr lvl="1"/>
            <a:r>
              <a:rPr lang="en-US" sz="3200" dirty="0">
                <a:latin typeface="+mj-lt"/>
              </a:rPr>
              <a:t>Section B.  Accomplishments</a:t>
            </a:r>
          </a:p>
          <a:p>
            <a:pPr lvl="1"/>
            <a:r>
              <a:rPr lang="en-US" sz="3200" dirty="0" smtClean="0">
                <a:latin typeface="+mj-lt"/>
              </a:rPr>
              <a:t>Section </a:t>
            </a:r>
            <a:r>
              <a:rPr lang="en-US" sz="3200" dirty="0">
                <a:latin typeface="+mj-lt"/>
              </a:rPr>
              <a:t>C.  </a:t>
            </a:r>
            <a:r>
              <a:rPr lang="en-US" sz="3200" dirty="0" smtClean="0">
                <a:latin typeface="+mj-lt"/>
              </a:rPr>
              <a:t>Products</a:t>
            </a:r>
            <a:endParaRPr lang="en-US" sz="3200" dirty="0">
              <a:solidFill>
                <a:srgbClr val="FFFF00"/>
              </a:solidFill>
              <a:latin typeface="+mj-lt"/>
            </a:endParaRPr>
          </a:p>
          <a:p>
            <a:pPr lvl="1"/>
            <a:r>
              <a:rPr lang="en-US" sz="3200" dirty="0">
                <a:latin typeface="+mj-lt"/>
              </a:rPr>
              <a:t>Section D.  Participants</a:t>
            </a:r>
          </a:p>
          <a:p>
            <a:pPr lvl="1"/>
            <a:r>
              <a:rPr lang="en-US" sz="3200" dirty="0">
                <a:latin typeface="+mj-lt"/>
              </a:rPr>
              <a:t>Section E.  Impact</a:t>
            </a:r>
          </a:p>
          <a:p>
            <a:pPr lvl="1"/>
            <a:r>
              <a:rPr lang="en-US" sz="3200" dirty="0">
                <a:latin typeface="+mj-lt"/>
              </a:rPr>
              <a:t>Section F.  </a:t>
            </a:r>
            <a:r>
              <a:rPr lang="en-US" sz="3200" dirty="0" smtClean="0">
                <a:latin typeface="+mj-lt"/>
              </a:rPr>
              <a:t>Changes</a:t>
            </a:r>
          </a:p>
          <a:p>
            <a:pPr lvl="1"/>
            <a:r>
              <a:rPr lang="en-US" sz="3200" dirty="0">
                <a:latin typeface="+mj-lt"/>
              </a:rPr>
              <a:t>Section G.  Special Reporting Requirements</a:t>
            </a:r>
          </a:p>
          <a:p>
            <a:pPr lvl="2"/>
            <a:r>
              <a:rPr lang="en-US" sz="2800" dirty="0">
                <a:latin typeface="+mj-lt"/>
              </a:rPr>
              <a:t>e.g.  Responsible Conduct of </a:t>
            </a:r>
            <a:r>
              <a:rPr lang="en-US" sz="2800" dirty="0" smtClean="0">
                <a:latin typeface="+mj-lt"/>
              </a:rPr>
              <a:t>Research &amp; Childcare Costs</a:t>
            </a:r>
            <a:endParaRPr lang="en-US" sz="2800" dirty="0">
              <a:latin typeface="+mj-lt"/>
            </a:endParaRPr>
          </a:p>
          <a:p>
            <a:pPr lvl="1"/>
            <a:r>
              <a:rPr lang="en-US" sz="3200" dirty="0">
                <a:latin typeface="+mj-lt"/>
              </a:rPr>
              <a:t>Section H.  </a:t>
            </a:r>
            <a:r>
              <a:rPr lang="en-US" sz="3200" dirty="0" smtClean="0">
                <a:latin typeface="+mj-lt"/>
              </a:rPr>
              <a:t>Budget</a:t>
            </a:r>
            <a:endParaRPr lang="en-US" sz="3200" dirty="0">
              <a:latin typeface="+mj-lt"/>
            </a:endParaRPr>
          </a:p>
        </p:txBody>
      </p:sp>
    </p:spTree>
    <p:extLst>
      <p:ext uri="{BB962C8B-B14F-4D97-AF65-F5344CB8AC3E}">
        <p14:creationId xmlns:p14="http://schemas.microsoft.com/office/powerpoint/2010/main" val="83019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04963"/>
            <a:ext cx="10972800" cy="958432"/>
          </a:xfrm>
        </p:spPr>
        <p:txBody>
          <a:bodyPr>
            <a:normAutofit/>
          </a:bodyPr>
          <a:lstStyle/>
          <a:p>
            <a:r>
              <a:rPr lang="en-US" sz="4400" dirty="0"/>
              <a:t>Preview PDF</a:t>
            </a:r>
          </a:p>
        </p:txBody>
      </p:sp>
      <p:pic>
        <p:nvPicPr>
          <p:cNvPr id="3" name="Picture 2"/>
          <p:cNvPicPr>
            <a:picLocks noChangeAspect="1"/>
          </p:cNvPicPr>
          <p:nvPr/>
        </p:nvPicPr>
        <p:blipFill>
          <a:blip r:embed="rId3"/>
          <a:stretch>
            <a:fillRect/>
          </a:stretch>
        </p:blipFill>
        <p:spPr>
          <a:xfrm>
            <a:off x="369520" y="1260658"/>
            <a:ext cx="11377171" cy="4553001"/>
          </a:xfrm>
          <a:prstGeom prst="rect">
            <a:avLst/>
          </a:prstGeom>
        </p:spPr>
      </p:pic>
    </p:spTree>
    <p:extLst>
      <p:ext uri="{BB962C8B-B14F-4D97-AF65-F5344CB8AC3E}">
        <p14:creationId xmlns:p14="http://schemas.microsoft.com/office/powerpoint/2010/main" val="16126179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04963"/>
            <a:ext cx="10972800" cy="958432"/>
          </a:xfrm>
        </p:spPr>
        <p:txBody>
          <a:bodyPr>
            <a:normAutofit/>
          </a:bodyPr>
          <a:lstStyle/>
          <a:p>
            <a:r>
              <a:rPr lang="en-US" sz="4400" dirty="0"/>
              <a:t>Preview PDF – note the watermark</a:t>
            </a:r>
          </a:p>
        </p:txBody>
      </p:sp>
      <p:pic>
        <p:nvPicPr>
          <p:cNvPr id="5" name="Picture 4"/>
          <p:cNvPicPr>
            <a:picLocks noChangeAspect="1"/>
          </p:cNvPicPr>
          <p:nvPr/>
        </p:nvPicPr>
        <p:blipFill rotWithShape="1">
          <a:blip r:embed="rId3"/>
          <a:srcRect l="1143"/>
          <a:stretch/>
        </p:blipFill>
        <p:spPr>
          <a:xfrm>
            <a:off x="731519" y="1163395"/>
            <a:ext cx="10546079" cy="5000625"/>
          </a:xfrm>
          <a:prstGeom prst="rect">
            <a:avLst/>
          </a:prstGeom>
        </p:spPr>
      </p:pic>
    </p:spTree>
    <p:extLst>
      <p:ext uri="{BB962C8B-B14F-4D97-AF65-F5344CB8AC3E}">
        <p14:creationId xmlns:p14="http://schemas.microsoft.com/office/powerpoint/2010/main" val="26156539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2829"/>
            <a:ext cx="10515600" cy="1325563"/>
          </a:xfrm>
        </p:spPr>
        <p:txBody>
          <a:bodyPr/>
          <a:lstStyle/>
          <a:p>
            <a:r>
              <a:rPr lang="en-US" dirty="0" smtClean="0"/>
              <a:t>Finalizing the RTD – </a:t>
            </a:r>
            <a:r>
              <a:rPr lang="en-US" dirty="0" smtClean="0"/>
              <a:t>Errors?</a:t>
            </a:r>
            <a:endParaRPr lang="en-US" dirty="0"/>
          </a:p>
        </p:txBody>
      </p:sp>
      <p:sp>
        <p:nvSpPr>
          <p:cNvPr id="7" name="Content Placeholder 6"/>
          <p:cNvSpPr>
            <a:spLocks noGrp="1"/>
          </p:cNvSpPr>
          <p:nvPr>
            <p:ph idx="1"/>
          </p:nvPr>
        </p:nvSpPr>
        <p:spPr>
          <a:xfrm>
            <a:off x="838200" y="1608392"/>
            <a:ext cx="10515600" cy="4351338"/>
          </a:xfrm>
        </p:spPr>
        <p:txBody>
          <a:bodyPr>
            <a:normAutofit/>
          </a:bodyPr>
          <a:lstStyle/>
          <a:p>
            <a:pPr marL="457200" lvl="0" indent="-457200">
              <a:lnSpc>
                <a:spcPct val="100000"/>
              </a:lnSpc>
              <a:spcBef>
                <a:spcPts val="0"/>
              </a:spcBef>
              <a:buFont typeface="Wingdings" panose="05000000000000000000" pitchFamily="2" charset="2"/>
              <a:buChar char="ü"/>
            </a:pPr>
            <a:r>
              <a:rPr lang="en-US" b="1" dirty="0" smtClean="0">
                <a:solidFill>
                  <a:srgbClr val="FFFF00"/>
                </a:solidFill>
                <a:latin typeface="+mj-lt"/>
              </a:rPr>
              <a:t>All</a:t>
            </a:r>
            <a:r>
              <a:rPr lang="en-US" dirty="0" smtClean="0">
                <a:latin typeface="+mj-lt"/>
              </a:rPr>
              <a:t> </a:t>
            </a:r>
            <a:r>
              <a:rPr lang="en-US" dirty="0">
                <a:latin typeface="+mj-lt"/>
              </a:rPr>
              <a:t>trainees </a:t>
            </a:r>
            <a:r>
              <a:rPr lang="en-US" b="1" dirty="0">
                <a:solidFill>
                  <a:srgbClr val="FFFF00"/>
                </a:solidFill>
                <a:latin typeface="+mj-lt"/>
              </a:rPr>
              <a:t>must</a:t>
            </a:r>
            <a:r>
              <a:rPr lang="en-US" dirty="0">
                <a:latin typeface="+mj-lt"/>
              </a:rPr>
              <a:t> have a start date in the </a:t>
            </a:r>
            <a:r>
              <a:rPr lang="en-US" b="1" dirty="0">
                <a:solidFill>
                  <a:srgbClr val="FFFF00"/>
                </a:solidFill>
                <a:latin typeface="+mj-lt"/>
              </a:rPr>
              <a:t>In Training Data</a:t>
            </a:r>
            <a:r>
              <a:rPr lang="en-US" dirty="0">
                <a:latin typeface="+mj-lt"/>
              </a:rPr>
              <a:t> </a:t>
            </a:r>
            <a:r>
              <a:rPr lang="en-US" dirty="0" smtClean="0">
                <a:latin typeface="+mj-lt"/>
              </a:rPr>
              <a:t>section</a:t>
            </a:r>
          </a:p>
          <a:p>
            <a:pPr marL="457200" lvl="0" indent="-457200">
              <a:lnSpc>
                <a:spcPct val="100000"/>
              </a:lnSpc>
              <a:spcBef>
                <a:spcPts val="0"/>
              </a:spcBef>
              <a:buFont typeface="Wingdings" panose="05000000000000000000" pitchFamily="2" charset="2"/>
              <a:buChar char="ü"/>
            </a:pPr>
            <a:r>
              <a:rPr lang="en-US" dirty="0">
                <a:latin typeface="+mj-lt"/>
              </a:rPr>
              <a:t>T</a:t>
            </a:r>
            <a:r>
              <a:rPr lang="en-US" dirty="0" smtClean="0">
                <a:latin typeface="+mj-lt"/>
              </a:rPr>
              <a:t>rainees </a:t>
            </a:r>
            <a:r>
              <a:rPr lang="en-US" dirty="0">
                <a:latin typeface="+mj-lt"/>
              </a:rPr>
              <a:t>with </a:t>
            </a:r>
            <a:r>
              <a:rPr lang="en-US" i="1" dirty="0" smtClean="0">
                <a:solidFill>
                  <a:srgbClr val="FFFF00"/>
                </a:solidFill>
                <a:latin typeface="+mj-lt"/>
              </a:rPr>
              <a:t>no</a:t>
            </a:r>
            <a:r>
              <a:rPr lang="en-US" dirty="0" smtClean="0">
                <a:latin typeface="+mj-lt"/>
              </a:rPr>
              <a:t> selected </a:t>
            </a:r>
            <a:r>
              <a:rPr lang="en-US" dirty="0">
                <a:latin typeface="+mj-lt"/>
              </a:rPr>
              <a:t>for </a:t>
            </a:r>
            <a:r>
              <a:rPr lang="en-US" b="1" dirty="0">
                <a:latin typeface="+mj-lt"/>
              </a:rPr>
              <a:t>In Training</a:t>
            </a:r>
            <a:r>
              <a:rPr lang="en-US" dirty="0">
                <a:latin typeface="+mj-lt"/>
              </a:rPr>
              <a:t> status </a:t>
            </a:r>
            <a:r>
              <a:rPr lang="en-US" b="1" i="1" dirty="0">
                <a:solidFill>
                  <a:srgbClr val="FFFF00"/>
                </a:solidFill>
                <a:latin typeface="+mj-lt"/>
              </a:rPr>
              <a:t>must</a:t>
            </a:r>
            <a:r>
              <a:rPr lang="en-US" dirty="0">
                <a:latin typeface="+mj-lt"/>
              </a:rPr>
              <a:t> have an end </a:t>
            </a:r>
            <a:r>
              <a:rPr lang="en-US" dirty="0" smtClean="0">
                <a:latin typeface="+mj-lt"/>
              </a:rPr>
              <a:t>date</a:t>
            </a:r>
          </a:p>
          <a:p>
            <a:pPr marL="457200" lvl="0" indent="-457200">
              <a:lnSpc>
                <a:spcPct val="100000"/>
              </a:lnSpc>
              <a:spcBef>
                <a:spcPts val="0"/>
              </a:spcBef>
              <a:buFont typeface="Wingdings" panose="05000000000000000000" pitchFamily="2" charset="2"/>
              <a:buChar char="ü"/>
            </a:pPr>
            <a:r>
              <a:rPr lang="en-US" dirty="0" smtClean="0">
                <a:solidFill>
                  <a:prstClr val="white"/>
                </a:solidFill>
                <a:latin typeface="+mj-lt"/>
              </a:rPr>
              <a:t>You </a:t>
            </a:r>
            <a:r>
              <a:rPr lang="en-US" dirty="0">
                <a:solidFill>
                  <a:prstClr val="white"/>
                </a:solidFill>
                <a:latin typeface="+mj-lt"/>
              </a:rPr>
              <a:t>will </a:t>
            </a:r>
            <a:r>
              <a:rPr lang="en-US" dirty="0">
                <a:solidFill>
                  <a:srgbClr val="FFFF00"/>
                </a:solidFill>
                <a:latin typeface="+mj-lt"/>
              </a:rPr>
              <a:t>not</a:t>
            </a:r>
            <a:r>
              <a:rPr lang="en-US" dirty="0">
                <a:solidFill>
                  <a:prstClr val="white"/>
                </a:solidFill>
                <a:latin typeface="+mj-lt"/>
              </a:rPr>
              <a:t> be able to finalize the RTD if you have </a:t>
            </a:r>
            <a:r>
              <a:rPr lang="en-US" i="1" dirty="0">
                <a:solidFill>
                  <a:srgbClr val="FFFF00"/>
                </a:solidFill>
                <a:latin typeface="+mj-lt"/>
              </a:rPr>
              <a:t>past</a:t>
            </a:r>
            <a:r>
              <a:rPr lang="en-US" dirty="0">
                <a:solidFill>
                  <a:prstClr val="white"/>
                </a:solidFill>
                <a:latin typeface="+mj-lt"/>
              </a:rPr>
              <a:t> trainees with </a:t>
            </a:r>
            <a:r>
              <a:rPr lang="en-US" i="1" dirty="0">
                <a:solidFill>
                  <a:srgbClr val="FFFF00"/>
                </a:solidFill>
                <a:latin typeface="+mj-lt"/>
              </a:rPr>
              <a:t>no</a:t>
            </a:r>
            <a:r>
              <a:rPr lang="en-US" dirty="0">
                <a:solidFill>
                  <a:prstClr val="white"/>
                </a:solidFill>
                <a:latin typeface="+mj-lt"/>
              </a:rPr>
              <a:t> end date </a:t>
            </a:r>
            <a:r>
              <a:rPr lang="en-US" i="1" dirty="0">
                <a:solidFill>
                  <a:prstClr val="white"/>
                </a:solidFill>
                <a:latin typeface="+mj-lt"/>
              </a:rPr>
              <a:t>(under trainee data)</a:t>
            </a:r>
          </a:p>
          <a:p>
            <a:pPr marL="0" indent="0">
              <a:buNone/>
            </a:pPr>
            <a:endParaRPr lang="en-US" dirty="0">
              <a:latin typeface="+mj-lt"/>
            </a:endParaRPr>
          </a:p>
        </p:txBody>
      </p:sp>
      <p:pic>
        <p:nvPicPr>
          <p:cNvPr id="3" name="Picture 2"/>
          <p:cNvPicPr>
            <a:picLocks noChangeAspect="1"/>
          </p:cNvPicPr>
          <p:nvPr/>
        </p:nvPicPr>
        <p:blipFill rotWithShape="1">
          <a:blip r:embed="rId3"/>
          <a:srcRect l="4291" t="3040" r="3112" b="6012"/>
          <a:stretch/>
        </p:blipFill>
        <p:spPr>
          <a:xfrm>
            <a:off x="2987040" y="3539579"/>
            <a:ext cx="6217920" cy="2798064"/>
          </a:xfrm>
          <a:prstGeom prst="rect">
            <a:avLst/>
          </a:prstGeom>
        </p:spPr>
      </p:pic>
    </p:spTree>
    <p:extLst>
      <p:ext uri="{BB962C8B-B14F-4D97-AF65-F5344CB8AC3E}">
        <p14:creationId xmlns:p14="http://schemas.microsoft.com/office/powerpoint/2010/main" val="77388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8 Tips</a:t>
            </a:r>
            <a:endParaRPr lang="en-US" dirty="0"/>
          </a:p>
        </p:txBody>
      </p:sp>
      <p:sp>
        <p:nvSpPr>
          <p:cNvPr id="6" name="Content Placeholder 5"/>
          <p:cNvSpPr>
            <a:spLocks noGrp="1"/>
          </p:cNvSpPr>
          <p:nvPr>
            <p:ph idx="1"/>
          </p:nvPr>
        </p:nvSpPr>
        <p:spPr/>
        <p:txBody>
          <a:bodyPr>
            <a:normAutofit/>
          </a:bodyPr>
          <a:lstStyle/>
          <a:p>
            <a:pPr marL="457200" indent="-457200">
              <a:buFont typeface="Wingdings" panose="05000000000000000000" pitchFamily="2" charset="2"/>
              <a:buChar char="ü"/>
            </a:pPr>
            <a:r>
              <a:rPr lang="en-US" sz="3200" i="1" dirty="0" smtClean="0"/>
              <a:t>For </a:t>
            </a:r>
            <a:r>
              <a:rPr lang="en-US" sz="3200" i="1" dirty="0">
                <a:solidFill>
                  <a:srgbClr val="FFFF00"/>
                </a:solidFill>
              </a:rPr>
              <a:t>past trainees</a:t>
            </a:r>
            <a:r>
              <a:rPr lang="en-US" sz="3200" dirty="0"/>
              <a:t>, if              box is </a:t>
            </a:r>
            <a:r>
              <a:rPr lang="en-US" sz="3200" dirty="0">
                <a:solidFill>
                  <a:srgbClr val="FFFF00"/>
                </a:solidFill>
              </a:rPr>
              <a:t>not</a:t>
            </a:r>
            <a:r>
              <a:rPr lang="en-US" sz="3200" dirty="0"/>
              <a:t> checked, the trainee will </a:t>
            </a:r>
            <a:r>
              <a:rPr lang="en-US" sz="3200" dirty="0">
                <a:solidFill>
                  <a:srgbClr val="FFFF00"/>
                </a:solidFill>
              </a:rPr>
              <a:t>not</a:t>
            </a:r>
            <a:r>
              <a:rPr lang="en-US" sz="3200" dirty="0"/>
              <a:t> appear on </a:t>
            </a:r>
            <a:r>
              <a:rPr lang="en-US" sz="3200" dirty="0" smtClean="0"/>
              <a:t>RTD</a:t>
            </a:r>
            <a:endParaRPr lang="en-US" sz="3200" dirty="0"/>
          </a:p>
        </p:txBody>
      </p:sp>
      <p:pic>
        <p:nvPicPr>
          <p:cNvPr id="5" name="Picture 4"/>
          <p:cNvPicPr>
            <a:picLocks noChangeAspect="1"/>
          </p:cNvPicPr>
          <p:nvPr/>
        </p:nvPicPr>
        <p:blipFill>
          <a:blip r:embed="rId3"/>
          <a:stretch>
            <a:fillRect/>
          </a:stretch>
        </p:blipFill>
        <p:spPr>
          <a:xfrm>
            <a:off x="4692350" y="1560449"/>
            <a:ext cx="1054544" cy="741374"/>
          </a:xfrm>
          <a:prstGeom prst="rect">
            <a:avLst/>
          </a:prstGeom>
        </p:spPr>
      </p:pic>
    </p:spTree>
    <p:extLst>
      <p:ext uri="{BB962C8B-B14F-4D97-AF65-F5344CB8AC3E}">
        <p14:creationId xmlns:p14="http://schemas.microsoft.com/office/powerpoint/2010/main" val="298631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57937" y="1971828"/>
            <a:ext cx="5464901" cy="4448175"/>
          </a:xfrm>
          <a:prstGeom prst="rect">
            <a:avLst/>
          </a:prstGeom>
        </p:spPr>
      </p:pic>
      <p:sp>
        <p:nvSpPr>
          <p:cNvPr id="2" name="Title 1"/>
          <p:cNvSpPr>
            <a:spLocks noGrp="1"/>
          </p:cNvSpPr>
          <p:nvPr>
            <p:ph type="title"/>
          </p:nvPr>
        </p:nvSpPr>
        <p:spPr/>
        <p:txBody>
          <a:bodyPr/>
          <a:lstStyle/>
          <a:p>
            <a:r>
              <a:rPr lang="en-US" dirty="0"/>
              <a:t>Section B.4 - Trainee Diversity Form</a:t>
            </a:r>
          </a:p>
        </p:txBody>
      </p:sp>
      <p:pic>
        <p:nvPicPr>
          <p:cNvPr id="4" name="Picture 3"/>
          <p:cNvPicPr>
            <a:picLocks noChangeAspect="1"/>
          </p:cNvPicPr>
          <p:nvPr/>
        </p:nvPicPr>
        <p:blipFill rotWithShape="1">
          <a:blip r:embed="rId3"/>
          <a:srcRect r="31219"/>
          <a:stretch/>
        </p:blipFill>
        <p:spPr>
          <a:xfrm>
            <a:off x="825094" y="1949857"/>
            <a:ext cx="4789079" cy="4448175"/>
          </a:xfrm>
          <a:prstGeom prst="rect">
            <a:avLst/>
          </a:prstGeom>
        </p:spPr>
      </p:pic>
      <p:cxnSp>
        <p:nvCxnSpPr>
          <p:cNvPr id="5" name="Straight Arrow Connector 4"/>
          <p:cNvCxnSpPr>
            <a:cxnSpLocks/>
          </p:cNvCxnSpPr>
          <p:nvPr/>
        </p:nvCxnSpPr>
        <p:spPr>
          <a:xfrm flipH="1">
            <a:off x="2510444" y="5244995"/>
            <a:ext cx="363692" cy="343000"/>
          </a:xfrm>
          <a:prstGeom prst="straightConnector1">
            <a:avLst/>
          </a:prstGeom>
          <a:ln w="2857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cxnSpLocks/>
          </p:cNvCxnSpPr>
          <p:nvPr/>
        </p:nvCxnSpPr>
        <p:spPr>
          <a:xfrm flipH="1">
            <a:off x="11473034" y="3546001"/>
            <a:ext cx="299607" cy="343000"/>
          </a:xfrm>
          <a:prstGeom prst="straightConnector1">
            <a:avLst/>
          </a:prstGeom>
          <a:ln w="2857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803129" y="1387053"/>
            <a:ext cx="2523411" cy="584775"/>
          </a:xfrm>
          <a:prstGeom prst="rect">
            <a:avLst/>
          </a:prstGeom>
          <a:noFill/>
        </p:spPr>
        <p:txBody>
          <a:bodyPr wrap="square" rtlCol="0">
            <a:spAutoFit/>
          </a:bodyPr>
          <a:lstStyle/>
          <a:p>
            <a:r>
              <a:rPr lang="en-US" sz="3200" dirty="0" smtClean="0"/>
              <a:t>RPPR </a:t>
            </a:r>
            <a:r>
              <a:rPr lang="en-US" sz="3200" dirty="0" smtClean="0"/>
              <a:t>Module </a:t>
            </a:r>
            <a:endParaRPr lang="en-US" sz="3200" dirty="0"/>
          </a:p>
        </p:txBody>
      </p:sp>
      <p:sp>
        <p:nvSpPr>
          <p:cNvPr id="8" name="TextBox 7"/>
          <p:cNvSpPr txBox="1"/>
          <p:nvPr/>
        </p:nvSpPr>
        <p:spPr>
          <a:xfrm>
            <a:off x="7880390" y="1430996"/>
            <a:ext cx="2967719" cy="584775"/>
          </a:xfrm>
          <a:prstGeom prst="rect">
            <a:avLst/>
          </a:prstGeom>
          <a:noFill/>
        </p:spPr>
        <p:txBody>
          <a:bodyPr wrap="square" rtlCol="0">
            <a:spAutoFit/>
          </a:bodyPr>
          <a:lstStyle/>
          <a:p>
            <a:r>
              <a:rPr lang="en-US" sz="3200" dirty="0" err="1" smtClean="0"/>
              <a:t>xTRAIN</a:t>
            </a:r>
            <a:r>
              <a:rPr lang="en-US" sz="3200" dirty="0" smtClean="0"/>
              <a:t> Module </a:t>
            </a:r>
            <a:endParaRPr lang="en-US" sz="3200" dirty="0"/>
          </a:p>
        </p:txBody>
      </p:sp>
      <p:sp>
        <p:nvSpPr>
          <p:cNvPr id="10" name="TextBox 9"/>
          <p:cNvSpPr txBox="1"/>
          <p:nvPr/>
        </p:nvSpPr>
        <p:spPr>
          <a:xfrm>
            <a:off x="5456280" y="1430995"/>
            <a:ext cx="701657" cy="584775"/>
          </a:xfrm>
          <a:prstGeom prst="rect">
            <a:avLst/>
          </a:prstGeom>
          <a:noFill/>
        </p:spPr>
        <p:txBody>
          <a:bodyPr wrap="square" rtlCol="0">
            <a:spAutoFit/>
          </a:bodyPr>
          <a:lstStyle/>
          <a:p>
            <a:r>
              <a:rPr lang="en-US" sz="3200" dirty="0" smtClean="0"/>
              <a:t>OR</a:t>
            </a:r>
            <a:endParaRPr lang="en-US" sz="3200" dirty="0"/>
          </a:p>
        </p:txBody>
      </p:sp>
    </p:spTree>
    <p:extLst>
      <p:ext uri="{BB962C8B-B14F-4D97-AF65-F5344CB8AC3E}">
        <p14:creationId xmlns:p14="http://schemas.microsoft.com/office/powerpoint/2010/main" val="38200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7162" y="101051"/>
            <a:ext cx="8467725" cy="4943475"/>
          </a:xfrm>
          <a:prstGeom prst="rect">
            <a:avLst/>
          </a:prstGeom>
        </p:spPr>
      </p:pic>
      <p:pic>
        <p:nvPicPr>
          <p:cNvPr id="6" name="Picture 5"/>
          <p:cNvPicPr>
            <a:picLocks noChangeAspect="1"/>
          </p:cNvPicPr>
          <p:nvPr/>
        </p:nvPicPr>
        <p:blipFill>
          <a:blip r:embed="rId3"/>
          <a:stretch>
            <a:fillRect/>
          </a:stretch>
        </p:blipFill>
        <p:spPr>
          <a:xfrm>
            <a:off x="2633749" y="5301441"/>
            <a:ext cx="8686800" cy="1143000"/>
          </a:xfrm>
          <a:prstGeom prst="rect">
            <a:avLst/>
          </a:prstGeom>
        </p:spPr>
      </p:pic>
      <p:cxnSp>
        <p:nvCxnSpPr>
          <p:cNvPr id="4" name="Straight Arrow Connector 3"/>
          <p:cNvCxnSpPr>
            <a:cxnSpLocks/>
          </p:cNvCxnSpPr>
          <p:nvPr/>
        </p:nvCxnSpPr>
        <p:spPr>
          <a:xfrm flipH="1">
            <a:off x="4441417" y="320620"/>
            <a:ext cx="299607" cy="343000"/>
          </a:xfrm>
          <a:prstGeom prst="straightConnector1">
            <a:avLst/>
          </a:prstGeom>
          <a:ln w="2857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cxnSpLocks/>
          </p:cNvCxnSpPr>
          <p:nvPr/>
        </p:nvCxnSpPr>
        <p:spPr>
          <a:xfrm flipH="1">
            <a:off x="3869917" y="977845"/>
            <a:ext cx="299607" cy="343000"/>
          </a:xfrm>
          <a:prstGeom prst="straightConnector1">
            <a:avLst/>
          </a:prstGeom>
          <a:ln w="2857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cxnSpLocks/>
          </p:cNvCxnSpPr>
          <p:nvPr/>
        </p:nvCxnSpPr>
        <p:spPr>
          <a:xfrm flipH="1">
            <a:off x="10737442" y="5701441"/>
            <a:ext cx="299607" cy="343000"/>
          </a:xfrm>
          <a:prstGeom prst="straightConnector1">
            <a:avLst/>
          </a:prstGeom>
          <a:ln w="2857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7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561"/>
            <a:ext cx="10515600" cy="1325563"/>
          </a:xfrm>
        </p:spPr>
        <p:txBody>
          <a:bodyPr/>
          <a:lstStyle/>
          <a:p>
            <a:r>
              <a:rPr lang="en-US" dirty="0"/>
              <a:t>Section B.4  - PDF Upload</a:t>
            </a:r>
          </a:p>
        </p:txBody>
      </p:sp>
      <p:sp>
        <p:nvSpPr>
          <p:cNvPr id="3" name="Content Placeholder 2"/>
          <p:cNvSpPr>
            <a:spLocks noGrp="1"/>
          </p:cNvSpPr>
          <p:nvPr>
            <p:ph idx="1"/>
          </p:nvPr>
        </p:nvSpPr>
        <p:spPr>
          <a:xfrm>
            <a:off x="838200" y="1557124"/>
            <a:ext cx="10515600" cy="4811738"/>
          </a:xfrm>
        </p:spPr>
        <p:txBody>
          <a:bodyPr>
            <a:noAutofit/>
          </a:bodyPr>
          <a:lstStyle/>
          <a:p>
            <a:r>
              <a:rPr lang="en-US" sz="3200" u="sng" dirty="0">
                <a:solidFill>
                  <a:srgbClr val="FFFF00"/>
                </a:solidFill>
              </a:rPr>
              <a:t>B.4 </a:t>
            </a:r>
            <a:r>
              <a:rPr lang="en-US" sz="3200" dirty="0">
                <a:solidFill>
                  <a:srgbClr val="FFFF00"/>
                </a:solidFill>
              </a:rPr>
              <a:t>– When all components are complete – </a:t>
            </a:r>
            <a:r>
              <a:rPr lang="en-US" sz="3200" dirty="0" smtClean="0">
                <a:solidFill>
                  <a:srgbClr val="FFFF00"/>
                </a:solidFill>
              </a:rPr>
              <a:t>1 PDF</a:t>
            </a:r>
            <a:r>
              <a:rPr lang="en-US" sz="3200" dirty="0">
                <a:solidFill>
                  <a:srgbClr val="FFFF00"/>
                </a:solidFill>
              </a:rPr>
              <a:t> </a:t>
            </a:r>
            <a:r>
              <a:rPr lang="en-US" sz="3200" dirty="0" smtClean="0">
                <a:solidFill>
                  <a:srgbClr val="FFFF00"/>
                </a:solidFill>
              </a:rPr>
              <a:t>is </a:t>
            </a:r>
            <a:r>
              <a:rPr lang="en-US" sz="3200" dirty="0">
                <a:solidFill>
                  <a:srgbClr val="FFFF00"/>
                </a:solidFill>
              </a:rPr>
              <a:t>uploaded</a:t>
            </a:r>
          </a:p>
          <a:p>
            <a:r>
              <a:rPr lang="en-US" sz="3200" i="1" dirty="0" smtClean="0"/>
              <a:t>Collate </a:t>
            </a:r>
            <a:r>
              <a:rPr lang="en-US" sz="3200" i="1" dirty="0"/>
              <a:t>this info: </a:t>
            </a:r>
          </a:p>
          <a:p>
            <a:pPr lvl="1"/>
            <a:r>
              <a:rPr lang="en-US" sz="2800" dirty="0" smtClean="0"/>
              <a:t>Trainee </a:t>
            </a:r>
            <a:r>
              <a:rPr lang="en-US" sz="2800" dirty="0"/>
              <a:t>Summaries</a:t>
            </a:r>
          </a:p>
          <a:p>
            <a:pPr lvl="1"/>
            <a:r>
              <a:rPr lang="en-US" sz="2800" dirty="0"/>
              <a:t>Individual Development Plan (IDP) summary from PI</a:t>
            </a:r>
          </a:p>
          <a:p>
            <a:pPr lvl="1"/>
            <a:r>
              <a:rPr lang="en-US" sz="2800" dirty="0"/>
              <a:t>PI needs to summarize table 8 and program statistics (predocs only</a:t>
            </a:r>
            <a:r>
              <a:rPr lang="en-US" sz="2800" dirty="0" smtClean="0"/>
              <a:t>)</a:t>
            </a:r>
          </a:p>
          <a:p>
            <a:pPr lvl="1"/>
            <a:endParaRPr lang="en-US" dirty="0"/>
          </a:p>
          <a:p>
            <a:pPr lvl="1"/>
            <a:endParaRPr lang="en-US" dirty="0"/>
          </a:p>
          <a:p>
            <a:pPr lvl="1"/>
            <a:r>
              <a:rPr lang="en-US" sz="3200" dirty="0" smtClean="0">
                <a:solidFill>
                  <a:srgbClr val="FFFF00"/>
                </a:solidFill>
              </a:rPr>
              <a:t>Transmitted </a:t>
            </a:r>
            <a:r>
              <a:rPr lang="en-US" sz="3200" dirty="0">
                <a:solidFill>
                  <a:srgbClr val="FFFF00"/>
                </a:solidFill>
              </a:rPr>
              <a:t>directly </a:t>
            </a:r>
            <a:r>
              <a:rPr lang="en-US" sz="3200" dirty="0" smtClean="0"/>
              <a:t/>
            </a:r>
            <a:br>
              <a:rPr lang="en-US" sz="3200" dirty="0" smtClean="0"/>
            </a:br>
            <a:r>
              <a:rPr lang="en-US" sz="3200" dirty="0" smtClean="0"/>
              <a:t>Trainee Diversity Report and Table 8</a:t>
            </a:r>
            <a:r>
              <a:rPr lang="en-US" dirty="0"/>
              <a:t/>
            </a:r>
            <a:br>
              <a:rPr lang="en-US" dirty="0"/>
            </a:br>
            <a:endParaRPr lang="en-US" dirty="0"/>
          </a:p>
        </p:txBody>
      </p:sp>
    </p:spTree>
    <p:extLst>
      <p:ext uri="{BB962C8B-B14F-4D97-AF65-F5344CB8AC3E}">
        <p14:creationId xmlns:p14="http://schemas.microsoft.com/office/powerpoint/2010/main" val="100555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B.  - Accomplishments</a:t>
            </a:r>
          </a:p>
        </p:txBody>
      </p:sp>
      <p:sp>
        <p:nvSpPr>
          <p:cNvPr id="3" name="Content Placeholder 2"/>
          <p:cNvSpPr>
            <a:spLocks noGrp="1"/>
          </p:cNvSpPr>
          <p:nvPr>
            <p:ph idx="1"/>
          </p:nvPr>
        </p:nvSpPr>
        <p:spPr>
          <a:xfrm>
            <a:off x="838200" y="1842559"/>
            <a:ext cx="10515600" cy="4811738"/>
          </a:xfrm>
        </p:spPr>
        <p:txBody>
          <a:bodyPr>
            <a:noAutofit/>
          </a:bodyPr>
          <a:lstStyle/>
          <a:p>
            <a:r>
              <a:rPr lang="en-US" sz="3200" dirty="0">
                <a:solidFill>
                  <a:srgbClr val="FFFF00"/>
                </a:solidFill>
                <a:latin typeface="+mj-lt"/>
              </a:rPr>
              <a:t>B.5 - How have results been disseminated to communities of interest? </a:t>
            </a:r>
          </a:p>
          <a:p>
            <a:pPr lvl="1"/>
            <a:r>
              <a:rPr lang="en-US" sz="2800" i="1" dirty="0">
                <a:latin typeface="+mj-lt"/>
              </a:rPr>
              <a:t>Nothing to report or enter text.  Usually, not applicable</a:t>
            </a:r>
          </a:p>
          <a:p>
            <a:pPr marL="0" indent="0">
              <a:buNone/>
            </a:pPr>
            <a:endParaRPr lang="en-US" sz="3200" dirty="0">
              <a:solidFill>
                <a:srgbClr val="FFFF00"/>
              </a:solidFill>
              <a:latin typeface="+mj-lt"/>
            </a:endParaRPr>
          </a:p>
          <a:p>
            <a:r>
              <a:rPr lang="en-US" sz="3200" dirty="0">
                <a:solidFill>
                  <a:srgbClr val="FFFF00"/>
                </a:solidFill>
                <a:latin typeface="+mj-lt"/>
              </a:rPr>
              <a:t>B.6 - What do you plan to do for the next reporting period to accomplish the goals?</a:t>
            </a:r>
          </a:p>
          <a:p>
            <a:pPr lvl="1"/>
            <a:r>
              <a:rPr lang="en-US" sz="2800" i="1" dirty="0">
                <a:latin typeface="+mj-lt"/>
              </a:rPr>
              <a:t>PI enters response in text </a:t>
            </a:r>
            <a:r>
              <a:rPr lang="en-US" sz="2800" i="1" dirty="0" smtClean="0">
                <a:latin typeface="+mj-lt"/>
              </a:rPr>
              <a:t>box</a:t>
            </a:r>
          </a:p>
          <a:p>
            <a:pPr lvl="1"/>
            <a:r>
              <a:rPr lang="en-US" sz="2800" i="1" dirty="0">
                <a:latin typeface="+mj-lt"/>
              </a:rPr>
              <a:t>Include plans for any modification based on the findings of your internal evaluations</a:t>
            </a:r>
          </a:p>
        </p:txBody>
      </p:sp>
    </p:spTree>
    <p:extLst>
      <p:ext uri="{BB962C8B-B14F-4D97-AF65-F5344CB8AC3E}">
        <p14:creationId xmlns:p14="http://schemas.microsoft.com/office/powerpoint/2010/main" val="379641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Final Points to Remember for Section B</a:t>
            </a:r>
          </a:p>
        </p:txBody>
      </p:sp>
      <p:sp>
        <p:nvSpPr>
          <p:cNvPr id="3" name="Content Placeholder 2"/>
          <p:cNvSpPr>
            <a:spLocks noGrp="1"/>
          </p:cNvSpPr>
          <p:nvPr>
            <p:ph idx="1"/>
          </p:nvPr>
        </p:nvSpPr>
        <p:spPr>
          <a:xfrm>
            <a:off x="609600" y="1484499"/>
            <a:ext cx="10972799" cy="4916904"/>
          </a:xfrm>
        </p:spPr>
        <p:txBody>
          <a:bodyPr>
            <a:normAutofit/>
          </a:bodyPr>
          <a:lstStyle/>
          <a:p>
            <a:pPr marL="571500"/>
            <a:r>
              <a:rPr lang="en-US" sz="3200" dirty="0">
                <a:latin typeface="+mj-lt"/>
              </a:rPr>
              <a:t>Per NIH – most </a:t>
            </a:r>
            <a:r>
              <a:rPr lang="en-US" sz="3200" dirty="0">
                <a:solidFill>
                  <a:srgbClr val="FFFF00"/>
                </a:solidFill>
                <a:latin typeface="+mj-lt"/>
              </a:rPr>
              <a:t>common </a:t>
            </a:r>
            <a:r>
              <a:rPr lang="en-US" sz="3200" dirty="0">
                <a:latin typeface="+mj-lt"/>
              </a:rPr>
              <a:t>mistakes:</a:t>
            </a:r>
          </a:p>
          <a:p>
            <a:pPr marL="342900" indent="0">
              <a:buNone/>
            </a:pPr>
            <a:endParaRPr lang="en-US" dirty="0">
              <a:latin typeface="+mj-lt"/>
            </a:endParaRPr>
          </a:p>
          <a:p>
            <a:pPr marL="1028700" lvl="1"/>
            <a:r>
              <a:rPr lang="en-US" sz="3200" dirty="0">
                <a:latin typeface="+mj-lt"/>
              </a:rPr>
              <a:t>Missing trainee diversity form</a:t>
            </a:r>
          </a:p>
          <a:p>
            <a:pPr marL="800100" lvl="1" indent="0">
              <a:buNone/>
            </a:pPr>
            <a:endParaRPr lang="en-US" sz="3200" dirty="0">
              <a:latin typeface="+mj-lt"/>
            </a:endParaRPr>
          </a:p>
          <a:p>
            <a:pPr marL="1028700" lvl="1"/>
            <a:r>
              <a:rPr lang="en-US" sz="3200" dirty="0">
                <a:latin typeface="+mj-lt"/>
              </a:rPr>
              <a:t>IDP not described by PI</a:t>
            </a:r>
          </a:p>
          <a:p>
            <a:pPr marL="800100" lvl="1" indent="0">
              <a:buNone/>
            </a:pPr>
            <a:endParaRPr lang="en-US" sz="3200" dirty="0">
              <a:latin typeface="+mj-lt"/>
            </a:endParaRPr>
          </a:p>
          <a:p>
            <a:pPr marL="1028700" lvl="1"/>
            <a:r>
              <a:rPr lang="en-US" sz="3200" dirty="0">
                <a:latin typeface="+mj-lt"/>
              </a:rPr>
              <a:t>Missing or incorrect Data Table 8</a:t>
            </a:r>
            <a:endParaRPr lang="en-US" dirty="0">
              <a:latin typeface="+mj-lt"/>
            </a:endParaRPr>
          </a:p>
        </p:txBody>
      </p:sp>
    </p:spTree>
    <p:extLst>
      <p:ext uri="{BB962C8B-B14F-4D97-AF65-F5344CB8AC3E}">
        <p14:creationId xmlns:p14="http://schemas.microsoft.com/office/powerpoint/2010/main" val="406029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C.</a:t>
            </a:r>
          </a:p>
        </p:txBody>
      </p:sp>
      <p:sp>
        <p:nvSpPr>
          <p:cNvPr id="3" name="Content Placeholder 2"/>
          <p:cNvSpPr>
            <a:spLocks noGrp="1"/>
          </p:cNvSpPr>
          <p:nvPr>
            <p:ph idx="1"/>
          </p:nvPr>
        </p:nvSpPr>
        <p:spPr>
          <a:xfrm>
            <a:off x="838200" y="2047346"/>
            <a:ext cx="10515600" cy="1696508"/>
          </a:xfrm>
        </p:spPr>
        <p:txBody>
          <a:bodyPr>
            <a:normAutofit/>
          </a:bodyPr>
          <a:lstStyle/>
          <a:p>
            <a:pPr marL="0" indent="0" algn="ctr">
              <a:buNone/>
            </a:pPr>
            <a:r>
              <a:rPr lang="en-US" sz="9600" dirty="0"/>
              <a:t>Products</a:t>
            </a:r>
          </a:p>
        </p:txBody>
      </p:sp>
      <p:pic>
        <p:nvPicPr>
          <p:cNvPr id="5" name="Picture 4"/>
          <p:cNvPicPr>
            <a:picLocks noChangeAspect="1"/>
          </p:cNvPicPr>
          <p:nvPr/>
        </p:nvPicPr>
        <p:blipFill>
          <a:blip r:embed="rId2"/>
          <a:stretch>
            <a:fillRect/>
          </a:stretch>
        </p:blipFill>
        <p:spPr>
          <a:xfrm>
            <a:off x="838200" y="3847493"/>
            <a:ext cx="10563172" cy="1688783"/>
          </a:xfrm>
          <a:prstGeom prst="rect">
            <a:avLst/>
          </a:prstGeom>
        </p:spPr>
      </p:pic>
    </p:spTree>
    <p:extLst>
      <p:ext uri="{BB962C8B-B14F-4D97-AF65-F5344CB8AC3E}">
        <p14:creationId xmlns:p14="http://schemas.microsoft.com/office/powerpoint/2010/main" val="363861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Next week</a:t>
            </a:r>
            <a:endParaRPr lang="en-US" dirty="0">
              <a:solidFill>
                <a:srgbClr val="FFFF00"/>
              </a:solidFill>
            </a:endParaRPr>
          </a:p>
        </p:txBody>
      </p:sp>
      <p:sp>
        <p:nvSpPr>
          <p:cNvPr id="3" name="Content Placeholder 2"/>
          <p:cNvSpPr>
            <a:spLocks noGrp="1"/>
          </p:cNvSpPr>
          <p:nvPr>
            <p:ph idx="1"/>
          </p:nvPr>
        </p:nvSpPr>
        <p:spPr>
          <a:xfrm>
            <a:off x="838200" y="1599048"/>
            <a:ext cx="10515600" cy="4351338"/>
          </a:xfrm>
        </p:spPr>
        <p:txBody>
          <a:bodyPr>
            <a:normAutofit/>
          </a:bodyPr>
          <a:lstStyle/>
          <a:p>
            <a:pPr marL="0" indent="0">
              <a:buNone/>
            </a:pPr>
            <a:r>
              <a:rPr lang="en-US" sz="3200" dirty="0" smtClean="0">
                <a:latin typeface="+mj-lt"/>
              </a:rPr>
              <a:t>Presentation on </a:t>
            </a:r>
            <a:r>
              <a:rPr lang="en-US" sz="3200" dirty="0" err="1" smtClean="0">
                <a:solidFill>
                  <a:srgbClr val="FFFF00"/>
                </a:solidFill>
                <a:latin typeface="+mj-lt"/>
              </a:rPr>
              <a:t>MyNCBI</a:t>
            </a:r>
            <a:r>
              <a:rPr lang="en-US" sz="3200" dirty="0" smtClean="0">
                <a:latin typeface="+mj-lt"/>
              </a:rPr>
              <a:t> </a:t>
            </a:r>
            <a:endParaRPr lang="en-US" sz="3200" dirty="0">
              <a:latin typeface="+mj-lt"/>
            </a:endParaRPr>
          </a:p>
        </p:txBody>
      </p:sp>
    </p:spTree>
    <p:extLst>
      <p:ext uri="{BB962C8B-B14F-4D97-AF65-F5344CB8AC3E}">
        <p14:creationId xmlns:p14="http://schemas.microsoft.com/office/powerpoint/2010/main" val="307111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8" name="Title 1"/>
          <p:cNvSpPr>
            <a:spLocks noGrp="1"/>
          </p:cNvSpPr>
          <p:nvPr>
            <p:ph type="title"/>
          </p:nvPr>
        </p:nvSpPr>
        <p:spPr>
          <a:xfrm>
            <a:off x="766007" y="359790"/>
            <a:ext cx="10515600" cy="1325563"/>
          </a:xfrm>
        </p:spPr>
        <p:txBody>
          <a:bodyPr/>
          <a:lstStyle/>
          <a:p>
            <a:r>
              <a:rPr lang="en-US" dirty="0"/>
              <a:t>Section C.</a:t>
            </a:r>
            <a:br>
              <a:rPr lang="en-US" dirty="0"/>
            </a:br>
            <a:r>
              <a:rPr lang="en-US" dirty="0"/>
              <a:t>Products	</a:t>
            </a:r>
          </a:p>
        </p:txBody>
      </p:sp>
      <p:sp>
        <p:nvSpPr>
          <p:cNvPr id="3" name="Content Placeholder 2"/>
          <p:cNvSpPr>
            <a:spLocks noGrp="1"/>
          </p:cNvSpPr>
          <p:nvPr>
            <p:ph idx="1"/>
          </p:nvPr>
        </p:nvSpPr>
        <p:spPr>
          <a:xfrm>
            <a:off x="838200" y="1858319"/>
            <a:ext cx="10515600" cy="4351338"/>
          </a:xfrm>
        </p:spPr>
        <p:txBody>
          <a:bodyPr>
            <a:normAutofit/>
          </a:bodyPr>
          <a:lstStyle/>
          <a:p>
            <a:r>
              <a:rPr lang="en-US" u="sng" dirty="0">
                <a:solidFill>
                  <a:srgbClr val="FFFF00"/>
                </a:solidFill>
                <a:latin typeface="+mj-lt"/>
              </a:rPr>
              <a:t>C.1</a:t>
            </a:r>
            <a:r>
              <a:rPr lang="en-US" dirty="0">
                <a:solidFill>
                  <a:srgbClr val="FFFF00"/>
                </a:solidFill>
                <a:latin typeface="+mj-lt"/>
              </a:rPr>
              <a:t>  - Publications</a:t>
            </a:r>
          </a:p>
          <a:p>
            <a:pPr marL="0" indent="0">
              <a:buNone/>
            </a:pPr>
            <a:endParaRPr lang="en-US" dirty="0">
              <a:latin typeface="+mj-lt"/>
            </a:endParaRPr>
          </a:p>
          <a:p>
            <a:pPr marL="0" indent="0">
              <a:buNone/>
            </a:pPr>
            <a:endParaRPr lang="en-US" dirty="0">
              <a:latin typeface="+mj-lt"/>
            </a:endParaRPr>
          </a:p>
          <a:p>
            <a:r>
              <a:rPr lang="en-US" u="sng" dirty="0">
                <a:solidFill>
                  <a:srgbClr val="FFFF00"/>
                </a:solidFill>
                <a:latin typeface="+mj-lt"/>
              </a:rPr>
              <a:t>C.2 </a:t>
            </a:r>
            <a:r>
              <a:rPr lang="en-US" dirty="0">
                <a:solidFill>
                  <a:srgbClr val="FFFF00"/>
                </a:solidFill>
                <a:latin typeface="+mj-lt"/>
              </a:rPr>
              <a:t>– Website</a:t>
            </a:r>
          </a:p>
          <a:p>
            <a:pPr lvl="1"/>
            <a:r>
              <a:rPr lang="en-US" i="1" dirty="0">
                <a:latin typeface="+mj-lt"/>
              </a:rPr>
              <a:t>Not applicable</a:t>
            </a:r>
          </a:p>
          <a:p>
            <a:pPr marL="457200" lvl="1" indent="0">
              <a:buNone/>
            </a:pPr>
            <a:endParaRPr lang="en-US" dirty="0">
              <a:latin typeface="+mj-lt"/>
            </a:endParaRPr>
          </a:p>
          <a:p>
            <a:r>
              <a:rPr lang="en-US" u="sng" dirty="0">
                <a:solidFill>
                  <a:srgbClr val="FFFF00"/>
                </a:solidFill>
                <a:latin typeface="+mj-lt"/>
              </a:rPr>
              <a:t>C.3</a:t>
            </a:r>
            <a:r>
              <a:rPr lang="en-US" dirty="0">
                <a:solidFill>
                  <a:srgbClr val="FFFF00"/>
                </a:solidFill>
                <a:latin typeface="+mj-lt"/>
              </a:rPr>
              <a:t> – Technologies or Techniques</a:t>
            </a:r>
          </a:p>
          <a:p>
            <a:pPr marL="685800" lvl="2">
              <a:spcBef>
                <a:spcPts val="1000"/>
              </a:spcBef>
            </a:pPr>
            <a:r>
              <a:rPr lang="en-US" sz="2800" i="1" dirty="0">
                <a:latin typeface="+mj-lt"/>
              </a:rPr>
              <a:t>Not applicable</a:t>
            </a:r>
          </a:p>
        </p:txBody>
      </p:sp>
      <p:pic>
        <p:nvPicPr>
          <p:cNvPr id="9" name="Shape 448"/>
          <p:cNvPicPr preferRelativeResize="0"/>
          <p:nvPr/>
        </p:nvPicPr>
        <p:blipFill rotWithShape="1">
          <a:blip r:embed="rId3">
            <a:alphaModFix/>
          </a:blip>
          <a:srcRect/>
          <a:stretch/>
        </p:blipFill>
        <p:spPr>
          <a:xfrm>
            <a:off x="8458652" y="2757255"/>
            <a:ext cx="3298443" cy="243958"/>
          </a:xfrm>
          <a:prstGeom prst="rect">
            <a:avLst/>
          </a:prstGeom>
          <a:noFill/>
          <a:ln>
            <a:noFill/>
          </a:ln>
        </p:spPr>
      </p:pic>
      <p:pic>
        <p:nvPicPr>
          <p:cNvPr id="10" name="Shape 449"/>
          <p:cNvPicPr preferRelativeResize="0"/>
          <p:nvPr/>
        </p:nvPicPr>
        <p:blipFill rotWithShape="1">
          <a:blip r:embed="rId4">
            <a:alphaModFix/>
          </a:blip>
          <a:srcRect/>
          <a:stretch/>
        </p:blipFill>
        <p:spPr>
          <a:xfrm>
            <a:off x="1464542" y="2600341"/>
            <a:ext cx="4297407" cy="533187"/>
          </a:xfrm>
          <a:prstGeom prst="rect">
            <a:avLst/>
          </a:prstGeom>
          <a:noFill/>
          <a:ln>
            <a:noFill/>
          </a:ln>
        </p:spPr>
      </p:pic>
      <p:cxnSp>
        <p:nvCxnSpPr>
          <p:cNvPr id="11" name="Shape 450"/>
          <p:cNvCxnSpPr/>
          <p:nvPr/>
        </p:nvCxnSpPr>
        <p:spPr>
          <a:xfrm>
            <a:off x="5877873" y="2866934"/>
            <a:ext cx="2456400" cy="12300"/>
          </a:xfrm>
          <a:prstGeom prst="straightConnector1">
            <a:avLst/>
          </a:prstGeom>
          <a:ln w="5715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274590" y="1993295"/>
            <a:ext cx="1888659" cy="523220"/>
          </a:xfrm>
          <a:prstGeom prst="rect">
            <a:avLst/>
          </a:prstGeom>
        </p:spPr>
        <p:txBody>
          <a:bodyPr wrap="none">
            <a:spAutoFit/>
          </a:bodyPr>
          <a:lstStyle/>
          <a:p>
            <a:r>
              <a:rPr lang="en-US" sz="2800" dirty="0">
                <a:solidFill>
                  <a:srgbClr val="FFFF00"/>
                </a:solidFill>
              </a:rPr>
              <a:t>NEXT WEEK</a:t>
            </a:r>
          </a:p>
        </p:txBody>
      </p:sp>
    </p:spTree>
    <p:extLst>
      <p:ext uri="{BB962C8B-B14F-4D97-AF65-F5344CB8AC3E}">
        <p14:creationId xmlns:p14="http://schemas.microsoft.com/office/powerpoint/2010/main" val="1580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8" name="Title 1"/>
          <p:cNvSpPr>
            <a:spLocks noGrp="1"/>
          </p:cNvSpPr>
          <p:nvPr>
            <p:ph type="title"/>
          </p:nvPr>
        </p:nvSpPr>
        <p:spPr>
          <a:xfrm>
            <a:off x="766007" y="359790"/>
            <a:ext cx="10515600" cy="1325563"/>
          </a:xfrm>
        </p:spPr>
        <p:txBody>
          <a:bodyPr>
            <a:normAutofit/>
          </a:bodyPr>
          <a:lstStyle/>
          <a:p>
            <a:r>
              <a:rPr lang="en-US" dirty="0"/>
              <a:t>Section C.</a:t>
            </a:r>
            <a:br>
              <a:rPr lang="en-US" dirty="0"/>
            </a:br>
            <a:r>
              <a:rPr lang="en-US" dirty="0"/>
              <a:t>Products</a:t>
            </a:r>
          </a:p>
        </p:txBody>
      </p:sp>
      <p:sp>
        <p:nvSpPr>
          <p:cNvPr id="3" name="Content Placeholder 2"/>
          <p:cNvSpPr>
            <a:spLocks noGrp="1"/>
          </p:cNvSpPr>
          <p:nvPr>
            <p:ph idx="1"/>
          </p:nvPr>
        </p:nvSpPr>
        <p:spPr>
          <a:xfrm>
            <a:off x="838200" y="1782119"/>
            <a:ext cx="10515600" cy="4939356"/>
          </a:xfrm>
        </p:spPr>
        <p:txBody>
          <a:bodyPr>
            <a:normAutofit/>
          </a:bodyPr>
          <a:lstStyle/>
          <a:p>
            <a:r>
              <a:rPr lang="en-US" u="sng" dirty="0">
                <a:solidFill>
                  <a:srgbClr val="FFFF00"/>
                </a:solidFill>
                <a:latin typeface="+mj-lt"/>
              </a:rPr>
              <a:t>C.4</a:t>
            </a:r>
            <a:r>
              <a:rPr lang="en-US" dirty="0">
                <a:solidFill>
                  <a:srgbClr val="FFFF00"/>
                </a:solidFill>
                <a:latin typeface="+mj-lt"/>
              </a:rPr>
              <a:t> – Inventions, Patent Applications and/or Licenses</a:t>
            </a:r>
          </a:p>
          <a:p>
            <a:pPr lvl="1"/>
            <a:r>
              <a:rPr lang="en-US" i="1" dirty="0">
                <a:latin typeface="+mj-lt"/>
              </a:rPr>
              <a:t>Not applicable</a:t>
            </a:r>
          </a:p>
          <a:p>
            <a:pPr marL="457200" lvl="1" indent="0">
              <a:buNone/>
            </a:pPr>
            <a:endParaRPr lang="en-US" dirty="0">
              <a:latin typeface="+mj-lt"/>
            </a:endParaRPr>
          </a:p>
          <a:p>
            <a:r>
              <a:rPr lang="en-US" u="sng" dirty="0">
                <a:solidFill>
                  <a:srgbClr val="FFFF00"/>
                </a:solidFill>
                <a:latin typeface="+mj-lt"/>
              </a:rPr>
              <a:t>C.5</a:t>
            </a:r>
            <a:r>
              <a:rPr lang="en-US" dirty="0">
                <a:solidFill>
                  <a:srgbClr val="FFFF00"/>
                </a:solidFill>
                <a:latin typeface="+mj-lt"/>
              </a:rPr>
              <a:t> – Other Products and </a:t>
            </a:r>
            <a:r>
              <a:rPr lang="en-US" dirty="0" smtClean="0">
                <a:solidFill>
                  <a:srgbClr val="FFFF00"/>
                </a:solidFill>
                <a:latin typeface="+mj-lt"/>
              </a:rPr>
              <a:t>Resource Sharing</a:t>
            </a:r>
            <a:endParaRPr lang="en-US" dirty="0">
              <a:solidFill>
                <a:srgbClr val="FFFF00"/>
              </a:solidFill>
              <a:latin typeface="+mj-lt"/>
            </a:endParaRPr>
          </a:p>
          <a:p>
            <a:pPr lvl="1"/>
            <a:r>
              <a:rPr lang="en-US" i="1" dirty="0">
                <a:latin typeface="+mj-lt"/>
              </a:rPr>
              <a:t>Nothing to report or provide description types.  Usually not applicable</a:t>
            </a:r>
          </a:p>
          <a:p>
            <a:pPr marL="457200" lvl="1" indent="0">
              <a:buNone/>
            </a:pPr>
            <a:endParaRPr lang="en-US" dirty="0">
              <a:latin typeface="+mj-lt"/>
            </a:endParaRPr>
          </a:p>
        </p:txBody>
      </p:sp>
    </p:spTree>
    <p:extLst>
      <p:ext uri="{BB962C8B-B14F-4D97-AF65-F5344CB8AC3E}">
        <p14:creationId xmlns:p14="http://schemas.microsoft.com/office/powerpoint/2010/main" val="167117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462"/>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83" y="19456"/>
            <a:ext cx="12069859" cy="5868219"/>
          </a:xfrm>
          <a:prstGeom prst="rect">
            <a:avLst/>
          </a:prstGeom>
        </p:spPr>
      </p:pic>
      <p:cxnSp>
        <p:nvCxnSpPr>
          <p:cNvPr id="470" name="Shape 470"/>
          <p:cNvCxnSpPr/>
          <p:nvPr/>
        </p:nvCxnSpPr>
        <p:spPr>
          <a:xfrm flipH="1" flipV="1">
            <a:off x="2523955" y="3103084"/>
            <a:ext cx="1104463" cy="9767"/>
          </a:xfrm>
          <a:prstGeom prst="straightConnector1">
            <a:avLst/>
          </a:prstGeom>
          <a:noFill/>
          <a:ln w="19050" cap="flat" cmpd="sng">
            <a:solidFill>
              <a:srgbClr val="FF0000"/>
            </a:solidFill>
            <a:prstDash val="solid"/>
            <a:miter lim="800000"/>
            <a:headEnd type="none" w="med" len="med"/>
            <a:tailEnd type="triangle" w="lg" len="lg"/>
          </a:ln>
        </p:spPr>
      </p:cxnSp>
      <p:sp>
        <p:nvSpPr>
          <p:cNvPr id="10" name="TextBox 9"/>
          <p:cNvSpPr txBox="1"/>
          <p:nvPr/>
        </p:nvSpPr>
        <p:spPr>
          <a:xfrm>
            <a:off x="232203" y="6017796"/>
            <a:ext cx="9809264" cy="646331"/>
          </a:xfrm>
          <a:prstGeom prst="rect">
            <a:avLst/>
          </a:prstGeom>
          <a:noFill/>
        </p:spPr>
        <p:txBody>
          <a:bodyPr wrap="square" rtlCol="0">
            <a:spAutoFit/>
          </a:bodyPr>
          <a:lstStyle/>
          <a:p>
            <a:r>
              <a:rPr lang="en-US" sz="1200" dirty="0">
                <a:latin typeface="Calibri" panose="020F0502020204030204" pitchFamily="34" charset="0"/>
              </a:rPr>
              <a:t>Default screen in RPPR module</a:t>
            </a:r>
          </a:p>
          <a:p>
            <a:r>
              <a:rPr lang="en-US" sz="1200" dirty="0"/>
              <a:t>The publication was accepted for publication or made public </a:t>
            </a:r>
            <a:r>
              <a:rPr lang="en-US" sz="1200" b="1" dirty="0"/>
              <a:t>during the reporting period</a:t>
            </a:r>
            <a:br>
              <a:rPr lang="en-US" sz="1200" b="1" dirty="0"/>
            </a:br>
            <a:r>
              <a:rPr lang="en-US" sz="1200" dirty="0"/>
              <a:t>Report publications directly </a:t>
            </a:r>
            <a:r>
              <a:rPr lang="en-US" sz="1200" b="1" dirty="0"/>
              <a:t>arises </a:t>
            </a:r>
            <a:r>
              <a:rPr lang="en-US" sz="1200" dirty="0"/>
              <a:t>from the </a:t>
            </a:r>
            <a:r>
              <a:rPr lang="en-US" sz="1200" b="1" dirty="0"/>
              <a:t>grant award</a:t>
            </a:r>
          </a:p>
        </p:txBody>
      </p:sp>
      <p:cxnSp>
        <p:nvCxnSpPr>
          <p:cNvPr id="6" name="Shape 470">
            <a:extLst>
              <a:ext uri="{FF2B5EF4-FFF2-40B4-BE49-F238E27FC236}">
                <a16:creationId xmlns:a16="http://schemas.microsoft.com/office/drawing/2014/main" id="{8B20584D-DE1F-44D1-84A9-79289D6C9D37}"/>
              </a:ext>
            </a:extLst>
          </p:cNvPr>
          <p:cNvCxnSpPr>
            <a:cxnSpLocks/>
          </p:cNvCxnSpPr>
          <p:nvPr/>
        </p:nvCxnSpPr>
        <p:spPr>
          <a:xfrm flipH="1" flipV="1">
            <a:off x="2874697" y="639287"/>
            <a:ext cx="402977" cy="334380"/>
          </a:xfrm>
          <a:prstGeom prst="straightConnector1">
            <a:avLst/>
          </a:prstGeom>
          <a:noFill/>
          <a:ln w="19050" cap="flat" cmpd="sng">
            <a:solidFill>
              <a:srgbClr val="FF0000"/>
            </a:solidFill>
            <a:prstDash val="solid"/>
            <a:miter lim="800000"/>
            <a:headEnd type="none" w="med" len="med"/>
            <a:tailEnd type="triangle" w="lg" len="lg"/>
          </a:ln>
        </p:spPr>
      </p:cxnSp>
    </p:spTree>
    <p:extLst>
      <p:ext uri="{BB962C8B-B14F-4D97-AF65-F5344CB8AC3E}">
        <p14:creationId xmlns:p14="http://schemas.microsoft.com/office/powerpoint/2010/main" val="1876040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0"/>
                                        </p:tgtEl>
                                        <p:attrNameLst>
                                          <p:attrName>style.visibility</p:attrName>
                                        </p:attrNameLst>
                                      </p:cBhvr>
                                      <p:to>
                                        <p:strVal val="visible"/>
                                      </p:to>
                                    </p:set>
                                    <p:animEffect transition="in" filter="fade">
                                      <p:cBhvr>
                                        <p:cTn id="12" dur="5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462"/>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3" y="19050"/>
            <a:ext cx="9144000" cy="6858000"/>
          </a:xfrm>
          <a:prstGeom prst="rect">
            <a:avLst/>
          </a:prstGeom>
        </p:spPr>
      </p:pic>
      <p:sp>
        <p:nvSpPr>
          <p:cNvPr id="465" name="Shape 465"/>
          <p:cNvSpPr txBox="1"/>
          <p:nvPr/>
        </p:nvSpPr>
        <p:spPr>
          <a:xfrm>
            <a:off x="9418051" y="1348256"/>
            <a:ext cx="2599237" cy="1161600"/>
          </a:xfrm>
          <a:prstGeom prst="rect">
            <a:avLst/>
          </a:prstGeom>
          <a:noFill/>
          <a:ln>
            <a:noFill/>
          </a:ln>
        </p:spPr>
        <p:txBody>
          <a:bodyPr wrap="square" lIns="91425" tIns="91425" rIns="91425" bIns="91425" anchor="t" anchorCtr="0">
            <a:noAutofit/>
          </a:bodyPr>
          <a:lstStyle/>
          <a:p>
            <a:pPr lvl="0" rtl="0">
              <a:spcBef>
                <a:spcPts val="0"/>
              </a:spcBef>
              <a:buNone/>
            </a:pPr>
            <a:r>
              <a:rPr lang="en-US" sz="2000" dirty="0">
                <a:solidFill>
                  <a:srgbClr val="FF0000"/>
                </a:solidFill>
                <a:latin typeface="Calibri" panose="020F0502020204030204" pitchFamily="34" charset="0"/>
              </a:rPr>
              <a:t>Table 1:  Pubs that have not yet been reported</a:t>
            </a:r>
          </a:p>
        </p:txBody>
      </p:sp>
      <p:sp>
        <p:nvSpPr>
          <p:cNvPr id="467" name="Shape 467"/>
          <p:cNvSpPr txBox="1"/>
          <p:nvPr/>
        </p:nvSpPr>
        <p:spPr>
          <a:xfrm>
            <a:off x="9418051" y="3267682"/>
            <a:ext cx="2536885" cy="1161600"/>
          </a:xfrm>
          <a:prstGeom prst="rect">
            <a:avLst/>
          </a:prstGeom>
          <a:noFill/>
          <a:ln>
            <a:noFill/>
          </a:ln>
        </p:spPr>
        <p:txBody>
          <a:bodyPr wrap="square" lIns="91425" tIns="91425" rIns="91425" bIns="91425" anchor="t" anchorCtr="0">
            <a:noAutofit/>
          </a:bodyPr>
          <a:lstStyle/>
          <a:p>
            <a:pPr lvl="0">
              <a:spcBef>
                <a:spcPts val="0"/>
              </a:spcBef>
              <a:buNone/>
            </a:pPr>
            <a:r>
              <a:rPr lang="en-US" sz="2000" dirty="0">
                <a:solidFill>
                  <a:srgbClr val="FF0000"/>
                </a:solidFill>
                <a:latin typeface="Calibri" panose="020F0502020204030204" pitchFamily="34" charset="0"/>
              </a:rPr>
              <a:t>Table 2:  Pubs NOT associated with this project in My NCBI </a:t>
            </a:r>
          </a:p>
          <a:p>
            <a:pPr lvl="0" rtl="0">
              <a:spcBef>
                <a:spcPts val="0"/>
              </a:spcBef>
              <a:buNone/>
            </a:pPr>
            <a:endParaRPr sz="2000" dirty="0">
              <a:solidFill>
                <a:srgbClr val="FF0000"/>
              </a:solidFill>
              <a:latin typeface="Calibri" panose="020F0502020204030204" pitchFamily="34" charset="0"/>
            </a:endParaRPr>
          </a:p>
        </p:txBody>
      </p:sp>
      <p:sp>
        <p:nvSpPr>
          <p:cNvPr id="468" name="Shape 468"/>
          <p:cNvSpPr txBox="1"/>
          <p:nvPr/>
        </p:nvSpPr>
        <p:spPr>
          <a:xfrm>
            <a:off x="9418051" y="5187108"/>
            <a:ext cx="2540823" cy="1161600"/>
          </a:xfrm>
          <a:prstGeom prst="rect">
            <a:avLst/>
          </a:prstGeom>
          <a:noFill/>
          <a:ln>
            <a:noFill/>
          </a:ln>
        </p:spPr>
        <p:txBody>
          <a:bodyPr wrap="square" lIns="91425" tIns="91425" rIns="91425" bIns="91425" anchor="t" anchorCtr="0">
            <a:noAutofit/>
          </a:bodyPr>
          <a:lstStyle/>
          <a:p>
            <a:pPr lvl="0" rtl="0">
              <a:spcBef>
                <a:spcPts val="0"/>
              </a:spcBef>
              <a:buNone/>
            </a:pPr>
            <a:r>
              <a:rPr lang="en-US" sz="2000" dirty="0">
                <a:solidFill>
                  <a:srgbClr val="FF0000"/>
                </a:solidFill>
                <a:latin typeface="Calibri" panose="020F0502020204030204" pitchFamily="34" charset="0"/>
              </a:rPr>
              <a:t>Table 3:  Pubs that were previously reported, need to check compliance</a:t>
            </a:r>
          </a:p>
        </p:txBody>
      </p:sp>
      <p:cxnSp>
        <p:nvCxnSpPr>
          <p:cNvPr id="473" name="Shape 473"/>
          <p:cNvCxnSpPr/>
          <p:nvPr/>
        </p:nvCxnSpPr>
        <p:spPr>
          <a:xfrm flipH="1">
            <a:off x="4500995" y="478373"/>
            <a:ext cx="837600" cy="336300"/>
          </a:xfrm>
          <a:prstGeom prst="straightConnector1">
            <a:avLst/>
          </a:prstGeom>
          <a:noFill/>
          <a:ln w="19050" cap="flat" cmpd="sng">
            <a:solidFill>
              <a:srgbClr val="FF0000"/>
            </a:solidFill>
            <a:prstDash val="solid"/>
            <a:miter lim="800000"/>
            <a:headEnd type="none" w="med" len="med"/>
            <a:tailEnd type="triangle" w="lg" len="lg"/>
          </a:ln>
        </p:spPr>
      </p:cxnSp>
      <p:cxnSp>
        <p:nvCxnSpPr>
          <p:cNvPr id="474" name="Shape 474"/>
          <p:cNvCxnSpPr/>
          <p:nvPr/>
        </p:nvCxnSpPr>
        <p:spPr>
          <a:xfrm flipH="1">
            <a:off x="3959277" y="3166151"/>
            <a:ext cx="837600" cy="336300"/>
          </a:xfrm>
          <a:prstGeom prst="straightConnector1">
            <a:avLst/>
          </a:prstGeom>
          <a:noFill/>
          <a:ln w="19050" cap="flat" cmpd="sng">
            <a:solidFill>
              <a:srgbClr val="FF0000"/>
            </a:solidFill>
            <a:prstDash val="solid"/>
            <a:miter lim="800000"/>
            <a:headEnd type="none" w="med" len="med"/>
            <a:tailEnd type="triangle" w="lg" len="lg"/>
          </a:ln>
        </p:spPr>
      </p:cxnSp>
      <p:cxnSp>
        <p:nvCxnSpPr>
          <p:cNvPr id="475" name="Shape 475"/>
          <p:cNvCxnSpPr/>
          <p:nvPr/>
        </p:nvCxnSpPr>
        <p:spPr>
          <a:xfrm flipH="1">
            <a:off x="4378077" y="5512503"/>
            <a:ext cx="837600" cy="336300"/>
          </a:xfrm>
          <a:prstGeom prst="straightConnector1">
            <a:avLst/>
          </a:prstGeom>
          <a:noFill/>
          <a:ln w="19050" cap="flat" cmpd="sng">
            <a:solidFill>
              <a:srgbClr val="FF0000"/>
            </a:solidFill>
            <a:prstDash val="solid"/>
            <a:miter lim="800000"/>
            <a:headEnd type="none" w="med" len="med"/>
            <a:tailEnd type="triangle" w="lg" len="lg"/>
          </a:ln>
        </p:spPr>
      </p:cxnSp>
      <p:sp>
        <p:nvSpPr>
          <p:cNvPr id="2" name="Oval 1"/>
          <p:cNvSpPr/>
          <p:nvPr/>
        </p:nvSpPr>
        <p:spPr>
          <a:xfrm>
            <a:off x="1929384" y="246888"/>
            <a:ext cx="91440" cy="1188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967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fade">
                                      <p:cBhvr>
                                        <p:cTn id="7" dur="500"/>
                                        <p:tgtEl>
                                          <p:spTgt spid="465"/>
                                        </p:tgtEl>
                                      </p:cBhvr>
                                    </p:animEffect>
                                  </p:childTnLst>
                                </p:cTn>
                              </p:par>
                              <p:par>
                                <p:cTn id="8" presetID="10" presetClass="entr" presetSubtype="0" fill="hold" nodeType="withEffect">
                                  <p:stCondLst>
                                    <p:cond delay="0"/>
                                  </p:stCondLst>
                                  <p:childTnLst>
                                    <p:set>
                                      <p:cBhvr>
                                        <p:cTn id="9" dur="1" fill="hold">
                                          <p:stCondLst>
                                            <p:cond delay="0"/>
                                          </p:stCondLst>
                                        </p:cTn>
                                        <p:tgtEl>
                                          <p:spTgt spid="473"/>
                                        </p:tgtEl>
                                        <p:attrNameLst>
                                          <p:attrName>style.visibility</p:attrName>
                                        </p:attrNameLst>
                                      </p:cBhvr>
                                      <p:to>
                                        <p:strVal val="visible"/>
                                      </p:to>
                                    </p:set>
                                    <p:animEffect transition="in" filter="fade">
                                      <p:cBhvr>
                                        <p:cTn id="10" dur="500"/>
                                        <p:tgtEl>
                                          <p:spTgt spid="47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7"/>
                                        </p:tgtEl>
                                        <p:attrNameLst>
                                          <p:attrName>style.visibility</p:attrName>
                                        </p:attrNameLst>
                                      </p:cBhvr>
                                      <p:to>
                                        <p:strVal val="visible"/>
                                      </p:to>
                                    </p:set>
                                    <p:animEffect transition="in" filter="fade">
                                      <p:cBhvr>
                                        <p:cTn id="15" dur="500"/>
                                        <p:tgtEl>
                                          <p:spTgt spid="467"/>
                                        </p:tgtEl>
                                      </p:cBhvr>
                                    </p:animEffect>
                                  </p:childTnLst>
                                </p:cTn>
                              </p:par>
                              <p:par>
                                <p:cTn id="16" presetID="10" presetClass="entr" presetSubtype="0" fill="hold" nodeType="withEffect">
                                  <p:stCondLst>
                                    <p:cond delay="0"/>
                                  </p:stCondLst>
                                  <p:childTnLst>
                                    <p:set>
                                      <p:cBhvr>
                                        <p:cTn id="17" dur="1" fill="hold">
                                          <p:stCondLst>
                                            <p:cond delay="0"/>
                                          </p:stCondLst>
                                        </p:cTn>
                                        <p:tgtEl>
                                          <p:spTgt spid="474"/>
                                        </p:tgtEl>
                                        <p:attrNameLst>
                                          <p:attrName>style.visibility</p:attrName>
                                        </p:attrNameLst>
                                      </p:cBhvr>
                                      <p:to>
                                        <p:strVal val="visible"/>
                                      </p:to>
                                    </p:set>
                                    <p:animEffect transition="in" filter="fade">
                                      <p:cBhvr>
                                        <p:cTn id="18" dur="500"/>
                                        <p:tgtEl>
                                          <p:spTgt spid="4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68"/>
                                        </p:tgtEl>
                                        <p:attrNameLst>
                                          <p:attrName>style.visibility</p:attrName>
                                        </p:attrNameLst>
                                      </p:cBhvr>
                                      <p:to>
                                        <p:strVal val="visible"/>
                                      </p:to>
                                    </p:set>
                                    <p:animEffect transition="in" filter="fade">
                                      <p:cBhvr>
                                        <p:cTn id="23" dur="500"/>
                                        <p:tgtEl>
                                          <p:spTgt spid="468"/>
                                        </p:tgtEl>
                                      </p:cBhvr>
                                    </p:animEffect>
                                  </p:childTnLst>
                                </p:cTn>
                              </p:par>
                              <p:par>
                                <p:cTn id="24" presetID="10" presetClass="entr" presetSubtype="0" fill="hold" nodeType="withEffect">
                                  <p:stCondLst>
                                    <p:cond delay="0"/>
                                  </p:stCondLst>
                                  <p:childTnLst>
                                    <p:set>
                                      <p:cBhvr>
                                        <p:cTn id="25" dur="1" fill="hold">
                                          <p:stCondLst>
                                            <p:cond delay="0"/>
                                          </p:stCondLst>
                                        </p:cTn>
                                        <p:tgtEl>
                                          <p:spTgt spid="475"/>
                                        </p:tgtEl>
                                        <p:attrNameLst>
                                          <p:attrName>style.visibility</p:attrName>
                                        </p:attrNameLst>
                                      </p:cBhvr>
                                      <p:to>
                                        <p:strVal val="visible"/>
                                      </p:to>
                                    </p:set>
                                    <p:animEffect transition="in" filter="fade">
                                      <p:cBhvr>
                                        <p:cTn id="26" dur="500"/>
                                        <p:tgtEl>
                                          <p:spTgt spid="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 grpId="0"/>
      <p:bldP spid="467" grpId="0"/>
      <p:bldP spid="468"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462"/>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4" y="19050"/>
            <a:ext cx="9144000" cy="6858000"/>
          </a:xfrm>
          <a:prstGeom prst="rect">
            <a:avLst/>
          </a:prstGeom>
        </p:spPr>
      </p:pic>
      <p:sp>
        <p:nvSpPr>
          <p:cNvPr id="464" name="Shape 464"/>
          <p:cNvSpPr txBox="1"/>
          <p:nvPr/>
        </p:nvSpPr>
        <p:spPr>
          <a:xfrm>
            <a:off x="9291061" y="82203"/>
            <a:ext cx="2617791" cy="1007100"/>
          </a:xfrm>
          <a:prstGeom prst="rect">
            <a:avLst/>
          </a:prstGeom>
          <a:noFill/>
          <a:ln>
            <a:noFill/>
          </a:ln>
        </p:spPr>
        <p:txBody>
          <a:bodyPr wrap="square" lIns="91425" tIns="91425" rIns="91425" bIns="91425" anchor="t" anchorCtr="0">
            <a:noAutofit/>
          </a:bodyPr>
          <a:lstStyle/>
          <a:p>
            <a:pPr lvl="0">
              <a:spcBef>
                <a:spcPts val="0"/>
              </a:spcBef>
              <a:buNone/>
            </a:pPr>
            <a:r>
              <a:rPr lang="en-US" sz="2000" dirty="0">
                <a:solidFill>
                  <a:schemeClr val="bg1"/>
                </a:solidFill>
                <a:latin typeface="Calibri" panose="020F0502020204030204" pitchFamily="34" charset="0"/>
                <a:cs typeface="Calibri" panose="020F0502020204030204" pitchFamily="34" charset="0"/>
              </a:rPr>
              <a:t>Associate with RPPR - defaulted to YES</a:t>
            </a:r>
          </a:p>
        </p:txBody>
      </p:sp>
      <p:sp>
        <p:nvSpPr>
          <p:cNvPr id="466" name="Shape 466"/>
          <p:cNvSpPr txBox="1"/>
          <p:nvPr/>
        </p:nvSpPr>
        <p:spPr>
          <a:xfrm>
            <a:off x="9291061" y="4729012"/>
            <a:ext cx="2812955" cy="1809900"/>
          </a:xfrm>
          <a:prstGeom prst="rect">
            <a:avLst/>
          </a:prstGeom>
          <a:noFill/>
          <a:ln>
            <a:noFill/>
          </a:ln>
        </p:spPr>
        <p:txBody>
          <a:bodyPr wrap="square" lIns="91425" tIns="91425" rIns="91425" bIns="91425" anchor="t" anchorCtr="0">
            <a:noAutofit/>
          </a:bodyPr>
          <a:lstStyle/>
          <a:p>
            <a:r>
              <a:rPr lang="en-US" sz="2000" dirty="0">
                <a:solidFill>
                  <a:srgbClr val="FFFF00"/>
                </a:solidFill>
                <a:latin typeface="Calibri" panose="020F0502020204030204" pitchFamily="34" charset="0"/>
                <a:cs typeface="Calibri" panose="020F0502020204030204" pitchFamily="34" charset="0"/>
              </a:rPr>
              <a:t>Compliance</a:t>
            </a:r>
            <a:r>
              <a:rPr lang="en-US" sz="2000" dirty="0">
                <a:solidFill>
                  <a:schemeClr val="bg1"/>
                </a:solidFill>
                <a:latin typeface="Calibri" panose="020F0502020204030204" pitchFamily="34" charset="0"/>
                <a:cs typeface="Calibri" panose="020F0502020204030204" pitchFamily="34" charset="0"/>
              </a:rPr>
              <a:t> is drawn from My NCBI:</a:t>
            </a:r>
          </a:p>
          <a:p>
            <a:r>
              <a:rPr lang="en-US" sz="2000" dirty="0">
                <a:solidFill>
                  <a:schemeClr val="bg1"/>
                </a:solidFill>
                <a:latin typeface="Calibri" panose="020F0502020204030204" pitchFamily="34" charset="0"/>
                <a:cs typeface="Calibri" panose="020F0502020204030204" pitchFamily="34" charset="0"/>
              </a:rPr>
              <a:t>Non-compliant pubs can </a:t>
            </a:r>
            <a:r>
              <a:rPr lang="en-US" sz="2000" dirty="0">
                <a:solidFill>
                  <a:srgbClr val="FFFF00"/>
                </a:solidFill>
                <a:latin typeface="Calibri" panose="020F0502020204030204" pitchFamily="34" charset="0"/>
                <a:cs typeface="Calibri" panose="020F0502020204030204" pitchFamily="34" charset="0"/>
              </a:rPr>
              <a:t>not</a:t>
            </a:r>
            <a:r>
              <a:rPr lang="en-US" sz="2000" dirty="0">
                <a:solidFill>
                  <a:srgbClr val="FF0000"/>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be corrected in the RPPR, only in </a:t>
            </a:r>
            <a:r>
              <a:rPr lang="en-US" sz="2000" dirty="0" err="1">
                <a:solidFill>
                  <a:schemeClr val="bg1"/>
                </a:solidFill>
                <a:latin typeface="Calibri" panose="020F0502020204030204" pitchFamily="34" charset="0"/>
                <a:cs typeface="Calibri" panose="020F0502020204030204" pitchFamily="34" charset="0"/>
              </a:rPr>
              <a:t>MyNCBI</a:t>
            </a:r>
            <a:endParaRPr lang="en-US" sz="2000" dirty="0">
              <a:solidFill>
                <a:schemeClr val="bg1"/>
              </a:solidFill>
              <a:latin typeface="Calibri" panose="020F0502020204030204" pitchFamily="34" charset="0"/>
              <a:cs typeface="Calibri" panose="020F0502020204030204" pitchFamily="34" charset="0"/>
            </a:endParaRPr>
          </a:p>
          <a:p>
            <a:pPr lvl="0" rtl="0">
              <a:spcBef>
                <a:spcPts val="0"/>
              </a:spcBef>
              <a:buNone/>
            </a:pPr>
            <a:endParaRPr lang="en-US" sz="2000" dirty="0">
              <a:solidFill>
                <a:schemeClr val="bg1"/>
              </a:solidFill>
              <a:latin typeface="Calibri" panose="020F0502020204030204" pitchFamily="34" charset="0"/>
              <a:cs typeface="Calibri" panose="020F0502020204030204" pitchFamily="34" charset="0"/>
            </a:endParaRPr>
          </a:p>
        </p:txBody>
      </p:sp>
      <p:cxnSp>
        <p:nvCxnSpPr>
          <p:cNvPr id="471" name="Shape 471"/>
          <p:cNvCxnSpPr/>
          <p:nvPr/>
        </p:nvCxnSpPr>
        <p:spPr>
          <a:xfrm flipH="1">
            <a:off x="653125" y="705525"/>
            <a:ext cx="837600" cy="336300"/>
          </a:xfrm>
          <a:prstGeom prst="straightConnector1">
            <a:avLst/>
          </a:prstGeom>
          <a:noFill/>
          <a:ln w="19050" cap="flat" cmpd="sng">
            <a:solidFill>
              <a:srgbClr val="FF0000"/>
            </a:solidFill>
            <a:prstDash val="solid"/>
            <a:miter lim="800000"/>
            <a:headEnd type="none" w="med" len="med"/>
            <a:tailEnd type="triangle" w="lg" len="lg"/>
          </a:ln>
        </p:spPr>
      </p:cxnSp>
      <p:cxnSp>
        <p:nvCxnSpPr>
          <p:cNvPr id="472" name="Shape 472"/>
          <p:cNvCxnSpPr/>
          <p:nvPr/>
        </p:nvCxnSpPr>
        <p:spPr>
          <a:xfrm flipH="1">
            <a:off x="1713550" y="705525"/>
            <a:ext cx="837600" cy="336300"/>
          </a:xfrm>
          <a:prstGeom prst="straightConnector1">
            <a:avLst/>
          </a:prstGeom>
          <a:noFill/>
          <a:ln w="19050" cap="flat" cmpd="sng">
            <a:solidFill>
              <a:srgbClr val="FF0000"/>
            </a:solidFill>
            <a:prstDash val="solid"/>
            <a:miter lim="800000"/>
            <a:headEnd type="none" w="med" len="med"/>
            <a:tailEnd type="triangle" w="lg" len="lg"/>
          </a:ln>
        </p:spPr>
      </p:cxnSp>
      <p:sp>
        <p:nvSpPr>
          <p:cNvPr id="2" name="Rectangle 1">
            <a:extLst>
              <a:ext uri="{FF2B5EF4-FFF2-40B4-BE49-F238E27FC236}">
                <a16:creationId xmlns:a16="http://schemas.microsoft.com/office/drawing/2014/main" id="{FD13933C-D679-438C-9034-AA649FFAB950}"/>
              </a:ext>
            </a:extLst>
          </p:cNvPr>
          <p:cNvSpPr/>
          <p:nvPr/>
        </p:nvSpPr>
        <p:spPr>
          <a:xfrm>
            <a:off x="9291062" y="730208"/>
            <a:ext cx="2812954" cy="3785652"/>
          </a:xfrm>
          <a:prstGeom prst="rect">
            <a:avLst/>
          </a:prstGeom>
        </p:spPr>
        <p:txBody>
          <a:bodyPr wrap="square">
            <a:spAutoFit/>
          </a:bodyPr>
          <a:lstStyle/>
          <a:p>
            <a:r>
              <a:rPr lang="en-US" sz="2000" dirty="0">
                <a:solidFill>
                  <a:schemeClr val="bg1"/>
                </a:solidFill>
                <a:latin typeface="Calibri" panose="020F0502020204030204" pitchFamily="34" charset="0"/>
                <a:cs typeface="Calibri" panose="020F0502020204030204" pitchFamily="34" charset="0"/>
              </a:rPr>
              <a:t>Important things to remember:</a:t>
            </a:r>
          </a:p>
          <a:p>
            <a:pPr marL="342900" indent="-342900">
              <a:buFont typeface="Arial" panose="020B0604020202020204" pitchFamily="34" charset="0"/>
              <a:buChar char="•"/>
            </a:pPr>
            <a:r>
              <a:rPr lang="en-US" sz="2000" i="1" dirty="0">
                <a:solidFill>
                  <a:schemeClr val="bg1"/>
                </a:solidFill>
                <a:latin typeface="Calibri" panose="020F0502020204030204" pitchFamily="34" charset="0"/>
                <a:cs typeface="Calibri" panose="020F0502020204030204" pitchFamily="34" charset="0"/>
              </a:rPr>
              <a:t>If a publication is </a:t>
            </a:r>
            <a:r>
              <a:rPr lang="en-US" sz="2000" i="1" dirty="0">
                <a:solidFill>
                  <a:srgbClr val="FFFF00"/>
                </a:solidFill>
                <a:latin typeface="Calibri" panose="020F0502020204030204" pitchFamily="34" charset="0"/>
                <a:cs typeface="Calibri" panose="020F0502020204030204" pitchFamily="34" charset="0"/>
              </a:rPr>
              <a:t>not</a:t>
            </a:r>
            <a:r>
              <a:rPr lang="en-US" sz="2000" i="1" dirty="0">
                <a:solidFill>
                  <a:srgbClr val="FF0000"/>
                </a:solidFill>
                <a:latin typeface="Calibri" panose="020F0502020204030204" pitchFamily="34" charset="0"/>
                <a:cs typeface="Calibri" panose="020F0502020204030204" pitchFamily="34" charset="0"/>
              </a:rPr>
              <a:t> </a:t>
            </a:r>
            <a:r>
              <a:rPr lang="en-US" sz="2000" i="1" dirty="0">
                <a:solidFill>
                  <a:schemeClr val="bg1"/>
                </a:solidFill>
                <a:latin typeface="Calibri" panose="020F0502020204030204" pitchFamily="34" charset="0"/>
                <a:cs typeface="Calibri" panose="020F0502020204030204" pitchFamily="34" charset="0"/>
              </a:rPr>
              <a:t>in My NCBI, it will </a:t>
            </a:r>
            <a:r>
              <a:rPr lang="en-US" sz="2000" i="1" dirty="0">
                <a:solidFill>
                  <a:srgbClr val="FFFF00"/>
                </a:solidFill>
                <a:latin typeface="Calibri" panose="020F0502020204030204" pitchFamily="34" charset="0"/>
                <a:cs typeface="Calibri" panose="020F0502020204030204" pitchFamily="34" charset="0"/>
              </a:rPr>
              <a:t>not</a:t>
            </a:r>
            <a:r>
              <a:rPr lang="en-US" sz="2000" i="1" dirty="0">
                <a:solidFill>
                  <a:srgbClr val="FF0000"/>
                </a:solidFill>
                <a:latin typeface="Calibri" panose="020F0502020204030204" pitchFamily="34" charset="0"/>
                <a:cs typeface="Calibri" panose="020F0502020204030204" pitchFamily="34" charset="0"/>
              </a:rPr>
              <a:t> </a:t>
            </a:r>
            <a:r>
              <a:rPr lang="en-US" sz="2000" i="1" dirty="0">
                <a:solidFill>
                  <a:schemeClr val="bg1"/>
                </a:solidFill>
                <a:latin typeface="Calibri" panose="020F0502020204030204" pitchFamily="34" charset="0"/>
                <a:cs typeface="Calibri" panose="020F0502020204030204" pitchFamily="34" charset="0"/>
              </a:rPr>
              <a:t>appear</a:t>
            </a:r>
          </a:p>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If a pub is missing it </a:t>
            </a:r>
            <a:r>
              <a:rPr lang="en-US" sz="2000" dirty="0">
                <a:solidFill>
                  <a:srgbClr val="FFFF00"/>
                </a:solidFill>
                <a:latin typeface="Calibri" panose="020F0502020204030204" pitchFamily="34" charset="0"/>
                <a:cs typeface="Calibri" panose="020F0502020204030204" pitchFamily="34" charset="0"/>
              </a:rPr>
              <a:t>must</a:t>
            </a:r>
            <a:r>
              <a:rPr lang="en-US" sz="2000" dirty="0">
                <a:solidFill>
                  <a:srgbClr val="FF0000"/>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be added to My NCBI to appear in list</a:t>
            </a:r>
          </a:p>
          <a:p>
            <a:pPr marL="342900" indent="-342900">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After adding the publication, it will become available to choose in the RPPR</a:t>
            </a:r>
          </a:p>
        </p:txBody>
      </p:sp>
    </p:spTree>
    <p:extLst>
      <p:ext uri="{BB962C8B-B14F-4D97-AF65-F5344CB8AC3E}">
        <p14:creationId xmlns:p14="http://schemas.microsoft.com/office/powerpoint/2010/main" val="3985005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4"/>
                                        </p:tgtEl>
                                        <p:attrNameLst>
                                          <p:attrName>style.visibility</p:attrName>
                                        </p:attrNameLst>
                                      </p:cBhvr>
                                      <p:to>
                                        <p:strVal val="visible"/>
                                      </p:to>
                                    </p:set>
                                    <p:animEffect transition="in" filter="fade">
                                      <p:cBhvr>
                                        <p:cTn id="7" dur="500"/>
                                        <p:tgtEl>
                                          <p:spTgt spid="464"/>
                                        </p:tgtEl>
                                      </p:cBhvr>
                                    </p:animEffect>
                                  </p:childTnLst>
                                </p:cTn>
                              </p:par>
                              <p:par>
                                <p:cTn id="8" presetID="10" presetClass="entr" presetSubtype="0" fill="hold" nodeType="withEffect">
                                  <p:stCondLst>
                                    <p:cond delay="0"/>
                                  </p:stCondLst>
                                  <p:childTnLst>
                                    <p:set>
                                      <p:cBhvr>
                                        <p:cTn id="9" dur="1" fill="hold">
                                          <p:stCondLst>
                                            <p:cond delay="0"/>
                                          </p:stCondLst>
                                        </p:cTn>
                                        <p:tgtEl>
                                          <p:spTgt spid="471"/>
                                        </p:tgtEl>
                                        <p:attrNameLst>
                                          <p:attrName>style.visibility</p:attrName>
                                        </p:attrNameLst>
                                      </p:cBhvr>
                                      <p:to>
                                        <p:strVal val="visible"/>
                                      </p:to>
                                    </p:set>
                                    <p:animEffect transition="in" filter="fade">
                                      <p:cBhvr>
                                        <p:cTn id="10" dur="500"/>
                                        <p:tgtEl>
                                          <p:spTgt spid="471"/>
                                        </p:tgtEl>
                                      </p:cBhvr>
                                    </p:animEffect>
                                  </p:childTnLst>
                                </p:cTn>
                              </p:par>
                              <p:par>
                                <p:cTn id="11" presetID="10" presetClass="entr" presetSubtype="0" fill="hold" nodeType="withEffect">
                                  <p:stCondLst>
                                    <p:cond delay="0"/>
                                  </p:stCondLst>
                                  <p:childTnLst>
                                    <p:set>
                                      <p:cBhvr>
                                        <p:cTn id="12" dur="1" fill="hold">
                                          <p:stCondLst>
                                            <p:cond delay="0"/>
                                          </p:stCondLst>
                                        </p:cTn>
                                        <p:tgtEl>
                                          <p:spTgt spid="472"/>
                                        </p:tgtEl>
                                        <p:attrNameLst>
                                          <p:attrName>style.visibility</p:attrName>
                                        </p:attrNameLst>
                                      </p:cBhvr>
                                      <p:to>
                                        <p:strVal val="visible"/>
                                      </p:to>
                                    </p:set>
                                    <p:animEffect transition="in" filter="fade">
                                      <p:cBhvr>
                                        <p:cTn id="13" dur="500"/>
                                        <p:tgtEl>
                                          <p:spTgt spid="47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5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66"/>
                                        </p:tgtEl>
                                        <p:attrNameLst>
                                          <p:attrName>style.visibility</p:attrName>
                                        </p:attrNameLst>
                                      </p:cBhvr>
                                      <p:to>
                                        <p:strVal val="visible"/>
                                      </p:to>
                                    </p:set>
                                    <p:animEffect transition="in" filter="fade">
                                      <p:cBhvr>
                                        <p:cTn id="38" dur="500"/>
                                        <p:tgtEl>
                                          <p:spTgt spid="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 grpId="0"/>
      <p:bldP spid="46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D.</a:t>
            </a:r>
          </a:p>
        </p:txBody>
      </p:sp>
      <p:sp>
        <p:nvSpPr>
          <p:cNvPr id="3" name="Content Placeholder 2"/>
          <p:cNvSpPr>
            <a:spLocks noGrp="1"/>
          </p:cNvSpPr>
          <p:nvPr>
            <p:ph idx="1"/>
          </p:nvPr>
        </p:nvSpPr>
        <p:spPr>
          <a:xfrm>
            <a:off x="838200" y="1879601"/>
            <a:ext cx="10515600" cy="1696508"/>
          </a:xfrm>
        </p:spPr>
        <p:txBody>
          <a:bodyPr>
            <a:normAutofit/>
          </a:bodyPr>
          <a:lstStyle/>
          <a:p>
            <a:pPr marL="0" indent="0" algn="ctr">
              <a:buNone/>
            </a:pPr>
            <a:r>
              <a:rPr lang="en-US" sz="9600" dirty="0"/>
              <a:t>Participants</a:t>
            </a:r>
          </a:p>
        </p:txBody>
      </p:sp>
      <p:pic>
        <p:nvPicPr>
          <p:cNvPr id="6" name="Picture 5"/>
          <p:cNvPicPr>
            <a:picLocks noChangeAspect="1"/>
          </p:cNvPicPr>
          <p:nvPr/>
        </p:nvPicPr>
        <p:blipFill>
          <a:blip r:embed="rId2"/>
          <a:stretch>
            <a:fillRect/>
          </a:stretch>
        </p:blipFill>
        <p:spPr>
          <a:xfrm>
            <a:off x="585788" y="4167187"/>
            <a:ext cx="11020425" cy="2000250"/>
          </a:xfrm>
          <a:prstGeom prst="rect">
            <a:avLst/>
          </a:prstGeom>
        </p:spPr>
      </p:pic>
    </p:spTree>
    <p:extLst>
      <p:ext uri="{BB962C8B-B14F-4D97-AF65-F5344CB8AC3E}">
        <p14:creationId xmlns:p14="http://schemas.microsoft.com/office/powerpoint/2010/main" val="355660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D. - Participants</a:t>
            </a:r>
          </a:p>
        </p:txBody>
      </p:sp>
      <p:sp>
        <p:nvSpPr>
          <p:cNvPr id="3" name="Content Placeholder 2"/>
          <p:cNvSpPr>
            <a:spLocks noGrp="1"/>
          </p:cNvSpPr>
          <p:nvPr>
            <p:ph idx="1"/>
          </p:nvPr>
        </p:nvSpPr>
        <p:spPr/>
        <p:txBody>
          <a:bodyPr/>
          <a:lstStyle/>
          <a:p>
            <a:r>
              <a:rPr lang="en-US" sz="3200" u="sng" dirty="0">
                <a:solidFill>
                  <a:srgbClr val="FFFF00"/>
                </a:solidFill>
                <a:latin typeface="+mj-lt"/>
              </a:rPr>
              <a:t>D.1</a:t>
            </a:r>
            <a:r>
              <a:rPr lang="en-US" sz="3200" dirty="0">
                <a:solidFill>
                  <a:srgbClr val="FFFF00"/>
                </a:solidFill>
                <a:latin typeface="+mj-lt"/>
              </a:rPr>
              <a:t> - What individuals have worked on the project?</a:t>
            </a:r>
          </a:p>
          <a:p>
            <a:pPr lvl="1"/>
            <a:r>
              <a:rPr lang="en-US" sz="2800" dirty="0">
                <a:latin typeface="+mj-lt"/>
              </a:rPr>
              <a:t>Provide or update information for PD or PI ONLY</a:t>
            </a:r>
          </a:p>
          <a:p>
            <a:pPr lvl="1"/>
            <a:r>
              <a:rPr lang="en-US" sz="2800" dirty="0">
                <a:latin typeface="+mj-lt"/>
              </a:rPr>
              <a:t>Do </a:t>
            </a:r>
            <a:r>
              <a:rPr lang="en-US" sz="2800" b="1" dirty="0">
                <a:solidFill>
                  <a:srgbClr val="FFFF00"/>
                </a:solidFill>
                <a:latin typeface="+mj-lt"/>
              </a:rPr>
              <a:t>not </a:t>
            </a:r>
            <a:r>
              <a:rPr lang="en-US" sz="2800" dirty="0">
                <a:latin typeface="+mj-lt"/>
              </a:rPr>
              <a:t>report personnel (trainees) for whom a </a:t>
            </a:r>
            <a:r>
              <a:rPr lang="en-US" sz="2800" dirty="0">
                <a:solidFill>
                  <a:srgbClr val="FFFF00"/>
                </a:solidFill>
                <a:latin typeface="+mj-lt"/>
              </a:rPr>
              <a:t>PHS 2271 </a:t>
            </a:r>
            <a:r>
              <a:rPr lang="en-US" sz="2800" dirty="0">
                <a:latin typeface="+mj-lt"/>
              </a:rPr>
              <a:t>appointment form has been submitted through xTRAIN</a:t>
            </a:r>
          </a:p>
        </p:txBody>
      </p:sp>
    </p:spTree>
    <p:extLst>
      <p:ext uri="{BB962C8B-B14F-4D97-AF65-F5344CB8AC3E}">
        <p14:creationId xmlns:p14="http://schemas.microsoft.com/office/powerpoint/2010/main" val="81054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D. - Participants</a:t>
            </a:r>
          </a:p>
        </p:txBody>
      </p:sp>
      <p:sp>
        <p:nvSpPr>
          <p:cNvPr id="3" name="Content Placeholder 2"/>
          <p:cNvSpPr>
            <a:spLocks noGrp="1"/>
          </p:cNvSpPr>
          <p:nvPr>
            <p:ph idx="1"/>
          </p:nvPr>
        </p:nvSpPr>
        <p:spPr>
          <a:xfrm>
            <a:off x="838200" y="1556683"/>
            <a:ext cx="10515600" cy="5032375"/>
          </a:xfrm>
        </p:spPr>
        <p:txBody>
          <a:bodyPr>
            <a:normAutofit/>
          </a:bodyPr>
          <a:lstStyle/>
          <a:p>
            <a:r>
              <a:rPr lang="en-US" u="sng" dirty="0">
                <a:solidFill>
                  <a:srgbClr val="FFFF00"/>
                </a:solidFill>
                <a:latin typeface="+mj-lt"/>
              </a:rPr>
              <a:t>D.2</a:t>
            </a:r>
            <a:r>
              <a:rPr lang="en-US" dirty="0">
                <a:solidFill>
                  <a:srgbClr val="FFFF00"/>
                </a:solidFill>
                <a:latin typeface="+mj-lt"/>
              </a:rPr>
              <a:t> – Personnel Updates</a:t>
            </a:r>
          </a:p>
          <a:p>
            <a:pPr lvl="1"/>
            <a:r>
              <a:rPr lang="en-US" sz="3200" u="sng" dirty="0">
                <a:solidFill>
                  <a:srgbClr val="FFFF00"/>
                </a:solidFill>
                <a:latin typeface="+mj-lt"/>
              </a:rPr>
              <a:t>D.2.a</a:t>
            </a:r>
            <a:r>
              <a:rPr lang="en-US" sz="3200" dirty="0">
                <a:solidFill>
                  <a:srgbClr val="FFFF00"/>
                </a:solidFill>
                <a:latin typeface="+mj-lt"/>
              </a:rPr>
              <a:t> – Level of Effort (for PI or PD) </a:t>
            </a:r>
          </a:p>
          <a:p>
            <a:pPr lvl="2"/>
            <a:r>
              <a:rPr lang="en-US" sz="3200" i="1" dirty="0">
                <a:latin typeface="+mj-lt"/>
              </a:rPr>
              <a:t>Usually no, because no paid effort for </a:t>
            </a:r>
            <a:r>
              <a:rPr lang="en-US" sz="3200" i="1" dirty="0" smtClean="0">
                <a:latin typeface="+mj-lt"/>
              </a:rPr>
              <a:t>PI – But you can’t enter 0</a:t>
            </a:r>
            <a:endParaRPr lang="en-US" sz="3200" i="1" dirty="0">
              <a:latin typeface="+mj-lt"/>
            </a:endParaRPr>
          </a:p>
        </p:txBody>
      </p:sp>
      <p:pic>
        <p:nvPicPr>
          <p:cNvPr id="4" name="Picture 3"/>
          <p:cNvPicPr>
            <a:picLocks noChangeAspect="1"/>
          </p:cNvPicPr>
          <p:nvPr/>
        </p:nvPicPr>
        <p:blipFill>
          <a:blip r:embed="rId2"/>
          <a:stretch>
            <a:fillRect/>
          </a:stretch>
        </p:blipFill>
        <p:spPr>
          <a:xfrm>
            <a:off x="173254" y="3725626"/>
            <a:ext cx="11694695" cy="1712648"/>
          </a:xfrm>
          <a:prstGeom prst="rect">
            <a:avLst/>
          </a:prstGeom>
        </p:spPr>
      </p:pic>
      <p:cxnSp>
        <p:nvCxnSpPr>
          <p:cNvPr id="5" name="Shape 473"/>
          <p:cNvCxnSpPr/>
          <p:nvPr/>
        </p:nvCxnSpPr>
        <p:spPr>
          <a:xfrm flipH="1" flipV="1">
            <a:off x="7920315" y="5057122"/>
            <a:ext cx="838202" cy="7937"/>
          </a:xfrm>
          <a:prstGeom prst="straightConnector1">
            <a:avLst/>
          </a:prstGeom>
          <a:noFill/>
          <a:ln w="19050" cap="flat" cmpd="sng">
            <a:solidFill>
              <a:srgbClr val="FF0000"/>
            </a:solidFill>
            <a:prstDash val="solid"/>
            <a:miter lim="800000"/>
            <a:headEnd type="none" w="med" len="med"/>
            <a:tailEnd type="triangle" w="lg" len="lg"/>
          </a:ln>
        </p:spPr>
      </p:cxnSp>
    </p:spTree>
    <p:extLst>
      <p:ext uri="{BB962C8B-B14F-4D97-AF65-F5344CB8AC3E}">
        <p14:creationId xmlns:p14="http://schemas.microsoft.com/office/powerpoint/2010/main" val="332701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D. - Participants</a:t>
            </a:r>
          </a:p>
        </p:txBody>
      </p:sp>
      <p:sp>
        <p:nvSpPr>
          <p:cNvPr id="3" name="Content Placeholder 2"/>
          <p:cNvSpPr>
            <a:spLocks noGrp="1"/>
          </p:cNvSpPr>
          <p:nvPr>
            <p:ph idx="1"/>
          </p:nvPr>
        </p:nvSpPr>
        <p:spPr>
          <a:xfrm>
            <a:off x="838200" y="1825624"/>
            <a:ext cx="10515600" cy="3860801"/>
          </a:xfrm>
        </p:spPr>
        <p:txBody>
          <a:bodyPr>
            <a:normAutofit/>
          </a:bodyPr>
          <a:lstStyle/>
          <a:p>
            <a:pPr lvl="1"/>
            <a:r>
              <a:rPr lang="en-US" sz="3200" u="sng" dirty="0">
                <a:solidFill>
                  <a:srgbClr val="FFFF00"/>
                </a:solidFill>
                <a:latin typeface="+mj-lt"/>
              </a:rPr>
              <a:t>D.2.b</a:t>
            </a:r>
            <a:r>
              <a:rPr lang="en-US" sz="3200" dirty="0">
                <a:solidFill>
                  <a:srgbClr val="FFFF00"/>
                </a:solidFill>
                <a:latin typeface="+mj-lt"/>
              </a:rPr>
              <a:t>  - New Senior/Key Personnel  </a:t>
            </a:r>
            <a:r>
              <a:rPr lang="en-US" sz="3200" dirty="0">
                <a:latin typeface="+mj-lt"/>
              </a:rPr>
              <a:t>Yes or No</a:t>
            </a:r>
          </a:p>
          <a:p>
            <a:pPr lvl="2"/>
            <a:r>
              <a:rPr lang="en-US" sz="2800" dirty="0">
                <a:latin typeface="+mj-lt"/>
              </a:rPr>
              <a:t>Are there </a:t>
            </a:r>
            <a:r>
              <a:rPr lang="en-US" sz="2800" b="1" dirty="0">
                <a:solidFill>
                  <a:srgbClr val="FFFF00"/>
                </a:solidFill>
                <a:latin typeface="+mj-lt"/>
              </a:rPr>
              <a:t>new</a:t>
            </a:r>
            <a:r>
              <a:rPr lang="en-US" sz="2800" dirty="0">
                <a:solidFill>
                  <a:srgbClr val="FF3300"/>
                </a:solidFill>
                <a:latin typeface="+mj-lt"/>
              </a:rPr>
              <a:t> </a:t>
            </a:r>
            <a:r>
              <a:rPr lang="en-US" sz="2800" dirty="0">
                <a:latin typeface="+mj-lt"/>
              </a:rPr>
              <a:t>participating faculty (mentors)?</a:t>
            </a:r>
          </a:p>
          <a:p>
            <a:pPr lvl="2"/>
            <a:r>
              <a:rPr lang="en-US" sz="2800" dirty="0">
                <a:latin typeface="+mj-lt"/>
              </a:rPr>
              <a:t>If yes, provide biosketches and other support </a:t>
            </a:r>
            <a:br>
              <a:rPr lang="en-US" sz="2800" dirty="0">
                <a:latin typeface="+mj-lt"/>
              </a:rPr>
            </a:br>
            <a:endParaRPr lang="en-US" sz="2800" dirty="0">
              <a:latin typeface="+mj-lt"/>
            </a:endParaRPr>
          </a:p>
          <a:p>
            <a:pPr marL="685800" lvl="2">
              <a:spcBef>
                <a:spcPts val="1000"/>
              </a:spcBef>
            </a:pPr>
            <a:r>
              <a:rPr lang="en-US" sz="3200" u="sng" dirty="0">
                <a:solidFill>
                  <a:srgbClr val="FFFF00"/>
                </a:solidFill>
                <a:latin typeface="+mj-lt"/>
              </a:rPr>
              <a:t>D.2.c</a:t>
            </a:r>
            <a:r>
              <a:rPr lang="en-US" sz="3200" dirty="0">
                <a:solidFill>
                  <a:srgbClr val="FFFF00"/>
                </a:solidFill>
                <a:latin typeface="+mj-lt"/>
              </a:rPr>
              <a:t>  - Changes in Other Support?  </a:t>
            </a:r>
            <a:r>
              <a:rPr lang="en-US" sz="3200" dirty="0">
                <a:latin typeface="+mj-lt"/>
              </a:rPr>
              <a:t>Yes or No</a:t>
            </a:r>
          </a:p>
          <a:p>
            <a:pPr lvl="2"/>
            <a:r>
              <a:rPr lang="en-US" sz="2800" dirty="0">
                <a:latin typeface="+mj-lt"/>
              </a:rPr>
              <a:t>Change in </a:t>
            </a:r>
            <a:r>
              <a:rPr lang="en-US" sz="2800" b="1" dirty="0">
                <a:solidFill>
                  <a:srgbClr val="FFFF00"/>
                </a:solidFill>
                <a:latin typeface="+mj-lt"/>
              </a:rPr>
              <a:t>active</a:t>
            </a:r>
            <a:r>
              <a:rPr lang="en-US" sz="2800" dirty="0">
                <a:solidFill>
                  <a:srgbClr val="FF3300"/>
                </a:solidFill>
                <a:latin typeface="+mj-lt"/>
              </a:rPr>
              <a:t> </a:t>
            </a:r>
            <a:r>
              <a:rPr lang="en-US" sz="2800" dirty="0">
                <a:latin typeface="+mj-lt"/>
              </a:rPr>
              <a:t>support for </a:t>
            </a:r>
            <a:r>
              <a:rPr lang="en-US" sz="2800" dirty="0">
                <a:solidFill>
                  <a:srgbClr val="FFFF00"/>
                </a:solidFill>
                <a:latin typeface="+mj-lt"/>
              </a:rPr>
              <a:t>key personnel </a:t>
            </a:r>
            <a:r>
              <a:rPr lang="en-US" sz="2800" dirty="0">
                <a:latin typeface="+mj-lt"/>
              </a:rPr>
              <a:t>since last reporting period</a:t>
            </a:r>
          </a:p>
        </p:txBody>
      </p:sp>
    </p:spTree>
    <p:extLst>
      <p:ext uri="{BB962C8B-B14F-4D97-AF65-F5344CB8AC3E}">
        <p14:creationId xmlns:p14="http://schemas.microsoft.com/office/powerpoint/2010/main" val="63505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D. - Participants</a:t>
            </a:r>
          </a:p>
        </p:txBody>
      </p:sp>
      <p:sp>
        <p:nvSpPr>
          <p:cNvPr id="3" name="Content Placeholder 2"/>
          <p:cNvSpPr>
            <a:spLocks noGrp="1"/>
          </p:cNvSpPr>
          <p:nvPr>
            <p:ph idx="1"/>
          </p:nvPr>
        </p:nvSpPr>
        <p:spPr/>
        <p:txBody>
          <a:bodyPr/>
          <a:lstStyle/>
          <a:p>
            <a:r>
              <a:rPr lang="en-US" u="sng" dirty="0">
                <a:solidFill>
                  <a:srgbClr val="FFFF00"/>
                </a:solidFill>
                <a:latin typeface="+mj-lt"/>
              </a:rPr>
              <a:t>D.2.d</a:t>
            </a:r>
            <a:r>
              <a:rPr lang="en-US" dirty="0">
                <a:solidFill>
                  <a:srgbClr val="FFFF00"/>
                </a:solidFill>
                <a:latin typeface="+mj-lt"/>
              </a:rPr>
              <a:t>  - New other significant contributors?  </a:t>
            </a:r>
            <a:r>
              <a:rPr lang="en-US" dirty="0">
                <a:latin typeface="+mj-lt"/>
              </a:rPr>
              <a:t/>
            </a:r>
            <a:br>
              <a:rPr lang="en-US" dirty="0">
                <a:latin typeface="+mj-lt"/>
              </a:rPr>
            </a:br>
            <a:r>
              <a:rPr lang="en-US" i="1" dirty="0">
                <a:latin typeface="+mj-lt"/>
              </a:rPr>
              <a:t>Yes or No</a:t>
            </a:r>
          </a:p>
          <a:p>
            <a:pPr marL="0" indent="0">
              <a:buNone/>
            </a:pPr>
            <a:endParaRPr lang="en-US" dirty="0">
              <a:solidFill>
                <a:srgbClr val="FF0000"/>
              </a:solidFill>
              <a:latin typeface="+mj-lt"/>
            </a:endParaRPr>
          </a:p>
          <a:p>
            <a:r>
              <a:rPr lang="en-US" u="sng" dirty="0">
                <a:solidFill>
                  <a:srgbClr val="FFFF00"/>
                </a:solidFill>
                <a:latin typeface="+mj-lt"/>
              </a:rPr>
              <a:t>D.2.e</a:t>
            </a:r>
            <a:r>
              <a:rPr lang="en-US" dirty="0">
                <a:solidFill>
                  <a:srgbClr val="FFFF00"/>
                </a:solidFill>
                <a:latin typeface="+mj-lt"/>
              </a:rPr>
              <a:t> - Will there a change in the MPI Leadership Plan for the next budget period?  </a:t>
            </a:r>
            <a:r>
              <a:rPr lang="en-US" dirty="0">
                <a:latin typeface="+mj-lt"/>
              </a:rPr>
              <a:t/>
            </a:r>
            <a:br>
              <a:rPr lang="en-US" dirty="0">
                <a:latin typeface="+mj-lt"/>
              </a:rPr>
            </a:br>
            <a:r>
              <a:rPr lang="en-US" i="1" dirty="0">
                <a:latin typeface="+mj-lt"/>
              </a:rPr>
              <a:t>Yes or </a:t>
            </a:r>
            <a:r>
              <a:rPr lang="en-US" i="1" dirty="0" smtClean="0">
                <a:latin typeface="+mj-lt"/>
              </a:rPr>
              <a:t>No.  If yes, provide a PDF </a:t>
            </a:r>
            <a:endParaRPr lang="en-US" dirty="0">
              <a:latin typeface="+mj-lt"/>
            </a:endParaRPr>
          </a:p>
        </p:txBody>
      </p:sp>
    </p:spTree>
    <p:extLst>
      <p:ext uri="{BB962C8B-B14F-4D97-AF65-F5344CB8AC3E}">
        <p14:creationId xmlns:p14="http://schemas.microsoft.com/office/powerpoint/2010/main" val="217037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RPPR TG Checklist</a:t>
            </a:r>
          </a:p>
        </p:txBody>
      </p:sp>
      <p:pic>
        <p:nvPicPr>
          <p:cNvPr id="3" name="Picture 2"/>
          <p:cNvPicPr>
            <a:picLocks noChangeAspect="1"/>
          </p:cNvPicPr>
          <p:nvPr/>
        </p:nvPicPr>
        <p:blipFill rotWithShape="1">
          <a:blip r:embed="rId2"/>
          <a:srcRect l="2063" r="436"/>
          <a:stretch/>
        </p:blipFill>
        <p:spPr>
          <a:xfrm>
            <a:off x="939338" y="1043806"/>
            <a:ext cx="9892145" cy="5611397"/>
          </a:xfrm>
          <a:prstGeom prst="rect">
            <a:avLst/>
          </a:prstGeom>
        </p:spPr>
      </p:pic>
    </p:spTree>
    <p:extLst>
      <p:ext uri="{BB962C8B-B14F-4D97-AF65-F5344CB8AC3E}">
        <p14:creationId xmlns:p14="http://schemas.microsoft.com/office/powerpoint/2010/main" val="1214957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27923"/>
          <a:stretch/>
        </p:blipFill>
        <p:spPr>
          <a:xfrm>
            <a:off x="1270534" y="2771776"/>
            <a:ext cx="10363451" cy="3617655"/>
          </a:xfrm>
          <a:prstGeom prst="rect">
            <a:avLst/>
          </a:prstGeom>
        </p:spPr>
      </p:pic>
      <p:sp>
        <p:nvSpPr>
          <p:cNvPr id="2" name="Title 1"/>
          <p:cNvSpPr>
            <a:spLocks noGrp="1"/>
          </p:cNvSpPr>
          <p:nvPr>
            <p:ph type="title"/>
          </p:nvPr>
        </p:nvSpPr>
        <p:spPr/>
        <p:txBody>
          <a:bodyPr/>
          <a:lstStyle/>
          <a:p>
            <a:r>
              <a:rPr lang="en-US" dirty="0"/>
              <a:t>Section E.</a:t>
            </a:r>
          </a:p>
        </p:txBody>
      </p:sp>
      <p:sp>
        <p:nvSpPr>
          <p:cNvPr id="3" name="Content Placeholder 2"/>
          <p:cNvSpPr>
            <a:spLocks noGrp="1"/>
          </p:cNvSpPr>
          <p:nvPr>
            <p:ph idx="1"/>
          </p:nvPr>
        </p:nvSpPr>
        <p:spPr>
          <a:xfrm>
            <a:off x="838200" y="1446213"/>
            <a:ext cx="10515600" cy="1696508"/>
          </a:xfrm>
        </p:spPr>
        <p:txBody>
          <a:bodyPr>
            <a:normAutofit/>
          </a:bodyPr>
          <a:lstStyle/>
          <a:p>
            <a:pPr marL="0" indent="0" algn="ctr">
              <a:buNone/>
            </a:pPr>
            <a:r>
              <a:rPr lang="en-US" sz="9600" dirty="0"/>
              <a:t>Impact</a:t>
            </a:r>
          </a:p>
        </p:txBody>
      </p:sp>
    </p:spTree>
    <p:extLst>
      <p:ext uri="{BB962C8B-B14F-4D97-AF65-F5344CB8AC3E}">
        <p14:creationId xmlns:p14="http://schemas.microsoft.com/office/powerpoint/2010/main" val="26131880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813"/>
            <a:ext cx="10515600" cy="1325563"/>
          </a:xfrm>
        </p:spPr>
        <p:txBody>
          <a:bodyPr/>
          <a:lstStyle/>
          <a:p>
            <a:r>
              <a:rPr lang="en-US" dirty="0"/>
              <a:t>Section E. - Impact</a:t>
            </a:r>
          </a:p>
        </p:txBody>
      </p:sp>
      <p:sp>
        <p:nvSpPr>
          <p:cNvPr id="3" name="Content Placeholder 2"/>
          <p:cNvSpPr>
            <a:spLocks noGrp="1"/>
          </p:cNvSpPr>
          <p:nvPr>
            <p:ph idx="1"/>
          </p:nvPr>
        </p:nvSpPr>
        <p:spPr>
          <a:xfrm>
            <a:off x="838200" y="1480375"/>
            <a:ext cx="10515600" cy="4995239"/>
          </a:xfrm>
        </p:spPr>
        <p:txBody>
          <a:bodyPr>
            <a:noAutofit/>
          </a:bodyPr>
          <a:lstStyle/>
          <a:p>
            <a:r>
              <a:rPr lang="en-US" u="sng" dirty="0">
                <a:solidFill>
                  <a:srgbClr val="FFFF00"/>
                </a:solidFill>
                <a:latin typeface="+mj-lt"/>
              </a:rPr>
              <a:t>E.1</a:t>
            </a:r>
            <a:r>
              <a:rPr lang="en-US" dirty="0">
                <a:solidFill>
                  <a:srgbClr val="FFFF00"/>
                </a:solidFill>
                <a:latin typeface="+mj-lt"/>
              </a:rPr>
              <a:t> – </a:t>
            </a:r>
            <a:r>
              <a:rPr lang="en-US" i="1" dirty="0">
                <a:solidFill>
                  <a:srgbClr val="FFFF00"/>
                </a:solidFill>
                <a:latin typeface="+mj-lt"/>
              </a:rPr>
              <a:t>Not applicable for most </a:t>
            </a:r>
            <a:r>
              <a:rPr lang="en-US" i="1" dirty="0" smtClean="0">
                <a:solidFill>
                  <a:srgbClr val="FFFF00"/>
                </a:solidFill>
                <a:latin typeface="+mj-lt"/>
              </a:rPr>
              <a:t>awards</a:t>
            </a:r>
            <a:r>
              <a:rPr lang="en-US" dirty="0" smtClean="0">
                <a:latin typeface="+mj-lt"/>
              </a:rPr>
              <a:t/>
            </a:r>
            <a:br>
              <a:rPr lang="en-US" dirty="0" smtClean="0">
                <a:latin typeface="+mj-lt"/>
              </a:rPr>
            </a:br>
            <a:endParaRPr lang="en-US" dirty="0">
              <a:latin typeface="+mj-lt"/>
            </a:endParaRPr>
          </a:p>
          <a:p>
            <a:r>
              <a:rPr lang="en-US" u="sng" dirty="0">
                <a:solidFill>
                  <a:srgbClr val="FFFF00"/>
                </a:solidFill>
                <a:latin typeface="+mj-lt"/>
              </a:rPr>
              <a:t>E.2</a:t>
            </a:r>
            <a:r>
              <a:rPr lang="en-US" dirty="0">
                <a:solidFill>
                  <a:srgbClr val="FFFF00"/>
                </a:solidFill>
                <a:latin typeface="+mj-lt"/>
              </a:rPr>
              <a:t> – What is the impact on physical, institutional, or information resources that form infrastructure?</a:t>
            </a:r>
          </a:p>
          <a:p>
            <a:pPr lvl="1"/>
            <a:r>
              <a:rPr lang="en-US" i="1" dirty="0">
                <a:latin typeface="+mj-lt"/>
              </a:rPr>
              <a:t>Not </a:t>
            </a:r>
            <a:r>
              <a:rPr lang="en-US" i="1" dirty="0" smtClean="0">
                <a:latin typeface="+mj-lt"/>
              </a:rPr>
              <a:t>applicable</a:t>
            </a:r>
            <a:r>
              <a:rPr lang="en-US" sz="3200" dirty="0" smtClean="0">
                <a:latin typeface="+mj-lt"/>
              </a:rPr>
              <a:t/>
            </a:r>
            <a:br>
              <a:rPr lang="en-US" sz="3200" dirty="0" smtClean="0">
                <a:latin typeface="+mj-lt"/>
              </a:rPr>
            </a:br>
            <a:endParaRPr lang="en-US" sz="3200" u="sng" dirty="0">
              <a:latin typeface="+mj-lt"/>
            </a:endParaRPr>
          </a:p>
          <a:p>
            <a:r>
              <a:rPr lang="en-US" u="sng" dirty="0">
                <a:solidFill>
                  <a:srgbClr val="FFFF00"/>
                </a:solidFill>
                <a:latin typeface="+mj-lt"/>
              </a:rPr>
              <a:t>E.3</a:t>
            </a:r>
            <a:r>
              <a:rPr lang="en-US" dirty="0">
                <a:solidFill>
                  <a:srgbClr val="FFFF00"/>
                </a:solidFill>
                <a:latin typeface="+mj-lt"/>
              </a:rPr>
              <a:t> – </a:t>
            </a:r>
            <a:r>
              <a:rPr lang="en-US" i="1" dirty="0">
                <a:solidFill>
                  <a:srgbClr val="FFFF00"/>
                </a:solidFill>
                <a:latin typeface="+mj-lt"/>
              </a:rPr>
              <a:t>Not applicable for most awards</a:t>
            </a:r>
            <a:r>
              <a:rPr lang="en-US" dirty="0">
                <a:latin typeface="+mj-lt"/>
              </a:rPr>
              <a:t/>
            </a:r>
            <a:br>
              <a:rPr lang="en-US" dirty="0">
                <a:latin typeface="+mj-lt"/>
              </a:rPr>
            </a:br>
            <a:endParaRPr lang="en-US" u="sng" dirty="0">
              <a:latin typeface="+mj-lt"/>
            </a:endParaRPr>
          </a:p>
          <a:p>
            <a:r>
              <a:rPr lang="en-US" dirty="0">
                <a:solidFill>
                  <a:srgbClr val="FFFF00"/>
                </a:solidFill>
                <a:latin typeface="+mj-lt"/>
              </a:rPr>
              <a:t>E.4 – What dollar amount of the award’s budget is being spent in foreign country(</a:t>
            </a:r>
            <a:r>
              <a:rPr lang="en-US" dirty="0" err="1">
                <a:solidFill>
                  <a:srgbClr val="FFFF00"/>
                </a:solidFill>
                <a:latin typeface="+mj-lt"/>
              </a:rPr>
              <a:t>ies</a:t>
            </a:r>
            <a:r>
              <a:rPr lang="en-US" dirty="0">
                <a:solidFill>
                  <a:srgbClr val="FFFF00"/>
                </a:solidFill>
                <a:latin typeface="+mj-lt"/>
              </a:rPr>
              <a:t>)?  </a:t>
            </a:r>
          </a:p>
          <a:p>
            <a:pPr lvl="1"/>
            <a:r>
              <a:rPr lang="en-US" i="1" dirty="0">
                <a:latin typeface="+mj-lt"/>
              </a:rPr>
              <a:t>Nothing to report, usually not applicable with TG’s</a:t>
            </a:r>
          </a:p>
        </p:txBody>
      </p:sp>
    </p:spTree>
    <p:extLst>
      <p:ext uri="{BB962C8B-B14F-4D97-AF65-F5344CB8AC3E}">
        <p14:creationId xmlns:p14="http://schemas.microsoft.com/office/powerpoint/2010/main" val="74679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F.</a:t>
            </a:r>
          </a:p>
        </p:txBody>
      </p:sp>
      <p:sp>
        <p:nvSpPr>
          <p:cNvPr id="3" name="Content Placeholder 2"/>
          <p:cNvSpPr>
            <a:spLocks noGrp="1"/>
          </p:cNvSpPr>
          <p:nvPr>
            <p:ph idx="1"/>
          </p:nvPr>
        </p:nvSpPr>
        <p:spPr>
          <a:xfrm>
            <a:off x="838200" y="1690688"/>
            <a:ext cx="10515600" cy="1696508"/>
          </a:xfrm>
        </p:spPr>
        <p:txBody>
          <a:bodyPr>
            <a:normAutofit/>
          </a:bodyPr>
          <a:lstStyle/>
          <a:p>
            <a:pPr marL="0" indent="0" algn="ctr">
              <a:buNone/>
            </a:pPr>
            <a:r>
              <a:rPr lang="en-US" sz="9600" dirty="0"/>
              <a:t>Changes</a:t>
            </a:r>
          </a:p>
        </p:txBody>
      </p:sp>
      <p:pic>
        <p:nvPicPr>
          <p:cNvPr id="5" name="Picture 4"/>
          <p:cNvPicPr>
            <a:picLocks noChangeAspect="1"/>
          </p:cNvPicPr>
          <p:nvPr/>
        </p:nvPicPr>
        <p:blipFill>
          <a:blip r:embed="rId2"/>
          <a:stretch>
            <a:fillRect/>
          </a:stretch>
        </p:blipFill>
        <p:spPr>
          <a:xfrm>
            <a:off x="1652587" y="3595587"/>
            <a:ext cx="8886825" cy="1476375"/>
          </a:xfrm>
          <a:prstGeom prst="rect">
            <a:avLst/>
          </a:prstGeom>
        </p:spPr>
      </p:pic>
    </p:spTree>
    <p:extLst>
      <p:ext uri="{BB962C8B-B14F-4D97-AF65-F5344CB8AC3E}">
        <p14:creationId xmlns:p14="http://schemas.microsoft.com/office/powerpoint/2010/main" val="12186756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F. - Changes</a:t>
            </a:r>
          </a:p>
        </p:txBody>
      </p:sp>
      <p:sp>
        <p:nvSpPr>
          <p:cNvPr id="3" name="Content Placeholder 2"/>
          <p:cNvSpPr>
            <a:spLocks noGrp="1"/>
          </p:cNvSpPr>
          <p:nvPr>
            <p:ph idx="1"/>
          </p:nvPr>
        </p:nvSpPr>
        <p:spPr>
          <a:xfrm>
            <a:off x="838200" y="1825625"/>
            <a:ext cx="10515600" cy="4667250"/>
          </a:xfrm>
        </p:spPr>
        <p:txBody>
          <a:bodyPr>
            <a:normAutofit fontScale="92500" lnSpcReduction="10000"/>
          </a:bodyPr>
          <a:lstStyle/>
          <a:p>
            <a:r>
              <a:rPr lang="en-US" sz="3500" u="sng" dirty="0">
                <a:solidFill>
                  <a:srgbClr val="FFFF00"/>
                </a:solidFill>
                <a:latin typeface="+mj-lt"/>
              </a:rPr>
              <a:t>F.1</a:t>
            </a:r>
            <a:r>
              <a:rPr lang="en-US" sz="3500" dirty="0">
                <a:solidFill>
                  <a:srgbClr val="FFFF00"/>
                </a:solidFill>
                <a:latin typeface="+mj-lt"/>
              </a:rPr>
              <a:t> - Changes in approach and reasons for </a:t>
            </a:r>
            <a:r>
              <a:rPr lang="en-US" sz="3500" dirty="0" smtClean="0">
                <a:solidFill>
                  <a:srgbClr val="FFFF00"/>
                </a:solidFill>
                <a:latin typeface="+mj-lt"/>
              </a:rPr>
              <a:t>change</a:t>
            </a:r>
          </a:p>
          <a:p>
            <a:pPr lvl="1"/>
            <a:r>
              <a:rPr lang="en-US" sz="3000" dirty="0" smtClean="0">
                <a:latin typeface="+mj-lt"/>
              </a:rPr>
              <a:t>Describe changes in the program for the next budget period, including changes in training faculty </a:t>
            </a:r>
          </a:p>
          <a:p>
            <a:pPr lvl="1"/>
            <a:r>
              <a:rPr lang="en-US" sz="3000" dirty="0" smtClean="0">
                <a:latin typeface="+mj-lt"/>
              </a:rPr>
              <a:t>Include</a:t>
            </a:r>
            <a:r>
              <a:rPr lang="en-US" sz="3000" dirty="0">
                <a:latin typeface="+mj-lt"/>
              </a:rPr>
              <a:t>, as appropriate, the role of external advisory committees, significant new training content, procedures or experiences, &amp; indicate how these aid in strengthening the objectives &amp; goals of the program</a:t>
            </a:r>
          </a:p>
          <a:p>
            <a:pPr marL="457200" lvl="1" indent="0">
              <a:buNone/>
            </a:pPr>
            <a:endParaRPr lang="en-US" sz="2800" dirty="0">
              <a:latin typeface="+mj-lt"/>
            </a:endParaRPr>
          </a:p>
          <a:p>
            <a:r>
              <a:rPr lang="en-US" sz="3500" u="sng" dirty="0">
                <a:solidFill>
                  <a:srgbClr val="FFFF00"/>
                </a:solidFill>
                <a:latin typeface="+mj-lt"/>
              </a:rPr>
              <a:t>F.2</a:t>
            </a:r>
            <a:r>
              <a:rPr lang="en-US" sz="3500" dirty="0">
                <a:solidFill>
                  <a:srgbClr val="FFFF00"/>
                </a:solidFill>
                <a:latin typeface="+mj-lt"/>
              </a:rPr>
              <a:t> - Actual or anticipated challenges or delays and actions or plans to resolve them</a:t>
            </a:r>
          </a:p>
          <a:p>
            <a:pPr lvl="1"/>
            <a:r>
              <a:rPr lang="en-US" sz="3000" i="1" dirty="0">
                <a:latin typeface="+mj-lt"/>
              </a:rPr>
              <a:t>Not </a:t>
            </a:r>
            <a:r>
              <a:rPr lang="en-US" sz="3000" i="1" dirty="0" smtClean="0">
                <a:latin typeface="+mj-lt"/>
              </a:rPr>
              <a:t>Applicable</a:t>
            </a:r>
            <a:endParaRPr lang="en-US" sz="3000" i="1" dirty="0">
              <a:latin typeface="+mj-lt"/>
            </a:endParaRPr>
          </a:p>
        </p:txBody>
      </p:sp>
    </p:spTree>
    <p:extLst>
      <p:ext uri="{BB962C8B-B14F-4D97-AF65-F5344CB8AC3E}">
        <p14:creationId xmlns:p14="http://schemas.microsoft.com/office/powerpoint/2010/main" val="4922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F. - Changes</a:t>
            </a:r>
          </a:p>
        </p:txBody>
      </p:sp>
      <p:sp>
        <p:nvSpPr>
          <p:cNvPr id="3" name="Content Placeholder 2"/>
          <p:cNvSpPr>
            <a:spLocks noGrp="1"/>
          </p:cNvSpPr>
          <p:nvPr>
            <p:ph idx="1"/>
          </p:nvPr>
        </p:nvSpPr>
        <p:spPr/>
        <p:txBody>
          <a:bodyPr>
            <a:normAutofit/>
          </a:bodyPr>
          <a:lstStyle/>
          <a:p>
            <a:r>
              <a:rPr lang="en-US" sz="3200" u="sng" dirty="0">
                <a:solidFill>
                  <a:srgbClr val="FFFF00"/>
                </a:solidFill>
                <a:latin typeface="+mj-lt"/>
              </a:rPr>
              <a:t>F.3</a:t>
            </a:r>
            <a:r>
              <a:rPr lang="en-US" sz="3200" dirty="0">
                <a:solidFill>
                  <a:srgbClr val="FFFF00"/>
                </a:solidFill>
                <a:latin typeface="+mj-lt"/>
              </a:rPr>
              <a:t> - Significant changes and not reported under another NIH award</a:t>
            </a:r>
          </a:p>
          <a:p>
            <a:pPr lvl="1"/>
            <a:r>
              <a:rPr lang="en-US" sz="2800" u="sng" dirty="0">
                <a:latin typeface="+mj-lt"/>
              </a:rPr>
              <a:t>F.3.a</a:t>
            </a:r>
            <a:r>
              <a:rPr lang="en-US" sz="2800" dirty="0">
                <a:latin typeface="+mj-lt"/>
              </a:rPr>
              <a:t> Human Subjects</a:t>
            </a:r>
          </a:p>
          <a:p>
            <a:pPr lvl="1"/>
            <a:r>
              <a:rPr lang="en-US" sz="2800" u="sng" dirty="0">
                <a:latin typeface="+mj-lt"/>
              </a:rPr>
              <a:t>F.3.b</a:t>
            </a:r>
            <a:r>
              <a:rPr lang="en-US" sz="2800" dirty="0">
                <a:latin typeface="+mj-lt"/>
              </a:rPr>
              <a:t> Vertebrate Animals</a:t>
            </a:r>
          </a:p>
          <a:p>
            <a:pPr lvl="1"/>
            <a:r>
              <a:rPr lang="en-US" sz="2800" u="sng" dirty="0">
                <a:latin typeface="+mj-lt"/>
              </a:rPr>
              <a:t>F.3.c</a:t>
            </a:r>
            <a:r>
              <a:rPr lang="en-US" sz="2800" dirty="0">
                <a:latin typeface="+mj-lt"/>
              </a:rPr>
              <a:t> Biohazards</a:t>
            </a:r>
          </a:p>
          <a:p>
            <a:pPr lvl="1"/>
            <a:r>
              <a:rPr lang="en-US" sz="2800" u="sng" dirty="0">
                <a:latin typeface="+mj-lt"/>
              </a:rPr>
              <a:t>F.3.d</a:t>
            </a:r>
            <a:r>
              <a:rPr lang="en-US" sz="2800" dirty="0">
                <a:latin typeface="+mj-lt"/>
              </a:rPr>
              <a:t> Select </a:t>
            </a:r>
            <a:r>
              <a:rPr lang="en-US" sz="2800" dirty="0" smtClean="0">
                <a:latin typeface="+mj-lt"/>
              </a:rPr>
              <a:t>Agents</a:t>
            </a:r>
            <a:endParaRPr lang="en-US" sz="2800" dirty="0">
              <a:latin typeface="+mj-lt"/>
            </a:endParaRPr>
          </a:p>
        </p:txBody>
      </p:sp>
      <p:pic>
        <p:nvPicPr>
          <p:cNvPr id="5" name="Picture 4"/>
          <p:cNvPicPr>
            <a:picLocks noChangeAspect="1"/>
          </p:cNvPicPr>
          <p:nvPr/>
        </p:nvPicPr>
        <p:blipFill>
          <a:blip r:embed="rId2"/>
          <a:stretch>
            <a:fillRect/>
          </a:stretch>
        </p:blipFill>
        <p:spPr>
          <a:xfrm>
            <a:off x="1289111" y="4767263"/>
            <a:ext cx="6743700" cy="1409700"/>
          </a:xfrm>
          <a:prstGeom prst="rect">
            <a:avLst/>
          </a:prstGeom>
        </p:spPr>
      </p:pic>
    </p:spTree>
    <p:extLst>
      <p:ext uri="{BB962C8B-B14F-4D97-AF65-F5344CB8AC3E}">
        <p14:creationId xmlns:p14="http://schemas.microsoft.com/office/powerpoint/2010/main" val="412074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G.</a:t>
            </a:r>
          </a:p>
        </p:txBody>
      </p:sp>
      <p:sp>
        <p:nvSpPr>
          <p:cNvPr id="3" name="Content Placeholder 2"/>
          <p:cNvSpPr>
            <a:spLocks noGrp="1"/>
          </p:cNvSpPr>
          <p:nvPr>
            <p:ph idx="1"/>
          </p:nvPr>
        </p:nvSpPr>
        <p:spPr>
          <a:xfrm>
            <a:off x="838200" y="1699753"/>
            <a:ext cx="10515600" cy="3354387"/>
          </a:xfrm>
        </p:spPr>
        <p:txBody>
          <a:bodyPr>
            <a:normAutofit/>
          </a:bodyPr>
          <a:lstStyle/>
          <a:p>
            <a:pPr marL="0" indent="0" algn="ctr">
              <a:buNone/>
            </a:pPr>
            <a:r>
              <a:rPr lang="en-US" sz="9600" dirty="0"/>
              <a:t>Special Reporting Requirements</a:t>
            </a:r>
          </a:p>
        </p:txBody>
      </p:sp>
      <p:pic>
        <p:nvPicPr>
          <p:cNvPr id="4" name="Picture 3"/>
          <p:cNvPicPr>
            <a:picLocks noChangeAspect="1"/>
          </p:cNvPicPr>
          <p:nvPr/>
        </p:nvPicPr>
        <p:blipFill>
          <a:blip r:embed="rId2"/>
          <a:stretch>
            <a:fillRect/>
          </a:stretch>
        </p:blipFill>
        <p:spPr>
          <a:xfrm>
            <a:off x="1657350" y="4639678"/>
            <a:ext cx="8877300" cy="1428750"/>
          </a:xfrm>
          <a:prstGeom prst="rect">
            <a:avLst/>
          </a:prstGeom>
        </p:spPr>
      </p:pic>
    </p:spTree>
    <p:extLst>
      <p:ext uri="{BB962C8B-B14F-4D97-AF65-F5344CB8AC3E}">
        <p14:creationId xmlns:p14="http://schemas.microsoft.com/office/powerpoint/2010/main" val="17091685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G. - Special Reporting Requirements</a:t>
            </a:r>
          </a:p>
        </p:txBody>
      </p:sp>
      <p:sp>
        <p:nvSpPr>
          <p:cNvPr id="3" name="Content Placeholder 2"/>
          <p:cNvSpPr>
            <a:spLocks noGrp="1"/>
          </p:cNvSpPr>
          <p:nvPr>
            <p:ph idx="1"/>
          </p:nvPr>
        </p:nvSpPr>
        <p:spPr>
          <a:xfrm>
            <a:off x="838200" y="1690688"/>
            <a:ext cx="10515600" cy="4733117"/>
          </a:xfrm>
        </p:spPr>
        <p:txBody>
          <a:bodyPr>
            <a:normAutofit/>
          </a:bodyPr>
          <a:lstStyle/>
          <a:p>
            <a:r>
              <a:rPr lang="en-US" u="sng" dirty="0">
                <a:solidFill>
                  <a:srgbClr val="FFFF00"/>
                </a:solidFill>
                <a:latin typeface="+mj-lt"/>
              </a:rPr>
              <a:t>G.1</a:t>
            </a:r>
            <a:r>
              <a:rPr lang="en-US" dirty="0">
                <a:solidFill>
                  <a:srgbClr val="FFFF00"/>
                </a:solidFill>
                <a:latin typeface="+mj-lt"/>
              </a:rPr>
              <a:t> - Special Notice of Award and FOA Reporting Requirements</a:t>
            </a:r>
          </a:p>
          <a:p>
            <a:pPr lvl="1"/>
            <a:r>
              <a:rPr lang="en-US" dirty="0">
                <a:latin typeface="+mj-lt"/>
              </a:rPr>
              <a:t>If </a:t>
            </a:r>
            <a:r>
              <a:rPr lang="en-US" dirty="0">
                <a:solidFill>
                  <a:srgbClr val="FFFF00"/>
                </a:solidFill>
                <a:latin typeface="+mj-lt"/>
              </a:rPr>
              <a:t>Childcare</a:t>
            </a:r>
            <a:r>
              <a:rPr lang="en-US" dirty="0">
                <a:latin typeface="+mj-lt"/>
              </a:rPr>
              <a:t> costs - Recipients must upload a PDF named Childcare_Costs.pdf. The </a:t>
            </a:r>
            <a:r>
              <a:rPr lang="en-US" dirty="0" smtClean="0">
                <a:latin typeface="+mj-lt"/>
              </a:rPr>
              <a:t>PDF attachment </a:t>
            </a:r>
            <a:r>
              <a:rPr lang="en-US" dirty="0">
                <a:latin typeface="+mj-lt"/>
              </a:rPr>
              <a:t>must specify the number of trainees who used childcare costs in the reporting period.  </a:t>
            </a:r>
            <a:endParaRPr lang="en-US" dirty="0" smtClean="0">
              <a:latin typeface="+mj-lt"/>
            </a:endParaRPr>
          </a:p>
          <a:p>
            <a:pPr lvl="1"/>
            <a:r>
              <a:rPr lang="en-US" dirty="0" smtClean="0">
                <a:latin typeface="+mj-lt"/>
              </a:rPr>
              <a:t>You </a:t>
            </a:r>
            <a:r>
              <a:rPr lang="en-US" dirty="0">
                <a:latin typeface="+mj-lt"/>
              </a:rPr>
              <a:t>do </a:t>
            </a:r>
            <a:r>
              <a:rPr lang="en-US" b="1" dirty="0" smtClean="0">
                <a:latin typeface="+mj-lt"/>
              </a:rPr>
              <a:t>not</a:t>
            </a:r>
            <a:r>
              <a:rPr lang="en-US" dirty="0" smtClean="0">
                <a:latin typeface="+mj-lt"/>
              </a:rPr>
              <a:t> </a:t>
            </a:r>
            <a:r>
              <a:rPr lang="en-US" dirty="0">
                <a:latin typeface="+mj-lt"/>
              </a:rPr>
              <a:t>need to send supporting documentation, but it should be retained in the office of record.</a:t>
            </a:r>
          </a:p>
          <a:p>
            <a:r>
              <a:rPr lang="en-US" u="sng" dirty="0" smtClean="0">
                <a:solidFill>
                  <a:srgbClr val="FFFF00"/>
                </a:solidFill>
                <a:latin typeface="+mj-lt"/>
              </a:rPr>
              <a:t>G.2</a:t>
            </a:r>
            <a:r>
              <a:rPr lang="en-US" dirty="0" smtClean="0">
                <a:solidFill>
                  <a:srgbClr val="FFFF00"/>
                </a:solidFill>
                <a:latin typeface="+mj-lt"/>
              </a:rPr>
              <a:t> </a:t>
            </a:r>
            <a:r>
              <a:rPr lang="en-US" dirty="0">
                <a:solidFill>
                  <a:srgbClr val="FFFF00"/>
                </a:solidFill>
                <a:latin typeface="+mj-lt"/>
              </a:rPr>
              <a:t>- Responsible Conduct of Research</a:t>
            </a:r>
          </a:p>
          <a:p>
            <a:pPr lvl="1"/>
            <a:r>
              <a:rPr lang="en-US" dirty="0">
                <a:latin typeface="+mj-lt"/>
              </a:rPr>
              <a:t>Required to report on annually appointed trainee activities to meet ethics requirements</a:t>
            </a:r>
          </a:p>
          <a:p>
            <a:pPr lvl="2"/>
            <a:r>
              <a:rPr lang="en-US" sz="2400" dirty="0">
                <a:latin typeface="+mj-lt"/>
              </a:rPr>
              <a:t>Upload PDF attachment</a:t>
            </a:r>
          </a:p>
        </p:txBody>
      </p:sp>
    </p:spTree>
    <p:extLst>
      <p:ext uri="{BB962C8B-B14F-4D97-AF65-F5344CB8AC3E}">
        <p14:creationId xmlns:p14="http://schemas.microsoft.com/office/powerpoint/2010/main" val="72687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G. - Special Reporting Requirements</a:t>
            </a:r>
          </a:p>
        </p:txBody>
      </p:sp>
      <p:sp>
        <p:nvSpPr>
          <p:cNvPr id="3" name="Content Placeholder 2"/>
          <p:cNvSpPr>
            <a:spLocks noGrp="1"/>
          </p:cNvSpPr>
          <p:nvPr>
            <p:ph idx="1"/>
          </p:nvPr>
        </p:nvSpPr>
        <p:spPr/>
        <p:txBody>
          <a:bodyPr/>
          <a:lstStyle/>
          <a:p>
            <a:r>
              <a:rPr lang="en-US" u="sng" dirty="0">
                <a:solidFill>
                  <a:srgbClr val="FFFF00"/>
                </a:solidFill>
                <a:latin typeface="+mj-lt"/>
              </a:rPr>
              <a:t>G.3</a:t>
            </a:r>
            <a:r>
              <a:rPr lang="en-US" dirty="0">
                <a:solidFill>
                  <a:srgbClr val="FFFF00"/>
                </a:solidFill>
                <a:latin typeface="+mj-lt"/>
              </a:rPr>
              <a:t>  - Not applicable</a:t>
            </a:r>
          </a:p>
          <a:p>
            <a:r>
              <a:rPr lang="en-US" u="sng" dirty="0">
                <a:solidFill>
                  <a:srgbClr val="FFFF00"/>
                </a:solidFill>
                <a:latin typeface="+mj-lt"/>
              </a:rPr>
              <a:t>G.4</a:t>
            </a:r>
            <a:r>
              <a:rPr lang="en-US" dirty="0">
                <a:solidFill>
                  <a:srgbClr val="FFFF00"/>
                </a:solidFill>
                <a:latin typeface="+mj-lt"/>
              </a:rPr>
              <a:t> – Human</a:t>
            </a:r>
            <a:r>
              <a:rPr lang="en-US" i="1" dirty="0">
                <a:solidFill>
                  <a:srgbClr val="FFFF00"/>
                </a:solidFill>
                <a:latin typeface="+mj-lt"/>
              </a:rPr>
              <a:t> Subjects  </a:t>
            </a:r>
            <a:endParaRPr lang="en-US" i="1" dirty="0" smtClean="0">
              <a:solidFill>
                <a:srgbClr val="FFFF00"/>
              </a:solidFill>
              <a:latin typeface="+mj-lt"/>
            </a:endParaRPr>
          </a:p>
          <a:p>
            <a:pPr lvl="1"/>
            <a:r>
              <a:rPr lang="en-US" u="sng" dirty="0" smtClean="0">
                <a:latin typeface="+mj-lt"/>
              </a:rPr>
              <a:t>G.4.a</a:t>
            </a:r>
            <a:r>
              <a:rPr lang="en-US" dirty="0" smtClean="0">
                <a:latin typeface="+mj-lt"/>
              </a:rPr>
              <a:t> </a:t>
            </a:r>
            <a:r>
              <a:rPr lang="en-US" dirty="0">
                <a:latin typeface="+mj-lt"/>
              </a:rPr>
              <a:t>- Does the project involve human subjects?</a:t>
            </a:r>
          </a:p>
          <a:p>
            <a:pPr lvl="1"/>
            <a:r>
              <a:rPr lang="en-US" u="sng" dirty="0">
                <a:latin typeface="+mj-lt"/>
              </a:rPr>
              <a:t>G.4.b</a:t>
            </a:r>
            <a:r>
              <a:rPr lang="en-US" dirty="0">
                <a:latin typeface="+mj-lt"/>
              </a:rPr>
              <a:t> - Inclusion enrollment data</a:t>
            </a:r>
          </a:p>
          <a:p>
            <a:pPr lvl="1"/>
            <a:r>
              <a:rPr lang="en-US" u="sng" dirty="0">
                <a:latin typeface="+mj-lt"/>
              </a:rPr>
              <a:t>G.4.c</a:t>
            </a:r>
            <a:r>
              <a:rPr lang="en-US" dirty="0">
                <a:latin typeface="+mj-lt"/>
              </a:rPr>
              <a:t> - ClinicalTrials.gov. </a:t>
            </a:r>
            <a:r>
              <a:rPr lang="en-US" dirty="0" smtClean="0">
                <a:latin typeface="+mj-lt"/>
              </a:rPr>
              <a:t> </a:t>
            </a:r>
            <a:endParaRPr lang="en-US" i="1" dirty="0" smtClean="0">
              <a:latin typeface="+mj-lt"/>
            </a:endParaRPr>
          </a:p>
          <a:p>
            <a:r>
              <a:rPr lang="en-US" u="sng" dirty="0" smtClean="0">
                <a:solidFill>
                  <a:srgbClr val="FFFF00"/>
                </a:solidFill>
                <a:latin typeface="+mj-lt"/>
              </a:rPr>
              <a:t>G.5</a:t>
            </a:r>
            <a:r>
              <a:rPr lang="en-US" dirty="0" smtClean="0">
                <a:solidFill>
                  <a:srgbClr val="FFFF00"/>
                </a:solidFill>
                <a:latin typeface="+mj-lt"/>
              </a:rPr>
              <a:t> - Human Subjects Education Requirement  </a:t>
            </a:r>
            <a:r>
              <a:rPr lang="en-US" i="1" dirty="0" smtClean="0">
                <a:latin typeface="+mj-lt"/>
              </a:rPr>
              <a:t>Yes or No</a:t>
            </a:r>
          </a:p>
          <a:p>
            <a:r>
              <a:rPr lang="en-US" u="sng" dirty="0" smtClean="0">
                <a:solidFill>
                  <a:srgbClr val="FFFF00"/>
                </a:solidFill>
                <a:latin typeface="+mj-lt"/>
              </a:rPr>
              <a:t>G.6</a:t>
            </a:r>
            <a:r>
              <a:rPr lang="en-US" dirty="0" smtClean="0">
                <a:solidFill>
                  <a:srgbClr val="FFFF00"/>
                </a:solidFill>
                <a:latin typeface="+mj-lt"/>
              </a:rPr>
              <a:t> </a:t>
            </a:r>
            <a:r>
              <a:rPr lang="en-US" dirty="0">
                <a:solidFill>
                  <a:srgbClr val="FFFF00"/>
                </a:solidFill>
                <a:latin typeface="+mj-lt"/>
              </a:rPr>
              <a:t>- Human Embryonic Stem Cell(s) </a:t>
            </a:r>
            <a:r>
              <a:rPr lang="en-US" i="1" dirty="0">
                <a:latin typeface="+mj-lt"/>
              </a:rPr>
              <a:t>Yes or No</a:t>
            </a:r>
          </a:p>
          <a:p>
            <a:r>
              <a:rPr lang="en-US" u="sng" dirty="0">
                <a:solidFill>
                  <a:srgbClr val="FFFF00"/>
                </a:solidFill>
                <a:latin typeface="+mj-lt"/>
              </a:rPr>
              <a:t>G.7</a:t>
            </a:r>
            <a:r>
              <a:rPr lang="en-US" dirty="0">
                <a:solidFill>
                  <a:srgbClr val="FFFF00"/>
                </a:solidFill>
                <a:latin typeface="+mj-lt"/>
              </a:rPr>
              <a:t> - Vertebrate Animals </a:t>
            </a:r>
            <a:r>
              <a:rPr lang="en-US" i="1" dirty="0">
                <a:latin typeface="+mj-lt"/>
              </a:rPr>
              <a:t>Yes or No</a:t>
            </a:r>
          </a:p>
        </p:txBody>
      </p:sp>
    </p:spTree>
    <p:extLst>
      <p:ext uri="{BB962C8B-B14F-4D97-AF65-F5344CB8AC3E}">
        <p14:creationId xmlns:p14="http://schemas.microsoft.com/office/powerpoint/2010/main" val="135043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0550" y="2507030"/>
            <a:ext cx="10763250" cy="2019300"/>
          </a:xfrm>
          <a:prstGeom prst="rect">
            <a:avLst/>
          </a:prstGeom>
        </p:spPr>
      </p:pic>
      <p:sp>
        <p:nvSpPr>
          <p:cNvPr id="2" name="Title 1"/>
          <p:cNvSpPr>
            <a:spLocks noGrp="1"/>
          </p:cNvSpPr>
          <p:nvPr>
            <p:ph type="title"/>
          </p:nvPr>
        </p:nvSpPr>
        <p:spPr/>
        <p:txBody>
          <a:bodyPr/>
          <a:lstStyle/>
          <a:p>
            <a:r>
              <a:rPr lang="en-US" dirty="0"/>
              <a:t>Section G. - Special Reporting Requirements</a:t>
            </a:r>
          </a:p>
        </p:txBody>
      </p:sp>
      <p:sp>
        <p:nvSpPr>
          <p:cNvPr id="3" name="Content Placeholder 2"/>
          <p:cNvSpPr>
            <a:spLocks noGrp="1"/>
          </p:cNvSpPr>
          <p:nvPr>
            <p:ph idx="1"/>
          </p:nvPr>
        </p:nvSpPr>
        <p:spPr>
          <a:xfrm>
            <a:off x="838200" y="1690688"/>
            <a:ext cx="10515600" cy="4904845"/>
          </a:xfrm>
        </p:spPr>
        <p:txBody>
          <a:bodyPr>
            <a:normAutofit/>
          </a:bodyPr>
          <a:lstStyle/>
          <a:p>
            <a:r>
              <a:rPr lang="en-US" u="sng" dirty="0">
                <a:solidFill>
                  <a:srgbClr val="FFFF00"/>
                </a:solidFill>
                <a:latin typeface="+mj-lt"/>
              </a:rPr>
              <a:t>G.8</a:t>
            </a:r>
            <a:r>
              <a:rPr lang="en-US" dirty="0">
                <a:solidFill>
                  <a:srgbClr val="FFFF00"/>
                </a:solidFill>
                <a:latin typeface="+mj-lt"/>
              </a:rPr>
              <a:t>  - Project/Performance Sites</a:t>
            </a:r>
          </a:p>
          <a:p>
            <a:pPr lvl="1"/>
            <a:r>
              <a:rPr lang="en-US" dirty="0">
                <a:latin typeface="+mj-lt"/>
              </a:rPr>
              <a:t>Clean this up and just have UCSD listed once!</a:t>
            </a: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r>
              <a:rPr lang="en-US" u="sng" dirty="0">
                <a:solidFill>
                  <a:srgbClr val="FFFF00"/>
                </a:solidFill>
                <a:latin typeface="+mj-lt"/>
              </a:rPr>
              <a:t>G.9</a:t>
            </a:r>
            <a:r>
              <a:rPr lang="en-US" dirty="0">
                <a:solidFill>
                  <a:srgbClr val="FFFF00"/>
                </a:solidFill>
                <a:latin typeface="+mj-lt"/>
              </a:rPr>
              <a:t> - Foreign component</a:t>
            </a:r>
          </a:p>
          <a:p>
            <a:pPr lvl="1"/>
            <a:r>
              <a:rPr lang="en-US" i="1" dirty="0">
                <a:latin typeface="+mj-lt"/>
              </a:rPr>
              <a:t>Usually, not applicable </a:t>
            </a:r>
          </a:p>
        </p:txBody>
      </p:sp>
      <p:sp>
        <p:nvSpPr>
          <p:cNvPr id="4" name="Oval 3"/>
          <p:cNvSpPr/>
          <p:nvPr/>
        </p:nvSpPr>
        <p:spPr>
          <a:xfrm>
            <a:off x="529391" y="2741680"/>
            <a:ext cx="5428648" cy="775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608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G. - Special Reporting Requirements</a:t>
            </a:r>
          </a:p>
        </p:txBody>
      </p:sp>
      <p:sp>
        <p:nvSpPr>
          <p:cNvPr id="3" name="Content Placeholder 2"/>
          <p:cNvSpPr>
            <a:spLocks noGrp="1"/>
          </p:cNvSpPr>
          <p:nvPr>
            <p:ph idx="1"/>
          </p:nvPr>
        </p:nvSpPr>
        <p:spPr>
          <a:xfrm>
            <a:off x="838200" y="1644016"/>
            <a:ext cx="10515600" cy="4895850"/>
          </a:xfrm>
        </p:spPr>
        <p:txBody>
          <a:bodyPr>
            <a:normAutofit/>
          </a:bodyPr>
          <a:lstStyle/>
          <a:p>
            <a:r>
              <a:rPr lang="en-US" u="sng" dirty="0">
                <a:solidFill>
                  <a:srgbClr val="FFFF00"/>
                </a:solidFill>
                <a:latin typeface="+mj-lt"/>
              </a:rPr>
              <a:t>G.10</a:t>
            </a:r>
            <a:r>
              <a:rPr lang="en-US" dirty="0">
                <a:solidFill>
                  <a:srgbClr val="FFFF00"/>
                </a:solidFill>
                <a:latin typeface="+mj-lt"/>
              </a:rPr>
              <a:t>  - Estimated unobligated balance</a:t>
            </a:r>
          </a:p>
          <a:p>
            <a:r>
              <a:rPr lang="en-US" sz="2400" dirty="0" smtClean="0">
                <a:latin typeface="+mj-lt"/>
              </a:rPr>
              <a:t>Carry </a:t>
            </a:r>
            <a:r>
              <a:rPr lang="en-US" sz="2400" dirty="0">
                <a:latin typeface="+mj-lt"/>
              </a:rPr>
              <a:t>over </a:t>
            </a:r>
            <a:r>
              <a:rPr lang="en-US" sz="2400" dirty="0" smtClean="0">
                <a:latin typeface="+mj-lt"/>
              </a:rPr>
              <a:t>for most T32’s of </a:t>
            </a:r>
            <a:r>
              <a:rPr lang="en-US" sz="2400" dirty="0">
                <a:latin typeface="+mj-lt"/>
              </a:rPr>
              <a:t>an unobligated balance into the next budget period requires </a:t>
            </a:r>
            <a:r>
              <a:rPr lang="en-US" sz="2400" dirty="0" smtClean="0">
                <a:latin typeface="+mj-lt"/>
              </a:rPr>
              <a:t>Grants Management Officer prior approval</a:t>
            </a:r>
          </a:p>
          <a:p>
            <a:r>
              <a:rPr lang="en-US" u="sng" dirty="0">
                <a:solidFill>
                  <a:srgbClr val="FFFF00"/>
                </a:solidFill>
                <a:latin typeface="+mj-lt"/>
              </a:rPr>
              <a:t>G.10.c</a:t>
            </a:r>
            <a:r>
              <a:rPr lang="en-US" dirty="0">
                <a:solidFill>
                  <a:srgbClr val="FFFF00"/>
                </a:solidFill>
                <a:latin typeface="+mj-lt"/>
              </a:rPr>
              <a:t> - </a:t>
            </a:r>
            <a:r>
              <a:rPr lang="en-US" i="1" dirty="0">
                <a:solidFill>
                  <a:srgbClr val="FFFF00"/>
                </a:solidFill>
                <a:latin typeface="+mj-lt"/>
              </a:rPr>
              <a:t>If </a:t>
            </a:r>
            <a:r>
              <a:rPr lang="en-US" i="1" dirty="0">
                <a:latin typeface="+mj-lt"/>
              </a:rPr>
              <a:t>authorized</a:t>
            </a:r>
            <a:r>
              <a:rPr lang="en-US" i="1" dirty="0">
                <a:solidFill>
                  <a:srgbClr val="FFFF00"/>
                </a:solidFill>
                <a:latin typeface="+mj-lt"/>
              </a:rPr>
              <a:t> to carryover the balance</a:t>
            </a:r>
            <a:r>
              <a:rPr lang="en-US" dirty="0">
                <a:solidFill>
                  <a:srgbClr val="FFFF00"/>
                </a:solidFill>
                <a:latin typeface="+mj-lt"/>
              </a:rPr>
              <a:t>, provide a general description of how it is anticipated that the funds will be spent  </a:t>
            </a:r>
          </a:p>
          <a:p>
            <a:r>
              <a:rPr lang="en-US" u="sng" dirty="0" smtClean="0">
                <a:solidFill>
                  <a:srgbClr val="FFFF00"/>
                </a:solidFill>
                <a:latin typeface="+mj-lt"/>
              </a:rPr>
              <a:t>G.10.a</a:t>
            </a:r>
            <a:r>
              <a:rPr lang="en-US" dirty="0" smtClean="0">
                <a:solidFill>
                  <a:srgbClr val="FFFF00"/>
                </a:solidFill>
                <a:latin typeface="+mj-lt"/>
              </a:rPr>
              <a:t> </a:t>
            </a:r>
            <a:r>
              <a:rPr lang="en-US" dirty="0">
                <a:solidFill>
                  <a:srgbClr val="FFFF00"/>
                </a:solidFill>
                <a:latin typeface="+mj-lt"/>
              </a:rPr>
              <a:t>- Is it anticipated that an estimated </a:t>
            </a:r>
            <a:r>
              <a:rPr lang="en-US" dirty="0">
                <a:latin typeface="+mj-lt"/>
              </a:rPr>
              <a:t>unobligated</a:t>
            </a:r>
            <a:r>
              <a:rPr lang="en-US" dirty="0">
                <a:solidFill>
                  <a:srgbClr val="FFFF00"/>
                </a:solidFill>
                <a:latin typeface="+mj-lt"/>
              </a:rPr>
              <a:t> balance will be greater than 25% of the current year's total approved budget? </a:t>
            </a:r>
            <a:endParaRPr lang="en-US" dirty="0" smtClean="0">
              <a:solidFill>
                <a:srgbClr val="FFFF00"/>
              </a:solidFill>
              <a:latin typeface="+mj-lt"/>
            </a:endParaRPr>
          </a:p>
          <a:p>
            <a:pPr lvl="1"/>
            <a:r>
              <a:rPr lang="en-US" i="1" dirty="0" smtClean="0">
                <a:latin typeface="+mj-lt"/>
              </a:rPr>
              <a:t>Yes </a:t>
            </a:r>
            <a:r>
              <a:rPr lang="en-US" i="1" dirty="0">
                <a:latin typeface="+mj-lt"/>
              </a:rPr>
              <a:t>or No</a:t>
            </a:r>
            <a:endParaRPr lang="en-US" dirty="0">
              <a:latin typeface="+mj-lt"/>
            </a:endParaRPr>
          </a:p>
          <a:p>
            <a:pPr marL="457200" lvl="1" indent="0">
              <a:buNone/>
            </a:pPr>
            <a:endParaRPr lang="en-US" sz="1800" strike="sngStrike" dirty="0">
              <a:latin typeface="+mj-lt"/>
            </a:endParaRPr>
          </a:p>
          <a:p>
            <a:pPr lvl="1"/>
            <a:r>
              <a:rPr lang="en-US" u="sng" dirty="0">
                <a:solidFill>
                  <a:srgbClr val="FFFF00"/>
                </a:solidFill>
                <a:latin typeface="+mj-lt"/>
              </a:rPr>
              <a:t>G.10.b</a:t>
            </a:r>
            <a:r>
              <a:rPr lang="en-US" dirty="0">
                <a:solidFill>
                  <a:srgbClr val="FFFF00"/>
                </a:solidFill>
                <a:latin typeface="+mj-lt"/>
              </a:rPr>
              <a:t> – If yes, provide an explanation in text </a:t>
            </a:r>
            <a:r>
              <a:rPr lang="en-US" dirty="0" smtClean="0">
                <a:solidFill>
                  <a:srgbClr val="FFFF00"/>
                </a:solidFill>
                <a:latin typeface="+mj-lt"/>
              </a:rPr>
              <a:t>box</a:t>
            </a:r>
            <a:endParaRPr lang="en-US" dirty="0">
              <a:solidFill>
                <a:srgbClr val="FFFF00"/>
              </a:solidFill>
              <a:latin typeface="+mj-lt"/>
            </a:endParaRPr>
          </a:p>
        </p:txBody>
      </p:sp>
    </p:spTree>
    <p:extLst>
      <p:ext uri="{BB962C8B-B14F-4D97-AF65-F5344CB8AC3E}">
        <p14:creationId xmlns:p14="http://schemas.microsoft.com/office/powerpoint/2010/main" val="101446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2497872"/>
            <a:ext cx="10089995" cy="3610477"/>
          </a:xfrm>
          <a:prstGeom prst="rect">
            <a:avLst/>
          </a:prstGeom>
        </p:spPr>
      </p:pic>
      <p:sp>
        <p:nvSpPr>
          <p:cNvPr id="2" name="Title 1"/>
          <p:cNvSpPr>
            <a:spLocks noGrp="1"/>
          </p:cNvSpPr>
          <p:nvPr>
            <p:ph type="title"/>
          </p:nvPr>
        </p:nvSpPr>
        <p:spPr>
          <a:xfrm>
            <a:off x="838200" y="199696"/>
            <a:ext cx="10515600" cy="1325563"/>
          </a:xfrm>
        </p:spPr>
        <p:txBody>
          <a:bodyPr/>
          <a:lstStyle/>
          <a:p>
            <a:r>
              <a:rPr lang="en-US" dirty="0"/>
              <a:t>Accessing the RPPR in eRA Commons</a:t>
            </a:r>
          </a:p>
        </p:txBody>
      </p:sp>
      <p:sp>
        <p:nvSpPr>
          <p:cNvPr id="3" name="Content Placeholder 2"/>
          <p:cNvSpPr>
            <a:spLocks noGrp="1"/>
          </p:cNvSpPr>
          <p:nvPr>
            <p:ph idx="1"/>
          </p:nvPr>
        </p:nvSpPr>
        <p:spPr>
          <a:xfrm>
            <a:off x="838200" y="1273241"/>
            <a:ext cx="10515600" cy="1127128"/>
          </a:xfrm>
        </p:spPr>
        <p:txBody>
          <a:bodyPr/>
          <a:lstStyle/>
          <a:p>
            <a:r>
              <a:rPr lang="en-US" dirty="0">
                <a:latin typeface="+mj-lt"/>
              </a:rPr>
              <a:t>Log into eRA commons as a </a:t>
            </a:r>
            <a:r>
              <a:rPr lang="en-US" i="1" dirty="0">
                <a:latin typeface="+mj-lt"/>
              </a:rPr>
              <a:t>delegate for your PI</a:t>
            </a:r>
            <a:r>
              <a:rPr lang="en-US" dirty="0">
                <a:latin typeface="+mj-lt"/>
              </a:rPr>
              <a:t>  </a:t>
            </a:r>
          </a:p>
          <a:p>
            <a:r>
              <a:rPr lang="en-US" dirty="0">
                <a:latin typeface="+mj-lt"/>
              </a:rPr>
              <a:t>Select </a:t>
            </a:r>
            <a:r>
              <a:rPr lang="en-US" dirty="0">
                <a:solidFill>
                  <a:srgbClr val="FFFF00"/>
                </a:solidFill>
                <a:latin typeface="+mj-lt"/>
              </a:rPr>
              <a:t>RPPR</a:t>
            </a:r>
            <a:r>
              <a:rPr lang="en-US" dirty="0">
                <a:solidFill>
                  <a:srgbClr val="FF0000"/>
                </a:solidFill>
                <a:latin typeface="+mj-lt"/>
              </a:rPr>
              <a:t> </a:t>
            </a:r>
            <a:r>
              <a:rPr lang="en-US" dirty="0">
                <a:latin typeface="+mj-lt"/>
              </a:rPr>
              <a:t>on menu bar &amp; search</a:t>
            </a:r>
          </a:p>
        </p:txBody>
      </p:sp>
      <p:cxnSp>
        <p:nvCxnSpPr>
          <p:cNvPr id="7" name="Straight Arrow Connector 6"/>
          <p:cNvCxnSpPr/>
          <p:nvPr/>
        </p:nvCxnSpPr>
        <p:spPr>
          <a:xfrm flipH="1" flipV="1">
            <a:off x="10505184" y="5908716"/>
            <a:ext cx="474133" cy="3992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8686595" y="3338084"/>
            <a:ext cx="499535" cy="5021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32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G. - Special Reporting Requirements</a:t>
            </a:r>
          </a:p>
        </p:txBody>
      </p:sp>
      <p:sp>
        <p:nvSpPr>
          <p:cNvPr id="3" name="Content Placeholder 2"/>
          <p:cNvSpPr>
            <a:spLocks noGrp="1"/>
          </p:cNvSpPr>
          <p:nvPr>
            <p:ph idx="1"/>
          </p:nvPr>
        </p:nvSpPr>
        <p:spPr>
          <a:xfrm>
            <a:off x="838200" y="1565649"/>
            <a:ext cx="10515600" cy="4769908"/>
          </a:xfrm>
        </p:spPr>
        <p:txBody>
          <a:bodyPr>
            <a:normAutofit/>
          </a:bodyPr>
          <a:lstStyle/>
          <a:p>
            <a:r>
              <a:rPr lang="en-US" dirty="0">
                <a:latin typeface="+mj-lt"/>
              </a:rPr>
              <a:t>What’s the difference between </a:t>
            </a:r>
            <a:r>
              <a:rPr lang="en-US" dirty="0">
                <a:solidFill>
                  <a:srgbClr val="FFFF00"/>
                </a:solidFill>
                <a:latin typeface="+mj-lt"/>
              </a:rPr>
              <a:t>unobligated balances </a:t>
            </a:r>
            <a:r>
              <a:rPr lang="en-US" dirty="0">
                <a:latin typeface="+mj-lt"/>
              </a:rPr>
              <a:t>and </a:t>
            </a:r>
            <a:r>
              <a:rPr lang="en-US" dirty="0">
                <a:solidFill>
                  <a:srgbClr val="FFFF00"/>
                </a:solidFill>
                <a:latin typeface="+mj-lt"/>
              </a:rPr>
              <a:t>unliquidated obligations</a:t>
            </a:r>
            <a:r>
              <a:rPr lang="en-US" dirty="0">
                <a:latin typeface="+mj-lt"/>
              </a:rPr>
              <a:t>?</a:t>
            </a:r>
          </a:p>
          <a:p>
            <a:pPr lvl="1"/>
            <a:r>
              <a:rPr lang="en-US" dirty="0">
                <a:latin typeface="+mj-lt"/>
              </a:rPr>
              <a:t>Unliquidated obligations are commitments of the recipient and are considered to be </a:t>
            </a:r>
            <a:r>
              <a:rPr lang="en-US" dirty="0">
                <a:solidFill>
                  <a:srgbClr val="FFFF00"/>
                </a:solidFill>
                <a:latin typeface="+mj-lt"/>
              </a:rPr>
              <a:t>obligations</a:t>
            </a:r>
            <a:r>
              <a:rPr lang="en-US" dirty="0">
                <a:latin typeface="+mj-lt"/>
              </a:rPr>
              <a:t> and, therefore, should not be reported as </a:t>
            </a:r>
            <a:r>
              <a:rPr lang="en-US" i="1" dirty="0">
                <a:solidFill>
                  <a:srgbClr val="FFFF00"/>
                </a:solidFill>
                <a:latin typeface="+mj-lt"/>
              </a:rPr>
              <a:t>unobligated</a:t>
            </a:r>
            <a:r>
              <a:rPr lang="en-US" dirty="0">
                <a:solidFill>
                  <a:srgbClr val="FFFF00"/>
                </a:solidFill>
                <a:latin typeface="+mj-lt"/>
              </a:rPr>
              <a:t> </a:t>
            </a:r>
            <a:r>
              <a:rPr lang="en-US" i="1" dirty="0">
                <a:solidFill>
                  <a:srgbClr val="FFFF00"/>
                </a:solidFill>
                <a:latin typeface="+mj-lt"/>
              </a:rPr>
              <a:t>balances</a:t>
            </a:r>
          </a:p>
        </p:txBody>
      </p:sp>
      <p:pic>
        <p:nvPicPr>
          <p:cNvPr id="8" name="Picture 7"/>
          <p:cNvPicPr>
            <a:picLocks noChangeAspect="1"/>
          </p:cNvPicPr>
          <p:nvPr/>
        </p:nvPicPr>
        <p:blipFill>
          <a:blip r:embed="rId2"/>
          <a:stretch>
            <a:fillRect/>
          </a:stretch>
        </p:blipFill>
        <p:spPr>
          <a:xfrm>
            <a:off x="415418" y="3950603"/>
            <a:ext cx="11188457" cy="1931987"/>
          </a:xfrm>
          <a:prstGeom prst="rect">
            <a:avLst/>
          </a:prstGeom>
        </p:spPr>
      </p:pic>
    </p:spTree>
    <p:extLst>
      <p:ext uri="{BB962C8B-B14F-4D97-AF65-F5344CB8AC3E}">
        <p14:creationId xmlns:p14="http://schemas.microsoft.com/office/powerpoint/2010/main" val="118143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G.  Special Reporting Requirements</a:t>
            </a:r>
          </a:p>
        </p:txBody>
      </p:sp>
      <p:sp>
        <p:nvSpPr>
          <p:cNvPr id="3" name="Content Placeholder 2"/>
          <p:cNvSpPr>
            <a:spLocks noGrp="1"/>
          </p:cNvSpPr>
          <p:nvPr>
            <p:ph idx="1"/>
          </p:nvPr>
        </p:nvSpPr>
        <p:spPr/>
        <p:txBody>
          <a:bodyPr>
            <a:normAutofit/>
          </a:bodyPr>
          <a:lstStyle/>
          <a:p>
            <a:r>
              <a:rPr lang="en-US" sz="3200" u="sng" dirty="0">
                <a:latin typeface="+mj-lt"/>
              </a:rPr>
              <a:t>G.11</a:t>
            </a:r>
            <a:r>
              <a:rPr lang="en-US" sz="3200" dirty="0">
                <a:latin typeface="+mj-lt"/>
              </a:rPr>
              <a:t>  - Program Income </a:t>
            </a:r>
            <a:r>
              <a:rPr lang="en-US" dirty="0">
                <a:latin typeface="+mj-lt"/>
              </a:rPr>
              <a:t/>
            </a:r>
            <a:br>
              <a:rPr lang="en-US" dirty="0">
                <a:latin typeface="+mj-lt"/>
              </a:rPr>
            </a:br>
            <a:r>
              <a:rPr lang="en-US" dirty="0">
                <a:latin typeface="+mj-lt"/>
              </a:rPr>
              <a:t>Not applicable</a:t>
            </a:r>
          </a:p>
          <a:p>
            <a:pPr marL="0" indent="0">
              <a:buNone/>
            </a:pPr>
            <a:endParaRPr lang="en-US" sz="3200" dirty="0">
              <a:latin typeface="+mj-lt"/>
            </a:endParaRPr>
          </a:p>
          <a:p>
            <a:r>
              <a:rPr lang="en-US" sz="3200" u="sng" dirty="0">
                <a:latin typeface="+mj-lt"/>
              </a:rPr>
              <a:t>G.12</a:t>
            </a:r>
            <a:r>
              <a:rPr lang="en-US" sz="3200" dirty="0">
                <a:latin typeface="+mj-lt"/>
              </a:rPr>
              <a:t> - F&amp;A Costs  </a:t>
            </a:r>
            <a:r>
              <a:rPr lang="en-US" dirty="0">
                <a:latin typeface="+mj-lt"/>
              </a:rPr>
              <a:t/>
            </a:r>
            <a:br>
              <a:rPr lang="en-US" dirty="0">
                <a:latin typeface="+mj-lt"/>
              </a:rPr>
            </a:br>
            <a:r>
              <a:rPr lang="en-US" dirty="0">
                <a:latin typeface="+mj-lt"/>
              </a:rPr>
              <a:t>Yes or No – Usually not applicable</a:t>
            </a:r>
          </a:p>
          <a:p>
            <a:pPr marL="0" indent="0">
              <a:buNone/>
            </a:pPr>
            <a:endParaRPr lang="en-US" dirty="0">
              <a:latin typeface="+mj-lt"/>
            </a:endParaRPr>
          </a:p>
          <a:p>
            <a:r>
              <a:rPr lang="en-US" sz="3200" u="sng" dirty="0">
                <a:latin typeface="+mj-lt"/>
              </a:rPr>
              <a:t>G.13</a:t>
            </a:r>
            <a:r>
              <a:rPr lang="en-US" sz="3200" dirty="0">
                <a:latin typeface="+mj-lt"/>
              </a:rPr>
              <a:t> </a:t>
            </a:r>
            <a:r>
              <a:rPr lang="en-US" dirty="0">
                <a:latin typeface="+mj-lt"/>
              </a:rPr>
              <a:t/>
            </a:r>
            <a:br>
              <a:rPr lang="en-US" dirty="0">
                <a:latin typeface="+mj-lt"/>
              </a:rPr>
            </a:br>
            <a:r>
              <a:rPr lang="en-US" dirty="0">
                <a:latin typeface="+mj-lt"/>
              </a:rPr>
              <a:t>Not applicable</a:t>
            </a:r>
          </a:p>
        </p:txBody>
      </p:sp>
    </p:spTree>
    <p:extLst>
      <p:ext uri="{BB962C8B-B14F-4D97-AF65-F5344CB8AC3E}">
        <p14:creationId xmlns:p14="http://schemas.microsoft.com/office/powerpoint/2010/main" val="32604992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H.</a:t>
            </a:r>
          </a:p>
        </p:txBody>
      </p:sp>
      <p:sp>
        <p:nvSpPr>
          <p:cNvPr id="3" name="Content Placeholder 2"/>
          <p:cNvSpPr>
            <a:spLocks noGrp="1"/>
          </p:cNvSpPr>
          <p:nvPr>
            <p:ph idx="1"/>
          </p:nvPr>
        </p:nvSpPr>
        <p:spPr>
          <a:xfrm>
            <a:off x="838200" y="1726918"/>
            <a:ext cx="10515600" cy="3354387"/>
          </a:xfrm>
        </p:spPr>
        <p:txBody>
          <a:bodyPr>
            <a:normAutofit/>
          </a:bodyPr>
          <a:lstStyle/>
          <a:p>
            <a:pPr marL="0" indent="0" algn="ctr">
              <a:buNone/>
            </a:pPr>
            <a:r>
              <a:rPr lang="en-US" sz="9600" dirty="0"/>
              <a:t>Budget</a:t>
            </a:r>
          </a:p>
        </p:txBody>
      </p:sp>
      <p:pic>
        <p:nvPicPr>
          <p:cNvPr id="4" name="Picture 3"/>
          <p:cNvPicPr>
            <a:picLocks noChangeAspect="1"/>
          </p:cNvPicPr>
          <p:nvPr/>
        </p:nvPicPr>
        <p:blipFill>
          <a:blip r:embed="rId2"/>
          <a:stretch>
            <a:fillRect/>
          </a:stretch>
        </p:blipFill>
        <p:spPr>
          <a:xfrm>
            <a:off x="960254" y="3638349"/>
            <a:ext cx="10271492" cy="1578543"/>
          </a:xfrm>
          <a:prstGeom prst="rect">
            <a:avLst/>
          </a:prstGeom>
        </p:spPr>
      </p:pic>
    </p:spTree>
    <p:extLst>
      <p:ext uri="{BB962C8B-B14F-4D97-AF65-F5344CB8AC3E}">
        <p14:creationId xmlns:p14="http://schemas.microsoft.com/office/powerpoint/2010/main" val="32109035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11455" y="2972584"/>
            <a:ext cx="8686800" cy="3162300"/>
          </a:xfrm>
          <a:prstGeom prst="rect">
            <a:avLst/>
          </a:prstGeom>
        </p:spPr>
      </p:pic>
      <p:sp>
        <p:nvSpPr>
          <p:cNvPr id="2" name="Title 1"/>
          <p:cNvSpPr>
            <a:spLocks noGrp="1"/>
          </p:cNvSpPr>
          <p:nvPr>
            <p:ph type="title"/>
          </p:nvPr>
        </p:nvSpPr>
        <p:spPr/>
        <p:txBody>
          <a:bodyPr/>
          <a:lstStyle/>
          <a:p>
            <a:r>
              <a:rPr lang="en-US" dirty="0"/>
              <a:t>Section H. - Budget</a:t>
            </a:r>
          </a:p>
        </p:txBody>
      </p:sp>
      <p:sp>
        <p:nvSpPr>
          <p:cNvPr id="3" name="Content Placeholder 2"/>
          <p:cNvSpPr>
            <a:spLocks noGrp="1"/>
          </p:cNvSpPr>
          <p:nvPr>
            <p:ph idx="1"/>
          </p:nvPr>
        </p:nvSpPr>
        <p:spPr>
          <a:xfrm>
            <a:off x="838200" y="1737117"/>
            <a:ext cx="10515600" cy="4351338"/>
          </a:xfrm>
        </p:spPr>
        <p:txBody>
          <a:bodyPr>
            <a:normAutofit/>
          </a:bodyPr>
          <a:lstStyle/>
          <a:p>
            <a:r>
              <a:rPr lang="en-US" u="sng" dirty="0">
                <a:solidFill>
                  <a:srgbClr val="FFFF00"/>
                </a:solidFill>
              </a:rPr>
              <a:t>H.1</a:t>
            </a:r>
            <a:r>
              <a:rPr lang="en-US" dirty="0">
                <a:solidFill>
                  <a:srgbClr val="FFFF00"/>
                </a:solidFill>
              </a:rPr>
              <a:t> – Budget and Budget Justification</a:t>
            </a:r>
          </a:p>
          <a:p>
            <a:pPr lvl="1"/>
            <a:r>
              <a:rPr lang="en-US" dirty="0" smtClean="0"/>
              <a:t>KR Record </a:t>
            </a:r>
            <a:r>
              <a:rPr lang="en-US" dirty="0"/>
              <a:t>is required since there is a budget component</a:t>
            </a:r>
          </a:p>
          <a:p>
            <a:pPr marL="457200" lvl="1" indent="0">
              <a:buNone/>
            </a:pPr>
            <a:endParaRPr lang="en-US" dirty="0"/>
          </a:p>
        </p:txBody>
      </p:sp>
      <p:cxnSp>
        <p:nvCxnSpPr>
          <p:cNvPr id="6" name="Straight Arrow Connector 5"/>
          <p:cNvCxnSpPr/>
          <p:nvPr/>
        </p:nvCxnSpPr>
        <p:spPr>
          <a:xfrm flipH="1">
            <a:off x="2569553" y="5761353"/>
            <a:ext cx="568860" cy="2821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696511" y="5333109"/>
            <a:ext cx="1994568" cy="461665"/>
          </a:xfrm>
          <a:prstGeom prst="rect">
            <a:avLst/>
          </a:prstGeom>
          <a:noFill/>
        </p:spPr>
        <p:txBody>
          <a:bodyPr wrap="square" rtlCol="0">
            <a:spAutoFit/>
          </a:bodyPr>
          <a:lstStyle/>
          <a:p>
            <a:r>
              <a:rPr lang="en-US" sz="2400" dirty="0">
                <a:solidFill>
                  <a:srgbClr val="FF0000"/>
                </a:solidFill>
              </a:rPr>
              <a:t>PHS 398 Form</a:t>
            </a:r>
          </a:p>
        </p:txBody>
      </p:sp>
    </p:spTree>
    <p:extLst>
      <p:ext uri="{BB962C8B-B14F-4D97-AF65-F5344CB8AC3E}">
        <p14:creationId xmlns:p14="http://schemas.microsoft.com/office/powerpoint/2010/main" val="16982774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H. - Budget</a:t>
            </a:r>
          </a:p>
        </p:txBody>
      </p:sp>
      <p:sp>
        <p:nvSpPr>
          <p:cNvPr id="3" name="Content Placeholder 2"/>
          <p:cNvSpPr>
            <a:spLocks noGrp="1"/>
          </p:cNvSpPr>
          <p:nvPr>
            <p:ph idx="1"/>
          </p:nvPr>
        </p:nvSpPr>
        <p:spPr/>
        <p:txBody>
          <a:bodyPr>
            <a:normAutofit/>
          </a:bodyPr>
          <a:lstStyle/>
          <a:p>
            <a:pPr lvl="1"/>
            <a:r>
              <a:rPr lang="en-US" sz="3200" dirty="0">
                <a:solidFill>
                  <a:srgbClr val="FFFF00"/>
                </a:solidFill>
                <a:latin typeface="+mj-lt"/>
              </a:rPr>
              <a:t> To complete the budget you will need:</a:t>
            </a:r>
          </a:p>
          <a:p>
            <a:pPr lvl="2"/>
            <a:r>
              <a:rPr lang="en-US" sz="3200" dirty="0">
                <a:latin typeface="+mj-lt"/>
              </a:rPr>
              <a:t>Current NRSA stipend levels </a:t>
            </a:r>
          </a:p>
          <a:p>
            <a:pPr lvl="2"/>
            <a:r>
              <a:rPr lang="en-US" sz="3200" dirty="0">
                <a:latin typeface="+mj-lt"/>
              </a:rPr>
              <a:t>Prior NOA for reference</a:t>
            </a:r>
          </a:p>
          <a:p>
            <a:pPr lvl="2"/>
            <a:r>
              <a:rPr lang="en-US" sz="3200" dirty="0">
                <a:latin typeface="+mj-lt"/>
              </a:rPr>
              <a:t>RPPR budget template on TG website</a:t>
            </a:r>
          </a:p>
          <a:p>
            <a:pPr lvl="3"/>
            <a:r>
              <a:rPr lang="en-US" sz="2800" dirty="0" smtClean="0">
                <a:latin typeface="+mj-lt"/>
              </a:rPr>
              <a:t>Use </a:t>
            </a:r>
            <a:r>
              <a:rPr lang="en-US" sz="2800" dirty="0">
                <a:latin typeface="+mj-lt"/>
              </a:rPr>
              <a:t>current UCSD Graduate Fees	</a:t>
            </a:r>
          </a:p>
        </p:txBody>
      </p:sp>
    </p:spTree>
    <p:extLst>
      <p:ext uri="{BB962C8B-B14F-4D97-AF65-F5344CB8AC3E}">
        <p14:creationId xmlns:p14="http://schemas.microsoft.com/office/powerpoint/2010/main" val="415052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0718" y="1356804"/>
            <a:ext cx="3900154" cy="2308324"/>
          </a:xfrm>
          <a:prstGeom prst="rect">
            <a:avLst/>
          </a:prstGeom>
        </p:spPr>
        <p:txBody>
          <a:bodyPr wrap="square">
            <a:spAutoFit/>
          </a:bodyPr>
          <a:lstStyle/>
          <a:p>
            <a:pPr algn="ctr"/>
            <a:r>
              <a:rPr lang="en-US" sz="4800" dirty="0" smtClean="0"/>
              <a:t>UCSD TG </a:t>
            </a:r>
            <a:r>
              <a:rPr lang="en-US" sz="4800" dirty="0"/>
              <a:t>Budget Template</a:t>
            </a:r>
          </a:p>
        </p:txBody>
      </p:sp>
      <p:pic>
        <p:nvPicPr>
          <p:cNvPr id="2" name="Picture 1"/>
          <p:cNvPicPr>
            <a:picLocks noChangeAspect="1"/>
          </p:cNvPicPr>
          <p:nvPr/>
        </p:nvPicPr>
        <p:blipFill>
          <a:blip r:embed="rId2"/>
          <a:stretch>
            <a:fillRect/>
          </a:stretch>
        </p:blipFill>
        <p:spPr>
          <a:xfrm>
            <a:off x="4771506" y="164547"/>
            <a:ext cx="5802283" cy="6582859"/>
          </a:xfrm>
          <a:prstGeom prst="rect">
            <a:avLst/>
          </a:prstGeom>
        </p:spPr>
      </p:pic>
    </p:spTree>
    <p:extLst>
      <p:ext uri="{BB962C8B-B14F-4D97-AF65-F5344CB8AC3E}">
        <p14:creationId xmlns:p14="http://schemas.microsoft.com/office/powerpoint/2010/main" val="32539705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7845" y="872900"/>
            <a:ext cx="9068373" cy="5478651"/>
          </a:xfrm>
          <a:prstGeom prst="rect">
            <a:avLst/>
          </a:prstGeom>
        </p:spPr>
      </p:pic>
      <p:sp>
        <p:nvSpPr>
          <p:cNvPr id="11" name="Rectangle 10"/>
          <p:cNvSpPr/>
          <p:nvPr/>
        </p:nvSpPr>
        <p:spPr>
          <a:xfrm>
            <a:off x="10217780" y="2472301"/>
            <a:ext cx="1774944" cy="1754326"/>
          </a:xfrm>
          <a:prstGeom prst="rect">
            <a:avLst/>
          </a:prstGeom>
        </p:spPr>
        <p:txBody>
          <a:bodyPr wrap="square">
            <a:spAutoFit/>
          </a:bodyPr>
          <a:lstStyle/>
          <a:p>
            <a:r>
              <a:rPr lang="en-US" dirty="0"/>
              <a:t>For Predocs Enter full amount of tuition/fees for predocs, </a:t>
            </a:r>
            <a:r>
              <a:rPr lang="en-US" i="1" dirty="0">
                <a:solidFill>
                  <a:srgbClr val="FF0000"/>
                </a:solidFill>
              </a:rPr>
              <a:t>exclude</a:t>
            </a:r>
            <a:r>
              <a:rPr lang="en-US" i="1" dirty="0"/>
              <a:t> health insurance</a:t>
            </a:r>
          </a:p>
        </p:txBody>
      </p:sp>
      <p:sp>
        <p:nvSpPr>
          <p:cNvPr id="12" name="Rectangle 11"/>
          <p:cNvSpPr/>
          <p:nvPr/>
        </p:nvSpPr>
        <p:spPr>
          <a:xfrm>
            <a:off x="541140" y="178490"/>
            <a:ext cx="9115078" cy="646331"/>
          </a:xfrm>
          <a:prstGeom prst="rect">
            <a:avLst/>
          </a:prstGeom>
        </p:spPr>
        <p:txBody>
          <a:bodyPr wrap="square">
            <a:spAutoFit/>
          </a:bodyPr>
          <a:lstStyle/>
          <a:p>
            <a:r>
              <a:rPr lang="en-US" sz="3600" dirty="0"/>
              <a:t>PHS 398 Training </a:t>
            </a:r>
            <a:r>
              <a:rPr lang="en-US" sz="3600" dirty="0" smtClean="0"/>
              <a:t>Budget – Stipends and Fees</a:t>
            </a:r>
            <a:endParaRPr lang="en-US" sz="3600" dirty="0"/>
          </a:p>
        </p:txBody>
      </p:sp>
      <p:cxnSp>
        <p:nvCxnSpPr>
          <p:cNvPr id="18" name="Straight Arrow Connector 17"/>
          <p:cNvCxnSpPr/>
          <p:nvPr/>
        </p:nvCxnSpPr>
        <p:spPr>
          <a:xfrm flipH="1">
            <a:off x="9388046" y="2850507"/>
            <a:ext cx="82973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435066" y="2317107"/>
            <a:ext cx="414866" cy="355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9444551" y="5871160"/>
            <a:ext cx="423335" cy="355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531561" y="5838810"/>
            <a:ext cx="82973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ight Brace 2"/>
          <p:cNvSpPr/>
          <p:nvPr/>
        </p:nvSpPr>
        <p:spPr>
          <a:xfrm rot="16200000">
            <a:off x="4184856" y="2153944"/>
            <a:ext cx="702077" cy="3668519"/>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p:cNvCxnSpPr/>
          <p:nvPr/>
        </p:nvCxnSpPr>
        <p:spPr>
          <a:xfrm>
            <a:off x="7504339" y="3749010"/>
            <a:ext cx="414866" cy="355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23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Other direct costs</a:t>
            </a:r>
            <a:endParaRPr lang="en-US" dirty="0"/>
          </a:p>
        </p:txBody>
      </p:sp>
      <p:pic>
        <p:nvPicPr>
          <p:cNvPr id="4" name="Picture 3"/>
          <p:cNvPicPr>
            <a:picLocks noChangeAspect="1"/>
          </p:cNvPicPr>
          <p:nvPr/>
        </p:nvPicPr>
        <p:blipFill>
          <a:blip r:embed="rId2"/>
          <a:stretch>
            <a:fillRect/>
          </a:stretch>
        </p:blipFill>
        <p:spPr>
          <a:xfrm>
            <a:off x="1020646" y="1690688"/>
            <a:ext cx="5362575" cy="3409950"/>
          </a:xfrm>
          <a:prstGeom prst="rect">
            <a:avLst/>
          </a:prstGeom>
        </p:spPr>
      </p:pic>
      <p:cxnSp>
        <p:nvCxnSpPr>
          <p:cNvPr id="5" name="Straight Arrow Connector 4"/>
          <p:cNvCxnSpPr/>
          <p:nvPr/>
        </p:nvCxnSpPr>
        <p:spPr>
          <a:xfrm flipH="1">
            <a:off x="5553487" y="2459520"/>
            <a:ext cx="82973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5553487" y="3082974"/>
            <a:ext cx="82973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404720" y="4895149"/>
            <a:ext cx="82973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32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5722" y="993882"/>
            <a:ext cx="10355538" cy="3282222"/>
          </a:xfrm>
          <a:prstGeom prst="rect">
            <a:avLst/>
          </a:prstGeom>
        </p:spPr>
      </p:pic>
      <p:sp>
        <p:nvSpPr>
          <p:cNvPr id="9" name="Rectangle 8"/>
          <p:cNvSpPr/>
          <p:nvPr/>
        </p:nvSpPr>
        <p:spPr>
          <a:xfrm>
            <a:off x="6646995" y="1553890"/>
            <a:ext cx="2899203" cy="646331"/>
          </a:xfrm>
          <a:prstGeom prst="rect">
            <a:avLst/>
          </a:prstGeom>
        </p:spPr>
        <p:txBody>
          <a:bodyPr wrap="square">
            <a:spAutoFit/>
          </a:bodyPr>
          <a:lstStyle/>
          <a:p>
            <a:pPr algn="ctr"/>
            <a:r>
              <a:rPr lang="en-US" dirty="0">
                <a:solidFill>
                  <a:srgbClr val="FF0000"/>
                </a:solidFill>
              </a:rPr>
              <a:t>IDC base does not include trainee tuition/fees</a:t>
            </a:r>
          </a:p>
        </p:txBody>
      </p:sp>
      <p:cxnSp>
        <p:nvCxnSpPr>
          <p:cNvPr id="12" name="Straight Arrow Connector 11"/>
          <p:cNvCxnSpPr/>
          <p:nvPr/>
        </p:nvCxnSpPr>
        <p:spPr>
          <a:xfrm flipH="1" flipV="1">
            <a:off x="3187931" y="5247969"/>
            <a:ext cx="564201" cy="43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0631779" y="3325135"/>
            <a:ext cx="169431" cy="4447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096597" y="2231503"/>
            <a:ext cx="271394" cy="4568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505691" y="-52007"/>
            <a:ext cx="10515600" cy="1325563"/>
          </a:xfrm>
        </p:spPr>
        <p:txBody>
          <a:bodyPr/>
          <a:lstStyle/>
          <a:p>
            <a:r>
              <a:rPr lang="en-US" dirty="0" smtClean="0"/>
              <a:t>C.  Total Direct Costs, IDC, Budget Justification</a:t>
            </a:r>
            <a:endParaRPr lang="en-US" dirty="0"/>
          </a:p>
        </p:txBody>
      </p:sp>
      <p:pic>
        <p:nvPicPr>
          <p:cNvPr id="16" name="Picture 15"/>
          <p:cNvPicPr>
            <a:picLocks noChangeAspect="1"/>
          </p:cNvPicPr>
          <p:nvPr/>
        </p:nvPicPr>
        <p:blipFill rotWithShape="1">
          <a:blip r:embed="rId3"/>
          <a:srcRect r="4731"/>
          <a:stretch/>
        </p:blipFill>
        <p:spPr>
          <a:xfrm>
            <a:off x="580508" y="4153012"/>
            <a:ext cx="10360752" cy="1143000"/>
          </a:xfrm>
          <a:prstGeom prst="rect">
            <a:avLst/>
          </a:prstGeom>
        </p:spPr>
      </p:pic>
      <p:pic>
        <p:nvPicPr>
          <p:cNvPr id="15" name="Picture 14"/>
          <p:cNvPicPr>
            <a:picLocks noChangeAspect="1"/>
          </p:cNvPicPr>
          <p:nvPr/>
        </p:nvPicPr>
        <p:blipFill>
          <a:blip r:embed="rId4"/>
          <a:stretch>
            <a:fillRect/>
          </a:stretch>
        </p:blipFill>
        <p:spPr>
          <a:xfrm>
            <a:off x="583373" y="5117520"/>
            <a:ext cx="10357887" cy="1657350"/>
          </a:xfrm>
          <a:prstGeom prst="rect">
            <a:avLst/>
          </a:prstGeom>
        </p:spPr>
      </p:pic>
      <p:sp>
        <p:nvSpPr>
          <p:cNvPr id="17" name="Oval 16"/>
          <p:cNvSpPr/>
          <p:nvPr/>
        </p:nvSpPr>
        <p:spPr>
          <a:xfrm>
            <a:off x="683764" y="5054956"/>
            <a:ext cx="1585611" cy="472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19" name="Straight Arrow Connector 18"/>
          <p:cNvCxnSpPr/>
          <p:nvPr/>
        </p:nvCxnSpPr>
        <p:spPr>
          <a:xfrm flipH="1">
            <a:off x="3892928" y="4175198"/>
            <a:ext cx="169431" cy="4447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46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H.</a:t>
            </a:r>
            <a:br>
              <a:rPr lang="en-US" dirty="0"/>
            </a:br>
            <a:r>
              <a:rPr lang="en-US" dirty="0"/>
              <a:t>Budget</a:t>
            </a:r>
          </a:p>
        </p:txBody>
      </p:sp>
      <p:sp>
        <p:nvSpPr>
          <p:cNvPr id="3" name="Content Placeholder 2"/>
          <p:cNvSpPr>
            <a:spLocks noGrp="1"/>
          </p:cNvSpPr>
          <p:nvPr>
            <p:ph idx="1"/>
          </p:nvPr>
        </p:nvSpPr>
        <p:spPr/>
        <p:txBody>
          <a:bodyPr>
            <a:normAutofit/>
          </a:bodyPr>
          <a:lstStyle/>
          <a:p>
            <a:r>
              <a:rPr lang="en-US" u="sng" dirty="0">
                <a:solidFill>
                  <a:srgbClr val="FFFF00"/>
                </a:solidFill>
                <a:latin typeface="+mj-lt"/>
              </a:rPr>
              <a:t>H.2</a:t>
            </a:r>
            <a:r>
              <a:rPr lang="en-US" dirty="0">
                <a:solidFill>
                  <a:srgbClr val="FFFF00"/>
                </a:solidFill>
                <a:latin typeface="+mj-lt"/>
              </a:rPr>
              <a:t> – Subaward Budget Form</a:t>
            </a:r>
          </a:p>
          <a:p>
            <a:pPr lvl="1"/>
            <a:r>
              <a:rPr lang="en-US" dirty="0" smtClean="0">
                <a:latin typeface="+mj-lt"/>
              </a:rPr>
              <a:t>Not </a:t>
            </a:r>
            <a:r>
              <a:rPr lang="en-US" dirty="0">
                <a:latin typeface="+mj-lt"/>
              </a:rPr>
              <a:t>applicable </a:t>
            </a:r>
          </a:p>
        </p:txBody>
      </p:sp>
    </p:spTree>
    <p:extLst>
      <p:ext uri="{BB962C8B-B14F-4D97-AF65-F5344CB8AC3E}">
        <p14:creationId xmlns:p14="http://schemas.microsoft.com/office/powerpoint/2010/main" val="1953155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44965" y="2812198"/>
            <a:ext cx="11887201" cy="2363855"/>
          </a:xfrm>
          <a:prstGeom prst="rect">
            <a:avLst/>
          </a:prstGeom>
        </p:spPr>
      </p:pic>
      <p:sp>
        <p:nvSpPr>
          <p:cNvPr id="2" name="Title 1"/>
          <p:cNvSpPr>
            <a:spLocks noGrp="1"/>
          </p:cNvSpPr>
          <p:nvPr>
            <p:ph type="title"/>
          </p:nvPr>
        </p:nvSpPr>
        <p:spPr/>
        <p:txBody>
          <a:bodyPr/>
          <a:lstStyle/>
          <a:p>
            <a:r>
              <a:rPr lang="en-US" dirty="0"/>
              <a:t>Select Award Number to Initiate or Manage RPPR</a:t>
            </a:r>
          </a:p>
        </p:txBody>
      </p:sp>
      <p:cxnSp>
        <p:nvCxnSpPr>
          <p:cNvPr id="8" name="Straight Arrow Connector 7"/>
          <p:cNvCxnSpPr/>
          <p:nvPr/>
        </p:nvCxnSpPr>
        <p:spPr>
          <a:xfrm flipH="1">
            <a:off x="9789909" y="4520168"/>
            <a:ext cx="599310"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9916" y="4222699"/>
            <a:ext cx="1659673" cy="60216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12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1325563"/>
          </a:xfrm>
        </p:spPr>
        <p:txBody>
          <a:bodyPr/>
          <a:lstStyle/>
          <a:p>
            <a:r>
              <a:rPr lang="en-US" dirty="0"/>
              <a:t>Finishing up	</a:t>
            </a:r>
          </a:p>
        </p:txBody>
      </p:sp>
      <p:sp>
        <p:nvSpPr>
          <p:cNvPr id="3" name="Content Placeholder 2"/>
          <p:cNvSpPr>
            <a:spLocks noGrp="1"/>
          </p:cNvSpPr>
          <p:nvPr>
            <p:ph idx="1"/>
          </p:nvPr>
        </p:nvSpPr>
        <p:spPr>
          <a:xfrm>
            <a:off x="838200" y="1085189"/>
            <a:ext cx="10515600" cy="651709"/>
          </a:xfrm>
        </p:spPr>
        <p:txBody>
          <a:bodyPr>
            <a:normAutofit/>
          </a:bodyPr>
          <a:lstStyle/>
          <a:p>
            <a:r>
              <a:rPr lang="en-US" dirty="0">
                <a:latin typeface="+mj-lt"/>
              </a:rPr>
              <a:t>Check for errors</a:t>
            </a:r>
          </a:p>
        </p:txBody>
      </p:sp>
      <p:pic>
        <p:nvPicPr>
          <p:cNvPr id="6" name="Picture 5"/>
          <p:cNvPicPr>
            <a:picLocks noChangeAspect="1"/>
          </p:cNvPicPr>
          <p:nvPr/>
        </p:nvPicPr>
        <p:blipFill>
          <a:blip r:embed="rId2"/>
          <a:stretch>
            <a:fillRect/>
          </a:stretch>
        </p:blipFill>
        <p:spPr>
          <a:xfrm>
            <a:off x="1019607" y="1960938"/>
            <a:ext cx="8905875" cy="2038350"/>
          </a:xfrm>
          <a:prstGeom prst="rect">
            <a:avLst/>
          </a:prstGeom>
        </p:spPr>
      </p:pic>
      <p:cxnSp>
        <p:nvCxnSpPr>
          <p:cNvPr id="7" name="Straight Arrow Connector 6"/>
          <p:cNvCxnSpPr/>
          <p:nvPr/>
        </p:nvCxnSpPr>
        <p:spPr>
          <a:xfrm flipH="1">
            <a:off x="3075363" y="3220081"/>
            <a:ext cx="432608"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1134254" y="4258306"/>
            <a:ext cx="4314825" cy="2000250"/>
          </a:xfrm>
          <a:prstGeom prst="rect">
            <a:avLst/>
          </a:prstGeom>
        </p:spPr>
      </p:pic>
      <p:pic>
        <p:nvPicPr>
          <p:cNvPr id="10" name="Picture 9"/>
          <p:cNvPicPr>
            <a:picLocks noChangeAspect="1"/>
          </p:cNvPicPr>
          <p:nvPr/>
        </p:nvPicPr>
        <p:blipFill>
          <a:blip r:embed="rId4"/>
          <a:stretch>
            <a:fillRect/>
          </a:stretch>
        </p:blipFill>
        <p:spPr>
          <a:xfrm>
            <a:off x="3291667" y="4293487"/>
            <a:ext cx="133178" cy="371475"/>
          </a:xfrm>
          <a:prstGeom prst="rect">
            <a:avLst/>
          </a:prstGeom>
        </p:spPr>
      </p:pic>
    </p:spTree>
    <p:extLst>
      <p:ext uri="{BB962C8B-B14F-4D97-AF65-F5344CB8AC3E}">
        <p14:creationId xmlns:p14="http://schemas.microsoft.com/office/powerpoint/2010/main" val="247578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739"/>
            <a:ext cx="10515600" cy="1325563"/>
          </a:xfrm>
        </p:spPr>
        <p:txBody>
          <a:bodyPr/>
          <a:lstStyle/>
          <a:p>
            <a:r>
              <a:rPr lang="en-US" dirty="0"/>
              <a:t>Finishing up	</a:t>
            </a:r>
          </a:p>
        </p:txBody>
      </p:sp>
      <p:sp>
        <p:nvSpPr>
          <p:cNvPr id="3" name="Content Placeholder 2"/>
          <p:cNvSpPr>
            <a:spLocks noGrp="1"/>
          </p:cNvSpPr>
          <p:nvPr>
            <p:ph idx="1"/>
          </p:nvPr>
        </p:nvSpPr>
        <p:spPr>
          <a:xfrm>
            <a:off x="838200" y="1312752"/>
            <a:ext cx="10515600" cy="4864211"/>
          </a:xfrm>
        </p:spPr>
        <p:txBody>
          <a:bodyPr>
            <a:normAutofit/>
          </a:bodyPr>
          <a:lstStyle/>
          <a:p>
            <a:r>
              <a:rPr lang="en-US" sz="3200" dirty="0">
                <a:latin typeface="+mj-lt"/>
              </a:rPr>
              <a:t>All </a:t>
            </a:r>
            <a:r>
              <a:rPr lang="en-US" sz="3200" i="1" dirty="0">
                <a:solidFill>
                  <a:srgbClr val="FFFF00"/>
                </a:solidFill>
                <a:latin typeface="+mj-lt"/>
              </a:rPr>
              <a:t>errors</a:t>
            </a:r>
            <a:r>
              <a:rPr lang="en-US" sz="3200" dirty="0">
                <a:latin typeface="+mj-lt"/>
              </a:rPr>
              <a:t> must be corrected prior to submission!</a:t>
            </a:r>
          </a:p>
          <a:p>
            <a:pPr lvl="1"/>
            <a:r>
              <a:rPr lang="en-US" sz="2800" dirty="0">
                <a:latin typeface="+mj-lt"/>
              </a:rPr>
              <a:t>It will do a validation check for </a:t>
            </a:r>
            <a:r>
              <a:rPr lang="en-US" sz="2800" dirty="0">
                <a:solidFill>
                  <a:srgbClr val="FFFF00"/>
                </a:solidFill>
                <a:latin typeface="+mj-lt"/>
              </a:rPr>
              <a:t>xTRACT</a:t>
            </a:r>
            <a:r>
              <a:rPr lang="en-US" sz="2800" dirty="0">
                <a:latin typeface="+mj-lt"/>
              </a:rPr>
              <a:t> upload</a:t>
            </a:r>
          </a:p>
          <a:p>
            <a:pPr lvl="1"/>
            <a:r>
              <a:rPr lang="en-US" sz="2800" dirty="0">
                <a:latin typeface="+mj-lt"/>
              </a:rPr>
              <a:t>However, it won’t prevent submission of an RPPR with </a:t>
            </a:r>
            <a:r>
              <a:rPr lang="en-US" sz="2800" dirty="0">
                <a:solidFill>
                  <a:srgbClr val="FFFF00"/>
                </a:solidFill>
                <a:latin typeface="+mj-lt"/>
              </a:rPr>
              <a:t>warning </a:t>
            </a:r>
            <a:r>
              <a:rPr lang="en-US" sz="2800" dirty="0">
                <a:latin typeface="+mj-lt"/>
              </a:rPr>
              <a:t>messages</a:t>
            </a:r>
          </a:p>
          <a:p>
            <a:r>
              <a:rPr lang="en-US" sz="3200" dirty="0">
                <a:latin typeface="+mj-lt"/>
              </a:rPr>
              <a:t>Once all validations pass, a message displays indicating: </a:t>
            </a:r>
          </a:p>
          <a:p>
            <a:pPr lvl="1"/>
            <a:r>
              <a:rPr lang="en-US" sz="2800" i="1" dirty="0">
                <a:solidFill>
                  <a:srgbClr val="FFFF00"/>
                </a:solidFill>
                <a:latin typeface="+mj-lt"/>
              </a:rPr>
              <a:t>No errors found on validation</a:t>
            </a:r>
          </a:p>
          <a:p>
            <a:r>
              <a:rPr lang="en-US" sz="3200" dirty="0">
                <a:latin typeface="+mj-lt"/>
              </a:rPr>
              <a:t>Save complete PDF copy of RPPR for your records</a:t>
            </a:r>
          </a:p>
          <a:p>
            <a:r>
              <a:rPr lang="en-US" sz="3200" dirty="0">
                <a:latin typeface="+mj-lt"/>
              </a:rPr>
              <a:t>PI/PD or delegate must route to HSSPPO or OCGA</a:t>
            </a:r>
          </a:p>
          <a:p>
            <a:pPr lvl="1"/>
            <a:r>
              <a:rPr lang="en-US" sz="2800" dirty="0">
                <a:solidFill>
                  <a:srgbClr val="FFFF00"/>
                </a:solidFill>
                <a:latin typeface="+mj-lt"/>
              </a:rPr>
              <a:t>Then submit to agency</a:t>
            </a:r>
          </a:p>
        </p:txBody>
      </p:sp>
    </p:spTree>
    <p:extLst>
      <p:ext uri="{BB962C8B-B14F-4D97-AF65-F5344CB8AC3E}">
        <p14:creationId xmlns:p14="http://schemas.microsoft.com/office/powerpoint/2010/main" val="296414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727" y="6515205"/>
            <a:ext cx="10075334" cy="369332"/>
          </a:xfrm>
          <a:prstGeom prst="rect">
            <a:avLst/>
          </a:prstGeom>
          <a:noFill/>
        </p:spPr>
        <p:txBody>
          <a:bodyPr wrap="square" rtlCol="0">
            <a:spAutoFit/>
          </a:bodyPr>
          <a:lstStyle/>
          <a:p>
            <a:r>
              <a:rPr lang="en-US" dirty="0">
                <a:solidFill>
                  <a:schemeClr val="bg1"/>
                </a:solidFill>
              </a:rPr>
              <a:t>https://pulse.ucsd.edu/departments/research-service-core/training-grants/post-award/Pages/rppr.aspx</a:t>
            </a:r>
          </a:p>
        </p:txBody>
      </p:sp>
      <p:pic>
        <p:nvPicPr>
          <p:cNvPr id="3" name="Picture 2"/>
          <p:cNvPicPr>
            <a:picLocks noChangeAspect="1"/>
          </p:cNvPicPr>
          <p:nvPr/>
        </p:nvPicPr>
        <p:blipFill>
          <a:blip r:embed="rId2"/>
          <a:stretch>
            <a:fillRect/>
          </a:stretch>
        </p:blipFill>
        <p:spPr>
          <a:xfrm>
            <a:off x="402464" y="390698"/>
            <a:ext cx="9516589" cy="5844469"/>
          </a:xfrm>
          <a:prstGeom prst="rect">
            <a:avLst/>
          </a:prstGeom>
        </p:spPr>
      </p:pic>
    </p:spTree>
    <p:extLst>
      <p:ext uri="{BB962C8B-B14F-4D97-AF65-F5344CB8AC3E}">
        <p14:creationId xmlns:p14="http://schemas.microsoft.com/office/powerpoint/2010/main" val="29819037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10080" y="687940"/>
            <a:ext cx="9631362" cy="4948002"/>
          </a:xfrm>
          <a:prstGeom prst="rect">
            <a:avLst/>
          </a:prstGeom>
        </p:spPr>
      </p:pic>
      <p:sp>
        <p:nvSpPr>
          <p:cNvPr id="6" name="Title 1"/>
          <p:cNvSpPr>
            <a:spLocks noGrp="1"/>
          </p:cNvSpPr>
          <p:nvPr>
            <p:ph type="title"/>
          </p:nvPr>
        </p:nvSpPr>
        <p:spPr>
          <a:xfrm>
            <a:off x="2184400" y="6054278"/>
            <a:ext cx="9210992" cy="803574"/>
          </a:xfrm>
        </p:spPr>
        <p:txBody>
          <a:bodyPr vert="horz">
            <a:normAutofit/>
          </a:bodyPr>
          <a:lstStyle/>
          <a:p>
            <a:r>
              <a:rPr lang="en-US" sz="2800" u="sng" dirty="0">
                <a:latin typeface="+mj-lt"/>
              </a:rPr>
              <a:t>https://</a:t>
            </a:r>
            <a:r>
              <a:rPr lang="en-US" sz="2800" u="sng" dirty="0" smtClean="0">
                <a:latin typeface="+mj-lt"/>
              </a:rPr>
              <a:t>pulse.ucsd.edu/traininggrants</a:t>
            </a:r>
            <a:r>
              <a:rPr lang="en-US" sz="2800" dirty="0" smtClean="0">
                <a:latin typeface="+mj-lt"/>
              </a:rPr>
              <a:t> - </a:t>
            </a:r>
            <a:r>
              <a:rPr lang="en-US" sz="2000" dirty="0" smtClean="0">
                <a:latin typeface="+mj-lt"/>
              </a:rPr>
              <a:t>AD credentials required</a:t>
            </a:r>
            <a:endParaRPr lang="en-US" sz="2800" dirty="0">
              <a:latin typeface="+mj-lt"/>
            </a:endParaRPr>
          </a:p>
        </p:txBody>
      </p:sp>
      <p:cxnSp>
        <p:nvCxnSpPr>
          <p:cNvPr id="9" name="Straight Arrow Connector 8"/>
          <p:cNvCxnSpPr/>
          <p:nvPr/>
        </p:nvCxnSpPr>
        <p:spPr>
          <a:xfrm flipH="1">
            <a:off x="5760024" y="4757530"/>
            <a:ext cx="686581" cy="202632"/>
          </a:xfrm>
          <a:prstGeom prst="straightConnector1">
            <a:avLst/>
          </a:prstGeom>
          <a:ln w="190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2059288" y="2644170"/>
            <a:ext cx="6160854" cy="1569660"/>
          </a:xfrm>
          <a:prstGeom prst="rect">
            <a:avLst/>
          </a:prstGeom>
          <a:noFill/>
        </p:spPr>
        <p:txBody>
          <a:bodyPr wrap="square" rtlCol="0">
            <a:spAutoFit/>
          </a:bodyPr>
          <a:lstStyle/>
          <a:p>
            <a:pPr algn="ctr"/>
            <a:r>
              <a:rPr lang="en-US" sz="9600" dirty="0" smtClean="0">
                <a:latin typeface="+mj-lt"/>
              </a:rPr>
              <a:t>Resources</a:t>
            </a:r>
            <a:endParaRPr lang="en-US" sz="9600" dirty="0">
              <a:latin typeface="+mj-lt"/>
            </a:endParaRPr>
          </a:p>
        </p:txBody>
      </p:sp>
    </p:spTree>
    <p:extLst>
      <p:ext uri="{BB962C8B-B14F-4D97-AF65-F5344CB8AC3E}">
        <p14:creationId xmlns:p14="http://schemas.microsoft.com/office/powerpoint/2010/main" val="199281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6970"/>
            <a:ext cx="10515600" cy="1325563"/>
          </a:xfrm>
        </p:spPr>
        <p:txBody>
          <a:bodyPr/>
          <a:lstStyle/>
          <a:p>
            <a:r>
              <a:rPr lang="en-US" dirty="0" smtClean="0"/>
              <a:t>Coming up TG Office </a:t>
            </a:r>
            <a:r>
              <a:rPr lang="en-US" dirty="0"/>
              <a:t>Hours </a:t>
            </a:r>
          </a:p>
        </p:txBody>
      </p:sp>
      <p:pic>
        <p:nvPicPr>
          <p:cNvPr id="3" name="Picture 2"/>
          <p:cNvPicPr>
            <a:picLocks noChangeAspect="1"/>
          </p:cNvPicPr>
          <p:nvPr/>
        </p:nvPicPr>
        <p:blipFill>
          <a:blip r:embed="rId3"/>
          <a:stretch>
            <a:fillRect/>
          </a:stretch>
        </p:blipFill>
        <p:spPr>
          <a:xfrm>
            <a:off x="1028700" y="1966912"/>
            <a:ext cx="8028194" cy="3367088"/>
          </a:xfrm>
          <a:prstGeom prst="rect">
            <a:avLst/>
          </a:prstGeom>
        </p:spPr>
      </p:pic>
    </p:spTree>
    <p:extLst>
      <p:ext uri="{BB962C8B-B14F-4D97-AF65-F5344CB8AC3E}">
        <p14:creationId xmlns:p14="http://schemas.microsoft.com/office/powerpoint/2010/main" val="2058432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t="-19000" b="-19000"/>
          </a:stretch>
        </a:blipFill>
        <a:effectLst/>
      </p:bgPr>
    </p:bg>
    <p:spTree>
      <p:nvGrpSpPr>
        <p:cNvPr id="1" name=""/>
        <p:cNvGrpSpPr/>
        <p:nvPr/>
      </p:nvGrpSpPr>
      <p:grpSpPr>
        <a:xfrm>
          <a:off x="0" y="0"/>
          <a:ext cx="0" cy="0"/>
          <a:chOff x="0" y="0"/>
          <a:chExt cx="0" cy="0"/>
        </a:xfrm>
      </p:grpSpPr>
      <p:sp>
        <p:nvSpPr>
          <p:cNvPr id="5" name="TextBox 4"/>
          <p:cNvSpPr txBox="1"/>
          <p:nvPr/>
        </p:nvSpPr>
        <p:spPr>
          <a:xfrm>
            <a:off x="3128294" y="2756631"/>
            <a:ext cx="5935412" cy="1344738"/>
          </a:xfrm>
          <a:prstGeom prst="rect">
            <a:avLst/>
          </a:prstGeom>
        </p:spPr>
        <p:txBody>
          <a:bodyPr vert="horz" lIns="91440" tIns="45720" rIns="91440" bIns="45720" rtlCol="0" anchor="ctr">
            <a:noAutofit/>
          </a:bodyPr>
          <a:lstStyle/>
          <a:p>
            <a:pPr defTabSz="914400">
              <a:lnSpc>
                <a:spcPct val="90000"/>
              </a:lnSpc>
              <a:spcBef>
                <a:spcPct val="0"/>
              </a:spcBef>
              <a:spcAft>
                <a:spcPts val="600"/>
              </a:spcAft>
            </a:pPr>
            <a:r>
              <a:rPr lang="en-US" sz="9600" dirty="0" smtClean="0">
                <a:solidFill>
                  <a:schemeClr val="bg1"/>
                </a:solidFill>
                <a:latin typeface="+mj-lt"/>
                <a:ea typeface="+mj-ea"/>
                <a:cs typeface="+mj-cs"/>
              </a:rPr>
              <a:t>Questions?</a:t>
            </a:r>
            <a:endParaRPr lang="en-US" sz="9600" dirty="0">
              <a:solidFill>
                <a:schemeClr val="bg1"/>
              </a:solidFill>
              <a:latin typeface="+mj-lt"/>
              <a:ea typeface="+mj-ea"/>
              <a:cs typeface="+mj-cs"/>
            </a:endParaRPr>
          </a:p>
        </p:txBody>
      </p:sp>
    </p:spTree>
    <p:extLst>
      <p:ext uri="{BB962C8B-B14F-4D97-AF65-F5344CB8AC3E}">
        <p14:creationId xmlns:p14="http://schemas.microsoft.com/office/powerpoint/2010/main" val="3158406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5170" y="2097939"/>
            <a:ext cx="11300860" cy="2840323"/>
          </a:xfrm>
          <a:prstGeom prst="rect">
            <a:avLst/>
          </a:prstGeom>
        </p:spPr>
      </p:pic>
      <p:sp>
        <p:nvSpPr>
          <p:cNvPr id="2" name="Title 1"/>
          <p:cNvSpPr>
            <a:spLocks noGrp="1"/>
          </p:cNvSpPr>
          <p:nvPr>
            <p:ph type="title"/>
          </p:nvPr>
        </p:nvSpPr>
        <p:spPr>
          <a:xfrm>
            <a:off x="838199" y="248583"/>
            <a:ext cx="10515600" cy="1325563"/>
          </a:xfrm>
        </p:spPr>
        <p:txBody>
          <a:bodyPr/>
          <a:lstStyle/>
          <a:p>
            <a:r>
              <a:rPr lang="en-US" dirty="0"/>
              <a:t>Initiate the RPPR </a:t>
            </a:r>
          </a:p>
        </p:txBody>
      </p:sp>
      <p:cxnSp>
        <p:nvCxnSpPr>
          <p:cNvPr id="5" name="Straight Arrow Connector 4"/>
          <p:cNvCxnSpPr/>
          <p:nvPr/>
        </p:nvCxnSpPr>
        <p:spPr>
          <a:xfrm flipH="1">
            <a:off x="11546262" y="3744707"/>
            <a:ext cx="499535" cy="5021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37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5F3EB03D36034DBF44E08A9D054A84" ma:contentTypeVersion="2" ma:contentTypeDescription="Create a new document." ma:contentTypeScope="" ma:versionID="18243b65d5408f57e58b253c15e60451">
  <xsd:schema xmlns:xsd="http://www.w3.org/2001/XMLSchema" xmlns:xs="http://www.w3.org/2001/XMLSchema" xmlns:p="http://schemas.microsoft.com/office/2006/metadata/properties" xmlns:ns1="http://schemas.microsoft.com/sharepoint/v3" xmlns:ns2="8e1c4a07-ed4f-4a2c-8c90-6eeba7ae777b" targetNamespace="http://schemas.microsoft.com/office/2006/metadata/properties" ma:root="true" ma:fieldsID="a607e26b7118da26796a18db1b7e18c1" ns1:_="" ns2:_="">
    <xsd:import namespace="http://schemas.microsoft.com/sharepoint/v3"/>
    <xsd:import namespace="8e1c4a07-ed4f-4a2c-8c90-6eeba7ae777b"/>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e1c4a07-ed4f-4a2c-8c90-6eeba7ae77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3B49B6A-A57E-4D29-B97D-37D64CE69015}">
  <ds:schemaRefs>
    <ds:schemaRef ds:uri="http://schemas.microsoft.com/sharepoint/v3/contenttype/forms"/>
  </ds:schemaRefs>
</ds:datastoreItem>
</file>

<file path=customXml/itemProps2.xml><?xml version="1.0" encoding="utf-8"?>
<ds:datastoreItem xmlns:ds="http://schemas.openxmlformats.org/officeDocument/2006/customXml" ds:itemID="{79EB32D5-A298-4B24-AD9D-64616FAEF1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1c4a07-ed4f-4a2c-8c90-6eeba7ae77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D8C7DE-C8A6-4DDD-8820-BF2862F31D07}">
  <ds:schemaRefs>
    <ds:schemaRef ds:uri="http://schemas.microsoft.com/office/infopath/2007/PartnerControls"/>
    <ds:schemaRef ds:uri="http://schemas.microsoft.com/office/2006/documentManagement/types"/>
    <ds:schemaRef ds:uri="http://schemas.microsoft.com/office/2006/metadata/properties"/>
    <ds:schemaRef ds:uri="http://schemas.microsoft.com/sharepoint/v3"/>
    <ds:schemaRef ds:uri="http://purl.org/dc/terms/"/>
    <ds:schemaRef ds:uri="http://schemas.openxmlformats.org/package/2006/metadata/core-properties"/>
    <ds:schemaRef ds:uri="8e1c4a07-ed4f-4a2c-8c90-6eeba7ae777b"/>
    <ds:schemaRef ds:uri="http://purl.org/dc/dcmityp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Retrospect</Template>
  <TotalTime>36751</TotalTime>
  <Words>2417</Words>
  <Application>Microsoft Office PowerPoint</Application>
  <PresentationFormat>Widescreen</PresentationFormat>
  <Paragraphs>384</Paragraphs>
  <Slides>85</Slides>
  <Notes>34</Notes>
  <HiddenSlides>12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85</vt:i4>
      </vt:variant>
    </vt:vector>
  </HeadingPairs>
  <TitlesOfParts>
    <vt:vector size="91" baseType="lpstr">
      <vt:lpstr>Arial</vt:lpstr>
      <vt:lpstr>Calibri</vt:lpstr>
      <vt:lpstr>Calibri Light</vt:lpstr>
      <vt:lpstr>Segoe UI</vt:lpstr>
      <vt:lpstr>Wingdings</vt:lpstr>
      <vt:lpstr>Office Theme</vt:lpstr>
      <vt:lpstr>Training Grant RPPR’s  (aka Progress Reports)</vt:lpstr>
      <vt:lpstr>Recap from last office hours </vt:lpstr>
      <vt:lpstr>Purpose &amp; Objectives</vt:lpstr>
      <vt:lpstr>Presentation Outline</vt:lpstr>
      <vt:lpstr>Next week</vt:lpstr>
      <vt:lpstr>RPPR TG Checklist</vt:lpstr>
      <vt:lpstr>Accessing the RPPR in eRA Commons</vt:lpstr>
      <vt:lpstr>Select Award Number to Initiate or Manage RPPR</vt:lpstr>
      <vt:lpstr>Initiate the RPPR </vt:lpstr>
      <vt:lpstr>Or from Status tab with delegation</vt:lpstr>
      <vt:lpstr>Getting Started - Status</vt:lpstr>
      <vt:lpstr>Initiate the RPPR </vt:lpstr>
      <vt:lpstr>Or if already initiated, click edit to manage the RPPR </vt:lpstr>
      <vt:lpstr>Section A. </vt:lpstr>
      <vt:lpstr>Section A. Cover Page</vt:lpstr>
      <vt:lpstr>Section A. Cover Page</vt:lpstr>
      <vt:lpstr>Section B.</vt:lpstr>
      <vt:lpstr>Section B. - Accomplishments</vt:lpstr>
      <vt:lpstr>Section B. – Trainee Summaries</vt:lpstr>
      <vt:lpstr>Section B.4 – Trainee Summary Example</vt:lpstr>
      <vt:lpstr>Section B.4 – IDP &amp; Data Table 8</vt:lpstr>
      <vt:lpstr>Data Table 8</vt:lpstr>
      <vt:lpstr>Table 8 Part I. Instructions </vt:lpstr>
      <vt:lpstr>Table 8 – Definition of Clearly Associated</vt:lpstr>
      <vt:lpstr>Table 8  - Part IV. Program Statistics – Predocs only</vt:lpstr>
      <vt:lpstr>Entering Table 8 into xTRACT</vt:lpstr>
      <vt:lpstr>xTRACT</vt:lpstr>
      <vt:lpstr>Main Landing Page</vt:lpstr>
      <vt:lpstr>Select Prepare for RPPR</vt:lpstr>
      <vt:lpstr>Copy prior RPPR Info</vt:lpstr>
      <vt:lpstr>PowerPoint Presentation</vt:lpstr>
      <vt:lpstr>Edit Participating Trainees</vt:lpstr>
      <vt:lpstr>Participating Trainee Detail</vt:lpstr>
      <vt:lpstr>Degree Info</vt:lpstr>
      <vt:lpstr>Editing Degrees</vt:lpstr>
      <vt:lpstr>Adding or editing Employment</vt:lpstr>
      <vt:lpstr>No Publications in xTRACT participating trainees  use MyNCBI</vt:lpstr>
      <vt:lpstr>Table 8A Part IV. - Program Statistics – Predocs only </vt:lpstr>
      <vt:lpstr>Preview PDF</vt:lpstr>
      <vt:lpstr>Preview PDF</vt:lpstr>
      <vt:lpstr>Preview PDF – note the watermark</vt:lpstr>
      <vt:lpstr>Finalizing the RTD – Errors?</vt:lpstr>
      <vt:lpstr>Table 8 Tips</vt:lpstr>
      <vt:lpstr>Section B.4 - Trainee Diversity Form</vt:lpstr>
      <vt:lpstr>PowerPoint Presentation</vt:lpstr>
      <vt:lpstr>Section B.4  - PDF Upload</vt:lpstr>
      <vt:lpstr>Section B.  - Accomplishments</vt:lpstr>
      <vt:lpstr>Final Points to Remember for Section B</vt:lpstr>
      <vt:lpstr>Section C.</vt:lpstr>
      <vt:lpstr>Section C. Products </vt:lpstr>
      <vt:lpstr>Section C. Products</vt:lpstr>
      <vt:lpstr>PowerPoint Presentation</vt:lpstr>
      <vt:lpstr>PowerPoint Presentation</vt:lpstr>
      <vt:lpstr>PowerPoint Presentation</vt:lpstr>
      <vt:lpstr>Section D.</vt:lpstr>
      <vt:lpstr>Section D. - Participants</vt:lpstr>
      <vt:lpstr>Section D. - Participants</vt:lpstr>
      <vt:lpstr>Section D. - Participants</vt:lpstr>
      <vt:lpstr>Section D. - Participants</vt:lpstr>
      <vt:lpstr>Section E.</vt:lpstr>
      <vt:lpstr>Section E. - Impact</vt:lpstr>
      <vt:lpstr>Section F.</vt:lpstr>
      <vt:lpstr>Section F. - Changes</vt:lpstr>
      <vt:lpstr>Section F. - Changes</vt:lpstr>
      <vt:lpstr>Section G.</vt:lpstr>
      <vt:lpstr>Section G. - Special Reporting Requirements</vt:lpstr>
      <vt:lpstr>Section G. - Special Reporting Requirements</vt:lpstr>
      <vt:lpstr>Section G. - Special Reporting Requirements</vt:lpstr>
      <vt:lpstr>Section G. - Special Reporting Requirements</vt:lpstr>
      <vt:lpstr>Section G. - Special Reporting Requirements</vt:lpstr>
      <vt:lpstr>Section G.  Special Reporting Requirements</vt:lpstr>
      <vt:lpstr>Section H.</vt:lpstr>
      <vt:lpstr>Section H. - Budget</vt:lpstr>
      <vt:lpstr>Section H. - Budget</vt:lpstr>
      <vt:lpstr>PowerPoint Presentation</vt:lpstr>
      <vt:lpstr>PowerPoint Presentation</vt:lpstr>
      <vt:lpstr>B.  Other direct costs</vt:lpstr>
      <vt:lpstr>C.  Total Direct Costs, IDC, Budget Justification</vt:lpstr>
      <vt:lpstr>Section H. Budget</vt:lpstr>
      <vt:lpstr>Finishing up </vt:lpstr>
      <vt:lpstr>Finishing up </vt:lpstr>
      <vt:lpstr>PowerPoint Presentation</vt:lpstr>
      <vt:lpstr>https://pulse.ucsd.edu/traininggrants - AD credentials required</vt:lpstr>
      <vt:lpstr>Coming up TG Office Hours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Grants  Pre Award April 24, 2019</dc:title>
  <dc:creator>jill weller</dc:creator>
  <cp:lastModifiedBy>Weller, Jill</cp:lastModifiedBy>
  <cp:revision>508</cp:revision>
  <cp:lastPrinted>2020-09-09T15:08:21Z</cp:lastPrinted>
  <dcterms:created xsi:type="dcterms:W3CDTF">2019-04-14T04:07:23Z</dcterms:created>
  <dcterms:modified xsi:type="dcterms:W3CDTF">2024-01-18T17:36:50Z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0x010100B15F3EB03D36034DBF44E08A9D054A84</vt:lpwstr>
  </property>
</Properties>
</file>