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slides/slide189.xml" ContentType="application/vnd.openxmlformats-officedocument.presentationml.slide+xml"/>
  <Override PartName="/ppt/diagrams/data1.xml" ContentType="application/vnd.openxmlformats-officedocument.drawingml.diagramData+xml"/>
  <Override PartName="/ppt/diagrams/data2.xml" ContentType="application/vnd.openxmlformats-officedocument.drawingml.diagramData+xml"/>
  <Override PartName="/ppt/slides/slide190.xml" ContentType="application/vnd.openxmlformats-officedocument.presentationml.slide+xml"/>
  <Override PartName="/ppt/presentation.xml" ContentType="application/vnd.openxmlformats-officedocument.presentationml.presentation.main+xml"/>
  <Override PartName="/ppt/slides/slide188.xml" ContentType="application/vnd.openxmlformats-officedocument.presentationml.slide+xml"/>
  <Override PartName="/ppt/slides/slide125.xml" ContentType="application/vnd.openxmlformats-officedocument.presentationml.slide+xml"/>
  <Override PartName="/ppt/slides/slide124.xml" ContentType="application/vnd.openxmlformats-officedocument.presentationml.slide+xml"/>
  <Override PartName="/ppt/slides/slide123.xml" ContentType="application/vnd.openxmlformats-officedocument.presentationml.slide+xml"/>
  <Override PartName="/ppt/slides/slide122.xml" ContentType="application/vnd.openxmlformats-officedocument.presentationml.slide+xml"/>
  <Override PartName="/ppt/slides/slide121.xml" ContentType="application/vnd.openxmlformats-officedocument.presentationml.slide+xml"/>
  <Override PartName="/ppt/slides/slide120.xml" ContentType="application/vnd.openxmlformats-officedocument.presentationml.slide+xml"/>
  <Override PartName="/ppt/slides/slide119.xml" ContentType="application/vnd.openxmlformats-officedocument.presentationml.slide+xml"/>
  <Override PartName="/ppt/slides/slide118.xml" ContentType="application/vnd.openxmlformats-officedocument.presentationml.slide+xml"/>
  <Override PartName="/ppt/slides/slide117.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37.xml" ContentType="application/vnd.openxmlformats-officedocument.presentationml.slide+xml"/>
  <Override PartName="/ppt/slides/slide136.xml" ContentType="application/vnd.openxmlformats-officedocument.presentationml.slide+xml"/>
  <Override PartName="/ppt/slides/slide135.xml" ContentType="application/vnd.openxmlformats-officedocument.presentationml.slide+xml"/>
  <Override PartName="/ppt/slides/slide134.xml" ContentType="application/vnd.openxmlformats-officedocument.presentationml.slide+xml"/>
  <Override PartName="/ppt/slides/slide133.xml" ContentType="application/vnd.openxmlformats-officedocument.presentationml.slide+xml"/>
  <Override PartName="/ppt/slides/slide132.xml" ContentType="application/vnd.openxmlformats-officedocument.presentationml.slide+xml"/>
  <Override PartName="/ppt/slides/slide131.xml" ContentType="application/vnd.openxmlformats-officedocument.presentationml.slide+xml"/>
  <Override PartName="/ppt/slides/slide130.xml" ContentType="application/vnd.openxmlformats-officedocument.presentationml.slide+xml"/>
  <Override PartName="/ppt/slides/slide129.xml" ContentType="application/vnd.openxmlformats-officedocument.presentationml.slide+xml"/>
  <Override PartName="/ppt/slides/slide116.xml" ContentType="application/vnd.openxmlformats-officedocument.presentationml.slide+xml"/>
  <Override PartName="/ppt/slides/slide115.xml" ContentType="application/vnd.openxmlformats-officedocument.presentationml.slide+xml"/>
  <Override PartName="/ppt/slides/slide114.xml" ContentType="application/vnd.openxmlformats-officedocument.presentationml.slide+xml"/>
  <Override PartName="/ppt/slides/slide102.xml" ContentType="application/vnd.openxmlformats-officedocument.presentationml.slide+xml"/>
  <Override PartName="/ppt/slides/slide101.xml" ContentType="application/vnd.openxmlformats-officedocument.presentationml.slide+xml"/>
  <Override PartName="/ppt/slides/slide100.xml" ContentType="application/vnd.openxmlformats-officedocument.presentationml.slide+xml"/>
  <Override PartName="/ppt/slides/slide99.xml" ContentType="application/vnd.openxmlformats-officedocument.presentationml.slide+xml"/>
  <Override PartName="/ppt/slides/slide98.xml" ContentType="application/vnd.openxmlformats-officedocument.presentationml.slide+xml"/>
  <Override PartName="/ppt/slides/slide97.xml" ContentType="application/vnd.openxmlformats-officedocument.presentationml.slide+xml"/>
  <Override PartName="/ppt/slides/slide96.xml" ContentType="application/vnd.openxmlformats-officedocument.presentationml.slide+xml"/>
  <Override PartName="/ppt/slides/slide95.xml" ContentType="application/vnd.openxmlformats-officedocument.presentationml.slide+xml"/>
  <Override PartName="/ppt/slides/slide94.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13.xml" ContentType="application/vnd.openxmlformats-officedocument.presentationml.slide+xml"/>
  <Override PartName="/ppt/slides/slide112.xml" ContentType="application/vnd.openxmlformats-officedocument.presentationml.slide+xml"/>
  <Override PartName="/ppt/slides/slide111.xml" ContentType="application/vnd.openxmlformats-officedocument.presentationml.slide+xml"/>
  <Override PartName="/ppt/slides/slide110.xml" ContentType="application/vnd.openxmlformats-officedocument.presentationml.slide+xml"/>
  <Override PartName="/ppt/slides/slide109.xml" ContentType="application/vnd.openxmlformats-officedocument.presentationml.slide+xml"/>
  <Override PartName="/ppt/slides/slide108.xml" ContentType="application/vnd.openxmlformats-officedocument.presentationml.slide+xml"/>
  <Override PartName="/ppt/slides/slide107.xml" ContentType="application/vnd.openxmlformats-officedocument.presentationml.slide+xml"/>
  <Override PartName="/ppt/slides/slide106.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72.xml" ContentType="application/vnd.openxmlformats-officedocument.presentationml.slide+xml"/>
  <Override PartName="/ppt/slides/slide171.xml" ContentType="application/vnd.openxmlformats-officedocument.presentationml.slide+xml"/>
  <Override PartName="/ppt/slides/slide170.xml" ContentType="application/vnd.openxmlformats-officedocument.presentationml.slide+xml"/>
  <Override PartName="/ppt/slides/slide169.xml" ContentType="application/vnd.openxmlformats-officedocument.presentationml.slide+xml"/>
  <Override PartName="/ppt/slides/slide168.xml" ContentType="application/vnd.openxmlformats-officedocument.presentationml.slide+xml"/>
  <Override PartName="/ppt/slides/slide167.xml" ContentType="application/vnd.openxmlformats-officedocument.presentationml.slide+xml"/>
  <Override PartName="/ppt/slides/slide166.xml" ContentType="application/vnd.openxmlformats-officedocument.presentationml.slide+xml"/>
  <Override PartName="/ppt/slides/slide165.xml" ContentType="application/vnd.openxmlformats-officedocument.presentationml.slide+xml"/>
  <Override PartName="/ppt/slides/slide164.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85.xml" ContentType="application/vnd.openxmlformats-officedocument.presentationml.slide+xml"/>
  <Override PartName="/ppt/slides/slide184.xml" ContentType="application/vnd.openxmlformats-officedocument.presentationml.slide+xml"/>
  <Override PartName="/ppt/slides/slide183.xml" ContentType="application/vnd.openxmlformats-officedocument.presentationml.slide+xml"/>
  <Override PartName="/ppt/slides/slide182.xml" ContentType="application/vnd.openxmlformats-officedocument.presentationml.slide+xml"/>
  <Override PartName="/ppt/slides/slide181.xml" ContentType="application/vnd.openxmlformats-officedocument.presentationml.slide+xml"/>
  <Override PartName="/ppt/slides/slide180.xml" ContentType="application/vnd.openxmlformats-officedocument.presentationml.slide+xml"/>
  <Override PartName="/ppt/slides/slide179.xml" ContentType="application/vnd.openxmlformats-officedocument.presentationml.slide+xml"/>
  <Override PartName="/ppt/slides/slide178.xml" ContentType="application/vnd.openxmlformats-officedocument.presentationml.slide+xml"/>
  <Override PartName="/ppt/slides/slide177.xml" ContentType="application/vnd.openxmlformats-officedocument.presentationml.slide+xml"/>
  <Override PartName="/ppt/slides/slide163.xml" ContentType="application/vnd.openxmlformats-officedocument.presentationml.slide+xml"/>
  <Override PartName="/ppt/slides/slide162.xml" ContentType="application/vnd.openxmlformats-officedocument.presentationml.slide+xml"/>
  <Override PartName="/ppt/slides/slide161.xml" ContentType="application/vnd.openxmlformats-officedocument.presentationml.slide+xml"/>
  <Override PartName="/ppt/slides/slide149.xml" ContentType="application/vnd.openxmlformats-officedocument.presentationml.slide+xml"/>
  <Override PartName="/ppt/slides/slide148.xml" ContentType="application/vnd.openxmlformats-officedocument.presentationml.slide+xml"/>
  <Override PartName="/ppt/slides/slide147.xml" ContentType="application/vnd.openxmlformats-officedocument.presentationml.slide+xml"/>
  <Override PartName="/ppt/slides/slide146.xml" ContentType="application/vnd.openxmlformats-officedocument.presentationml.slide+xml"/>
  <Override PartName="/ppt/slides/slide145.xml" ContentType="application/vnd.openxmlformats-officedocument.presentationml.slide+xml"/>
  <Override PartName="/ppt/slides/slide144.xml" ContentType="application/vnd.openxmlformats-officedocument.presentationml.slide+xml"/>
  <Override PartName="/ppt/slides/slide143.xml" ContentType="application/vnd.openxmlformats-officedocument.presentationml.slide+xml"/>
  <Override PartName="/ppt/slides/slide142.xml" ContentType="application/vnd.openxmlformats-officedocument.presentationml.slide+xml"/>
  <Override PartName="/ppt/slides/slide141.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60.xml" ContentType="application/vnd.openxmlformats-officedocument.presentationml.slide+xml"/>
  <Override PartName="/ppt/slides/slide159.xml" ContentType="application/vnd.openxmlformats-officedocument.presentationml.slide+xml"/>
  <Override PartName="/ppt/slides/slide158.xml" ContentType="application/vnd.openxmlformats-officedocument.presentationml.slide+xml"/>
  <Override PartName="/ppt/slides/slide157.xml" ContentType="application/vnd.openxmlformats-officedocument.presentationml.slide+xml"/>
  <Override PartName="/ppt/slides/slide156.xml" ContentType="application/vnd.openxmlformats-officedocument.presentationml.slide+xml"/>
  <Override PartName="/ppt/slides/slide155.xml" ContentType="application/vnd.openxmlformats-officedocument.presentationml.slide+xml"/>
  <Override PartName="/ppt/slides/slide154.xml" ContentType="application/vnd.openxmlformats-officedocument.presentationml.slide+xml"/>
  <Override PartName="/ppt/slides/slide153.xml" ContentType="application/vnd.openxmlformats-officedocument.presentationml.slide+xml"/>
  <Override PartName="/ppt/slides/slide93.xml" ContentType="application/vnd.openxmlformats-officedocument.presentationml.slide+xml"/>
  <Override PartName="/ppt/slides/slide92.xml" ContentType="application/vnd.openxmlformats-officedocument.presentationml.slide+xml"/>
  <Override PartName="/ppt/slides/slide91.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79.xml" ContentType="application/vnd.openxmlformats-officedocument.presentationml.slide+xml"/>
  <Override PartName="/ppt/slides/slide78.xml" ContentType="application/vnd.openxmlformats-officedocument.presentationml.slide+xml"/>
  <Override PartName="/ppt/slides/slide77.xml" ContentType="application/vnd.openxmlformats-officedocument.presentationml.slide+xml"/>
  <Override PartName="/ppt/slides/slide76.xml" ContentType="application/vnd.openxmlformats-officedocument.presentationml.slide+xml"/>
  <Override PartName="/ppt/slides/slide75.xml" ContentType="application/vnd.openxmlformats-officedocument.presentationml.slide+xml"/>
  <Override PartName="/ppt/slides/slide74.xml" ContentType="application/vnd.openxmlformats-officedocument.presentationml.slide+xml"/>
  <Override PartName="/ppt/slides/slide73.xml" ContentType="application/vnd.openxmlformats-officedocument.presentationml.slide+xml"/>
  <Override PartName="/ppt/slides/slide7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90.xml" ContentType="application/vnd.openxmlformats-officedocument.presentationml.slide+xml"/>
  <Override PartName="/ppt/slides/slide89.xml" ContentType="application/vnd.openxmlformats-officedocument.presentationml.slide+xml"/>
  <Override PartName="/ppt/slides/slide88.xml" ContentType="application/vnd.openxmlformats-officedocument.presentationml.slide+xml"/>
  <Override PartName="/ppt/slides/slide87.xml" ContentType="application/vnd.openxmlformats-officedocument.presentationml.slide+xml"/>
  <Override PartName="/ppt/slides/slide86.xml" ContentType="application/vnd.openxmlformats-officedocument.presentationml.slide+xml"/>
  <Override PartName="/ppt/slides/slide85.xml" ContentType="application/vnd.openxmlformats-officedocument.presentationml.slide+xml"/>
  <Override PartName="/ppt/slides/slide84.xml" ContentType="application/vnd.openxmlformats-officedocument.presentationml.slide+xml"/>
  <Override PartName="/ppt/slides/slide83.xml" ContentType="application/vnd.openxmlformats-officedocument.presentationml.slide+xml"/>
  <Override PartName="/ppt/slides/slide70.xml" ContentType="application/vnd.openxmlformats-officedocument.presentationml.slide+xml"/>
  <Override PartName="/ppt/slides/slide69.xml" ContentType="application/vnd.openxmlformats-officedocument.presentationml.slide+xml"/>
  <Override PartName="/ppt/slides/slide68.xml" ContentType="application/vnd.openxmlformats-officedocument.presentationml.slide+xml"/>
  <Override PartName="/ppt/slides/slide56.xml" ContentType="application/vnd.openxmlformats-officedocument.presentationml.slide+xml"/>
  <Override PartName="/ppt/slides/slide55.xml" ContentType="application/vnd.openxmlformats-officedocument.presentationml.slide+xml"/>
  <Override PartName="/ppt/slides/slide54.xml" ContentType="application/vnd.openxmlformats-officedocument.presentationml.slide+xml"/>
  <Override PartName="/ppt/slides/slide53.xml" ContentType="application/vnd.openxmlformats-officedocument.presentationml.slide+xml"/>
  <Override PartName="/ppt/slides/slide52.xml" ContentType="application/vnd.openxmlformats-officedocument.presentationml.slide+xml"/>
  <Override PartName="/ppt/slides/slide51.xml" ContentType="application/vnd.openxmlformats-officedocument.presentationml.slide+xml"/>
  <Override PartName="/ppt/slides/slide50.xml" ContentType="application/vnd.openxmlformats-officedocument.presentationml.slide+xml"/>
  <Override PartName="/ppt/slides/slide4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7.xml" ContentType="application/vnd.openxmlformats-officedocument.presentationml.slide+xml"/>
  <Override PartName="/ppt/slides/slide66.xml" ContentType="application/vnd.openxmlformats-officedocument.presentationml.slide+xml"/>
  <Override PartName="/ppt/slides/slide65.xml" ContentType="application/vnd.openxmlformats-officedocument.presentationml.slide+xml"/>
  <Override PartName="/ppt/slides/slide64.xml" ContentType="application/vnd.openxmlformats-officedocument.presentationml.slide+xml"/>
  <Override PartName="/ppt/slides/slide63.xml" ContentType="application/vnd.openxmlformats-officedocument.presentationml.slide+xml"/>
  <Override PartName="/ppt/slides/slide62.xml" ContentType="application/vnd.openxmlformats-officedocument.presentationml.slide+xml"/>
  <Override PartName="/ppt/slides/slide61.xml" ContentType="application/vnd.openxmlformats-officedocument.presentationml.slide+xml"/>
  <Override PartName="/ppt/slides/slide60.xml" ContentType="application/vnd.openxmlformats-officedocument.presentationml.slide+xml"/>
  <Override PartName="/ppt/slides/slide186.xml" ContentType="application/vnd.openxmlformats-officedocument.presentationml.slide+xml"/>
  <Override PartName="/ppt/slides/slide176.xml" ContentType="application/vnd.openxmlformats-officedocument.presentationml.slide+xml"/>
  <Override PartName="/ppt/slides/slide187.xml" ContentType="application/vnd.openxmlformats-officedocument.presentationml.slide+xml"/>
  <Override PartName="/ppt/notesSlides/notesSlide41.xml" ContentType="application/vnd.openxmlformats-officedocument.presentationml.notesSlid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68.xml" ContentType="application/vnd.openxmlformats-officedocument.presentationml.slideLayout+xml"/>
  <Override PartName="/ppt/slideLayouts/slideLayout67.xml" ContentType="application/vnd.openxmlformats-officedocument.presentationml.slideLayout+xml"/>
  <Override PartName="/ppt/slideLayouts/slideLayout65.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Masters/slideMaster5.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77.xml" ContentType="application/vnd.openxmlformats-officedocument.presentationml.slideLayout+xml"/>
  <Override PartName="/ppt/slideLayouts/slideLayout66.xml" ContentType="application/vnd.openxmlformats-officedocument.presentationml.slideLayout+xml"/>
  <Override PartName="/ppt/slideLayouts/slideLayout79.xml" ContentType="application/vnd.openxmlformats-officedocument.presentationml.slideLayout+xml"/>
  <Override PartName="/ppt/notesSlides/notesSlide142.xml" ContentType="application/vnd.openxmlformats-officedocument.presentationml.notesSlide+xml"/>
  <Override PartName="/ppt/notesSlides/notesSlide141.xml" ContentType="application/vnd.openxmlformats-officedocument.presentationml.notesSlide+xml"/>
  <Override PartName="/ppt/notesSlides/notesSlide140.xml" ContentType="application/vnd.openxmlformats-officedocument.presentationml.notesSlide+xml"/>
  <Override PartName="/ppt/notesSlides/notesSlide139.xml" ContentType="application/vnd.openxmlformats-officedocument.presentationml.notesSlide+xml"/>
  <Override PartName="/ppt/notesSlides/notesSlide138.xml" ContentType="application/vnd.openxmlformats-officedocument.presentationml.notesSlide+xml"/>
  <Override PartName="/ppt/notesSlides/notesSlide137.xml" ContentType="application/vnd.openxmlformats-officedocument.presentationml.notesSlide+xml"/>
  <Override PartName="/ppt/notesSlides/notesSlide136.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51.xml" ContentType="application/vnd.openxmlformats-officedocument.presentationml.notesSlide+xml"/>
  <Override PartName="/ppt/notesSlides/notesSlide150.xml" ContentType="application/vnd.openxmlformats-officedocument.presentationml.notesSlide+xml"/>
  <Override PartName="/ppt/notesSlides/notesSlide149.xml" ContentType="application/vnd.openxmlformats-officedocument.presentationml.notesSlide+xml"/>
  <Override PartName="/ppt/notesSlides/notesSlide148.xml" ContentType="application/vnd.openxmlformats-officedocument.presentationml.notesSlide+xml"/>
  <Override PartName="/ppt/notesSlides/notesSlide147.xml" ContentType="application/vnd.openxmlformats-officedocument.presentationml.notesSlide+xml"/>
  <Override PartName="/ppt/notesSlides/notesSlide146.xml" ContentType="application/vnd.openxmlformats-officedocument.presentationml.notesSlide+xml"/>
  <Override PartName="/ppt/notesSlides/notesSlide135.xml" ContentType="application/vnd.openxmlformats-officedocument.presentationml.notesSlide+xml"/>
  <Override PartName="/ppt/notesSlides/notesSlide134.xml" ContentType="application/vnd.openxmlformats-officedocument.presentationml.notesSlide+xml"/>
  <Override PartName="/ppt/notesSlides/notesSlide133.xml" ContentType="application/vnd.openxmlformats-officedocument.presentationml.notesSlide+xml"/>
  <Override PartName="/ppt/notesSlides/notesSlide123.xml" ContentType="application/vnd.openxmlformats-officedocument.presentationml.notesSlide+xml"/>
  <Override PartName="/ppt/notesSlides/notesSlide122.xml" ContentType="application/vnd.openxmlformats-officedocument.presentationml.notesSlide+xml"/>
  <Override PartName="/ppt/notesSlides/notesSlide121.xml" ContentType="application/vnd.openxmlformats-officedocument.presentationml.notesSlide+xml"/>
  <Override PartName="/ppt/notesSlides/notesSlide120.xml" ContentType="application/vnd.openxmlformats-officedocument.presentationml.notesSlide+xml"/>
  <Override PartName="/ppt/notesSlides/notesSlide119.xml" ContentType="application/vnd.openxmlformats-officedocument.presentationml.notesSlide+xml"/>
  <Override PartName="/ppt/notesSlides/notesSlide118.xml" ContentType="application/vnd.openxmlformats-officedocument.presentationml.notesSlide+xml"/>
  <Override PartName="/ppt/notesSlides/notesSlide117.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32.xml" ContentType="application/vnd.openxmlformats-officedocument.presentationml.notesSlide+xml"/>
  <Override PartName="/ppt/notesSlides/notesSlide131.xml" ContentType="application/vnd.openxmlformats-officedocument.presentationml.notesSlide+xml"/>
  <Override PartName="/ppt/notesSlides/notesSlide130.xml" ContentType="application/vnd.openxmlformats-officedocument.presentationml.notesSlide+xml"/>
  <Override PartName="/ppt/notesSlides/notesSlide129.xml" ContentType="application/vnd.openxmlformats-officedocument.presentationml.notesSlide+xml"/>
  <Override PartName="/ppt/notesSlides/notesSlide128.xml" ContentType="application/vnd.openxmlformats-officedocument.presentationml.notesSlide+xml"/>
  <Override PartName="/ppt/notesSlides/notesSlide127.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80.xml" ContentType="application/vnd.openxmlformats-officedocument.presentationml.notesSlide+xml"/>
  <Override PartName="/ppt/notesSlides/notesSlide179.xml" ContentType="application/vnd.openxmlformats-officedocument.presentationml.notesSlide+xml"/>
  <Override PartName="/ppt/notesSlides/notesSlide178.xml" ContentType="application/vnd.openxmlformats-officedocument.presentationml.notesSlide+xml"/>
  <Override PartName="/ppt/notesSlides/notesSlide177.xml" ContentType="application/vnd.openxmlformats-officedocument.presentationml.notesSlide+xml"/>
  <Override PartName="/ppt/notesSlides/notesSlide176.xml" ContentType="application/vnd.openxmlformats-officedocument.presentationml.notesSlide+xml"/>
  <Override PartName="/ppt/notesSlides/notesSlide175.xml" ContentType="application/vnd.openxmlformats-officedocument.presentationml.notesSlide+xml"/>
  <Override PartName="/ppt/notesSlides/notesSlide174.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9.xml" ContentType="application/vnd.openxmlformats-officedocument.presentationml.notesSlide+xml"/>
  <Override PartName="/ppt/notesSlides/notesSlide188.xml" ContentType="application/vnd.openxmlformats-officedocument.presentationml.notesSlide+xml"/>
  <Override PartName="/ppt/notesSlides/notesSlide187.xml" ContentType="application/vnd.openxmlformats-officedocument.presentationml.notesSlide+xml"/>
  <Override PartName="/ppt/notesSlides/notesSlide186.xml" ContentType="application/vnd.openxmlformats-officedocument.presentationml.notesSlide+xml"/>
  <Override PartName="/ppt/notesSlides/notesSlide185.xml" ContentType="application/vnd.openxmlformats-officedocument.presentationml.notesSlide+xml"/>
  <Override PartName="/ppt/notesSlides/notesSlide184.xml" ContentType="application/vnd.openxmlformats-officedocument.presentationml.notesSlide+xml"/>
  <Override PartName="/ppt/notesSlides/notesSlide173.xml" ContentType="application/vnd.openxmlformats-officedocument.presentationml.notesSlide+xml"/>
  <Override PartName="/ppt/notesSlides/notesSlide172.xml" ContentType="application/vnd.openxmlformats-officedocument.presentationml.notesSlide+xml"/>
  <Override PartName="/ppt/notesSlides/notesSlide171.xml" ContentType="application/vnd.openxmlformats-officedocument.presentationml.notesSlide+xml"/>
  <Override PartName="/ppt/notesSlides/notesSlide161.xml" ContentType="application/vnd.openxmlformats-officedocument.presentationml.notesSlide+xml"/>
  <Override PartName="/ppt/notesSlides/notesSlide160.xml" ContentType="application/vnd.openxmlformats-officedocument.presentationml.notesSlide+xml"/>
  <Override PartName="/ppt/notesSlides/notesSlide159.xml" ContentType="application/vnd.openxmlformats-officedocument.presentationml.notesSlide+xml"/>
  <Override PartName="/ppt/notesSlides/notesSlide158.xml" ContentType="application/vnd.openxmlformats-officedocument.presentationml.notesSlide+xml"/>
  <Override PartName="/ppt/notesSlides/notesSlide157.xml" ContentType="application/vnd.openxmlformats-officedocument.presentationml.notesSlide+xml"/>
  <Override PartName="/ppt/notesSlides/notesSlide156.xml" ContentType="application/vnd.openxmlformats-officedocument.presentationml.notesSlide+xml"/>
  <Override PartName="/ppt/notesSlides/notesSlide155.xml" ContentType="application/vnd.openxmlformats-officedocument.presentationml.notesSlide+xml"/>
  <Override PartName="/ppt/slideLayouts/slideLayout78.xml" ContentType="application/vnd.openxmlformats-officedocument.presentationml.slideLayout+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70.xml" ContentType="application/vnd.openxmlformats-officedocument.presentationml.notesSlide+xml"/>
  <Override PartName="/ppt/notesSlides/notesSlide169.xml" ContentType="application/vnd.openxmlformats-officedocument.presentationml.notesSlide+xml"/>
  <Override PartName="/ppt/notesSlides/notesSlide168.xml" ContentType="application/vnd.openxmlformats-officedocument.presentationml.notesSlide+xml"/>
  <Override PartName="/ppt/notesSlides/notesSlide167.xml" ContentType="application/vnd.openxmlformats-officedocument.presentationml.notesSlide+xml"/>
  <Override PartName="/ppt/notesSlides/notesSlide166.xml" ContentType="application/vnd.openxmlformats-officedocument.presentationml.notesSlide+xml"/>
  <Override PartName="/ppt/notesSlides/notesSlide165.xml" ContentType="application/vnd.openxmlformats-officedocument.presentationml.notesSlide+xml"/>
  <Override PartName="/ppt/notesSlides/notesSlide116.xml" ContentType="application/vnd.openxmlformats-officedocument.presentationml.notesSlide+xml"/>
  <Override PartName="/ppt/notesSlides/notesSlide115.xml" ContentType="application/vnd.openxmlformats-officedocument.presentationml.notesSlide+xml"/>
  <Override PartName="/ppt/notesSlides/notesSlide114.xml" ContentType="application/vnd.openxmlformats-officedocument.presentationml.notesSlide+xml"/>
  <Override PartName="/ppt/notesSlides/notesSlide67.xml" ContentType="application/vnd.openxmlformats-officedocument.presentationml.notesSlide+xml"/>
  <Override PartName="/ppt/notesSlides/notesSlide66.xml" ContentType="application/vnd.openxmlformats-officedocument.presentationml.notesSlide+xml"/>
  <Override PartName="/ppt/notesSlides/notesSlide65.xml" ContentType="application/vnd.openxmlformats-officedocument.presentationml.notesSlide+xml"/>
  <Override PartName="/ppt/notesSlides/notesSlide64.xml" ContentType="application/vnd.openxmlformats-officedocument.presentationml.notesSlide+xml"/>
  <Override PartName="/ppt/notesSlides/notesSlide63.xml" ContentType="application/vnd.openxmlformats-officedocument.presentationml.notesSlide+xml"/>
  <Override PartName="/ppt/notesSlides/notesSlide62.xml" ContentType="application/vnd.openxmlformats-officedocument.presentationml.notesSlide+xml"/>
  <Override PartName="/ppt/notesSlides/notesSlide61.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6.xml" ContentType="application/vnd.openxmlformats-officedocument.presentationml.notesSlide+xml"/>
  <Override PartName="/ppt/notesSlides/notesSlide75.xml" ContentType="application/vnd.openxmlformats-officedocument.presentationml.notesSlide+xml"/>
  <Override PartName="/ppt/notesSlides/notesSlide74.xml" ContentType="application/vnd.openxmlformats-officedocument.presentationml.notesSlide+xml"/>
  <Override PartName="/ppt/notesSlides/notesSlide73.xml" ContentType="application/vnd.openxmlformats-officedocument.presentationml.notesSlide+xml"/>
  <Override PartName="/ppt/notesSlides/notesSlide72.xml" ContentType="application/vnd.openxmlformats-officedocument.presentationml.notesSlide+xml"/>
  <Override PartName="/ppt/notesSlides/notesSlide71.xml" ContentType="application/vnd.openxmlformats-officedocument.presentationml.notesSlide+xml"/>
  <Override PartName="/ppt/notesSlides/notesSlide60.xml" ContentType="application/vnd.openxmlformats-officedocument.presentationml.notesSlide+xml"/>
  <Override PartName="/ppt/notesSlides/notesSlide59.xml" ContentType="application/vnd.openxmlformats-officedocument.presentationml.notesSlide+xml"/>
  <Override PartName="/ppt/notesSlides/notesSlide58.xml" ContentType="application/vnd.openxmlformats-officedocument.presentationml.notesSlide+xml"/>
  <Override PartName="/ppt/notesSlides/notesSlide48.xml" ContentType="application/vnd.openxmlformats-officedocument.presentationml.notesSlide+xml"/>
  <Override PartName="/ppt/notesSlides/notesSlide47.xml" ContentType="application/vnd.openxmlformats-officedocument.presentationml.notesSlide+xml"/>
  <Override PartName="/ppt/notesSlides/notesSlide46.xml" ContentType="application/vnd.openxmlformats-officedocument.presentationml.notesSlide+xml"/>
  <Override PartName="/ppt/notesSlides/notesSlide45.xml" ContentType="application/vnd.openxmlformats-officedocument.presentationml.notesSlide+xml"/>
  <Override PartName="/ppt/notesSlides/notesSlide44.xml" ContentType="application/vnd.openxmlformats-officedocument.presentationml.notesSlide+xml"/>
  <Override PartName="/ppt/notesSlides/notesSlide43.xml" ContentType="application/vnd.openxmlformats-officedocument.presentationml.notesSlide+xml"/>
  <Override PartName="/ppt/notesSlides/notesSlide42.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7.xml" ContentType="application/vnd.openxmlformats-officedocument.presentationml.notesSlide+xml"/>
  <Override PartName="/ppt/notesSlides/notesSlide56.xml" ContentType="application/vnd.openxmlformats-officedocument.presentationml.notesSlide+xml"/>
  <Override PartName="/ppt/notesSlides/notesSlide55.xml" ContentType="application/vnd.openxmlformats-officedocument.presentationml.notesSlide+xml"/>
  <Override PartName="/ppt/notesSlides/notesSlide54.xml" ContentType="application/vnd.openxmlformats-officedocument.presentationml.notesSlide+xml"/>
  <Override PartName="/ppt/notesSlides/notesSlide53.xml" ContentType="application/vnd.openxmlformats-officedocument.presentationml.notesSlide+xml"/>
  <Override PartName="/ppt/notesSlides/notesSlide52.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104.xml" ContentType="application/vnd.openxmlformats-officedocument.presentationml.notesSlide+xml"/>
  <Override PartName="/ppt/notesSlides/notesSlide103.xml" ContentType="application/vnd.openxmlformats-officedocument.presentationml.notesSlide+xml"/>
  <Override PartName="/ppt/notesSlides/notesSlide102.xml" ContentType="application/vnd.openxmlformats-officedocument.presentationml.notesSlide+xml"/>
  <Override PartName="/ppt/notesSlides/notesSlide101.xml" ContentType="application/vnd.openxmlformats-officedocument.presentationml.notesSlide+xml"/>
  <Override PartName="/ppt/notesSlides/notesSlide100.xml" ContentType="application/vnd.openxmlformats-officedocument.presentationml.notesSlide+xml"/>
  <Override PartName="/ppt/notesSlides/notesSlide99.xml" ContentType="application/vnd.openxmlformats-officedocument.presentationml.notesSlide+xml"/>
  <Override PartName="/ppt/notesSlides/notesSlide98.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13.xml" ContentType="application/vnd.openxmlformats-officedocument.presentationml.notesSlide+xml"/>
  <Override PartName="/ppt/notesSlides/notesSlide112.xml" ContentType="application/vnd.openxmlformats-officedocument.presentationml.notesSlide+xml"/>
  <Override PartName="/ppt/notesSlides/notesSlide111.xml" ContentType="application/vnd.openxmlformats-officedocument.presentationml.notesSlide+xml"/>
  <Override PartName="/ppt/notesSlides/notesSlide110.xml" ContentType="application/vnd.openxmlformats-officedocument.presentationml.notesSlide+xml"/>
  <Override PartName="/ppt/notesSlides/notesSlide109.xml" ContentType="application/vnd.openxmlformats-officedocument.presentationml.notesSlide+xml"/>
  <Override PartName="/ppt/notesSlides/notesSlide108.xml" ContentType="application/vnd.openxmlformats-officedocument.presentationml.notesSlide+xml"/>
  <Override PartName="/ppt/notesSlides/notesSlide97.xml" ContentType="application/vnd.openxmlformats-officedocument.presentationml.notesSlide+xml"/>
  <Override PartName="/ppt/notesSlides/notesSlide96.xml" ContentType="application/vnd.openxmlformats-officedocument.presentationml.notesSlide+xml"/>
  <Override PartName="/ppt/notesSlides/notesSlide95.xml" ContentType="application/vnd.openxmlformats-officedocument.presentationml.notesSlide+xml"/>
  <Override PartName="/ppt/notesSlides/notesSlide85.xml" ContentType="application/vnd.openxmlformats-officedocument.presentationml.notesSlide+xml"/>
  <Override PartName="/ppt/notesSlides/notesSlide84.xml" ContentType="application/vnd.openxmlformats-officedocument.presentationml.notesSlide+xml"/>
  <Override PartName="/ppt/notesSlides/notesSlide83.xml" ContentType="application/vnd.openxmlformats-officedocument.presentationml.notesSlide+xml"/>
  <Override PartName="/ppt/notesSlides/notesSlide82.xml" ContentType="application/vnd.openxmlformats-officedocument.presentationml.notesSlide+xml"/>
  <Override PartName="/ppt/notesSlides/notesSlide81.xml" ContentType="application/vnd.openxmlformats-officedocument.presentationml.notesSlide+xml"/>
  <Override PartName="/ppt/notesSlides/notesSlide80.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94.xml" ContentType="application/vnd.openxmlformats-officedocument.presentationml.notesSlide+xml"/>
  <Override PartName="/ppt/notesSlides/notesSlide93.xml" ContentType="application/vnd.openxmlformats-officedocument.presentationml.notesSlide+xml"/>
  <Override PartName="/ppt/notesSlides/notesSlide92.xml" ContentType="application/vnd.openxmlformats-officedocument.presentationml.notesSlide+xml"/>
  <Override PartName="/ppt/notesSlides/notesSlide91.xml" ContentType="application/vnd.openxmlformats-officedocument.presentationml.notesSlide+xml"/>
  <Override PartName="/ppt/notesSlides/notesSlide90.xml" ContentType="application/vnd.openxmlformats-officedocument.presentationml.notesSlide+xml"/>
  <Override PartName="/ppt/notesSlides/notesSlide89.xml" ContentType="application/vnd.openxmlformats-officedocument.presentationml.notesSlide+xml"/>
  <Override PartName="/ppt/notesSlides/notesSlide190.xml" ContentType="application/vnd.openxmlformats-officedocument.presentationml.notesSlide+xml"/>
  <Override PartName="/ppt/notesSlides/notesSlide162.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3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22.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16.xml" ContentType="application/vnd.openxmlformats-officedocument.presentationml.notesSlide+xml"/>
  <Override PartName="/ppt/notesSlides/notesSlide38.xml" ContentType="application/vnd.openxmlformats-officedocument.presentationml.notesSlide+xml"/>
  <Override PartName="/ppt/notesSlides/notesSlide37.xml" ContentType="application/vnd.openxmlformats-officedocument.presentationml.notesSlide+xml"/>
  <Override PartName="/ppt/notesSlides/notesSlide30.xml" ContentType="application/vnd.openxmlformats-officedocument.presentationml.notesSlide+xml"/>
  <Override PartName="/ppt/notesSlides/notesSlide29.xml" ContentType="application/vnd.openxmlformats-officedocument.presentationml.notesSlide+xml"/>
  <Override PartName="/ppt/notesSlides/notesSlide28.xml" ContentType="application/vnd.openxmlformats-officedocument.presentationml.notesSlide+xml"/>
  <Override PartName="/ppt/notesSlides/notesSlide21.xml" ContentType="application/vnd.openxmlformats-officedocument.presentationml.notesSlide+xml"/>
  <Override PartName="/ppt/notesSlides/notesSlide27.xml" ContentType="application/vnd.openxmlformats-officedocument.presentationml.notesSlide+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31.xml" ContentType="application/vnd.openxmlformats-officedocument.presentationml.notesSlide+xml"/>
  <Override PartName="/ppt/notesSlides/notesSlide20.xml" ContentType="application/vnd.openxmlformats-officedocument.presentationml.notesSlide+xml"/>
  <Override PartName="/ppt/notesSlides/notesSlide32.xml" ContentType="application/vnd.openxmlformats-officedocument.presentationml.notesSlide+xml"/>
  <Override PartName="/ppt/notesSlides/notesSlide3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35.xml" ContentType="application/vnd.openxmlformats-officedocument.presentationml.notesSlide+xml"/>
  <Override PartName="/ppt/notesSlides/notesSlide34.xml" ContentType="application/vnd.openxmlformats-officedocument.presentationml.notesSlide+xml"/>
  <Override PartName="/ppt/notesSlides/notesSlide19.xml" ContentType="application/vnd.openxmlformats-officedocument.presentationml.notesSlide+xml"/>
  <Override PartName="/ppt/notesSlides/notesSlide33.xml" ContentType="application/vnd.openxmlformats-officedocument.presentationml.notesSlide+xml"/>
  <Override PartName="/ppt/notesSlides/notesSlide40.xml" ContentType="application/vnd.openxmlformats-officedocument.presentationml.notesSlide+xml"/>
  <Override PartName="/ppt/notesSlides/notesSlide1.xml" ContentType="application/vnd.openxmlformats-officedocument.presentationml.notesSlide+xml"/>
  <Override PartName="/ppt/slideLayouts/slideLayout86.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7.xml" ContentType="application/vnd.openxmlformats-officedocument.presentationml.slideLayout+xml"/>
  <Override PartName="/ppt/slideLayouts/slideLayout84.xml" ContentType="application/vnd.openxmlformats-officedocument.presentationml.slideLayout+xml"/>
  <Override PartName="/ppt/notesSlides/notesSlide3.xml" ContentType="application/vnd.openxmlformats-officedocument.presentationml.notesSlide+xml"/>
  <Override PartName="/ppt/notesSlides/notesSlide2.xml" ContentType="application/vnd.openxmlformats-officedocument.presentationml.notesSlide+xml"/>
  <Override PartName="/ppt/slideLayouts/slideLayout85.xml" ContentType="application/vnd.openxmlformats-officedocument.presentationml.slideLayout+xml"/>
  <Override PartName="/ppt/slideLayouts/slideLayout81.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80.xml" ContentType="application/vnd.openxmlformats-officedocument.presentationml.slideLayout+xml"/>
  <Override PartName="/ppt/theme/theme4.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theme/theme7.xml" ContentType="application/vnd.openxmlformats-officedocument.theme+xml"/>
  <Override PartName="/ppt/media/image16.jpg" ContentType="image/png"/>
  <Override PartName="/ppt/diagrams/drawing1.xml" ContentType="application/vnd.ms-office.drawingml.diagramDrawing+xml"/>
  <Override PartName="/ppt/diagrams/layout2.xml" ContentType="application/vnd.openxmlformats-officedocument.drawingml.diagramLayout+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diagrams/drawing2.xml" ContentType="application/vnd.ms-office.drawingml.diagramDrawing+xml"/>
  <Override PartName="/ppt/diagrams/colors2.xml" ContentType="application/vnd.openxmlformats-officedocument.drawingml.diagramColors+xml"/>
  <Override PartName="/ppt/diagrams/quickStyle2.xml" ContentType="application/vnd.openxmlformats-officedocument.drawingml.diagramStyle+xml"/>
  <Override PartName="/ppt/theme/theme1.xml" ContentType="application/vnd.openxmlformats-officedocument.theme+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customXml/itemProps1.xml" ContentType="application/vnd.openxmlformats-officedocument.customXmlProperties+xml"/>
  <Override PartName="/customXml/itemProps3.xml" ContentType="application/vnd.openxmlformats-officedocument.customXmlProperties+xml"/>
  <Override PartName="/customXml/itemProps2.xml" ContentType="application/vnd.openxmlformats-officedocument.customXmlProperti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29" r:id="rId4"/>
    <p:sldMasterId id="2147484128" r:id="rId5"/>
    <p:sldMasterId id="2147484141" r:id="rId6"/>
    <p:sldMasterId id="2147484170" r:id="rId7"/>
    <p:sldMasterId id="2147484181" r:id="rId8"/>
  </p:sldMasterIdLst>
  <p:notesMasterIdLst>
    <p:notesMasterId r:id="rId199"/>
  </p:notesMasterIdLst>
  <p:handoutMasterIdLst>
    <p:handoutMasterId r:id="rId200"/>
  </p:handoutMasterIdLst>
  <p:sldIdLst>
    <p:sldId id="789" r:id="rId9"/>
    <p:sldId id="913" r:id="rId10"/>
    <p:sldId id="912" r:id="rId11"/>
    <p:sldId id="402" r:id="rId12"/>
    <p:sldId id="911" r:id="rId13"/>
    <p:sldId id="914" r:id="rId14"/>
    <p:sldId id="762" r:id="rId15"/>
    <p:sldId id="925" r:id="rId16"/>
    <p:sldId id="901" r:id="rId17"/>
    <p:sldId id="270" r:id="rId18"/>
    <p:sldId id="787" r:id="rId19"/>
    <p:sldId id="640" r:id="rId20"/>
    <p:sldId id="359" r:id="rId21"/>
    <p:sldId id="902" r:id="rId22"/>
    <p:sldId id="604" r:id="rId23"/>
    <p:sldId id="807" r:id="rId24"/>
    <p:sldId id="700" r:id="rId25"/>
    <p:sldId id="903" r:id="rId26"/>
    <p:sldId id="605" r:id="rId27"/>
    <p:sldId id="904" r:id="rId28"/>
    <p:sldId id="905" r:id="rId29"/>
    <p:sldId id="781" r:id="rId30"/>
    <p:sldId id="782" r:id="rId31"/>
    <p:sldId id="900" r:id="rId32"/>
    <p:sldId id="887" r:id="rId33"/>
    <p:sldId id="915" r:id="rId34"/>
    <p:sldId id="773" r:id="rId35"/>
    <p:sldId id="794" r:id="rId36"/>
    <p:sldId id="795" r:id="rId37"/>
    <p:sldId id="800" r:id="rId38"/>
    <p:sldId id="796" r:id="rId39"/>
    <p:sldId id="939" r:id="rId40"/>
    <p:sldId id="940" r:id="rId41"/>
    <p:sldId id="288" r:id="rId42"/>
    <p:sldId id="823" r:id="rId43"/>
    <p:sldId id="966" r:id="rId44"/>
    <p:sldId id="967" r:id="rId45"/>
    <p:sldId id="968" r:id="rId46"/>
    <p:sldId id="969" r:id="rId47"/>
    <p:sldId id="970" r:id="rId48"/>
    <p:sldId id="971" r:id="rId49"/>
    <p:sldId id="1010" r:id="rId50"/>
    <p:sldId id="830" r:id="rId51"/>
    <p:sldId id="972" r:id="rId52"/>
    <p:sldId id="973" r:id="rId53"/>
    <p:sldId id="974" r:id="rId54"/>
    <p:sldId id="962" r:id="rId55"/>
    <p:sldId id="892" r:id="rId56"/>
    <p:sldId id="975" r:id="rId57"/>
    <p:sldId id="976" r:id="rId58"/>
    <p:sldId id="977" r:id="rId59"/>
    <p:sldId id="978" r:id="rId60"/>
    <p:sldId id="979" r:id="rId61"/>
    <p:sldId id="980" r:id="rId62"/>
    <p:sldId id="981" r:id="rId63"/>
    <p:sldId id="982" r:id="rId64"/>
    <p:sldId id="983" r:id="rId65"/>
    <p:sldId id="802" r:id="rId66"/>
    <p:sldId id="984" r:id="rId67"/>
    <p:sldId id="1070" r:id="rId68"/>
    <p:sldId id="985" r:id="rId69"/>
    <p:sldId id="986" r:id="rId70"/>
    <p:sldId id="987" r:id="rId71"/>
    <p:sldId id="1071" r:id="rId72"/>
    <p:sldId id="988" r:id="rId73"/>
    <p:sldId id="991" r:id="rId74"/>
    <p:sldId id="990" r:id="rId75"/>
    <p:sldId id="992" r:id="rId76"/>
    <p:sldId id="993" r:id="rId77"/>
    <p:sldId id="994" r:id="rId78"/>
    <p:sldId id="995" r:id="rId79"/>
    <p:sldId id="996" r:id="rId80"/>
    <p:sldId id="997" r:id="rId81"/>
    <p:sldId id="1060" r:id="rId82"/>
    <p:sldId id="1011" r:id="rId83"/>
    <p:sldId id="999" r:id="rId84"/>
    <p:sldId id="1000" r:id="rId85"/>
    <p:sldId id="1001" r:id="rId86"/>
    <p:sldId id="1002" r:id="rId87"/>
    <p:sldId id="1003" r:id="rId88"/>
    <p:sldId id="1004" r:id="rId89"/>
    <p:sldId id="1005" r:id="rId90"/>
    <p:sldId id="1006" r:id="rId91"/>
    <p:sldId id="1007" r:id="rId92"/>
    <p:sldId id="1008" r:id="rId93"/>
    <p:sldId id="1073" r:id="rId94"/>
    <p:sldId id="1061" r:id="rId95"/>
    <p:sldId id="1009" r:id="rId96"/>
    <p:sldId id="1012" r:id="rId97"/>
    <p:sldId id="1013" r:id="rId98"/>
    <p:sldId id="1014" r:id="rId99"/>
    <p:sldId id="1015" r:id="rId100"/>
    <p:sldId id="1016" r:id="rId101"/>
    <p:sldId id="1017" r:id="rId102"/>
    <p:sldId id="1018" r:id="rId103"/>
    <p:sldId id="1072" r:id="rId104"/>
    <p:sldId id="383" r:id="rId105"/>
    <p:sldId id="1019" r:id="rId106"/>
    <p:sldId id="1020" r:id="rId107"/>
    <p:sldId id="1021" r:id="rId108"/>
    <p:sldId id="1022" r:id="rId109"/>
    <p:sldId id="1023" r:id="rId110"/>
    <p:sldId id="1024" r:id="rId111"/>
    <p:sldId id="1025" r:id="rId112"/>
    <p:sldId id="1026" r:id="rId113"/>
    <p:sldId id="1027" r:id="rId114"/>
    <p:sldId id="1028" r:id="rId115"/>
    <p:sldId id="1029" r:id="rId116"/>
    <p:sldId id="1074" r:id="rId117"/>
    <p:sldId id="470" r:id="rId118"/>
    <p:sldId id="1065" r:id="rId119"/>
    <p:sldId id="1075" r:id="rId120"/>
    <p:sldId id="1078" r:id="rId121"/>
    <p:sldId id="1079" r:id="rId122"/>
    <p:sldId id="1032" r:id="rId123"/>
    <p:sldId id="933" r:id="rId124"/>
    <p:sldId id="1033" r:id="rId125"/>
    <p:sldId id="1035" r:id="rId126"/>
    <p:sldId id="1034" r:id="rId127"/>
    <p:sldId id="1037" r:id="rId128"/>
    <p:sldId id="1038" r:id="rId129"/>
    <p:sldId id="1076" r:id="rId130"/>
    <p:sldId id="1039" r:id="rId131"/>
    <p:sldId id="1040" r:id="rId132"/>
    <p:sldId id="1041" r:id="rId133"/>
    <p:sldId id="1042" r:id="rId134"/>
    <p:sldId id="1043" r:id="rId135"/>
    <p:sldId id="1044" r:id="rId136"/>
    <p:sldId id="1045" r:id="rId137"/>
    <p:sldId id="1046" r:id="rId138"/>
    <p:sldId id="1047" r:id="rId139"/>
    <p:sldId id="1048" r:id="rId140"/>
    <p:sldId id="1049" r:id="rId141"/>
    <p:sldId id="1067" r:id="rId142"/>
    <p:sldId id="1050" r:id="rId143"/>
    <p:sldId id="1052" r:id="rId144"/>
    <p:sldId id="1053" r:id="rId145"/>
    <p:sldId id="1054" r:id="rId146"/>
    <p:sldId id="1055" r:id="rId147"/>
    <p:sldId id="1056" r:id="rId148"/>
    <p:sldId id="1057" r:id="rId149"/>
    <p:sldId id="510" r:id="rId150"/>
    <p:sldId id="439" r:id="rId151"/>
    <p:sldId id="1077" r:id="rId152"/>
    <p:sldId id="863" r:id="rId153"/>
    <p:sldId id="1058" r:id="rId154"/>
    <p:sldId id="1059" r:id="rId155"/>
    <p:sldId id="758" r:id="rId156"/>
    <p:sldId id="760" r:id="rId157"/>
    <p:sldId id="811" r:id="rId158"/>
    <p:sldId id="810" r:id="rId159"/>
    <p:sldId id="785" r:id="rId160"/>
    <p:sldId id="889" r:id="rId161"/>
    <p:sldId id="690" r:id="rId162"/>
    <p:sldId id="881" r:id="rId163"/>
    <p:sldId id="919" r:id="rId164"/>
    <p:sldId id="938" r:id="rId165"/>
    <p:sldId id="719" r:id="rId166"/>
    <p:sldId id="502" r:id="rId167"/>
    <p:sldId id="963" r:id="rId168"/>
    <p:sldId id="964" r:id="rId169"/>
    <p:sldId id="503" r:id="rId170"/>
    <p:sldId id="937" r:id="rId171"/>
    <p:sldId id="935" r:id="rId172"/>
    <p:sldId id="790" r:id="rId173"/>
    <p:sldId id="299" r:id="rId174"/>
    <p:sldId id="936" r:id="rId175"/>
    <p:sldId id="296" r:id="rId176"/>
    <p:sldId id="715" r:id="rId177"/>
    <p:sldId id="875" r:id="rId178"/>
    <p:sldId id="944" r:id="rId179"/>
    <p:sldId id="882" r:id="rId180"/>
    <p:sldId id="879" r:id="rId181"/>
    <p:sldId id="943" r:id="rId182"/>
    <p:sldId id="942" r:id="rId183"/>
    <p:sldId id="890" r:id="rId184"/>
    <p:sldId id="870" r:id="rId185"/>
    <p:sldId id="954" r:id="rId186"/>
    <p:sldId id="929" r:id="rId187"/>
    <p:sldId id="955" r:id="rId188"/>
    <p:sldId id="956" r:id="rId189"/>
    <p:sldId id="957" r:id="rId190"/>
    <p:sldId id="958" r:id="rId191"/>
    <p:sldId id="959" r:id="rId192"/>
    <p:sldId id="960" r:id="rId193"/>
    <p:sldId id="961" r:id="rId194"/>
    <p:sldId id="952" r:id="rId195"/>
    <p:sldId id="878" r:id="rId196"/>
    <p:sldId id="727" r:id="rId197"/>
    <p:sldId id="759" r:id="rId198"/>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98" userDrawn="1">
          <p15:clr>
            <a:srgbClr val="A4A3A4"/>
          </p15:clr>
        </p15:guide>
        <p15:guide id="2" orient="horz" pos="870" userDrawn="1">
          <p15:clr>
            <a:srgbClr val="A4A3A4"/>
          </p15:clr>
        </p15:guide>
        <p15:guide id="3" orient="horz" pos="2857" userDrawn="1">
          <p15:clr>
            <a:srgbClr val="A4A3A4"/>
          </p15:clr>
        </p15:guide>
        <p15:guide id="4" orient="horz" pos="122" userDrawn="1">
          <p15:clr>
            <a:srgbClr val="A4A3A4"/>
          </p15:clr>
        </p15:guide>
        <p15:guide id="5" pos="7295" userDrawn="1">
          <p15:clr>
            <a:srgbClr val="A4A3A4"/>
          </p15:clr>
        </p15:guide>
        <p15:guide id="6" pos="380" userDrawn="1">
          <p15:clr>
            <a:srgbClr val="A4A3A4"/>
          </p15:clr>
        </p15:guide>
        <p15:guide id="7" pos="4763"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eller, Jill" initials="WJ" lastIdx="60" clrIdx="0"/>
  <p:cmAuthor id="2" name="Jill weller" initials="Jw" lastIdx="6" clrIdx="1"/>
  <p:cmAuthor id="3" name="jill weller" initials="" lastIdx="0" clrIdx="2"/>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82"/>
    <a:srgbClr val="56DAD7"/>
    <a:srgbClr val="474746"/>
    <a:srgbClr val="313231"/>
    <a:srgbClr val="A39B8C"/>
    <a:srgbClr val="50515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83" autoAdjust="0"/>
    <p:restoredTop sz="94131" autoAdjust="0"/>
  </p:normalViewPr>
  <p:slideViewPr>
    <p:cSldViewPr snapToGrid="0" snapToObjects="1">
      <p:cViewPr varScale="1">
        <p:scale>
          <a:sx n="108" d="100"/>
          <a:sy n="108" d="100"/>
        </p:scale>
        <p:origin x="126" y="264"/>
      </p:cViewPr>
      <p:guideLst>
        <p:guide orient="horz" pos="1498"/>
        <p:guide orient="horz" pos="870"/>
        <p:guide orient="horz" pos="2857"/>
        <p:guide orient="horz" pos="122"/>
        <p:guide pos="7295"/>
        <p:guide pos="380"/>
        <p:guide pos="4763"/>
      </p:guideLst>
    </p:cSldViewPr>
  </p:slideViewPr>
  <p:outlineViewPr>
    <p:cViewPr>
      <p:scale>
        <a:sx n="33" d="100"/>
        <a:sy n="33" d="100"/>
      </p:scale>
      <p:origin x="0" y="-13878"/>
    </p:cViewPr>
  </p:outlineViewPr>
  <p:notesTextViewPr>
    <p:cViewPr>
      <p:scale>
        <a:sx n="100" d="100"/>
        <a:sy n="100" d="100"/>
      </p:scale>
      <p:origin x="0" y="0"/>
    </p:cViewPr>
  </p:notesTextViewPr>
  <p:sorterViewPr>
    <p:cViewPr>
      <p:scale>
        <a:sx n="90" d="100"/>
        <a:sy n="90" d="100"/>
      </p:scale>
      <p:origin x="0" y="-37320"/>
    </p:cViewPr>
  </p:sorterViewPr>
  <p:notesViewPr>
    <p:cSldViewPr snapToGrid="0" snapToObjects="1">
      <p:cViewPr varScale="1">
        <p:scale>
          <a:sx n="83" d="100"/>
          <a:sy n="83" d="100"/>
        </p:scale>
        <p:origin x="3816" y="108"/>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63" Type="http://schemas.openxmlformats.org/officeDocument/2006/relationships/slide" Target="slides/slide55.xml"/><Relationship Id="rId84" Type="http://schemas.openxmlformats.org/officeDocument/2006/relationships/slide" Target="slides/slide76.xml"/><Relationship Id="rId138" Type="http://schemas.openxmlformats.org/officeDocument/2006/relationships/slide" Target="slides/slide130.xml"/><Relationship Id="rId159" Type="http://schemas.openxmlformats.org/officeDocument/2006/relationships/slide" Target="slides/slide151.xml"/><Relationship Id="rId170" Type="http://schemas.openxmlformats.org/officeDocument/2006/relationships/slide" Target="slides/slide162.xml"/><Relationship Id="rId191" Type="http://schemas.openxmlformats.org/officeDocument/2006/relationships/slide" Target="slides/slide183.xml"/><Relationship Id="rId205" Type="http://schemas.openxmlformats.org/officeDocument/2006/relationships/tableStyles" Target="tableStyles.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28" Type="http://schemas.openxmlformats.org/officeDocument/2006/relationships/slide" Target="slides/slide120.xml"/><Relationship Id="rId144" Type="http://schemas.openxmlformats.org/officeDocument/2006/relationships/slide" Target="slides/slide136.xml"/><Relationship Id="rId149" Type="http://schemas.openxmlformats.org/officeDocument/2006/relationships/slide" Target="slides/slide141.xml"/><Relationship Id="rId5" Type="http://schemas.openxmlformats.org/officeDocument/2006/relationships/slideMaster" Target="slideMasters/slideMaster2.xml"/><Relationship Id="rId90" Type="http://schemas.openxmlformats.org/officeDocument/2006/relationships/slide" Target="slides/slide82.xml"/><Relationship Id="rId95" Type="http://schemas.openxmlformats.org/officeDocument/2006/relationships/slide" Target="slides/slide87.xml"/><Relationship Id="rId160" Type="http://schemas.openxmlformats.org/officeDocument/2006/relationships/slide" Target="slides/slide152.xml"/><Relationship Id="rId165" Type="http://schemas.openxmlformats.org/officeDocument/2006/relationships/slide" Target="slides/slide157.xml"/><Relationship Id="rId181" Type="http://schemas.openxmlformats.org/officeDocument/2006/relationships/slide" Target="slides/slide173.xml"/><Relationship Id="rId186" Type="http://schemas.openxmlformats.org/officeDocument/2006/relationships/slide" Target="slides/slide178.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slide" Target="slides/slide105.xml"/><Relationship Id="rId118" Type="http://schemas.openxmlformats.org/officeDocument/2006/relationships/slide" Target="slides/slide110.xml"/><Relationship Id="rId134" Type="http://schemas.openxmlformats.org/officeDocument/2006/relationships/slide" Target="slides/slide126.xml"/><Relationship Id="rId139" Type="http://schemas.openxmlformats.org/officeDocument/2006/relationships/slide" Target="slides/slide131.xml"/><Relationship Id="rId80" Type="http://schemas.openxmlformats.org/officeDocument/2006/relationships/slide" Target="slides/slide72.xml"/><Relationship Id="rId85" Type="http://schemas.openxmlformats.org/officeDocument/2006/relationships/slide" Target="slides/slide77.xml"/><Relationship Id="rId150" Type="http://schemas.openxmlformats.org/officeDocument/2006/relationships/slide" Target="slides/slide142.xml"/><Relationship Id="rId155" Type="http://schemas.openxmlformats.org/officeDocument/2006/relationships/slide" Target="slides/slide147.xml"/><Relationship Id="rId171" Type="http://schemas.openxmlformats.org/officeDocument/2006/relationships/slide" Target="slides/slide163.xml"/><Relationship Id="rId176" Type="http://schemas.openxmlformats.org/officeDocument/2006/relationships/slide" Target="slides/slide168.xml"/><Relationship Id="rId192" Type="http://schemas.openxmlformats.org/officeDocument/2006/relationships/slide" Target="slides/slide184.xml"/><Relationship Id="rId197" Type="http://schemas.openxmlformats.org/officeDocument/2006/relationships/slide" Target="slides/slide189.xml"/><Relationship Id="rId201" Type="http://schemas.openxmlformats.org/officeDocument/2006/relationships/commentAuthors" Target="commentAuthors.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124" Type="http://schemas.openxmlformats.org/officeDocument/2006/relationships/slide" Target="slides/slide116.xml"/><Relationship Id="rId129" Type="http://schemas.openxmlformats.org/officeDocument/2006/relationships/slide" Target="slides/slide121.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40" Type="http://schemas.openxmlformats.org/officeDocument/2006/relationships/slide" Target="slides/slide132.xml"/><Relationship Id="rId145" Type="http://schemas.openxmlformats.org/officeDocument/2006/relationships/slide" Target="slides/slide137.xml"/><Relationship Id="rId161" Type="http://schemas.openxmlformats.org/officeDocument/2006/relationships/slide" Target="slides/slide153.xml"/><Relationship Id="rId166" Type="http://schemas.openxmlformats.org/officeDocument/2006/relationships/slide" Target="slides/slide158.xml"/><Relationship Id="rId182" Type="http://schemas.openxmlformats.org/officeDocument/2006/relationships/slide" Target="slides/slide174.xml"/><Relationship Id="rId187" Type="http://schemas.openxmlformats.org/officeDocument/2006/relationships/slide" Target="slides/slide179.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119" Type="http://schemas.openxmlformats.org/officeDocument/2006/relationships/slide" Target="slides/slide111.xml"/><Relationship Id="rId44" Type="http://schemas.openxmlformats.org/officeDocument/2006/relationships/slide" Target="slides/slide36.xml"/><Relationship Id="rId60" Type="http://schemas.openxmlformats.org/officeDocument/2006/relationships/slide" Target="slides/slide52.xml"/><Relationship Id="rId65" Type="http://schemas.openxmlformats.org/officeDocument/2006/relationships/slide" Target="slides/slide57.xml"/><Relationship Id="rId81" Type="http://schemas.openxmlformats.org/officeDocument/2006/relationships/slide" Target="slides/slide73.xml"/><Relationship Id="rId86" Type="http://schemas.openxmlformats.org/officeDocument/2006/relationships/slide" Target="slides/slide78.xml"/><Relationship Id="rId130" Type="http://schemas.openxmlformats.org/officeDocument/2006/relationships/slide" Target="slides/slide122.xml"/><Relationship Id="rId135" Type="http://schemas.openxmlformats.org/officeDocument/2006/relationships/slide" Target="slides/slide127.xml"/><Relationship Id="rId151" Type="http://schemas.openxmlformats.org/officeDocument/2006/relationships/slide" Target="slides/slide143.xml"/><Relationship Id="rId156" Type="http://schemas.openxmlformats.org/officeDocument/2006/relationships/slide" Target="slides/slide148.xml"/><Relationship Id="rId177" Type="http://schemas.openxmlformats.org/officeDocument/2006/relationships/slide" Target="slides/slide169.xml"/><Relationship Id="rId198" Type="http://schemas.openxmlformats.org/officeDocument/2006/relationships/slide" Target="slides/slide190.xml"/><Relationship Id="rId172" Type="http://schemas.openxmlformats.org/officeDocument/2006/relationships/slide" Target="slides/slide164.xml"/><Relationship Id="rId193" Type="http://schemas.openxmlformats.org/officeDocument/2006/relationships/slide" Target="slides/slide185.xml"/><Relationship Id="rId202" Type="http://schemas.openxmlformats.org/officeDocument/2006/relationships/presProps" Target="presProps.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slide" Target="slides/slide117.xml"/><Relationship Id="rId141" Type="http://schemas.openxmlformats.org/officeDocument/2006/relationships/slide" Target="slides/slide133.xml"/><Relationship Id="rId146" Type="http://schemas.openxmlformats.org/officeDocument/2006/relationships/slide" Target="slides/slide138.xml"/><Relationship Id="rId167" Type="http://schemas.openxmlformats.org/officeDocument/2006/relationships/slide" Target="slides/slide159.xml"/><Relationship Id="rId188" Type="http://schemas.openxmlformats.org/officeDocument/2006/relationships/slide" Target="slides/slide180.xml"/><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slide" Target="slides/slide84.xml"/><Relationship Id="rId162" Type="http://schemas.openxmlformats.org/officeDocument/2006/relationships/slide" Target="slides/slide154.xml"/><Relationship Id="rId183" Type="http://schemas.openxmlformats.org/officeDocument/2006/relationships/slide" Target="slides/slide175.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slide" Target="slides/slide123.xml"/><Relationship Id="rId136" Type="http://schemas.openxmlformats.org/officeDocument/2006/relationships/slide" Target="slides/slide128.xml"/><Relationship Id="rId157" Type="http://schemas.openxmlformats.org/officeDocument/2006/relationships/slide" Target="slides/slide149.xml"/><Relationship Id="rId178" Type="http://schemas.openxmlformats.org/officeDocument/2006/relationships/slide" Target="slides/slide170.xml"/><Relationship Id="rId61" Type="http://schemas.openxmlformats.org/officeDocument/2006/relationships/slide" Target="slides/slide53.xml"/><Relationship Id="rId82" Type="http://schemas.openxmlformats.org/officeDocument/2006/relationships/slide" Target="slides/slide74.xml"/><Relationship Id="rId152" Type="http://schemas.openxmlformats.org/officeDocument/2006/relationships/slide" Target="slides/slide144.xml"/><Relationship Id="rId173" Type="http://schemas.openxmlformats.org/officeDocument/2006/relationships/slide" Target="slides/slide165.xml"/><Relationship Id="rId194" Type="http://schemas.openxmlformats.org/officeDocument/2006/relationships/slide" Target="slides/slide186.xml"/><Relationship Id="rId199" Type="http://schemas.openxmlformats.org/officeDocument/2006/relationships/notesMaster" Target="notesMasters/notesMaster1.xml"/><Relationship Id="rId203" Type="http://schemas.openxmlformats.org/officeDocument/2006/relationships/viewProps" Target="viewProps.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 Id="rId147" Type="http://schemas.openxmlformats.org/officeDocument/2006/relationships/slide" Target="slides/slide139.xml"/><Relationship Id="rId168" Type="http://schemas.openxmlformats.org/officeDocument/2006/relationships/slide" Target="slides/slide160.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slide" Target="slides/slide134.xml"/><Relationship Id="rId163" Type="http://schemas.openxmlformats.org/officeDocument/2006/relationships/slide" Target="slides/slide155.xml"/><Relationship Id="rId184" Type="http://schemas.openxmlformats.org/officeDocument/2006/relationships/slide" Target="slides/slide176.xml"/><Relationship Id="rId189" Type="http://schemas.openxmlformats.org/officeDocument/2006/relationships/slide" Target="slides/slide181.xml"/><Relationship Id="rId3" Type="http://schemas.openxmlformats.org/officeDocument/2006/relationships/customXml" Target="../customXml/item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137" Type="http://schemas.openxmlformats.org/officeDocument/2006/relationships/slide" Target="slides/slide129.xml"/><Relationship Id="rId158" Type="http://schemas.openxmlformats.org/officeDocument/2006/relationships/slide" Target="slides/slide150.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slide" Target="slides/slide124.xml"/><Relationship Id="rId153" Type="http://schemas.openxmlformats.org/officeDocument/2006/relationships/slide" Target="slides/slide145.xml"/><Relationship Id="rId174" Type="http://schemas.openxmlformats.org/officeDocument/2006/relationships/slide" Target="slides/slide166.xml"/><Relationship Id="rId179" Type="http://schemas.openxmlformats.org/officeDocument/2006/relationships/slide" Target="slides/slide171.xml"/><Relationship Id="rId195" Type="http://schemas.openxmlformats.org/officeDocument/2006/relationships/slide" Target="slides/slide187.xml"/><Relationship Id="rId190" Type="http://schemas.openxmlformats.org/officeDocument/2006/relationships/slide" Target="slides/slide182.xml"/><Relationship Id="rId204" Type="http://schemas.openxmlformats.org/officeDocument/2006/relationships/theme" Target="theme/theme1.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43" Type="http://schemas.openxmlformats.org/officeDocument/2006/relationships/slide" Target="slides/slide135.xml"/><Relationship Id="rId148" Type="http://schemas.openxmlformats.org/officeDocument/2006/relationships/slide" Target="slides/slide140.xml"/><Relationship Id="rId164" Type="http://schemas.openxmlformats.org/officeDocument/2006/relationships/slide" Target="slides/slide156.xml"/><Relationship Id="rId169" Type="http://schemas.openxmlformats.org/officeDocument/2006/relationships/slide" Target="slides/slide161.xml"/><Relationship Id="rId185" Type="http://schemas.openxmlformats.org/officeDocument/2006/relationships/slide" Target="slides/slide177.xml"/><Relationship Id="rId4" Type="http://schemas.openxmlformats.org/officeDocument/2006/relationships/slideMaster" Target="slideMasters/slideMaster1.xml"/><Relationship Id="rId9" Type="http://schemas.openxmlformats.org/officeDocument/2006/relationships/slide" Target="slides/slide1.xml"/><Relationship Id="rId180" Type="http://schemas.openxmlformats.org/officeDocument/2006/relationships/slide" Target="slides/slide172.xml"/><Relationship Id="rId26" Type="http://schemas.openxmlformats.org/officeDocument/2006/relationships/slide" Target="slides/slide18.xml"/><Relationship Id="rId47" Type="http://schemas.openxmlformats.org/officeDocument/2006/relationships/slide" Target="slides/slide39.xml"/><Relationship Id="rId68" Type="http://schemas.openxmlformats.org/officeDocument/2006/relationships/slide" Target="slides/slide60.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54" Type="http://schemas.openxmlformats.org/officeDocument/2006/relationships/slide" Target="slides/slide146.xml"/><Relationship Id="rId175" Type="http://schemas.openxmlformats.org/officeDocument/2006/relationships/slide" Target="slides/slide167.xml"/><Relationship Id="rId196" Type="http://schemas.openxmlformats.org/officeDocument/2006/relationships/slide" Target="slides/slide188.xml"/><Relationship Id="rId200" Type="http://schemas.openxmlformats.org/officeDocument/2006/relationships/handoutMaster" Target="handoutMasters/handoutMaster1.xml"/></Relationships>
</file>

<file path=ppt/diagrams/_rels/data1.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116.png"/><Relationship Id="rId7" Type="http://schemas.openxmlformats.org/officeDocument/2006/relationships/image" Target="../media/image118.png"/><Relationship Id="rId2" Type="http://schemas.openxmlformats.org/officeDocument/2006/relationships/image" Target="../media/image125.svg"/><Relationship Id="rId1" Type="http://schemas.openxmlformats.org/officeDocument/2006/relationships/image" Target="../media/image115.png"/><Relationship Id="rId6" Type="http://schemas.openxmlformats.org/officeDocument/2006/relationships/image" Target="../media/image57.svg"/><Relationship Id="rId5" Type="http://schemas.openxmlformats.org/officeDocument/2006/relationships/image" Target="../media/image117.png"/><Relationship Id="rId10" Type="http://schemas.openxmlformats.org/officeDocument/2006/relationships/image" Target="../media/image61.svg"/><Relationship Id="rId4" Type="http://schemas.openxmlformats.org/officeDocument/2006/relationships/image" Target="../media/image127.svg"/><Relationship Id="rId9" Type="http://schemas.openxmlformats.org/officeDocument/2006/relationships/image" Target="../media/image119.png"/></Relationships>
</file>

<file path=ppt/diagrams/_rels/data2.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97.svg"/><Relationship Id="rId2" Type="http://schemas.openxmlformats.org/officeDocument/2006/relationships/image" Target="../media/image130.svg"/><Relationship Id="rId1" Type="http://schemas.openxmlformats.org/officeDocument/2006/relationships/image" Target="../media/image121.png"/><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32.svg"/></Relationships>
</file>

<file path=ppt/diagrams/_rels/drawing1.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116.png"/><Relationship Id="rId7" Type="http://schemas.openxmlformats.org/officeDocument/2006/relationships/image" Target="../media/image118.png"/><Relationship Id="rId2" Type="http://schemas.openxmlformats.org/officeDocument/2006/relationships/image" Target="../media/image125.svg"/><Relationship Id="rId1" Type="http://schemas.openxmlformats.org/officeDocument/2006/relationships/image" Target="../media/image115.png"/><Relationship Id="rId6" Type="http://schemas.openxmlformats.org/officeDocument/2006/relationships/image" Target="../media/image57.svg"/><Relationship Id="rId5" Type="http://schemas.openxmlformats.org/officeDocument/2006/relationships/image" Target="../media/image117.png"/><Relationship Id="rId10" Type="http://schemas.openxmlformats.org/officeDocument/2006/relationships/image" Target="../media/image61.svg"/><Relationship Id="rId4" Type="http://schemas.openxmlformats.org/officeDocument/2006/relationships/image" Target="../media/image127.svg"/><Relationship Id="rId9" Type="http://schemas.openxmlformats.org/officeDocument/2006/relationships/image" Target="../media/image119.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97.svg"/><Relationship Id="rId2" Type="http://schemas.openxmlformats.org/officeDocument/2006/relationships/image" Target="../media/image130.svg"/><Relationship Id="rId1" Type="http://schemas.openxmlformats.org/officeDocument/2006/relationships/image" Target="../media/image121.png"/><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32.svg"/></Relationships>
</file>

<file path=ppt/diagrams/colors1.xml><?xml version="1.0" encoding="utf-8"?>
<dgm:colorsDef xmlns:dgm="http://schemas.openxmlformats.org/drawingml/2006/diagram" xmlns:a="http://schemas.openxmlformats.org/drawingml/2006/main" uniqueId="urn:microsoft.com/office/officeart/2018/5/colors/Iconchunking_neutralbg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a:alpha val="0"/>
      </a:schemeClr>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01B821-88A1-468A-8B51-32138AD2B5DB}" type="doc">
      <dgm:prSet loTypeId="urn:microsoft.com/office/officeart/2018/5/layout/IconCircleLabelList" loCatId="icon" qsTypeId="urn:microsoft.com/office/officeart/2005/8/quickstyle/simple1" qsCatId="simple" csTypeId="urn:microsoft.com/office/officeart/2018/5/colors/Iconchunking_neutralbg_accent2_2" csCatId="accent2" phldr="1"/>
      <dgm:spPr/>
      <dgm:t>
        <a:bodyPr/>
        <a:lstStyle/>
        <a:p>
          <a:endParaRPr lang="en-US"/>
        </a:p>
      </dgm:t>
    </dgm:pt>
    <dgm:pt modelId="{97E3AD49-C84C-4406-8070-3DC4DA11F67A}">
      <dgm:prSet custT="1"/>
      <dgm:spPr/>
      <dgm:t>
        <a:bodyPr/>
        <a:lstStyle/>
        <a:p>
          <a:pPr>
            <a:defRPr cap="all"/>
          </a:pPr>
          <a:r>
            <a:rPr lang="en-US" sz="2800" dirty="0">
              <a:latin typeface="+mj-lt"/>
            </a:rPr>
            <a:t>Know your Resources</a:t>
          </a:r>
        </a:p>
      </dgm:t>
    </dgm:pt>
    <dgm:pt modelId="{F446D331-C25E-469C-BDEA-A6EAC78F0896}" type="parTrans" cxnId="{5E83713C-09F3-499D-BC03-178DDACA1F1E}">
      <dgm:prSet/>
      <dgm:spPr/>
      <dgm:t>
        <a:bodyPr/>
        <a:lstStyle/>
        <a:p>
          <a:endParaRPr lang="en-US"/>
        </a:p>
      </dgm:t>
    </dgm:pt>
    <dgm:pt modelId="{46788EA9-4CE6-4A69-BF66-CFEE4D954924}" type="sibTrans" cxnId="{5E83713C-09F3-499D-BC03-178DDACA1F1E}">
      <dgm:prSet/>
      <dgm:spPr/>
      <dgm:t>
        <a:bodyPr/>
        <a:lstStyle/>
        <a:p>
          <a:endParaRPr lang="en-US"/>
        </a:p>
      </dgm:t>
    </dgm:pt>
    <dgm:pt modelId="{28476A1D-E846-4D35-97C0-0EB6BDC1E248}">
      <dgm:prSet custT="1"/>
      <dgm:spPr/>
      <dgm:t>
        <a:bodyPr/>
        <a:lstStyle/>
        <a:p>
          <a:pPr>
            <a:defRPr cap="all"/>
          </a:pPr>
          <a:r>
            <a:rPr lang="en-US" sz="2800" dirty="0">
              <a:latin typeface="+mj-lt"/>
            </a:rPr>
            <a:t>Forms</a:t>
          </a:r>
        </a:p>
      </dgm:t>
    </dgm:pt>
    <dgm:pt modelId="{32C89193-1B5A-4E0B-A802-553DC69FAEB8}" type="parTrans" cxnId="{8805E3EA-97CC-478B-945C-35F0DC885EC9}">
      <dgm:prSet/>
      <dgm:spPr/>
      <dgm:t>
        <a:bodyPr/>
        <a:lstStyle/>
        <a:p>
          <a:endParaRPr lang="en-US"/>
        </a:p>
      </dgm:t>
    </dgm:pt>
    <dgm:pt modelId="{91CF8F5E-E228-482B-8A86-D1B77BD8A497}" type="sibTrans" cxnId="{8805E3EA-97CC-478B-945C-35F0DC885EC9}">
      <dgm:prSet/>
      <dgm:spPr/>
      <dgm:t>
        <a:bodyPr/>
        <a:lstStyle/>
        <a:p>
          <a:endParaRPr lang="en-US"/>
        </a:p>
      </dgm:t>
    </dgm:pt>
    <dgm:pt modelId="{D32A13E6-A601-4A3C-950C-D848D8BF3C50}">
      <dgm:prSet custT="1"/>
      <dgm:spPr/>
      <dgm:t>
        <a:bodyPr/>
        <a:lstStyle/>
        <a:p>
          <a:pPr>
            <a:defRPr cap="all"/>
          </a:pPr>
          <a:r>
            <a:rPr lang="en-US" sz="2800" dirty="0">
              <a:latin typeface="+mj-lt"/>
            </a:rPr>
            <a:t>Reports and </a:t>
          </a:r>
          <a:br>
            <a:rPr lang="en-US" sz="2800" dirty="0">
              <a:latin typeface="+mj-lt"/>
            </a:rPr>
          </a:br>
          <a:r>
            <a:rPr lang="en-US" sz="2800" dirty="0">
              <a:latin typeface="+mj-lt"/>
            </a:rPr>
            <a:t>data</a:t>
          </a:r>
        </a:p>
      </dgm:t>
    </dgm:pt>
    <dgm:pt modelId="{84A4A995-DB0B-422F-8B2F-92B98B9BAE54}" type="parTrans" cxnId="{487AF39B-0BE3-4CAC-AEDB-C0D85011C4D7}">
      <dgm:prSet/>
      <dgm:spPr/>
      <dgm:t>
        <a:bodyPr/>
        <a:lstStyle/>
        <a:p>
          <a:endParaRPr lang="en-US"/>
        </a:p>
      </dgm:t>
    </dgm:pt>
    <dgm:pt modelId="{36850595-9559-4844-B060-B3F6D03C127A}" type="sibTrans" cxnId="{487AF39B-0BE3-4CAC-AEDB-C0D85011C4D7}">
      <dgm:prSet/>
      <dgm:spPr/>
      <dgm:t>
        <a:bodyPr/>
        <a:lstStyle/>
        <a:p>
          <a:endParaRPr lang="en-US"/>
        </a:p>
      </dgm:t>
    </dgm:pt>
    <dgm:pt modelId="{D53ABB22-3AB8-46B8-833E-401E1300AC9C}">
      <dgm:prSet custT="1"/>
      <dgm:spPr/>
      <dgm:t>
        <a:bodyPr/>
        <a:lstStyle/>
        <a:p>
          <a:pPr>
            <a:defRPr cap="all"/>
          </a:pPr>
          <a:r>
            <a:rPr lang="en-US" sz="2800" dirty="0">
              <a:latin typeface="+mj-lt"/>
            </a:rPr>
            <a:t>Templates</a:t>
          </a:r>
        </a:p>
      </dgm:t>
    </dgm:pt>
    <dgm:pt modelId="{B4B9FDE8-00C1-4345-B207-BDF65DDE72FE}" type="parTrans" cxnId="{DD936BC1-7904-4E73-9D58-353323071E3A}">
      <dgm:prSet/>
      <dgm:spPr/>
      <dgm:t>
        <a:bodyPr/>
        <a:lstStyle/>
        <a:p>
          <a:endParaRPr lang="en-US"/>
        </a:p>
      </dgm:t>
    </dgm:pt>
    <dgm:pt modelId="{BD187A06-3A0B-41F2-9E2F-7B10FE10A864}" type="sibTrans" cxnId="{DD936BC1-7904-4E73-9D58-353323071E3A}">
      <dgm:prSet/>
      <dgm:spPr/>
      <dgm:t>
        <a:bodyPr/>
        <a:lstStyle/>
        <a:p>
          <a:endParaRPr lang="en-US"/>
        </a:p>
      </dgm:t>
    </dgm:pt>
    <dgm:pt modelId="{D3C13FCC-5C25-455D-B66A-1FDAD5B48C5E}">
      <dgm:prSet custT="1"/>
      <dgm:spPr/>
      <dgm:t>
        <a:bodyPr/>
        <a:lstStyle/>
        <a:p>
          <a:pPr>
            <a:defRPr cap="all"/>
          </a:pPr>
          <a:r>
            <a:rPr lang="en-US" sz="2800" dirty="0">
              <a:latin typeface="+mj-lt"/>
            </a:rPr>
            <a:t>Handouts</a:t>
          </a:r>
        </a:p>
      </dgm:t>
    </dgm:pt>
    <dgm:pt modelId="{0A3064AA-701A-4994-B3FE-F81D693909B6}" type="parTrans" cxnId="{8E652A98-E121-409C-8432-B81F2829F356}">
      <dgm:prSet/>
      <dgm:spPr/>
      <dgm:t>
        <a:bodyPr/>
        <a:lstStyle/>
        <a:p>
          <a:endParaRPr lang="en-US"/>
        </a:p>
      </dgm:t>
    </dgm:pt>
    <dgm:pt modelId="{FF6F3805-1F4A-4D8E-9D80-E3EA84C69C5A}" type="sibTrans" cxnId="{8E652A98-E121-409C-8432-B81F2829F356}">
      <dgm:prSet/>
      <dgm:spPr/>
      <dgm:t>
        <a:bodyPr/>
        <a:lstStyle/>
        <a:p>
          <a:endParaRPr lang="en-US"/>
        </a:p>
      </dgm:t>
    </dgm:pt>
    <dgm:pt modelId="{0BE50F2F-7937-4865-ADD0-F3CF6E5B942D}" type="pres">
      <dgm:prSet presAssocID="{9201B821-88A1-468A-8B51-32138AD2B5DB}" presName="root" presStyleCnt="0">
        <dgm:presLayoutVars>
          <dgm:dir/>
          <dgm:resizeHandles val="exact"/>
        </dgm:presLayoutVars>
      </dgm:prSet>
      <dgm:spPr/>
      <dgm:t>
        <a:bodyPr/>
        <a:lstStyle/>
        <a:p>
          <a:endParaRPr lang="en-US"/>
        </a:p>
      </dgm:t>
    </dgm:pt>
    <dgm:pt modelId="{750FAFBA-7E25-4A10-A173-88138D4C6422}" type="pres">
      <dgm:prSet presAssocID="{97E3AD49-C84C-4406-8070-3DC4DA11F67A}" presName="compNode" presStyleCnt="0"/>
      <dgm:spPr/>
    </dgm:pt>
    <dgm:pt modelId="{16883C18-0ABA-4C1F-A42A-AF85ED30E0EA}" type="pres">
      <dgm:prSet presAssocID="{97E3AD49-C84C-4406-8070-3DC4DA11F67A}" presName="iconBgRect" presStyleLbl="bgShp" presStyleIdx="0" presStyleCnt="5"/>
      <dgm:spPr/>
    </dgm:pt>
    <dgm:pt modelId="{15212FDA-ECDC-4B87-98FE-AA71D17F43BA}" type="pres">
      <dgm:prSet presAssocID="{97E3AD49-C84C-4406-8070-3DC4DA11F67A}" presName="iconRect" presStyleLbl="node1" presStyleIdx="0" presStyleCnt="5"/>
      <dgm:spPr>
        <a:blipFill>
          <a:blip xmlns:r="http://schemas.openxmlformats.org/officeDocument/2006/relationships" r:embed="rId1">
            <a:duotone>
              <a:prstClr val="black"/>
              <a:schemeClr val="accent6">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Books on Shelf"/>
        </a:ext>
      </dgm:extLst>
    </dgm:pt>
    <dgm:pt modelId="{8DD01556-BD6E-4C0F-B8B2-1DE37EC07E06}" type="pres">
      <dgm:prSet presAssocID="{97E3AD49-C84C-4406-8070-3DC4DA11F67A}" presName="spaceRect" presStyleCnt="0"/>
      <dgm:spPr/>
    </dgm:pt>
    <dgm:pt modelId="{14A00C3B-1FA6-4D32-A55F-80FDDC4A3A9B}" type="pres">
      <dgm:prSet presAssocID="{97E3AD49-C84C-4406-8070-3DC4DA11F67A}" presName="textRect" presStyleLbl="revTx" presStyleIdx="0" presStyleCnt="5" custScaleX="114562">
        <dgm:presLayoutVars>
          <dgm:chMax val="1"/>
          <dgm:chPref val="1"/>
        </dgm:presLayoutVars>
      </dgm:prSet>
      <dgm:spPr/>
      <dgm:t>
        <a:bodyPr/>
        <a:lstStyle/>
        <a:p>
          <a:endParaRPr lang="en-US"/>
        </a:p>
      </dgm:t>
    </dgm:pt>
    <dgm:pt modelId="{403316B2-6DF3-4D39-B03B-89B9DFDF7DBD}" type="pres">
      <dgm:prSet presAssocID="{46788EA9-4CE6-4A69-BF66-CFEE4D954924}" presName="sibTrans" presStyleCnt="0"/>
      <dgm:spPr/>
    </dgm:pt>
    <dgm:pt modelId="{1394472B-97E0-4DD4-8F48-638D2C17C220}" type="pres">
      <dgm:prSet presAssocID="{28476A1D-E846-4D35-97C0-0EB6BDC1E248}" presName="compNode" presStyleCnt="0"/>
      <dgm:spPr/>
    </dgm:pt>
    <dgm:pt modelId="{643664F9-9D05-4521-BC45-FA7A81CE23DF}" type="pres">
      <dgm:prSet presAssocID="{28476A1D-E846-4D35-97C0-0EB6BDC1E248}" presName="iconBgRect" presStyleLbl="bgShp" presStyleIdx="1" presStyleCnt="5"/>
      <dgm:spPr/>
    </dgm:pt>
    <dgm:pt modelId="{15FC01A9-8A21-4390-B2E6-37FB9FDFD0C0}" type="pres">
      <dgm:prSet presAssocID="{28476A1D-E846-4D35-97C0-0EB6BDC1E248}"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a:blipFill>
        <a:ln>
          <a:noFill/>
        </a:ln>
      </dgm:spPr>
      <dgm:extLst>
        <a:ext uri="{E40237B7-FDA0-4F09-8148-C483321AD2D9}">
          <dgm14:cNvPr xmlns:dgm14="http://schemas.microsoft.com/office/drawing/2010/diagram" id="0" name="" descr="Document"/>
        </a:ext>
      </dgm:extLst>
    </dgm:pt>
    <dgm:pt modelId="{12A99987-D965-48EE-AF16-B6D609225DFA}" type="pres">
      <dgm:prSet presAssocID="{28476A1D-E846-4D35-97C0-0EB6BDC1E248}" presName="spaceRect" presStyleCnt="0"/>
      <dgm:spPr/>
    </dgm:pt>
    <dgm:pt modelId="{1C84238F-BAAA-47AC-A1FB-70F676A9D971}" type="pres">
      <dgm:prSet presAssocID="{28476A1D-E846-4D35-97C0-0EB6BDC1E248}" presName="textRect" presStyleLbl="revTx" presStyleIdx="1" presStyleCnt="5">
        <dgm:presLayoutVars>
          <dgm:chMax val="1"/>
          <dgm:chPref val="1"/>
        </dgm:presLayoutVars>
      </dgm:prSet>
      <dgm:spPr/>
      <dgm:t>
        <a:bodyPr/>
        <a:lstStyle/>
        <a:p>
          <a:endParaRPr lang="en-US"/>
        </a:p>
      </dgm:t>
    </dgm:pt>
    <dgm:pt modelId="{46C3F94A-6F2D-4FE6-A15C-14C340A53BE2}" type="pres">
      <dgm:prSet presAssocID="{91CF8F5E-E228-482B-8A86-D1B77BD8A497}" presName="sibTrans" presStyleCnt="0"/>
      <dgm:spPr/>
    </dgm:pt>
    <dgm:pt modelId="{058332BB-286C-4BE9-87A7-2C68D237AFC3}" type="pres">
      <dgm:prSet presAssocID="{D32A13E6-A601-4A3C-950C-D848D8BF3C50}" presName="compNode" presStyleCnt="0"/>
      <dgm:spPr/>
    </dgm:pt>
    <dgm:pt modelId="{245BDEE3-70CB-47D1-820C-53F1AEBEBB29}" type="pres">
      <dgm:prSet presAssocID="{D32A13E6-A601-4A3C-950C-D848D8BF3C50}" presName="iconBgRect" presStyleLbl="bgShp" presStyleIdx="2" presStyleCnt="5"/>
      <dgm:spPr/>
    </dgm:pt>
    <dgm:pt modelId="{F0AD17C8-3542-4EA1-9ACE-ADC7C58902F2}" type="pres">
      <dgm:prSet presAssocID="{D32A13E6-A601-4A3C-950C-D848D8BF3C50}" presName="iconRect" presStyleLbl="node1" presStyleIdx="2" presStyleCnt="5"/>
      <dgm:spPr>
        <a:blipFill>
          <a:blip xmlns:r="http://schemas.openxmlformats.org/officeDocument/2006/relationships" r:embed="rId5">
            <a:duotone>
              <a:prstClr val="black"/>
              <a:schemeClr val="accent4">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extLst>
        <a:ext uri="{E40237B7-FDA0-4F09-8148-C483321AD2D9}">
          <dgm14:cNvPr xmlns:dgm14="http://schemas.microsoft.com/office/drawing/2010/diagram" id="0" name="" descr="List"/>
        </a:ext>
      </dgm:extLst>
    </dgm:pt>
    <dgm:pt modelId="{978368EB-B601-47B7-8963-D3F6CE8C06C7}" type="pres">
      <dgm:prSet presAssocID="{D32A13E6-A601-4A3C-950C-D848D8BF3C50}" presName="spaceRect" presStyleCnt="0"/>
      <dgm:spPr/>
    </dgm:pt>
    <dgm:pt modelId="{10725C67-68D0-4FFC-A6E8-CDEBD38DC26E}" type="pres">
      <dgm:prSet presAssocID="{D32A13E6-A601-4A3C-950C-D848D8BF3C50}" presName="textRect" presStyleLbl="revTx" presStyleIdx="2" presStyleCnt="5">
        <dgm:presLayoutVars>
          <dgm:chMax val="1"/>
          <dgm:chPref val="1"/>
        </dgm:presLayoutVars>
      </dgm:prSet>
      <dgm:spPr/>
      <dgm:t>
        <a:bodyPr/>
        <a:lstStyle/>
        <a:p>
          <a:endParaRPr lang="en-US"/>
        </a:p>
      </dgm:t>
    </dgm:pt>
    <dgm:pt modelId="{1FF4DA6E-3F73-4E60-AD00-C479BD2C3CC5}" type="pres">
      <dgm:prSet presAssocID="{36850595-9559-4844-B060-B3F6D03C127A}" presName="sibTrans" presStyleCnt="0"/>
      <dgm:spPr/>
    </dgm:pt>
    <dgm:pt modelId="{A0036615-C7EB-4F77-8774-D1F8EFDE68BD}" type="pres">
      <dgm:prSet presAssocID="{D53ABB22-3AB8-46B8-833E-401E1300AC9C}" presName="compNode" presStyleCnt="0"/>
      <dgm:spPr/>
    </dgm:pt>
    <dgm:pt modelId="{044EDB15-1767-4796-995F-EA34B9E41DFF}" type="pres">
      <dgm:prSet presAssocID="{D53ABB22-3AB8-46B8-833E-401E1300AC9C}" presName="iconBgRect" presStyleLbl="bgShp" presStyleIdx="3" presStyleCnt="5"/>
      <dgm:spPr/>
    </dgm:pt>
    <dgm:pt modelId="{84303EC9-8CEB-486E-8C81-CCF9535F4E82}" type="pres">
      <dgm:prSet presAssocID="{D53ABB22-3AB8-46B8-833E-401E1300AC9C}" presName="iconRect" presStyleLbl="node1" presStyleIdx="3" presStyleCnt="5"/>
      <dgm:spPr>
        <a:blipFill>
          <a:blip xmlns:r="http://schemas.openxmlformats.org/officeDocument/2006/relationships" r:embed="rId7">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a:blipFill>
        <a:ln>
          <a:noFill/>
        </a:ln>
      </dgm:spPr>
      <dgm:extLst>
        <a:ext uri="{E40237B7-FDA0-4F09-8148-C483321AD2D9}">
          <dgm14:cNvPr xmlns:dgm14="http://schemas.microsoft.com/office/drawing/2010/diagram" id="0" name="" descr="Playbook"/>
        </a:ext>
      </dgm:extLst>
    </dgm:pt>
    <dgm:pt modelId="{FE7163AA-DF35-4E48-828D-026C7143E0AE}" type="pres">
      <dgm:prSet presAssocID="{D53ABB22-3AB8-46B8-833E-401E1300AC9C}" presName="spaceRect" presStyleCnt="0"/>
      <dgm:spPr/>
    </dgm:pt>
    <dgm:pt modelId="{8340B715-ABF4-4DE4-A01D-C2A91842D1F7}" type="pres">
      <dgm:prSet presAssocID="{D53ABB22-3AB8-46B8-833E-401E1300AC9C}" presName="textRect" presStyleLbl="revTx" presStyleIdx="3" presStyleCnt="5" custScaleX="129334">
        <dgm:presLayoutVars>
          <dgm:chMax val="1"/>
          <dgm:chPref val="1"/>
        </dgm:presLayoutVars>
      </dgm:prSet>
      <dgm:spPr/>
      <dgm:t>
        <a:bodyPr/>
        <a:lstStyle/>
        <a:p>
          <a:endParaRPr lang="en-US"/>
        </a:p>
      </dgm:t>
    </dgm:pt>
    <dgm:pt modelId="{9D1A5E62-53AA-4835-9889-69978C7DE1DA}" type="pres">
      <dgm:prSet presAssocID="{BD187A06-3A0B-41F2-9E2F-7B10FE10A864}" presName="sibTrans" presStyleCnt="0"/>
      <dgm:spPr/>
    </dgm:pt>
    <dgm:pt modelId="{B3549568-2AC2-4139-8A72-363046D6F22A}" type="pres">
      <dgm:prSet presAssocID="{D3C13FCC-5C25-455D-B66A-1FDAD5B48C5E}" presName="compNode" presStyleCnt="0"/>
      <dgm:spPr/>
    </dgm:pt>
    <dgm:pt modelId="{23E5B126-1D6F-450A-9396-7D129298B5DF}" type="pres">
      <dgm:prSet presAssocID="{D3C13FCC-5C25-455D-B66A-1FDAD5B48C5E}" presName="iconBgRect" presStyleLbl="bgShp" presStyleIdx="4" presStyleCnt="5"/>
      <dgm:spPr/>
    </dgm:pt>
    <dgm:pt modelId="{9AD0BCC1-AA1A-48D7-9BB3-8E5B2280AA5B}" type="pres">
      <dgm:prSet presAssocID="{D3C13FCC-5C25-455D-B66A-1FDAD5B48C5E}" presName="iconRect" presStyleLbl="node1" presStyleIdx="4" presStyleCnt="5"/>
      <dgm:spPr>
        <a:blipFill>
          <a:blip xmlns:r="http://schemas.openxmlformats.org/officeDocument/2006/relationships" r:embed="rId9">
            <a:duotone>
              <a:prstClr val="black"/>
              <a:schemeClr val="accent5">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a:noFill/>
        </a:ln>
      </dgm:spPr>
      <dgm:extLst>
        <a:ext uri="{E40237B7-FDA0-4F09-8148-C483321AD2D9}">
          <dgm14:cNvPr xmlns:dgm14="http://schemas.microsoft.com/office/drawing/2010/diagram" id="0" name="" descr="Teacher"/>
        </a:ext>
      </dgm:extLst>
    </dgm:pt>
    <dgm:pt modelId="{FFB7D8B2-C0F9-40E8-9F48-09514530415C}" type="pres">
      <dgm:prSet presAssocID="{D3C13FCC-5C25-455D-B66A-1FDAD5B48C5E}" presName="spaceRect" presStyleCnt="0"/>
      <dgm:spPr/>
    </dgm:pt>
    <dgm:pt modelId="{00A71532-166F-49D3-88AA-919250250207}" type="pres">
      <dgm:prSet presAssocID="{D3C13FCC-5C25-455D-B66A-1FDAD5B48C5E}" presName="textRect" presStyleLbl="revTx" presStyleIdx="4" presStyleCnt="5" custScaleX="135291">
        <dgm:presLayoutVars>
          <dgm:chMax val="1"/>
          <dgm:chPref val="1"/>
        </dgm:presLayoutVars>
      </dgm:prSet>
      <dgm:spPr/>
      <dgm:t>
        <a:bodyPr/>
        <a:lstStyle/>
        <a:p>
          <a:endParaRPr lang="en-US"/>
        </a:p>
      </dgm:t>
    </dgm:pt>
  </dgm:ptLst>
  <dgm:cxnLst>
    <dgm:cxn modelId="{738866C1-96F5-402C-AD89-4958946F2DF8}" type="presOf" srcId="{D53ABB22-3AB8-46B8-833E-401E1300AC9C}" destId="{8340B715-ABF4-4DE4-A01D-C2A91842D1F7}" srcOrd="0" destOrd="0" presId="urn:microsoft.com/office/officeart/2018/5/layout/IconCircleLabelList"/>
    <dgm:cxn modelId="{487AF39B-0BE3-4CAC-AEDB-C0D85011C4D7}" srcId="{9201B821-88A1-468A-8B51-32138AD2B5DB}" destId="{D32A13E6-A601-4A3C-950C-D848D8BF3C50}" srcOrd="2" destOrd="0" parTransId="{84A4A995-DB0B-422F-8B2F-92B98B9BAE54}" sibTransId="{36850595-9559-4844-B060-B3F6D03C127A}"/>
    <dgm:cxn modelId="{DFAB2B99-C299-4F81-9CC5-96085DB883CC}" type="presOf" srcId="{28476A1D-E846-4D35-97C0-0EB6BDC1E248}" destId="{1C84238F-BAAA-47AC-A1FB-70F676A9D971}" srcOrd="0" destOrd="0" presId="urn:microsoft.com/office/officeart/2018/5/layout/IconCircleLabelList"/>
    <dgm:cxn modelId="{44DC5612-6551-435D-855D-4F0F7DB83019}" type="presOf" srcId="{D3C13FCC-5C25-455D-B66A-1FDAD5B48C5E}" destId="{00A71532-166F-49D3-88AA-919250250207}" srcOrd="0" destOrd="0" presId="urn:microsoft.com/office/officeart/2018/5/layout/IconCircleLabelList"/>
    <dgm:cxn modelId="{8805E3EA-97CC-478B-945C-35F0DC885EC9}" srcId="{9201B821-88A1-468A-8B51-32138AD2B5DB}" destId="{28476A1D-E846-4D35-97C0-0EB6BDC1E248}" srcOrd="1" destOrd="0" parTransId="{32C89193-1B5A-4E0B-A802-553DC69FAEB8}" sibTransId="{91CF8F5E-E228-482B-8A86-D1B77BD8A497}"/>
    <dgm:cxn modelId="{8E652A98-E121-409C-8432-B81F2829F356}" srcId="{9201B821-88A1-468A-8B51-32138AD2B5DB}" destId="{D3C13FCC-5C25-455D-B66A-1FDAD5B48C5E}" srcOrd="4" destOrd="0" parTransId="{0A3064AA-701A-4994-B3FE-F81D693909B6}" sibTransId="{FF6F3805-1F4A-4D8E-9D80-E3EA84C69C5A}"/>
    <dgm:cxn modelId="{863EF321-597B-40BF-A127-EC8993EBF662}" type="presOf" srcId="{97E3AD49-C84C-4406-8070-3DC4DA11F67A}" destId="{14A00C3B-1FA6-4D32-A55F-80FDDC4A3A9B}" srcOrd="0" destOrd="0" presId="urn:microsoft.com/office/officeart/2018/5/layout/IconCircleLabelList"/>
    <dgm:cxn modelId="{DD936BC1-7904-4E73-9D58-353323071E3A}" srcId="{9201B821-88A1-468A-8B51-32138AD2B5DB}" destId="{D53ABB22-3AB8-46B8-833E-401E1300AC9C}" srcOrd="3" destOrd="0" parTransId="{B4B9FDE8-00C1-4345-B207-BDF65DDE72FE}" sibTransId="{BD187A06-3A0B-41F2-9E2F-7B10FE10A864}"/>
    <dgm:cxn modelId="{839197A7-4CBF-4CD1-9237-3D01C7BFC418}" type="presOf" srcId="{9201B821-88A1-468A-8B51-32138AD2B5DB}" destId="{0BE50F2F-7937-4865-ADD0-F3CF6E5B942D}" srcOrd="0" destOrd="0" presId="urn:microsoft.com/office/officeart/2018/5/layout/IconCircleLabelList"/>
    <dgm:cxn modelId="{F205F286-3D08-41B7-A1E3-F3ED69C78537}" type="presOf" srcId="{D32A13E6-A601-4A3C-950C-D848D8BF3C50}" destId="{10725C67-68D0-4FFC-A6E8-CDEBD38DC26E}" srcOrd="0" destOrd="0" presId="urn:microsoft.com/office/officeart/2018/5/layout/IconCircleLabelList"/>
    <dgm:cxn modelId="{5E83713C-09F3-499D-BC03-178DDACA1F1E}" srcId="{9201B821-88A1-468A-8B51-32138AD2B5DB}" destId="{97E3AD49-C84C-4406-8070-3DC4DA11F67A}" srcOrd="0" destOrd="0" parTransId="{F446D331-C25E-469C-BDEA-A6EAC78F0896}" sibTransId="{46788EA9-4CE6-4A69-BF66-CFEE4D954924}"/>
    <dgm:cxn modelId="{468E6267-7C9E-454E-A6A2-4034E744F620}" type="presParOf" srcId="{0BE50F2F-7937-4865-ADD0-F3CF6E5B942D}" destId="{750FAFBA-7E25-4A10-A173-88138D4C6422}" srcOrd="0" destOrd="0" presId="urn:microsoft.com/office/officeart/2018/5/layout/IconCircleLabelList"/>
    <dgm:cxn modelId="{9E4FF3CF-0078-49B2-99F7-EA921C131525}" type="presParOf" srcId="{750FAFBA-7E25-4A10-A173-88138D4C6422}" destId="{16883C18-0ABA-4C1F-A42A-AF85ED30E0EA}" srcOrd="0" destOrd="0" presId="urn:microsoft.com/office/officeart/2018/5/layout/IconCircleLabelList"/>
    <dgm:cxn modelId="{76BD8DD8-99E3-47DE-8C72-E7576EEB4A14}" type="presParOf" srcId="{750FAFBA-7E25-4A10-A173-88138D4C6422}" destId="{15212FDA-ECDC-4B87-98FE-AA71D17F43BA}" srcOrd="1" destOrd="0" presId="urn:microsoft.com/office/officeart/2018/5/layout/IconCircleLabelList"/>
    <dgm:cxn modelId="{03E40AB2-AE38-49F5-BD4B-52458B8F3827}" type="presParOf" srcId="{750FAFBA-7E25-4A10-A173-88138D4C6422}" destId="{8DD01556-BD6E-4C0F-B8B2-1DE37EC07E06}" srcOrd="2" destOrd="0" presId="urn:microsoft.com/office/officeart/2018/5/layout/IconCircleLabelList"/>
    <dgm:cxn modelId="{A4596E20-AFC3-4AA3-BF4E-B0088A9C52E9}" type="presParOf" srcId="{750FAFBA-7E25-4A10-A173-88138D4C6422}" destId="{14A00C3B-1FA6-4D32-A55F-80FDDC4A3A9B}" srcOrd="3" destOrd="0" presId="urn:microsoft.com/office/officeart/2018/5/layout/IconCircleLabelList"/>
    <dgm:cxn modelId="{D658FA6E-3D3A-4EDB-8945-2D1BF789C4C2}" type="presParOf" srcId="{0BE50F2F-7937-4865-ADD0-F3CF6E5B942D}" destId="{403316B2-6DF3-4D39-B03B-89B9DFDF7DBD}" srcOrd="1" destOrd="0" presId="urn:microsoft.com/office/officeart/2018/5/layout/IconCircleLabelList"/>
    <dgm:cxn modelId="{47C28742-387A-4985-AB40-E2F1CF6B70BF}" type="presParOf" srcId="{0BE50F2F-7937-4865-ADD0-F3CF6E5B942D}" destId="{1394472B-97E0-4DD4-8F48-638D2C17C220}" srcOrd="2" destOrd="0" presId="urn:microsoft.com/office/officeart/2018/5/layout/IconCircleLabelList"/>
    <dgm:cxn modelId="{7C3696B5-459D-4179-B533-86F080FD107F}" type="presParOf" srcId="{1394472B-97E0-4DD4-8F48-638D2C17C220}" destId="{643664F9-9D05-4521-BC45-FA7A81CE23DF}" srcOrd="0" destOrd="0" presId="urn:microsoft.com/office/officeart/2018/5/layout/IconCircleLabelList"/>
    <dgm:cxn modelId="{BE9841D9-656E-450A-A534-95EDBF49CD11}" type="presParOf" srcId="{1394472B-97E0-4DD4-8F48-638D2C17C220}" destId="{15FC01A9-8A21-4390-B2E6-37FB9FDFD0C0}" srcOrd="1" destOrd="0" presId="urn:microsoft.com/office/officeart/2018/5/layout/IconCircleLabelList"/>
    <dgm:cxn modelId="{2E28E075-83F5-47A6-B13D-3AEE713577C3}" type="presParOf" srcId="{1394472B-97E0-4DD4-8F48-638D2C17C220}" destId="{12A99987-D965-48EE-AF16-B6D609225DFA}" srcOrd="2" destOrd="0" presId="urn:microsoft.com/office/officeart/2018/5/layout/IconCircleLabelList"/>
    <dgm:cxn modelId="{375EBC02-9267-45DB-8779-579D385ADDE8}" type="presParOf" srcId="{1394472B-97E0-4DD4-8F48-638D2C17C220}" destId="{1C84238F-BAAA-47AC-A1FB-70F676A9D971}" srcOrd="3" destOrd="0" presId="urn:microsoft.com/office/officeart/2018/5/layout/IconCircleLabelList"/>
    <dgm:cxn modelId="{7B41010E-50E9-471A-A22D-7639A346F260}" type="presParOf" srcId="{0BE50F2F-7937-4865-ADD0-F3CF6E5B942D}" destId="{46C3F94A-6F2D-4FE6-A15C-14C340A53BE2}" srcOrd="3" destOrd="0" presId="urn:microsoft.com/office/officeart/2018/5/layout/IconCircleLabelList"/>
    <dgm:cxn modelId="{C1722577-F95E-4C2B-A2A7-6E63607334BB}" type="presParOf" srcId="{0BE50F2F-7937-4865-ADD0-F3CF6E5B942D}" destId="{058332BB-286C-4BE9-87A7-2C68D237AFC3}" srcOrd="4" destOrd="0" presId="urn:microsoft.com/office/officeart/2018/5/layout/IconCircleLabelList"/>
    <dgm:cxn modelId="{F863DB20-752B-458A-A8DB-99AB52FE7F5B}" type="presParOf" srcId="{058332BB-286C-4BE9-87A7-2C68D237AFC3}" destId="{245BDEE3-70CB-47D1-820C-53F1AEBEBB29}" srcOrd="0" destOrd="0" presId="urn:microsoft.com/office/officeart/2018/5/layout/IconCircleLabelList"/>
    <dgm:cxn modelId="{C9496A64-4463-4A52-B176-9C0E51ADDAF5}" type="presParOf" srcId="{058332BB-286C-4BE9-87A7-2C68D237AFC3}" destId="{F0AD17C8-3542-4EA1-9ACE-ADC7C58902F2}" srcOrd="1" destOrd="0" presId="urn:microsoft.com/office/officeart/2018/5/layout/IconCircleLabelList"/>
    <dgm:cxn modelId="{BCD20309-447C-4960-897D-F394A441B001}" type="presParOf" srcId="{058332BB-286C-4BE9-87A7-2C68D237AFC3}" destId="{978368EB-B601-47B7-8963-D3F6CE8C06C7}" srcOrd="2" destOrd="0" presId="urn:microsoft.com/office/officeart/2018/5/layout/IconCircleLabelList"/>
    <dgm:cxn modelId="{3AEF6B64-4E1B-4BA2-9FA9-CDEF25F35E8C}" type="presParOf" srcId="{058332BB-286C-4BE9-87A7-2C68D237AFC3}" destId="{10725C67-68D0-4FFC-A6E8-CDEBD38DC26E}" srcOrd="3" destOrd="0" presId="urn:microsoft.com/office/officeart/2018/5/layout/IconCircleLabelList"/>
    <dgm:cxn modelId="{EB9D96C1-75A6-4382-865E-2F0DA68208AA}" type="presParOf" srcId="{0BE50F2F-7937-4865-ADD0-F3CF6E5B942D}" destId="{1FF4DA6E-3F73-4E60-AD00-C479BD2C3CC5}" srcOrd="5" destOrd="0" presId="urn:microsoft.com/office/officeart/2018/5/layout/IconCircleLabelList"/>
    <dgm:cxn modelId="{BA614410-57A0-4DFF-874C-928CA3CAE388}" type="presParOf" srcId="{0BE50F2F-7937-4865-ADD0-F3CF6E5B942D}" destId="{A0036615-C7EB-4F77-8774-D1F8EFDE68BD}" srcOrd="6" destOrd="0" presId="urn:microsoft.com/office/officeart/2018/5/layout/IconCircleLabelList"/>
    <dgm:cxn modelId="{3A38AEDF-61D4-47F7-B35A-26145F8EE9CA}" type="presParOf" srcId="{A0036615-C7EB-4F77-8774-D1F8EFDE68BD}" destId="{044EDB15-1767-4796-995F-EA34B9E41DFF}" srcOrd="0" destOrd="0" presId="urn:microsoft.com/office/officeart/2018/5/layout/IconCircleLabelList"/>
    <dgm:cxn modelId="{BF801047-DCBB-4289-9151-9891A80BBA5D}" type="presParOf" srcId="{A0036615-C7EB-4F77-8774-D1F8EFDE68BD}" destId="{84303EC9-8CEB-486E-8C81-CCF9535F4E82}" srcOrd="1" destOrd="0" presId="urn:microsoft.com/office/officeart/2018/5/layout/IconCircleLabelList"/>
    <dgm:cxn modelId="{8E27E5E5-E6C8-4830-8C2F-F79639F5A2D5}" type="presParOf" srcId="{A0036615-C7EB-4F77-8774-D1F8EFDE68BD}" destId="{FE7163AA-DF35-4E48-828D-026C7143E0AE}" srcOrd="2" destOrd="0" presId="urn:microsoft.com/office/officeart/2018/5/layout/IconCircleLabelList"/>
    <dgm:cxn modelId="{E2519D2B-70AC-4A33-9D9D-93EEB7A06B68}" type="presParOf" srcId="{A0036615-C7EB-4F77-8774-D1F8EFDE68BD}" destId="{8340B715-ABF4-4DE4-A01D-C2A91842D1F7}" srcOrd="3" destOrd="0" presId="urn:microsoft.com/office/officeart/2018/5/layout/IconCircleLabelList"/>
    <dgm:cxn modelId="{C23C0F46-E294-4789-A747-AB6D93CC5360}" type="presParOf" srcId="{0BE50F2F-7937-4865-ADD0-F3CF6E5B942D}" destId="{9D1A5E62-53AA-4835-9889-69978C7DE1DA}" srcOrd="7" destOrd="0" presId="urn:microsoft.com/office/officeart/2018/5/layout/IconCircleLabelList"/>
    <dgm:cxn modelId="{630AB41A-99D7-4614-9448-290E99BDBFA1}" type="presParOf" srcId="{0BE50F2F-7937-4865-ADD0-F3CF6E5B942D}" destId="{B3549568-2AC2-4139-8A72-363046D6F22A}" srcOrd="8" destOrd="0" presId="urn:microsoft.com/office/officeart/2018/5/layout/IconCircleLabelList"/>
    <dgm:cxn modelId="{46651713-258B-4490-80D6-E72A1AB27D45}" type="presParOf" srcId="{B3549568-2AC2-4139-8A72-363046D6F22A}" destId="{23E5B126-1D6F-450A-9396-7D129298B5DF}" srcOrd="0" destOrd="0" presId="urn:microsoft.com/office/officeart/2018/5/layout/IconCircleLabelList"/>
    <dgm:cxn modelId="{CC3112E6-B88D-4B3C-B3E1-CDCEC6B1D83D}" type="presParOf" srcId="{B3549568-2AC2-4139-8A72-363046D6F22A}" destId="{9AD0BCC1-AA1A-48D7-9BB3-8E5B2280AA5B}" srcOrd="1" destOrd="0" presId="urn:microsoft.com/office/officeart/2018/5/layout/IconCircleLabelList"/>
    <dgm:cxn modelId="{CD350C9B-DEE2-4B1A-975A-D55C80B5BEB1}" type="presParOf" srcId="{B3549568-2AC2-4139-8A72-363046D6F22A}" destId="{FFB7D8B2-C0F9-40E8-9F48-09514530415C}" srcOrd="2" destOrd="0" presId="urn:microsoft.com/office/officeart/2018/5/layout/IconCircleLabelList"/>
    <dgm:cxn modelId="{9BFDB72F-9302-4C08-9163-5831D8FE2E0D}" type="presParOf" srcId="{B3549568-2AC2-4139-8A72-363046D6F22A}" destId="{00A71532-166F-49D3-88AA-919250250207}"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03E7430-3BFC-4724-A421-C74BF781B40F}"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264D8161-E74C-4988-9AC7-01B4D576C915}">
      <dgm:prSet custT="1"/>
      <dgm:spPr/>
      <dgm:t>
        <a:bodyPr/>
        <a:lstStyle/>
        <a:p>
          <a:r>
            <a:rPr lang="en-US" sz="2800" i="0" baseline="0" dirty="0"/>
            <a:t>Jill I. Weller</a:t>
          </a:r>
          <a:endParaRPr lang="en-US" sz="2800" dirty="0"/>
        </a:p>
      </dgm:t>
    </dgm:pt>
    <dgm:pt modelId="{CF64F449-7D93-430B-BACB-DFEF93EC3059}" type="parTrans" cxnId="{9135D258-2F11-4E55-996B-3C0359F80CFC}">
      <dgm:prSet/>
      <dgm:spPr/>
      <dgm:t>
        <a:bodyPr/>
        <a:lstStyle/>
        <a:p>
          <a:endParaRPr lang="en-US"/>
        </a:p>
      </dgm:t>
    </dgm:pt>
    <dgm:pt modelId="{91CC36DD-8712-4C2E-83D3-506CE266D7DF}" type="sibTrans" cxnId="{9135D258-2F11-4E55-996B-3C0359F80CFC}">
      <dgm:prSet/>
      <dgm:spPr/>
      <dgm:t>
        <a:bodyPr/>
        <a:lstStyle/>
        <a:p>
          <a:endParaRPr lang="en-US"/>
        </a:p>
      </dgm:t>
    </dgm:pt>
    <dgm:pt modelId="{243C60CA-8281-463D-B540-AF8228BCE9B0}">
      <dgm:prSet custT="1"/>
      <dgm:spPr/>
      <dgm:t>
        <a:bodyPr/>
        <a:lstStyle/>
        <a:p>
          <a:r>
            <a:rPr lang="en-US" sz="2800" i="0" baseline="0" dirty="0"/>
            <a:t>Training Grant Analyst</a:t>
          </a:r>
          <a:endParaRPr lang="en-US" sz="2800" dirty="0"/>
        </a:p>
      </dgm:t>
    </dgm:pt>
    <dgm:pt modelId="{703A0CCE-B7FB-491F-AE31-A1EE41D08342}" type="parTrans" cxnId="{CDC89528-AB51-4205-A7BC-7277DA26A3DA}">
      <dgm:prSet/>
      <dgm:spPr/>
      <dgm:t>
        <a:bodyPr/>
        <a:lstStyle/>
        <a:p>
          <a:endParaRPr lang="en-US"/>
        </a:p>
      </dgm:t>
    </dgm:pt>
    <dgm:pt modelId="{6036F7E6-FECF-4A75-AEBD-726FD2F7220B}" type="sibTrans" cxnId="{CDC89528-AB51-4205-A7BC-7277DA26A3DA}">
      <dgm:prSet/>
      <dgm:spPr/>
      <dgm:t>
        <a:bodyPr/>
        <a:lstStyle/>
        <a:p>
          <a:endParaRPr lang="en-US"/>
        </a:p>
      </dgm:t>
    </dgm:pt>
    <dgm:pt modelId="{3B24B757-F2CF-4EDC-BD6E-065258A2ED29}">
      <dgm:prSet custT="1"/>
      <dgm:spPr/>
      <dgm:t>
        <a:bodyPr/>
        <a:lstStyle/>
        <a:p>
          <a:r>
            <a:rPr lang="en-US" sz="2800" i="0" baseline="0" dirty="0"/>
            <a:t>X43933</a:t>
          </a:r>
          <a:endParaRPr lang="en-US" sz="2800" dirty="0"/>
        </a:p>
      </dgm:t>
    </dgm:pt>
    <dgm:pt modelId="{79477A3F-D848-48F7-84D6-C14371582910}" type="parTrans" cxnId="{4C39808E-BCEF-4BF3-B46A-3B5125826084}">
      <dgm:prSet/>
      <dgm:spPr/>
      <dgm:t>
        <a:bodyPr/>
        <a:lstStyle/>
        <a:p>
          <a:endParaRPr lang="en-US"/>
        </a:p>
      </dgm:t>
    </dgm:pt>
    <dgm:pt modelId="{7CD27418-B3F7-4818-9B4C-79A8D0AA0C02}" type="sibTrans" cxnId="{4C39808E-BCEF-4BF3-B46A-3B5125826084}">
      <dgm:prSet/>
      <dgm:spPr/>
      <dgm:t>
        <a:bodyPr/>
        <a:lstStyle/>
        <a:p>
          <a:endParaRPr lang="en-US"/>
        </a:p>
      </dgm:t>
    </dgm:pt>
    <dgm:pt modelId="{1A24B5A2-3FED-4806-A230-091AF689660A}">
      <dgm:prSet custT="1"/>
      <dgm:spPr/>
      <dgm:t>
        <a:bodyPr/>
        <a:lstStyle/>
        <a:p>
          <a:r>
            <a:rPr lang="en-US" sz="2800"/>
            <a:t>jweller@ucsd.edu</a:t>
          </a:r>
        </a:p>
      </dgm:t>
    </dgm:pt>
    <dgm:pt modelId="{96733FA0-C723-4F1A-AB0C-F88FFED692FB}" type="parTrans" cxnId="{3B736BD4-1E9E-4610-9DB1-CFF0AA40E528}">
      <dgm:prSet/>
      <dgm:spPr/>
      <dgm:t>
        <a:bodyPr/>
        <a:lstStyle/>
        <a:p>
          <a:endParaRPr lang="en-US"/>
        </a:p>
      </dgm:t>
    </dgm:pt>
    <dgm:pt modelId="{13F93CDA-E207-44E8-8FC4-FA2168AB0D44}" type="sibTrans" cxnId="{3B736BD4-1E9E-4610-9DB1-CFF0AA40E528}">
      <dgm:prSet/>
      <dgm:spPr/>
      <dgm:t>
        <a:bodyPr/>
        <a:lstStyle/>
        <a:p>
          <a:endParaRPr lang="en-US"/>
        </a:p>
      </dgm:t>
    </dgm:pt>
    <dgm:pt modelId="{D8DAE686-30B4-4771-8011-CA29A2C2D84F}" type="pres">
      <dgm:prSet presAssocID="{003E7430-3BFC-4724-A421-C74BF781B40F}" presName="root" presStyleCnt="0">
        <dgm:presLayoutVars>
          <dgm:dir/>
          <dgm:resizeHandles val="exact"/>
        </dgm:presLayoutVars>
      </dgm:prSet>
      <dgm:spPr/>
      <dgm:t>
        <a:bodyPr/>
        <a:lstStyle/>
        <a:p>
          <a:endParaRPr lang="en-US"/>
        </a:p>
      </dgm:t>
    </dgm:pt>
    <dgm:pt modelId="{E8C97D05-4373-4CBB-B22C-FFE52A545439}" type="pres">
      <dgm:prSet presAssocID="{264D8161-E74C-4988-9AC7-01B4D576C915}" presName="compNode" presStyleCnt="0"/>
      <dgm:spPr/>
    </dgm:pt>
    <dgm:pt modelId="{75419FAD-BCBE-45C4-9495-C69ECFA29108}" type="pres">
      <dgm:prSet presAssocID="{264D8161-E74C-4988-9AC7-01B4D576C915}" presName="bgRect" presStyleLbl="bgShp" presStyleIdx="0" presStyleCnt="4"/>
      <dgm:spPr/>
    </dgm:pt>
    <dgm:pt modelId="{E5DDDAD7-3437-4112-B91A-F8F06AF358F0}" type="pres">
      <dgm:prSet presAssocID="{264D8161-E74C-4988-9AC7-01B4D576C915}"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Glue"/>
        </a:ext>
      </dgm:extLst>
    </dgm:pt>
    <dgm:pt modelId="{AF832C0D-58FF-40B6-A8EF-42D4430C4B8B}" type="pres">
      <dgm:prSet presAssocID="{264D8161-E74C-4988-9AC7-01B4D576C915}" presName="spaceRect" presStyleCnt="0"/>
      <dgm:spPr/>
    </dgm:pt>
    <dgm:pt modelId="{15194B06-1EA3-4321-B13B-6B41C20C9793}" type="pres">
      <dgm:prSet presAssocID="{264D8161-E74C-4988-9AC7-01B4D576C915}" presName="parTx" presStyleLbl="revTx" presStyleIdx="0" presStyleCnt="4">
        <dgm:presLayoutVars>
          <dgm:chMax val="0"/>
          <dgm:chPref val="0"/>
        </dgm:presLayoutVars>
      </dgm:prSet>
      <dgm:spPr/>
      <dgm:t>
        <a:bodyPr/>
        <a:lstStyle/>
        <a:p>
          <a:endParaRPr lang="en-US"/>
        </a:p>
      </dgm:t>
    </dgm:pt>
    <dgm:pt modelId="{14702950-E897-44C0-B94E-1AA995225BFB}" type="pres">
      <dgm:prSet presAssocID="{91CC36DD-8712-4C2E-83D3-506CE266D7DF}" presName="sibTrans" presStyleCnt="0"/>
      <dgm:spPr/>
    </dgm:pt>
    <dgm:pt modelId="{D1FB3BB4-E7D2-4B47-B88E-B1A689B5CAD8}" type="pres">
      <dgm:prSet presAssocID="{243C60CA-8281-463D-B540-AF8228BCE9B0}" presName="compNode" presStyleCnt="0"/>
      <dgm:spPr/>
    </dgm:pt>
    <dgm:pt modelId="{42FF5BDC-C5A9-4941-A011-3D1AC1EBFF4F}" type="pres">
      <dgm:prSet presAssocID="{243C60CA-8281-463D-B540-AF8228BCE9B0}" presName="bgRect" presStyleLbl="bgShp" presStyleIdx="1" presStyleCnt="4"/>
      <dgm:spPr/>
    </dgm:pt>
    <dgm:pt modelId="{451234A5-37BF-47F6-8B90-CD6FA6BFF056}" type="pres">
      <dgm:prSet presAssocID="{243C60CA-8281-463D-B540-AF8228BCE9B0}"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id="0" name="" descr="Teacher"/>
        </a:ext>
      </dgm:extLst>
    </dgm:pt>
    <dgm:pt modelId="{7888C6BE-FE6F-42FC-86B4-2D572B97AF5E}" type="pres">
      <dgm:prSet presAssocID="{243C60CA-8281-463D-B540-AF8228BCE9B0}" presName="spaceRect" presStyleCnt="0"/>
      <dgm:spPr/>
    </dgm:pt>
    <dgm:pt modelId="{9080E57F-3DEB-481E-8681-DF46C741A8DC}" type="pres">
      <dgm:prSet presAssocID="{243C60CA-8281-463D-B540-AF8228BCE9B0}" presName="parTx" presStyleLbl="revTx" presStyleIdx="1" presStyleCnt="4">
        <dgm:presLayoutVars>
          <dgm:chMax val="0"/>
          <dgm:chPref val="0"/>
        </dgm:presLayoutVars>
      </dgm:prSet>
      <dgm:spPr/>
      <dgm:t>
        <a:bodyPr/>
        <a:lstStyle/>
        <a:p>
          <a:endParaRPr lang="en-US"/>
        </a:p>
      </dgm:t>
    </dgm:pt>
    <dgm:pt modelId="{376851F0-EECC-4B8C-BD09-6D0356AE563F}" type="pres">
      <dgm:prSet presAssocID="{6036F7E6-FECF-4A75-AEBD-726FD2F7220B}" presName="sibTrans" presStyleCnt="0"/>
      <dgm:spPr/>
    </dgm:pt>
    <dgm:pt modelId="{1119B62C-BFB8-4E93-9D16-4DB3198CF864}" type="pres">
      <dgm:prSet presAssocID="{3B24B757-F2CF-4EDC-BD6E-065258A2ED29}" presName="compNode" presStyleCnt="0"/>
      <dgm:spPr/>
    </dgm:pt>
    <dgm:pt modelId="{04F16C02-E9B7-46D4-939C-F070ADD107AD}" type="pres">
      <dgm:prSet presAssocID="{3B24B757-F2CF-4EDC-BD6E-065258A2ED29}" presName="bgRect" presStyleLbl="bgShp" presStyleIdx="2" presStyleCnt="4"/>
      <dgm:spPr/>
    </dgm:pt>
    <dgm:pt modelId="{09F765AE-D375-4121-BBCC-CAFE76DA3575}" type="pres">
      <dgm:prSet presAssocID="{3B24B757-F2CF-4EDC-BD6E-065258A2ED29}" presName="iconRect" presStyleLbl="node1" presStyleIdx="2" presStyleCnt="4"/>
      <dgm:spPr>
        <a:blipFill>
          <a:blip xmlns:r="http://schemas.openxmlformats.org/officeDocument/2006/relationships" r:embed="rId5">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a:blipFill>
        <a:ln>
          <a:noFill/>
        </a:ln>
      </dgm:spPr>
    </dgm:pt>
    <dgm:pt modelId="{BFC1E851-183D-4204-A370-E5EB401CED1F}" type="pres">
      <dgm:prSet presAssocID="{3B24B757-F2CF-4EDC-BD6E-065258A2ED29}" presName="spaceRect" presStyleCnt="0"/>
      <dgm:spPr/>
    </dgm:pt>
    <dgm:pt modelId="{8411EBFD-C092-4290-B16F-7375C109BAFC}" type="pres">
      <dgm:prSet presAssocID="{3B24B757-F2CF-4EDC-BD6E-065258A2ED29}" presName="parTx" presStyleLbl="revTx" presStyleIdx="2" presStyleCnt="4">
        <dgm:presLayoutVars>
          <dgm:chMax val="0"/>
          <dgm:chPref val="0"/>
        </dgm:presLayoutVars>
      </dgm:prSet>
      <dgm:spPr/>
      <dgm:t>
        <a:bodyPr/>
        <a:lstStyle/>
        <a:p>
          <a:endParaRPr lang="en-US"/>
        </a:p>
      </dgm:t>
    </dgm:pt>
    <dgm:pt modelId="{D27F8E7D-6BF6-4F6B-A546-B349424247BC}" type="pres">
      <dgm:prSet presAssocID="{7CD27418-B3F7-4818-9B4C-79A8D0AA0C02}" presName="sibTrans" presStyleCnt="0"/>
      <dgm:spPr/>
    </dgm:pt>
    <dgm:pt modelId="{EC242E0D-8EC9-4FEA-AAB3-75CC1A58A632}" type="pres">
      <dgm:prSet presAssocID="{1A24B5A2-3FED-4806-A230-091AF689660A}" presName="compNode" presStyleCnt="0"/>
      <dgm:spPr/>
    </dgm:pt>
    <dgm:pt modelId="{6B959E56-1D90-4E13-9256-E440D3B25F80}" type="pres">
      <dgm:prSet presAssocID="{1A24B5A2-3FED-4806-A230-091AF689660A}" presName="bgRect" presStyleLbl="bgShp" presStyleIdx="3" presStyleCnt="4"/>
      <dgm:spPr/>
    </dgm:pt>
    <dgm:pt modelId="{C8623D59-98EC-44E5-9AED-0B6FB66BB21A}" type="pres">
      <dgm:prSet presAssocID="{1A24B5A2-3FED-4806-A230-091AF689660A}" presName="iconRect" presStyleLbl="node1" presStyleIdx="3" presStyleCnt="4"/>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a:blipFill>
        <a:ln>
          <a:noFill/>
        </a:ln>
      </dgm:spPr>
      <dgm:extLst>
        <a:ext uri="{E40237B7-FDA0-4F09-8148-C483321AD2D9}">
          <dgm14:cNvPr xmlns:dgm14="http://schemas.microsoft.com/office/drawing/2010/diagram" id="0" name="" descr="Email"/>
        </a:ext>
      </dgm:extLst>
    </dgm:pt>
    <dgm:pt modelId="{3FE9F0E5-1C21-4870-A13C-EF3C76B9AE0D}" type="pres">
      <dgm:prSet presAssocID="{1A24B5A2-3FED-4806-A230-091AF689660A}" presName="spaceRect" presStyleCnt="0"/>
      <dgm:spPr/>
    </dgm:pt>
    <dgm:pt modelId="{4FD8FC3C-0BDE-478A-9E21-A1C19B4BC0B0}" type="pres">
      <dgm:prSet presAssocID="{1A24B5A2-3FED-4806-A230-091AF689660A}" presName="parTx" presStyleLbl="revTx" presStyleIdx="3" presStyleCnt="4">
        <dgm:presLayoutVars>
          <dgm:chMax val="0"/>
          <dgm:chPref val="0"/>
        </dgm:presLayoutVars>
      </dgm:prSet>
      <dgm:spPr/>
      <dgm:t>
        <a:bodyPr/>
        <a:lstStyle/>
        <a:p>
          <a:endParaRPr lang="en-US"/>
        </a:p>
      </dgm:t>
    </dgm:pt>
  </dgm:ptLst>
  <dgm:cxnLst>
    <dgm:cxn modelId="{49033250-CE3C-4734-A57A-D8355B9EC193}" type="presOf" srcId="{003E7430-3BFC-4724-A421-C74BF781B40F}" destId="{D8DAE686-30B4-4771-8011-CA29A2C2D84F}" srcOrd="0" destOrd="0" presId="urn:microsoft.com/office/officeart/2018/2/layout/IconVerticalSolidList"/>
    <dgm:cxn modelId="{9135D258-2F11-4E55-996B-3C0359F80CFC}" srcId="{003E7430-3BFC-4724-A421-C74BF781B40F}" destId="{264D8161-E74C-4988-9AC7-01B4D576C915}" srcOrd="0" destOrd="0" parTransId="{CF64F449-7D93-430B-BACB-DFEF93EC3059}" sibTransId="{91CC36DD-8712-4C2E-83D3-506CE266D7DF}"/>
    <dgm:cxn modelId="{CDC89528-AB51-4205-A7BC-7277DA26A3DA}" srcId="{003E7430-3BFC-4724-A421-C74BF781B40F}" destId="{243C60CA-8281-463D-B540-AF8228BCE9B0}" srcOrd="1" destOrd="0" parTransId="{703A0CCE-B7FB-491F-AE31-A1EE41D08342}" sibTransId="{6036F7E6-FECF-4A75-AEBD-726FD2F7220B}"/>
    <dgm:cxn modelId="{148592F3-F190-486A-9B81-CC5A164D871B}" type="presOf" srcId="{243C60CA-8281-463D-B540-AF8228BCE9B0}" destId="{9080E57F-3DEB-481E-8681-DF46C741A8DC}" srcOrd="0" destOrd="0" presId="urn:microsoft.com/office/officeart/2018/2/layout/IconVerticalSolidList"/>
    <dgm:cxn modelId="{4C39808E-BCEF-4BF3-B46A-3B5125826084}" srcId="{003E7430-3BFC-4724-A421-C74BF781B40F}" destId="{3B24B757-F2CF-4EDC-BD6E-065258A2ED29}" srcOrd="2" destOrd="0" parTransId="{79477A3F-D848-48F7-84D6-C14371582910}" sibTransId="{7CD27418-B3F7-4818-9B4C-79A8D0AA0C02}"/>
    <dgm:cxn modelId="{A661846F-BC49-4C4B-AF34-EAEF17BC1533}" type="presOf" srcId="{264D8161-E74C-4988-9AC7-01B4D576C915}" destId="{15194B06-1EA3-4321-B13B-6B41C20C9793}" srcOrd="0" destOrd="0" presId="urn:microsoft.com/office/officeart/2018/2/layout/IconVerticalSolidList"/>
    <dgm:cxn modelId="{3B736BD4-1E9E-4610-9DB1-CFF0AA40E528}" srcId="{003E7430-3BFC-4724-A421-C74BF781B40F}" destId="{1A24B5A2-3FED-4806-A230-091AF689660A}" srcOrd="3" destOrd="0" parTransId="{96733FA0-C723-4F1A-AB0C-F88FFED692FB}" sibTransId="{13F93CDA-E207-44E8-8FC4-FA2168AB0D44}"/>
    <dgm:cxn modelId="{092C9563-E54F-475C-A40C-712CF16C2CC8}" type="presOf" srcId="{1A24B5A2-3FED-4806-A230-091AF689660A}" destId="{4FD8FC3C-0BDE-478A-9E21-A1C19B4BC0B0}" srcOrd="0" destOrd="0" presId="urn:microsoft.com/office/officeart/2018/2/layout/IconVerticalSolidList"/>
    <dgm:cxn modelId="{C964D85A-71FB-465E-819C-0AD20E70BC62}" type="presOf" srcId="{3B24B757-F2CF-4EDC-BD6E-065258A2ED29}" destId="{8411EBFD-C092-4290-B16F-7375C109BAFC}" srcOrd="0" destOrd="0" presId="urn:microsoft.com/office/officeart/2018/2/layout/IconVerticalSolidList"/>
    <dgm:cxn modelId="{B4C8A503-91E1-4BFE-928E-B963D24C109D}" type="presParOf" srcId="{D8DAE686-30B4-4771-8011-CA29A2C2D84F}" destId="{E8C97D05-4373-4CBB-B22C-FFE52A545439}" srcOrd="0" destOrd="0" presId="urn:microsoft.com/office/officeart/2018/2/layout/IconVerticalSolidList"/>
    <dgm:cxn modelId="{444FD103-28C1-4876-8C63-9D1D64B2C293}" type="presParOf" srcId="{E8C97D05-4373-4CBB-B22C-FFE52A545439}" destId="{75419FAD-BCBE-45C4-9495-C69ECFA29108}" srcOrd="0" destOrd="0" presId="urn:microsoft.com/office/officeart/2018/2/layout/IconVerticalSolidList"/>
    <dgm:cxn modelId="{D1E62744-71A9-4065-B734-2507B7848582}" type="presParOf" srcId="{E8C97D05-4373-4CBB-B22C-FFE52A545439}" destId="{E5DDDAD7-3437-4112-B91A-F8F06AF358F0}" srcOrd="1" destOrd="0" presId="urn:microsoft.com/office/officeart/2018/2/layout/IconVerticalSolidList"/>
    <dgm:cxn modelId="{463A58C9-D028-44D7-8664-56CEE11A1AE6}" type="presParOf" srcId="{E8C97D05-4373-4CBB-B22C-FFE52A545439}" destId="{AF832C0D-58FF-40B6-A8EF-42D4430C4B8B}" srcOrd="2" destOrd="0" presId="urn:microsoft.com/office/officeart/2018/2/layout/IconVerticalSolidList"/>
    <dgm:cxn modelId="{A2A79A34-7A62-4B59-8559-83B6B75F8593}" type="presParOf" srcId="{E8C97D05-4373-4CBB-B22C-FFE52A545439}" destId="{15194B06-1EA3-4321-B13B-6B41C20C9793}" srcOrd="3" destOrd="0" presId="urn:microsoft.com/office/officeart/2018/2/layout/IconVerticalSolidList"/>
    <dgm:cxn modelId="{FC7CB75C-D800-47A1-985F-76766D1E8157}" type="presParOf" srcId="{D8DAE686-30B4-4771-8011-CA29A2C2D84F}" destId="{14702950-E897-44C0-B94E-1AA995225BFB}" srcOrd="1" destOrd="0" presId="urn:microsoft.com/office/officeart/2018/2/layout/IconVerticalSolidList"/>
    <dgm:cxn modelId="{B8F58BE5-EC2F-4039-AF4C-6DCAD91F5E2D}" type="presParOf" srcId="{D8DAE686-30B4-4771-8011-CA29A2C2D84F}" destId="{D1FB3BB4-E7D2-4B47-B88E-B1A689B5CAD8}" srcOrd="2" destOrd="0" presId="urn:microsoft.com/office/officeart/2018/2/layout/IconVerticalSolidList"/>
    <dgm:cxn modelId="{DC04003F-1F89-46A7-B626-FB382BC3613A}" type="presParOf" srcId="{D1FB3BB4-E7D2-4B47-B88E-B1A689B5CAD8}" destId="{42FF5BDC-C5A9-4941-A011-3D1AC1EBFF4F}" srcOrd="0" destOrd="0" presId="urn:microsoft.com/office/officeart/2018/2/layout/IconVerticalSolidList"/>
    <dgm:cxn modelId="{7A15C7F6-4C57-4985-B0FA-430E80A529C6}" type="presParOf" srcId="{D1FB3BB4-E7D2-4B47-B88E-B1A689B5CAD8}" destId="{451234A5-37BF-47F6-8B90-CD6FA6BFF056}" srcOrd="1" destOrd="0" presId="urn:microsoft.com/office/officeart/2018/2/layout/IconVerticalSolidList"/>
    <dgm:cxn modelId="{7DD8AE46-7366-473B-9356-74CF1FD29FAB}" type="presParOf" srcId="{D1FB3BB4-E7D2-4B47-B88E-B1A689B5CAD8}" destId="{7888C6BE-FE6F-42FC-86B4-2D572B97AF5E}" srcOrd="2" destOrd="0" presId="urn:microsoft.com/office/officeart/2018/2/layout/IconVerticalSolidList"/>
    <dgm:cxn modelId="{6E53D589-B8D4-4986-BD50-FA7C866965F3}" type="presParOf" srcId="{D1FB3BB4-E7D2-4B47-B88E-B1A689B5CAD8}" destId="{9080E57F-3DEB-481E-8681-DF46C741A8DC}" srcOrd="3" destOrd="0" presId="urn:microsoft.com/office/officeart/2018/2/layout/IconVerticalSolidList"/>
    <dgm:cxn modelId="{C3BE3DB1-B05B-42E1-B6CD-A1E4A755674B}" type="presParOf" srcId="{D8DAE686-30B4-4771-8011-CA29A2C2D84F}" destId="{376851F0-EECC-4B8C-BD09-6D0356AE563F}" srcOrd="3" destOrd="0" presId="urn:microsoft.com/office/officeart/2018/2/layout/IconVerticalSolidList"/>
    <dgm:cxn modelId="{675B1513-9E18-4BB0-BECD-DEF40A02D61A}" type="presParOf" srcId="{D8DAE686-30B4-4771-8011-CA29A2C2D84F}" destId="{1119B62C-BFB8-4E93-9D16-4DB3198CF864}" srcOrd="4" destOrd="0" presId="urn:microsoft.com/office/officeart/2018/2/layout/IconVerticalSolidList"/>
    <dgm:cxn modelId="{143C41B1-A1CF-4F5C-8E49-86CFE728F8F4}" type="presParOf" srcId="{1119B62C-BFB8-4E93-9D16-4DB3198CF864}" destId="{04F16C02-E9B7-46D4-939C-F070ADD107AD}" srcOrd="0" destOrd="0" presId="urn:microsoft.com/office/officeart/2018/2/layout/IconVerticalSolidList"/>
    <dgm:cxn modelId="{648E53C9-13DE-4734-9AC4-CDF68247C12F}" type="presParOf" srcId="{1119B62C-BFB8-4E93-9D16-4DB3198CF864}" destId="{09F765AE-D375-4121-BBCC-CAFE76DA3575}" srcOrd="1" destOrd="0" presId="urn:microsoft.com/office/officeart/2018/2/layout/IconVerticalSolidList"/>
    <dgm:cxn modelId="{014DDDBD-9278-4735-8D3A-C7C745E48F13}" type="presParOf" srcId="{1119B62C-BFB8-4E93-9D16-4DB3198CF864}" destId="{BFC1E851-183D-4204-A370-E5EB401CED1F}" srcOrd="2" destOrd="0" presId="urn:microsoft.com/office/officeart/2018/2/layout/IconVerticalSolidList"/>
    <dgm:cxn modelId="{3CB5446F-42F5-4942-B5F3-B167077F44DB}" type="presParOf" srcId="{1119B62C-BFB8-4E93-9D16-4DB3198CF864}" destId="{8411EBFD-C092-4290-B16F-7375C109BAFC}" srcOrd="3" destOrd="0" presId="urn:microsoft.com/office/officeart/2018/2/layout/IconVerticalSolidList"/>
    <dgm:cxn modelId="{1E22DBA5-9D9A-49BB-BE2A-74D74B641351}" type="presParOf" srcId="{D8DAE686-30B4-4771-8011-CA29A2C2D84F}" destId="{D27F8E7D-6BF6-4F6B-A546-B349424247BC}" srcOrd="5" destOrd="0" presId="urn:microsoft.com/office/officeart/2018/2/layout/IconVerticalSolidList"/>
    <dgm:cxn modelId="{7C376CCB-BAD2-4621-9A06-B6F31F23289A}" type="presParOf" srcId="{D8DAE686-30B4-4771-8011-CA29A2C2D84F}" destId="{EC242E0D-8EC9-4FEA-AAB3-75CC1A58A632}" srcOrd="6" destOrd="0" presId="urn:microsoft.com/office/officeart/2018/2/layout/IconVerticalSolidList"/>
    <dgm:cxn modelId="{DABA6E25-6D10-47C0-9943-B83CF23022C9}" type="presParOf" srcId="{EC242E0D-8EC9-4FEA-AAB3-75CC1A58A632}" destId="{6B959E56-1D90-4E13-9256-E440D3B25F80}" srcOrd="0" destOrd="0" presId="urn:microsoft.com/office/officeart/2018/2/layout/IconVerticalSolidList"/>
    <dgm:cxn modelId="{CF1E4DFC-2D0D-444A-AB2C-F92D1BE47B86}" type="presParOf" srcId="{EC242E0D-8EC9-4FEA-AAB3-75CC1A58A632}" destId="{C8623D59-98EC-44E5-9AED-0B6FB66BB21A}" srcOrd="1" destOrd="0" presId="urn:microsoft.com/office/officeart/2018/2/layout/IconVerticalSolidList"/>
    <dgm:cxn modelId="{465A8C27-C9A4-42B8-A630-D97CCAA73324}" type="presParOf" srcId="{EC242E0D-8EC9-4FEA-AAB3-75CC1A58A632}" destId="{3FE9F0E5-1C21-4870-A13C-EF3C76B9AE0D}" srcOrd="2" destOrd="0" presId="urn:microsoft.com/office/officeart/2018/2/layout/IconVerticalSolidList"/>
    <dgm:cxn modelId="{E02E96E0-D2FB-442C-A5BB-639D612595A3}" type="presParOf" srcId="{EC242E0D-8EC9-4FEA-AAB3-75CC1A58A632}" destId="{4FD8FC3C-0BDE-478A-9E21-A1C19B4BC0B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883C18-0ABA-4C1F-A42A-AF85ED30E0EA}">
      <dsp:nvSpPr>
        <dsp:cNvPr id="0" name=""/>
        <dsp:cNvSpPr/>
      </dsp:nvSpPr>
      <dsp:spPr>
        <a:xfrm>
          <a:off x="592801" y="97592"/>
          <a:ext cx="1098000" cy="109800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212FDA-ECDC-4B87-98FE-AA71D17F43BA}">
      <dsp:nvSpPr>
        <dsp:cNvPr id="0" name=""/>
        <dsp:cNvSpPr/>
      </dsp:nvSpPr>
      <dsp:spPr>
        <a:xfrm>
          <a:off x="826801" y="331592"/>
          <a:ext cx="630000" cy="630000"/>
        </a:xfrm>
        <a:prstGeom prst="rect">
          <a:avLst/>
        </a:prstGeom>
        <a:blipFill>
          <a:blip xmlns:r="http://schemas.openxmlformats.org/officeDocument/2006/relationships" r:embed="rId1">
            <a:duotone>
              <a:prstClr val="black"/>
              <a:schemeClr val="accent6">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4A00C3B-1FA6-4D32-A55F-80FDDC4A3A9B}">
      <dsp:nvSpPr>
        <dsp:cNvPr id="0" name=""/>
        <dsp:cNvSpPr/>
      </dsp:nvSpPr>
      <dsp:spPr>
        <a:xfrm>
          <a:off x="110743" y="1537592"/>
          <a:ext cx="2062116" cy="1180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244600">
            <a:lnSpc>
              <a:spcPct val="90000"/>
            </a:lnSpc>
            <a:spcBef>
              <a:spcPct val="0"/>
            </a:spcBef>
            <a:spcAft>
              <a:spcPct val="35000"/>
            </a:spcAft>
            <a:defRPr cap="all"/>
          </a:pPr>
          <a:r>
            <a:rPr lang="en-US" sz="2800" kern="1200" dirty="0">
              <a:latin typeface="+mj-lt"/>
            </a:rPr>
            <a:t>Know your Resources</a:t>
          </a:r>
        </a:p>
      </dsp:txBody>
      <dsp:txXfrm>
        <a:off x="110743" y="1537592"/>
        <a:ext cx="2062116" cy="1180120"/>
      </dsp:txXfrm>
    </dsp:sp>
    <dsp:sp modelId="{643664F9-9D05-4521-BC45-FA7A81CE23DF}">
      <dsp:nvSpPr>
        <dsp:cNvPr id="0" name=""/>
        <dsp:cNvSpPr/>
      </dsp:nvSpPr>
      <dsp:spPr>
        <a:xfrm>
          <a:off x="2838860" y="97592"/>
          <a:ext cx="1098000" cy="109800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FC01A9-8A21-4390-B2E6-37FB9FDFD0C0}">
      <dsp:nvSpPr>
        <dsp:cNvPr id="0" name=""/>
        <dsp:cNvSpPr/>
      </dsp:nvSpPr>
      <dsp:spPr>
        <a:xfrm>
          <a:off x="3072860" y="331592"/>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C84238F-BAAA-47AC-A1FB-70F676A9D971}">
      <dsp:nvSpPr>
        <dsp:cNvPr id="0" name=""/>
        <dsp:cNvSpPr/>
      </dsp:nvSpPr>
      <dsp:spPr>
        <a:xfrm>
          <a:off x="2487860" y="1537592"/>
          <a:ext cx="1800000" cy="1180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244600">
            <a:lnSpc>
              <a:spcPct val="90000"/>
            </a:lnSpc>
            <a:spcBef>
              <a:spcPct val="0"/>
            </a:spcBef>
            <a:spcAft>
              <a:spcPct val="35000"/>
            </a:spcAft>
            <a:defRPr cap="all"/>
          </a:pPr>
          <a:r>
            <a:rPr lang="en-US" sz="2800" kern="1200" dirty="0">
              <a:latin typeface="+mj-lt"/>
            </a:rPr>
            <a:t>Forms</a:t>
          </a:r>
        </a:p>
      </dsp:txBody>
      <dsp:txXfrm>
        <a:off x="2487860" y="1537592"/>
        <a:ext cx="1800000" cy="1180120"/>
      </dsp:txXfrm>
    </dsp:sp>
    <dsp:sp modelId="{245BDEE3-70CB-47D1-820C-53F1AEBEBB29}">
      <dsp:nvSpPr>
        <dsp:cNvPr id="0" name=""/>
        <dsp:cNvSpPr/>
      </dsp:nvSpPr>
      <dsp:spPr>
        <a:xfrm>
          <a:off x="4953860" y="97592"/>
          <a:ext cx="1098000" cy="109800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AD17C8-3542-4EA1-9ACE-ADC7C58902F2}">
      <dsp:nvSpPr>
        <dsp:cNvPr id="0" name=""/>
        <dsp:cNvSpPr/>
      </dsp:nvSpPr>
      <dsp:spPr>
        <a:xfrm>
          <a:off x="5187860" y="331592"/>
          <a:ext cx="630000" cy="630000"/>
        </a:xfrm>
        <a:prstGeom prst="rect">
          <a:avLst/>
        </a:prstGeom>
        <a:blipFill>
          <a:blip xmlns:r="http://schemas.openxmlformats.org/officeDocument/2006/relationships" r:embed="rId5">
            <a:duotone>
              <a:prstClr val="black"/>
              <a:schemeClr val="accent4">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0725C67-68D0-4FFC-A6E8-CDEBD38DC26E}">
      <dsp:nvSpPr>
        <dsp:cNvPr id="0" name=""/>
        <dsp:cNvSpPr/>
      </dsp:nvSpPr>
      <dsp:spPr>
        <a:xfrm>
          <a:off x="4602860" y="1537592"/>
          <a:ext cx="1800000" cy="1180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244600">
            <a:lnSpc>
              <a:spcPct val="90000"/>
            </a:lnSpc>
            <a:spcBef>
              <a:spcPct val="0"/>
            </a:spcBef>
            <a:spcAft>
              <a:spcPct val="35000"/>
            </a:spcAft>
            <a:defRPr cap="all"/>
          </a:pPr>
          <a:r>
            <a:rPr lang="en-US" sz="2800" kern="1200" dirty="0">
              <a:latin typeface="+mj-lt"/>
            </a:rPr>
            <a:t>Reports and </a:t>
          </a:r>
          <a:br>
            <a:rPr lang="en-US" sz="2800" kern="1200" dirty="0">
              <a:latin typeface="+mj-lt"/>
            </a:rPr>
          </a:br>
          <a:r>
            <a:rPr lang="en-US" sz="2800" kern="1200" dirty="0">
              <a:latin typeface="+mj-lt"/>
            </a:rPr>
            <a:t>data</a:t>
          </a:r>
        </a:p>
      </dsp:txBody>
      <dsp:txXfrm>
        <a:off x="4602860" y="1537592"/>
        <a:ext cx="1800000" cy="1180120"/>
      </dsp:txXfrm>
    </dsp:sp>
    <dsp:sp modelId="{044EDB15-1767-4796-995F-EA34B9E41DFF}">
      <dsp:nvSpPr>
        <dsp:cNvPr id="0" name=""/>
        <dsp:cNvSpPr/>
      </dsp:nvSpPr>
      <dsp:spPr>
        <a:xfrm>
          <a:off x="1332682" y="3167713"/>
          <a:ext cx="1098000" cy="109800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303EC9-8CEB-486E-8C81-CCF9535F4E82}">
      <dsp:nvSpPr>
        <dsp:cNvPr id="0" name=""/>
        <dsp:cNvSpPr/>
      </dsp:nvSpPr>
      <dsp:spPr>
        <a:xfrm>
          <a:off x="1566682" y="3401713"/>
          <a:ext cx="630000" cy="630000"/>
        </a:xfrm>
        <a:prstGeom prst="rect">
          <a:avLst/>
        </a:prstGeom>
        <a:blipFill>
          <a:blip xmlns:r="http://schemas.openxmlformats.org/officeDocument/2006/relationships" r:embed="rId7">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340B715-ABF4-4DE4-A01D-C2A91842D1F7}">
      <dsp:nvSpPr>
        <dsp:cNvPr id="0" name=""/>
        <dsp:cNvSpPr/>
      </dsp:nvSpPr>
      <dsp:spPr>
        <a:xfrm>
          <a:off x="717676" y="4607713"/>
          <a:ext cx="2328012" cy="1180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244600">
            <a:lnSpc>
              <a:spcPct val="90000"/>
            </a:lnSpc>
            <a:spcBef>
              <a:spcPct val="0"/>
            </a:spcBef>
            <a:spcAft>
              <a:spcPct val="35000"/>
            </a:spcAft>
            <a:defRPr cap="all"/>
          </a:pPr>
          <a:r>
            <a:rPr lang="en-US" sz="2800" kern="1200" dirty="0">
              <a:latin typeface="+mj-lt"/>
            </a:rPr>
            <a:t>Templates</a:t>
          </a:r>
        </a:p>
      </dsp:txBody>
      <dsp:txXfrm>
        <a:off x="717676" y="4607713"/>
        <a:ext cx="2328012" cy="1180120"/>
      </dsp:txXfrm>
    </dsp:sp>
    <dsp:sp modelId="{23E5B126-1D6F-450A-9396-7D129298B5DF}">
      <dsp:nvSpPr>
        <dsp:cNvPr id="0" name=""/>
        <dsp:cNvSpPr/>
      </dsp:nvSpPr>
      <dsp:spPr>
        <a:xfrm>
          <a:off x="4029308" y="3167713"/>
          <a:ext cx="1098000" cy="109800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AD0BCC1-AA1A-48D7-9BB3-8E5B2280AA5B}">
      <dsp:nvSpPr>
        <dsp:cNvPr id="0" name=""/>
        <dsp:cNvSpPr/>
      </dsp:nvSpPr>
      <dsp:spPr>
        <a:xfrm>
          <a:off x="4263308" y="3401713"/>
          <a:ext cx="630000" cy="630000"/>
        </a:xfrm>
        <a:prstGeom prst="rect">
          <a:avLst/>
        </a:prstGeom>
        <a:blipFill>
          <a:blip xmlns:r="http://schemas.openxmlformats.org/officeDocument/2006/relationships" r:embed="rId9">
            <a:duotone>
              <a:prstClr val="black"/>
              <a:schemeClr val="accent5">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A71532-166F-49D3-88AA-919250250207}">
      <dsp:nvSpPr>
        <dsp:cNvPr id="0" name=""/>
        <dsp:cNvSpPr/>
      </dsp:nvSpPr>
      <dsp:spPr>
        <a:xfrm>
          <a:off x="3360689" y="4607713"/>
          <a:ext cx="2435238" cy="1180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244600">
            <a:lnSpc>
              <a:spcPct val="90000"/>
            </a:lnSpc>
            <a:spcBef>
              <a:spcPct val="0"/>
            </a:spcBef>
            <a:spcAft>
              <a:spcPct val="35000"/>
            </a:spcAft>
            <a:defRPr cap="all"/>
          </a:pPr>
          <a:r>
            <a:rPr lang="en-US" sz="2800" kern="1200" dirty="0">
              <a:latin typeface="+mj-lt"/>
            </a:rPr>
            <a:t>Handouts</a:t>
          </a:r>
        </a:p>
      </dsp:txBody>
      <dsp:txXfrm>
        <a:off x="3360689" y="4607713"/>
        <a:ext cx="2435238" cy="11801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419FAD-BCBE-45C4-9495-C69ECFA29108}">
      <dsp:nvSpPr>
        <dsp:cNvPr id="0" name=""/>
        <dsp:cNvSpPr/>
      </dsp:nvSpPr>
      <dsp:spPr>
        <a:xfrm>
          <a:off x="0" y="2442"/>
          <a:ext cx="6513603" cy="12380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DDDAD7-3437-4112-B91A-F8F06AF358F0}">
      <dsp:nvSpPr>
        <dsp:cNvPr id="0" name=""/>
        <dsp:cNvSpPr/>
      </dsp:nvSpPr>
      <dsp:spPr>
        <a:xfrm>
          <a:off x="374497" y="280994"/>
          <a:ext cx="680904" cy="6809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5194B06-1EA3-4321-B13B-6B41C20C9793}">
      <dsp:nvSpPr>
        <dsp:cNvPr id="0" name=""/>
        <dsp:cNvSpPr/>
      </dsp:nvSpPr>
      <dsp:spPr>
        <a:xfrm>
          <a:off x="1429899" y="2442"/>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lvl="0" algn="l" defTabSz="1244600">
            <a:lnSpc>
              <a:spcPct val="90000"/>
            </a:lnSpc>
            <a:spcBef>
              <a:spcPct val="0"/>
            </a:spcBef>
            <a:spcAft>
              <a:spcPct val="35000"/>
            </a:spcAft>
          </a:pPr>
          <a:r>
            <a:rPr lang="en-US" sz="2800" i="0" kern="1200" baseline="0" dirty="0"/>
            <a:t>Jill I. Weller</a:t>
          </a:r>
          <a:endParaRPr lang="en-US" sz="2800" kern="1200" dirty="0"/>
        </a:p>
      </dsp:txBody>
      <dsp:txXfrm>
        <a:off x="1429899" y="2442"/>
        <a:ext cx="5083704" cy="1238008"/>
      </dsp:txXfrm>
    </dsp:sp>
    <dsp:sp modelId="{42FF5BDC-C5A9-4941-A011-3D1AC1EBFF4F}">
      <dsp:nvSpPr>
        <dsp:cNvPr id="0" name=""/>
        <dsp:cNvSpPr/>
      </dsp:nvSpPr>
      <dsp:spPr>
        <a:xfrm>
          <a:off x="0" y="1549953"/>
          <a:ext cx="6513603" cy="12380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1234A5-37BF-47F6-8B90-CD6FA6BFF056}">
      <dsp:nvSpPr>
        <dsp:cNvPr id="0" name=""/>
        <dsp:cNvSpPr/>
      </dsp:nvSpPr>
      <dsp:spPr>
        <a:xfrm>
          <a:off x="374497" y="1828505"/>
          <a:ext cx="680904" cy="6809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080E57F-3DEB-481E-8681-DF46C741A8DC}">
      <dsp:nvSpPr>
        <dsp:cNvPr id="0" name=""/>
        <dsp:cNvSpPr/>
      </dsp:nvSpPr>
      <dsp:spPr>
        <a:xfrm>
          <a:off x="1429899" y="1549953"/>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lvl="0" algn="l" defTabSz="1244600">
            <a:lnSpc>
              <a:spcPct val="90000"/>
            </a:lnSpc>
            <a:spcBef>
              <a:spcPct val="0"/>
            </a:spcBef>
            <a:spcAft>
              <a:spcPct val="35000"/>
            </a:spcAft>
          </a:pPr>
          <a:r>
            <a:rPr lang="en-US" sz="2800" i="0" kern="1200" baseline="0" dirty="0"/>
            <a:t>Training Grant Analyst</a:t>
          </a:r>
          <a:endParaRPr lang="en-US" sz="2800" kern="1200" dirty="0"/>
        </a:p>
      </dsp:txBody>
      <dsp:txXfrm>
        <a:off x="1429899" y="1549953"/>
        <a:ext cx="5083704" cy="1238008"/>
      </dsp:txXfrm>
    </dsp:sp>
    <dsp:sp modelId="{04F16C02-E9B7-46D4-939C-F070ADD107AD}">
      <dsp:nvSpPr>
        <dsp:cNvPr id="0" name=""/>
        <dsp:cNvSpPr/>
      </dsp:nvSpPr>
      <dsp:spPr>
        <a:xfrm>
          <a:off x="0" y="3097464"/>
          <a:ext cx="6513603" cy="12380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F765AE-D375-4121-BBCC-CAFE76DA3575}">
      <dsp:nvSpPr>
        <dsp:cNvPr id="0" name=""/>
        <dsp:cNvSpPr/>
      </dsp:nvSpPr>
      <dsp:spPr>
        <a:xfrm>
          <a:off x="374497" y="3376015"/>
          <a:ext cx="680904" cy="680904"/>
        </a:xfrm>
        <a:prstGeom prst="rect">
          <a:avLst/>
        </a:prstGeom>
        <a:blipFill>
          <a:blip xmlns:r="http://schemas.openxmlformats.org/officeDocument/2006/relationships" r:embed="rId5">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11EBFD-C092-4290-B16F-7375C109BAFC}">
      <dsp:nvSpPr>
        <dsp:cNvPr id="0" name=""/>
        <dsp:cNvSpPr/>
      </dsp:nvSpPr>
      <dsp:spPr>
        <a:xfrm>
          <a:off x="1429899" y="3097464"/>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lvl="0" algn="l" defTabSz="1244600">
            <a:lnSpc>
              <a:spcPct val="90000"/>
            </a:lnSpc>
            <a:spcBef>
              <a:spcPct val="0"/>
            </a:spcBef>
            <a:spcAft>
              <a:spcPct val="35000"/>
            </a:spcAft>
          </a:pPr>
          <a:r>
            <a:rPr lang="en-US" sz="2800" i="0" kern="1200" baseline="0" dirty="0"/>
            <a:t>X43933</a:t>
          </a:r>
          <a:endParaRPr lang="en-US" sz="2800" kern="1200" dirty="0"/>
        </a:p>
      </dsp:txBody>
      <dsp:txXfrm>
        <a:off x="1429899" y="3097464"/>
        <a:ext cx="5083704" cy="1238008"/>
      </dsp:txXfrm>
    </dsp:sp>
    <dsp:sp modelId="{6B959E56-1D90-4E13-9256-E440D3B25F80}">
      <dsp:nvSpPr>
        <dsp:cNvPr id="0" name=""/>
        <dsp:cNvSpPr/>
      </dsp:nvSpPr>
      <dsp:spPr>
        <a:xfrm>
          <a:off x="0" y="4644974"/>
          <a:ext cx="6513603" cy="12380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623D59-98EC-44E5-9AED-0B6FB66BB21A}">
      <dsp:nvSpPr>
        <dsp:cNvPr id="0" name=""/>
        <dsp:cNvSpPr/>
      </dsp:nvSpPr>
      <dsp:spPr>
        <a:xfrm>
          <a:off x="374497" y="4923526"/>
          <a:ext cx="680904" cy="680904"/>
        </a:xfrm>
        <a:prstGeom prst="rect">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FD8FC3C-0BDE-478A-9E21-A1C19B4BC0B0}">
      <dsp:nvSpPr>
        <dsp:cNvPr id="0" name=""/>
        <dsp:cNvSpPr/>
      </dsp:nvSpPr>
      <dsp:spPr>
        <a:xfrm>
          <a:off x="1429899" y="4644974"/>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lvl="0" algn="l" defTabSz="1244600">
            <a:lnSpc>
              <a:spcPct val="90000"/>
            </a:lnSpc>
            <a:spcBef>
              <a:spcPct val="0"/>
            </a:spcBef>
            <a:spcAft>
              <a:spcPct val="35000"/>
            </a:spcAft>
          </a:pPr>
          <a:r>
            <a:rPr lang="en-US" sz="2800" kern="1200"/>
            <a:t>jweller@ucsd.edu</a:t>
          </a:r>
        </a:p>
      </dsp:txBody>
      <dsp:txXfrm>
        <a:off x="1429899" y="4644974"/>
        <a:ext cx="5083704" cy="1238008"/>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6" tIns="48328" rIns="96656" bIns="48328" rtlCol="0"/>
          <a:lstStyle>
            <a:lvl1pPr algn="l">
              <a:defRPr sz="1300"/>
            </a:lvl1pPr>
          </a:lstStyle>
          <a:p>
            <a:r>
              <a:rPr lang="en-US"/>
              <a:t>Pre-Award Training Grants</a:t>
            </a:r>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6656" tIns="48328" rIns="96656" bIns="48328" rtlCol="0"/>
          <a:lstStyle>
            <a:lvl1pPr algn="r">
              <a:defRPr sz="1300"/>
            </a:lvl1pPr>
          </a:lstStyle>
          <a:p>
            <a:r>
              <a:rPr lang="en-US"/>
              <a:t>9/10/2019</a:t>
            </a:r>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6656" tIns="48328" rIns="96656" bIns="48328"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56" tIns="48328" rIns="96656" bIns="48328" rtlCol="0" anchor="b"/>
          <a:lstStyle>
            <a:lvl1pPr algn="r">
              <a:defRPr sz="1300"/>
            </a:lvl1pPr>
          </a:lstStyle>
          <a:p>
            <a:fld id="{A74CE979-9F6B-CD4E-9E39-B5207F7D7A06}" type="slidenum">
              <a:rPr lang="en-US" smtClean="0"/>
              <a:pPr/>
              <a:t>‹#›</a:t>
            </a:fld>
            <a:endParaRPr lang="en-US" dirty="0"/>
          </a:p>
        </p:txBody>
      </p:sp>
    </p:spTree>
    <p:extLst>
      <p:ext uri="{BB962C8B-B14F-4D97-AF65-F5344CB8AC3E}">
        <p14:creationId xmlns:p14="http://schemas.microsoft.com/office/powerpoint/2010/main" val="987750977"/>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6" tIns="48328" rIns="96656" bIns="48328" rtlCol="0"/>
          <a:lstStyle>
            <a:lvl1pPr algn="l">
              <a:defRPr sz="1300"/>
            </a:lvl1pPr>
          </a:lstStyle>
          <a:p>
            <a:r>
              <a:rPr lang="en-US"/>
              <a:t>Pre-Award Training Grants</a:t>
            </a:r>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56" tIns="48328" rIns="96656" bIns="48328" rtlCol="0"/>
          <a:lstStyle>
            <a:lvl1pPr algn="r">
              <a:defRPr sz="1300"/>
            </a:lvl1pPr>
          </a:lstStyle>
          <a:p>
            <a:r>
              <a:rPr lang="en-US"/>
              <a:t>9/10/2019</a:t>
            </a:r>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56" tIns="48328" rIns="96656" bIns="48328"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56" tIns="48328" rIns="96656" bIns="4832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56" tIns="48328" rIns="96656" bIns="48328"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56" tIns="48328" rIns="96656" bIns="48328" rtlCol="0" anchor="b"/>
          <a:lstStyle>
            <a:lvl1pPr algn="r">
              <a:defRPr sz="1300"/>
            </a:lvl1pPr>
          </a:lstStyle>
          <a:p>
            <a:fld id="{A8E3ED14-1C06-B149-8A7D-CC5362078B58}" type="slidenum">
              <a:rPr lang="en-US" smtClean="0"/>
              <a:pPr/>
              <a:t>‹#›</a:t>
            </a:fld>
            <a:endParaRPr lang="en-US" dirty="0"/>
          </a:p>
        </p:txBody>
      </p:sp>
    </p:spTree>
    <p:extLst>
      <p:ext uri="{BB962C8B-B14F-4D97-AF65-F5344CB8AC3E}">
        <p14:creationId xmlns:p14="http://schemas.microsoft.com/office/powerpoint/2010/main" val="442225249"/>
      </p:ext>
    </p:extLst>
  </p:cSld>
  <p:clrMap bg1="lt1" tx1="dk1" bg2="lt2" tx2="dk2" accent1="accent1" accent2="accent2" accent3="accent3" accent4="accent4" accent5="accent5" accent6="accent6" hlink="hlink" folHlink="folHlink"/>
  <p:hf ftr="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a:t>9/10/2019</a:t>
            </a:r>
            <a:endParaRPr lang="en-US" dirty="0"/>
          </a:p>
        </p:txBody>
      </p:sp>
      <p:sp>
        <p:nvSpPr>
          <p:cNvPr id="5" name="Slide Number Placeholder 4"/>
          <p:cNvSpPr>
            <a:spLocks noGrp="1"/>
          </p:cNvSpPr>
          <p:nvPr>
            <p:ph type="sldNum" sz="quarter" idx="11"/>
          </p:nvPr>
        </p:nvSpPr>
        <p:spPr/>
        <p:txBody>
          <a:bodyPr/>
          <a:lstStyle/>
          <a:p>
            <a:fld id="{A8E3ED14-1C06-B149-8A7D-CC5362078B58}" type="slidenum">
              <a:rPr lang="en-US" smtClean="0"/>
              <a:pPr/>
              <a:t>1</a:t>
            </a:fld>
            <a:endParaRPr lang="en-US" dirty="0"/>
          </a:p>
        </p:txBody>
      </p:sp>
      <p:sp>
        <p:nvSpPr>
          <p:cNvPr id="6" name="Header Placeholder 5"/>
          <p:cNvSpPr>
            <a:spLocks noGrp="1"/>
          </p:cNvSpPr>
          <p:nvPr>
            <p:ph type="hdr" sz="quarter" idx="12"/>
          </p:nvPr>
        </p:nvSpPr>
        <p:spPr/>
        <p:txBody>
          <a:bodyPr/>
          <a:lstStyle/>
          <a:p>
            <a:r>
              <a:rPr lang="en-US"/>
              <a:t>Pre-Award Training Grants</a:t>
            </a:r>
            <a:endParaRPr lang="en-US" dirty="0"/>
          </a:p>
        </p:txBody>
      </p:sp>
    </p:spTree>
    <p:extLst>
      <p:ext uri="{BB962C8B-B14F-4D97-AF65-F5344CB8AC3E}">
        <p14:creationId xmlns:p14="http://schemas.microsoft.com/office/powerpoint/2010/main" val="36054244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9/10/2019</a:t>
            </a:r>
            <a:endParaRPr lang="en-US" dirty="0"/>
          </a:p>
        </p:txBody>
      </p:sp>
      <p:sp>
        <p:nvSpPr>
          <p:cNvPr id="5" name="Slide Number Placeholder 4"/>
          <p:cNvSpPr>
            <a:spLocks noGrp="1"/>
          </p:cNvSpPr>
          <p:nvPr>
            <p:ph type="sldNum" sz="quarter" idx="11"/>
          </p:nvPr>
        </p:nvSpPr>
        <p:spPr/>
        <p:txBody>
          <a:bodyPr/>
          <a:lstStyle/>
          <a:p>
            <a:fld id="{A8E3ED14-1C06-B149-8A7D-CC5362078B58}" type="slidenum">
              <a:rPr lang="en-US" smtClean="0"/>
              <a:pPr/>
              <a:t>10</a:t>
            </a:fld>
            <a:endParaRPr lang="en-US" dirty="0"/>
          </a:p>
        </p:txBody>
      </p:sp>
      <p:sp>
        <p:nvSpPr>
          <p:cNvPr id="6" name="Header Placeholder 5"/>
          <p:cNvSpPr>
            <a:spLocks noGrp="1"/>
          </p:cNvSpPr>
          <p:nvPr>
            <p:ph type="hdr" sz="quarter" idx="12"/>
          </p:nvPr>
        </p:nvSpPr>
        <p:spPr/>
        <p:txBody>
          <a:bodyPr/>
          <a:lstStyle/>
          <a:p>
            <a:r>
              <a:rPr lang="en-US"/>
              <a:t>Pre-Award Training Grants</a:t>
            </a:r>
            <a:endParaRPr lang="en-US" dirty="0"/>
          </a:p>
        </p:txBody>
      </p:sp>
    </p:spTree>
    <p:extLst>
      <p:ext uri="{BB962C8B-B14F-4D97-AF65-F5344CB8AC3E}">
        <p14:creationId xmlns:p14="http://schemas.microsoft.com/office/powerpoint/2010/main" val="103004495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Pre-Award Training Grants</a:t>
            </a:r>
            <a:endParaRPr lang="en-US" dirty="0"/>
          </a:p>
        </p:txBody>
      </p:sp>
      <p:sp>
        <p:nvSpPr>
          <p:cNvPr id="5" name="Date Placeholder 4"/>
          <p:cNvSpPr>
            <a:spLocks noGrp="1"/>
          </p:cNvSpPr>
          <p:nvPr>
            <p:ph type="dt" idx="11"/>
          </p:nvPr>
        </p:nvSpPr>
        <p:spPr/>
        <p:txBody>
          <a:bodyPr/>
          <a:lstStyle/>
          <a:p>
            <a:r>
              <a:rPr lang="en-US" smtClean="0"/>
              <a:t>9/10/2019</a:t>
            </a:r>
            <a:endParaRPr lang="en-US" dirty="0"/>
          </a:p>
        </p:txBody>
      </p:sp>
      <p:sp>
        <p:nvSpPr>
          <p:cNvPr id="6" name="Slide Number Placeholder 5"/>
          <p:cNvSpPr>
            <a:spLocks noGrp="1"/>
          </p:cNvSpPr>
          <p:nvPr>
            <p:ph type="sldNum" sz="quarter" idx="12"/>
          </p:nvPr>
        </p:nvSpPr>
        <p:spPr/>
        <p:txBody>
          <a:bodyPr/>
          <a:lstStyle/>
          <a:p>
            <a:fld id="{A8E3ED14-1C06-B149-8A7D-CC5362078B58}" type="slidenum">
              <a:rPr lang="en-US" smtClean="0"/>
              <a:pPr/>
              <a:t>100</a:t>
            </a:fld>
            <a:endParaRPr lang="en-US" dirty="0"/>
          </a:p>
        </p:txBody>
      </p:sp>
    </p:spTree>
    <p:extLst>
      <p:ext uri="{BB962C8B-B14F-4D97-AF65-F5344CB8AC3E}">
        <p14:creationId xmlns:p14="http://schemas.microsoft.com/office/powerpoint/2010/main" val="85187913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I want to use a better slide wit</a:t>
            </a:r>
            <a:r>
              <a:rPr lang="en-US" baseline="0" dirty="0"/>
              <a:t>h more realistic numbers?</a:t>
            </a:r>
            <a:endParaRPr lang="en-US" dirty="0"/>
          </a:p>
        </p:txBody>
      </p:sp>
      <p:sp>
        <p:nvSpPr>
          <p:cNvPr id="4" name="Slide Number Placeholder 3"/>
          <p:cNvSpPr>
            <a:spLocks noGrp="1"/>
          </p:cNvSpPr>
          <p:nvPr>
            <p:ph type="sldNum" sz="quarter" idx="10"/>
          </p:nvPr>
        </p:nvSpPr>
        <p:spPr/>
        <p:txBody>
          <a:bodyPr/>
          <a:lstStyle/>
          <a:p>
            <a:fld id="{4E0A2793-524F-4DE8-BF6D-CD4F7AC6207C}" type="slidenum">
              <a:rPr lang="en-US" smtClean="0"/>
              <a:pPr/>
              <a:t>101</a:t>
            </a:fld>
            <a:endParaRPr lang="en-US" dirty="0"/>
          </a:p>
        </p:txBody>
      </p:sp>
    </p:spTree>
    <p:extLst>
      <p:ext uri="{BB962C8B-B14F-4D97-AF65-F5344CB8AC3E}">
        <p14:creationId xmlns:p14="http://schemas.microsoft.com/office/powerpoint/2010/main" val="62578693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I want to use a better slide wit</a:t>
            </a:r>
            <a:r>
              <a:rPr lang="en-US" baseline="0" dirty="0"/>
              <a:t>h more realistic numbers?</a:t>
            </a:r>
            <a:endParaRPr lang="en-US" dirty="0"/>
          </a:p>
        </p:txBody>
      </p:sp>
      <p:sp>
        <p:nvSpPr>
          <p:cNvPr id="4" name="Slide Number Placeholder 3"/>
          <p:cNvSpPr>
            <a:spLocks noGrp="1"/>
          </p:cNvSpPr>
          <p:nvPr>
            <p:ph type="sldNum" sz="quarter" idx="10"/>
          </p:nvPr>
        </p:nvSpPr>
        <p:spPr/>
        <p:txBody>
          <a:bodyPr/>
          <a:lstStyle/>
          <a:p>
            <a:fld id="{4E0A2793-524F-4DE8-BF6D-CD4F7AC6207C}" type="slidenum">
              <a:rPr lang="en-US" smtClean="0"/>
              <a:pPr/>
              <a:t>102</a:t>
            </a:fld>
            <a:endParaRPr lang="en-US" dirty="0"/>
          </a:p>
        </p:txBody>
      </p:sp>
    </p:spTree>
    <p:extLst>
      <p:ext uri="{BB962C8B-B14F-4D97-AF65-F5344CB8AC3E}">
        <p14:creationId xmlns:p14="http://schemas.microsoft.com/office/powerpoint/2010/main" val="21471229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0A2793-524F-4DE8-BF6D-CD4F7AC6207C}" type="slidenum">
              <a:rPr lang="en-US" smtClean="0"/>
              <a:pPr/>
              <a:t>103</a:t>
            </a:fld>
            <a:endParaRPr lang="en-US" dirty="0"/>
          </a:p>
        </p:txBody>
      </p:sp>
    </p:spTree>
    <p:extLst>
      <p:ext uri="{BB962C8B-B14F-4D97-AF65-F5344CB8AC3E}">
        <p14:creationId xmlns:p14="http://schemas.microsoft.com/office/powerpoint/2010/main" val="317524202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0A2793-524F-4DE8-BF6D-CD4F7AC6207C}" type="slidenum">
              <a:rPr lang="en-US" smtClean="0"/>
              <a:pPr/>
              <a:t>104</a:t>
            </a:fld>
            <a:endParaRPr lang="en-US" dirty="0"/>
          </a:p>
        </p:txBody>
      </p:sp>
    </p:spTree>
    <p:extLst>
      <p:ext uri="{BB962C8B-B14F-4D97-AF65-F5344CB8AC3E}">
        <p14:creationId xmlns:p14="http://schemas.microsoft.com/office/powerpoint/2010/main" val="401211103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I want to use a better slide wit</a:t>
            </a:r>
            <a:r>
              <a:rPr lang="en-US" baseline="0" dirty="0"/>
              <a:t>h more realistic numbers?</a:t>
            </a:r>
            <a:endParaRPr lang="en-US" dirty="0"/>
          </a:p>
        </p:txBody>
      </p:sp>
      <p:sp>
        <p:nvSpPr>
          <p:cNvPr id="4" name="Slide Number Placeholder 3"/>
          <p:cNvSpPr>
            <a:spLocks noGrp="1"/>
          </p:cNvSpPr>
          <p:nvPr>
            <p:ph type="sldNum" sz="quarter" idx="10"/>
          </p:nvPr>
        </p:nvSpPr>
        <p:spPr/>
        <p:txBody>
          <a:bodyPr/>
          <a:lstStyle/>
          <a:p>
            <a:fld id="{4E0A2793-524F-4DE8-BF6D-CD4F7AC6207C}" type="slidenum">
              <a:rPr lang="en-US" smtClean="0"/>
              <a:pPr/>
              <a:t>105</a:t>
            </a:fld>
            <a:endParaRPr lang="en-US" dirty="0"/>
          </a:p>
        </p:txBody>
      </p:sp>
    </p:spTree>
    <p:extLst>
      <p:ext uri="{BB962C8B-B14F-4D97-AF65-F5344CB8AC3E}">
        <p14:creationId xmlns:p14="http://schemas.microsoft.com/office/powerpoint/2010/main" val="219273033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0A2793-524F-4DE8-BF6D-CD4F7AC6207C}" type="slidenum">
              <a:rPr lang="en-US" smtClean="0"/>
              <a:pPr/>
              <a:t>106</a:t>
            </a:fld>
            <a:endParaRPr lang="en-US" dirty="0"/>
          </a:p>
        </p:txBody>
      </p:sp>
    </p:spTree>
    <p:extLst>
      <p:ext uri="{BB962C8B-B14F-4D97-AF65-F5344CB8AC3E}">
        <p14:creationId xmlns:p14="http://schemas.microsoft.com/office/powerpoint/2010/main" val="273415503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0A2793-524F-4DE8-BF6D-CD4F7AC6207C}" type="slidenum">
              <a:rPr lang="en-US" smtClean="0"/>
              <a:pPr/>
              <a:t>107</a:t>
            </a:fld>
            <a:endParaRPr lang="en-US" dirty="0"/>
          </a:p>
        </p:txBody>
      </p:sp>
    </p:spTree>
    <p:extLst>
      <p:ext uri="{BB962C8B-B14F-4D97-AF65-F5344CB8AC3E}">
        <p14:creationId xmlns:p14="http://schemas.microsoft.com/office/powerpoint/2010/main" val="375212178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I want to use a better slide wit</a:t>
            </a:r>
            <a:r>
              <a:rPr lang="en-US" baseline="0" dirty="0"/>
              <a:t>h more realistic numbers?</a:t>
            </a:r>
            <a:endParaRPr lang="en-US" dirty="0"/>
          </a:p>
        </p:txBody>
      </p:sp>
      <p:sp>
        <p:nvSpPr>
          <p:cNvPr id="4" name="Slide Number Placeholder 3"/>
          <p:cNvSpPr>
            <a:spLocks noGrp="1"/>
          </p:cNvSpPr>
          <p:nvPr>
            <p:ph type="sldNum" sz="quarter" idx="10"/>
          </p:nvPr>
        </p:nvSpPr>
        <p:spPr/>
        <p:txBody>
          <a:bodyPr/>
          <a:lstStyle/>
          <a:p>
            <a:fld id="{4E0A2793-524F-4DE8-BF6D-CD4F7AC6207C}" type="slidenum">
              <a:rPr lang="en-US" smtClean="0"/>
              <a:pPr/>
              <a:t>108</a:t>
            </a:fld>
            <a:endParaRPr lang="en-US" dirty="0"/>
          </a:p>
        </p:txBody>
      </p:sp>
    </p:spTree>
    <p:extLst>
      <p:ext uri="{BB962C8B-B14F-4D97-AF65-F5344CB8AC3E}">
        <p14:creationId xmlns:p14="http://schemas.microsoft.com/office/powerpoint/2010/main" val="271738458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0A2793-524F-4DE8-BF6D-CD4F7AC6207C}"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27066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r>
              <a:rPr lang="en-US"/>
              <a:t>9/10/2019</a:t>
            </a:r>
            <a:endParaRPr lang="en-US" dirty="0"/>
          </a:p>
        </p:txBody>
      </p:sp>
      <p:sp>
        <p:nvSpPr>
          <p:cNvPr id="5" name="Slide Number Placeholder 4"/>
          <p:cNvSpPr>
            <a:spLocks noGrp="1"/>
          </p:cNvSpPr>
          <p:nvPr>
            <p:ph type="sldNum" sz="quarter" idx="11"/>
          </p:nvPr>
        </p:nvSpPr>
        <p:spPr/>
        <p:txBody>
          <a:bodyPr/>
          <a:lstStyle/>
          <a:p>
            <a:fld id="{A8E3ED14-1C06-B149-8A7D-CC5362078B58}" type="slidenum">
              <a:rPr lang="en-US" smtClean="0"/>
              <a:pPr/>
              <a:t>11</a:t>
            </a:fld>
            <a:endParaRPr lang="en-US" dirty="0"/>
          </a:p>
        </p:txBody>
      </p:sp>
      <p:sp>
        <p:nvSpPr>
          <p:cNvPr id="6" name="Header Placeholder 5"/>
          <p:cNvSpPr>
            <a:spLocks noGrp="1"/>
          </p:cNvSpPr>
          <p:nvPr>
            <p:ph type="hdr" sz="quarter" idx="12"/>
          </p:nvPr>
        </p:nvSpPr>
        <p:spPr/>
        <p:txBody>
          <a:bodyPr/>
          <a:lstStyle/>
          <a:p>
            <a:r>
              <a:rPr lang="en-US"/>
              <a:t>Pre-Award Training Grants</a:t>
            </a:r>
            <a:endParaRPr lang="en-US" dirty="0"/>
          </a:p>
        </p:txBody>
      </p:sp>
    </p:spTree>
    <p:extLst>
      <p:ext uri="{BB962C8B-B14F-4D97-AF65-F5344CB8AC3E}">
        <p14:creationId xmlns:p14="http://schemas.microsoft.com/office/powerpoint/2010/main" val="71739602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defTabSz="948537">
              <a:defRPr/>
            </a:pPr>
            <a:fld id="{4E0A2793-524F-4DE8-BF6D-CD4F7AC6207C}" type="slidenum">
              <a:rPr lang="en-US" sz="1400">
                <a:solidFill>
                  <a:prstClr val="black"/>
                </a:solidFill>
                <a:latin typeface="Calibri"/>
              </a:rPr>
              <a:pPr defTabSz="948537">
                <a:defRPr/>
              </a:pPr>
              <a:t>110</a:t>
            </a:fld>
            <a:endParaRPr lang="en-US" sz="1400" dirty="0">
              <a:solidFill>
                <a:prstClr val="black"/>
              </a:solidFill>
              <a:latin typeface="Calibri"/>
            </a:endParaRPr>
          </a:p>
        </p:txBody>
      </p:sp>
      <p:sp>
        <p:nvSpPr>
          <p:cNvPr id="5" name="Date Placeholder 4"/>
          <p:cNvSpPr>
            <a:spLocks noGrp="1"/>
          </p:cNvSpPr>
          <p:nvPr>
            <p:ph type="dt" idx="11"/>
          </p:nvPr>
        </p:nvSpPr>
        <p:spPr/>
        <p:txBody>
          <a:bodyPr/>
          <a:lstStyle/>
          <a:p>
            <a:r>
              <a:rPr lang="en-US"/>
              <a:t>9/10/2019</a:t>
            </a:r>
            <a:endParaRPr lang="en-US" dirty="0"/>
          </a:p>
        </p:txBody>
      </p:sp>
      <p:sp>
        <p:nvSpPr>
          <p:cNvPr id="6" name="Header Placeholder 5"/>
          <p:cNvSpPr>
            <a:spLocks noGrp="1"/>
          </p:cNvSpPr>
          <p:nvPr>
            <p:ph type="hdr" sz="quarter" idx="12"/>
          </p:nvPr>
        </p:nvSpPr>
        <p:spPr/>
        <p:txBody>
          <a:bodyPr/>
          <a:lstStyle/>
          <a:p>
            <a:r>
              <a:rPr lang="en-US"/>
              <a:t>Pre-Award Training Grants</a:t>
            </a:r>
            <a:endParaRPr lang="en-US" dirty="0"/>
          </a:p>
        </p:txBody>
      </p:sp>
    </p:spTree>
    <p:extLst>
      <p:ext uri="{BB962C8B-B14F-4D97-AF65-F5344CB8AC3E}">
        <p14:creationId xmlns:p14="http://schemas.microsoft.com/office/powerpoint/2010/main" val="310065429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Pre-Award Training Grants</a:t>
            </a:r>
            <a:endParaRPr lang="en-US" dirty="0"/>
          </a:p>
        </p:txBody>
      </p:sp>
      <p:sp>
        <p:nvSpPr>
          <p:cNvPr id="5" name="Date Placeholder 4"/>
          <p:cNvSpPr>
            <a:spLocks noGrp="1"/>
          </p:cNvSpPr>
          <p:nvPr>
            <p:ph type="dt" idx="11"/>
          </p:nvPr>
        </p:nvSpPr>
        <p:spPr/>
        <p:txBody>
          <a:bodyPr/>
          <a:lstStyle/>
          <a:p>
            <a:r>
              <a:rPr lang="en-US" smtClean="0"/>
              <a:t>9/10/2019</a:t>
            </a:r>
            <a:endParaRPr lang="en-US" dirty="0"/>
          </a:p>
        </p:txBody>
      </p:sp>
      <p:sp>
        <p:nvSpPr>
          <p:cNvPr id="6" name="Slide Number Placeholder 5"/>
          <p:cNvSpPr>
            <a:spLocks noGrp="1"/>
          </p:cNvSpPr>
          <p:nvPr>
            <p:ph type="sldNum" sz="quarter" idx="12"/>
          </p:nvPr>
        </p:nvSpPr>
        <p:spPr/>
        <p:txBody>
          <a:bodyPr/>
          <a:lstStyle/>
          <a:p>
            <a:fld id="{A8E3ED14-1C06-B149-8A7D-CC5362078B58}" type="slidenum">
              <a:rPr lang="en-US" smtClean="0"/>
              <a:pPr/>
              <a:t>111</a:t>
            </a:fld>
            <a:endParaRPr lang="en-US" dirty="0"/>
          </a:p>
        </p:txBody>
      </p:sp>
    </p:spTree>
    <p:extLst>
      <p:ext uri="{BB962C8B-B14F-4D97-AF65-F5344CB8AC3E}">
        <p14:creationId xmlns:p14="http://schemas.microsoft.com/office/powerpoint/2010/main" val="236466280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Pre-Award Training Grants</a:t>
            </a:r>
            <a:endParaRPr lang="en-US" dirty="0"/>
          </a:p>
        </p:txBody>
      </p:sp>
      <p:sp>
        <p:nvSpPr>
          <p:cNvPr id="5" name="Date Placeholder 4"/>
          <p:cNvSpPr>
            <a:spLocks noGrp="1"/>
          </p:cNvSpPr>
          <p:nvPr>
            <p:ph type="dt" idx="11"/>
          </p:nvPr>
        </p:nvSpPr>
        <p:spPr/>
        <p:txBody>
          <a:bodyPr/>
          <a:lstStyle/>
          <a:p>
            <a:r>
              <a:rPr lang="en-US" smtClean="0"/>
              <a:t>9/10/2019</a:t>
            </a:r>
            <a:endParaRPr lang="en-US" dirty="0"/>
          </a:p>
        </p:txBody>
      </p:sp>
      <p:sp>
        <p:nvSpPr>
          <p:cNvPr id="6" name="Slide Number Placeholder 5"/>
          <p:cNvSpPr>
            <a:spLocks noGrp="1"/>
          </p:cNvSpPr>
          <p:nvPr>
            <p:ph type="sldNum" sz="quarter" idx="12"/>
          </p:nvPr>
        </p:nvSpPr>
        <p:spPr/>
        <p:txBody>
          <a:bodyPr/>
          <a:lstStyle/>
          <a:p>
            <a:fld id="{A8E3ED14-1C06-B149-8A7D-CC5362078B58}" type="slidenum">
              <a:rPr lang="en-US" smtClean="0"/>
              <a:pPr/>
              <a:t>112</a:t>
            </a:fld>
            <a:endParaRPr lang="en-US" dirty="0"/>
          </a:p>
        </p:txBody>
      </p:sp>
    </p:spTree>
    <p:extLst>
      <p:ext uri="{BB962C8B-B14F-4D97-AF65-F5344CB8AC3E}">
        <p14:creationId xmlns:p14="http://schemas.microsoft.com/office/powerpoint/2010/main" val="41083795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Pre-Award Training Grants</a:t>
            </a:r>
            <a:endParaRPr lang="en-US" dirty="0"/>
          </a:p>
        </p:txBody>
      </p:sp>
      <p:sp>
        <p:nvSpPr>
          <p:cNvPr id="5" name="Date Placeholder 4"/>
          <p:cNvSpPr>
            <a:spLocks noGrp="1"/>
          </p:cNvSpPr>
          <p:nvPr>
            <p:ph type="dt" idx="11"/>
          </p:nvPr>
        </p:nvSpPr>
        <p:spPr/>
        <p:txBody>
          <a:bodyPr/>
          <a:lstStyle/>
          <a:p>
            <a:r>
              <a:rPr lang="en-US" smtClean="0"/>
              <a:t>9/10/2019</a:t>
            </a:r>
            <a:endParaRPr lang="en-US" dirty="0"/>
          </a:p>
        </p:txBody>
      </p:sp>
      <p:sp>
        <p:nvSpPr>
          <p:cNvPr id="6" name="Slide Number Placeholder 5"/>
          <p:cNvSpPr>
            <a:spLocks noGrp="1"/>
          </p:cNvSpPr>
          <p:nvPr>
            <p:ph type="sldNum" sz="quarter" idx="12"/>
          </p:nvPr>
        </p:nvSpPr>
        <p:spPr/>
        <p:txBody>
          <a:bodyPr/>
          <a:lstStyle/>
          <a:p>
            <a:fld id="{A8E3ED14-1C06-B149-8A7D-CC5362078B58}" type="slidenum">
              <a:rPr lang="en-US" smtClean="0"/>
              <a:pPr/>
              <a:t>113</a:t>
            </a:fld>
            <a:endParaRPr lang="en-US" dirty="0"/>
          </a:p>
        </p:txBody>
      </p:sp>
    </p:spTree>
    <p:extLst>
      <p:ext uri="{BB962C8B-B14F-4D97-AF65-F5344CB8AC3E}">
        <p14:creationId xmlns:p14="http://schemas.microsoft.com/office/powerpoint/2010/main" val="203306101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Pre-Award Training Grants</a:t>
            </a:r>
            <a:endParaRPr lang="en-US" dirty="0"/>
          </a:p>
        </p:txBody>
      </p:sp>
      <p:sp>
        <p:nvSpPr>
          <p:cNvPr id="5" name="Date Placeholder 4"/>
          <p:cNvSpPr>
            <a:spLocks noGrp="1"/>
          </p:cNvSpPr>
          <p:nvPr>
            <p:ph type="dt" idx="11"/>
          </p:nvPr>
        </p:nvSpPr>
        <p:spPr/>
        <p:txBody>
          <a:bodyPr/>
          <a:lstStyle/>
          <a:p>
            <a:r>
              <a:rPr lang="en-US" smtClean="0"/>
              <a:t>9/10/2019</a:t>
            </a:r>
            <a:endParaRPr lang="en-US" dirty="0"/>
          </a:p>
        </p:txBody>
      </p:sp>
      <p:sp>
        <p:nvSpPr>
          <p:cNvPr id="6" name="Slide Number Placeholder 5"/>
          <p:cNvSpPr>
            <a:spLocks noGrp="1"/>
          </p:cNvSpPr>
          <p:nvPr>
            <p:ph type="sldNum" sz="quarter" idx="12"/>
          </p:nvPr>
        </p:nvSpPr>
        <p:spPr/>
        <p:txBody>
          <a:bodyPr/>
          <a:lstStyle/>
          <a:p>
            <a:fld id="{A8E3ED14-1C06-B149-8A7D-CC5362078B58}" type="slidenum">
              <a:rPr lang="en-US" smtClean="0"/>
              <a:pPr/>
              <a:t>114</a:t>
            </a:fld>
            <a:endParaRPr lang="en-US" dirty="0"/>
          </a:p>
        </p:txBody>
      </p:sp>
    </p:spTree>
    <p:extLst>
      <p:ext uri="{BB962C8B-B14F-4D97-AF65-F5344CB8AC3E}">
        <p14:creationId xmlns:p14="http://schemas.microsoft.com/office/powerpoint/2010/main" val="314767061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Small font, split</a:t>
            </a:r>
            <a:r>
              <a:rPr lang="en-US" baseline="0" dirty="0"/>
              <a:t> slide?</a:t>
            </a:r>
            <a:endParaRPr lang="en-US" dirty="0"/>
          </a:p>
        </p:txBody>
      </p:sp>
      <p:sp>
        <p:nvSpPr>
          <p:cNvPr id="4" name="Slide Number Placeholder 3"/>
          <p:cNvSpPr>
            <a:spLocks noGrp="1"/>
          </p:cNvSpPr>
          <p:nvPr>
            <p:ph type="sldNum" sz="quarter" idx="10"/>
          </p:nvPr>
        </p:nvSpPr>
        <p:spPr/>
        <p:txBody>
          <a:bodyPr/>
          <a:lstStyle/>
          <a:p>
            <a:fld id="{4E0A2793-524F-4DE8-BF6D-CD4F7AC6207C}" type="slidenum">
              <a:rPr lang="en-US" smtClean="0"/>
              <a:pPr/>
              <a:t>115</a:t>
            </a:fld>
            <a:endParaRPr lang="en-US" dirty="0"/>
          </a:p>
        </p:txBody>
      </p:sp>
    </p:spTree>
    <p:extLst>
      <p:ext uri="{BB962C8B-B14F-4D97-AF65-F5344CB8AC3E}">
        <p14:creationId xmlns:p14="http://schemas.microsoft.com/office/powerpoint/2010/main" val="138122678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defTabSz="948537">
              <a:defRPr/>
            </a:pPr>
            <a:fld id="{4E0A2793-524F-4DE8-BF6D-CD4F7AC6207C}" type="slidenum">
              <a:rPr lang="en-US" sz="1400">
                <a:solidFill>
                  <a:prstClr val="black"/>
                </a:solidFill>
                <a:latin typeface="Calibri"/>
              </a:rPr>
              <a:pPr defTabSz="948537">
                <a:defRPr/>
              </a:pPr>
              <a:t>116</a:t>
            </a:fld>
            <a:endParaRPr lang="en-US" sz="1400" dirty="0">
              <a:solidFill>
                <a:prstClr val="black"/>
              </a:solidFill>
              <a:latin typeface="Calibri"/>
            </a:endParaRPr>
          </a:p>
        </p:txBody>
      </p:sp>
      <p:sp>
        <p:nvSpPr>
          <p:cNvPr id="5" name="Date Placeholder 4"/>
          <p:cNvSpPr>
            <a:spLocks noGrp="1"/>
          </p:cNvSpPr>
          <p:nvPr>
            <p:ph type="dt" idx="11"/>
          </p:nvPr>
        </p:nvSpPr>
        <p:spPr/>
        <p:txBody>
          <a:bodyPr/>
          <a:lstStyle/>
          <a:p>
            <a:r>
              <a:rPr lang="en-US"/>
              <a:t>9/10/2019</a:t>
            </a:r>
            <a:endParaRPr lang="en-US" dirty="0"/>
          </a:p>
        </p:txBody>
      </p:sp>
      <p:sp>
        <p:nvSpPr>
          <p:cNvPr id="6" name="Header Placeholder 5"/>
          <p:cNvSpPr>
            <a:spLocks noGrp="1"/>
          </p:cNvSpPr>
          <p:nvPr>
            <p:ph type="hdr" sz="quarter" idx="12"/>
          </p:nvPr>
        </p:nvSpPr>
        <p:spPr/>
        <p:txBody>
          <a:bodyPr/>
          <a:lstStyle/>
          <a:p>
            <a:r>
              <a:rPr lang="en-US"/>
              <a:t>Pre-Award Training Grants</a:t>
            </a:r>
            <a:endParaRPr lang="en-US" dirty="0"/>
          </a:p>
        </p:txBody>
      </p:sp>
    </p:spTree>
    <p:extLst>
      <p:ext uri="{BB962C8B-B14F-4D97-AF65-F5344CB8AC3E}">
        <p14:creationId xmlns:p14="http://schemas.microsoft.com/office/powerpoint/2010/main" val="263032602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Pre-Award Training Grants</a:t>
            </a:r>
            <a:endParaRPr lang="en-US" dirty="0"/>
          </a:p>
        </p:txBody>
      </p:sp>
      <p:sp>
        <p:nvSpPr>
          <p:cNvPr id="5" name="Date Placeholder 4"/>
          <p:cNvSpPr>
            <a:spLocks noGrp="1"/>
          </p:cNvSpPr>
          <p:nvPr>
            <p:ph type="dt" idx="11"/>
          </p:nvPr>
        </p:nvSpPr>
        <p:spPr/>
        <p:txBody>
          <a:bodyPr/>
          <a:lstStyle/>
          <a:p>
            <a:r>
              <a:rPr lang="en-US" smtClean="0"/>
              <a:t>9/10/2019</a:t>
            </a:r>
            <a:endParaRPr lang="en-US" dirty="0"/>
          </a:p>
        </p:txBody>
      </p:sp>
      <p:sp>
        <p:nvSpPr>
          <p:cNvPr id="6" name="Slide Number Placeholder 5"/>
          <p:cNvSpPr>
            <a:spLocks noGrp="1"/>
          </p:cNvSpPr>
          <p:nvPr>
            <p:ph type="sldNum" sz="quarter" idx="12"/>
          </p:nvPr>
        </p:nvSpPr>
        <p:spPr/>
        <p:txBody>
          <a:bodyPr/>
          <a:lstStyle/>
          <a:p>
            <a:fld id="{A8E3ED14-1C06-B149-8A7D-CC5362078B58}" type="slidenum">
              <a:rPr lang="en-US" smtClean="0"/>
              <a:pPr/>
              <a:t>117</a:t>
            </a:fld>
            <a:endParaRPr lang="en-US" dirty="0"/>
          </a:p>
        </p:txBody>
      </p:sp>
    </p:spTree>
    <p:extLst>
      <p:ext uri="{BB962C8B-B14F-4D97-AF65-F5344CB8AC3E}">
        <p14:creationId xmlns:p14="http://schemas.microsoft.com/office/powerpoint/2010/main" val="264991514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Pre-Award Training Grants</a:t>
            </a:r>
            <a:endParaRPr lang="en-US" dirty="0"/>
          </a:p>
        </p:txBody>
      </p:sp>
      <p:sp>
        <p:nvSpPr>
          <p:cNvPr id="5" name="Date Placeholder 4"/>
          <p:cNvSpPr>
            <a:spLocks noGrp="1"/>
          </p:cNvSpPr>
          <p:nvPr>
            <p:ph type="dt" idx="11"/>
          </p:nvPr>
        </p:nvSpPr>
        <p:spPr/>
        <p:txBody>
          <a:bodyPr/>
          <a:lstStyle/>
          <a:p>
            <a:r>
              <a:rPr lang="en-US" smtClean="0"/>
              <a:t>9/10/2019</a:t>
            </a:r>
            <a:endParaRPr lang="en-US" dirty="0"/>
          </a:p>
        </p:txBody>
      </p:sp>
      <p:sp>
        <p:nvSpPr>
          <p:cNvPr id="6" name="Slide Number Placeholder 5"/>
          <p:cNvSpPr>
            <a:spLocks noGrp="1"/>
          </p:cNvSpPr>
          <p:nvPr>
            <p:ph type="sldNum" sz="quarter" idx="12"/>
          </p:nvPr>
        </p:nvSpPr>
        <p:spPr/>
        <p:txBody>
          <a:bodyPr/>
          <a:lstStyle/>
          <a:p>
            <a:fld id="{A8E3ED14-1C06-B149-8A7D-CC5362078B58}" type="slidenum">
              <a:rPr lang="en-US" smtClean="0"/>
              <a:pPr/>
              <a:t>118</a:t>
            </a:fld>
            <a:endParaRPr lang="en-US" dirty="0"/>
          </a:p>
        </p:txBody>
      </p:sp>
    </p:spTree>
    <p:extLst>
      <p:ext uri="{BB962C8B-B14F-4D97-AF65-F5344CB8AC3E}">
        <p14:creationId xmlns:p14="http://schemas.microsoft.com/office/powerpoint/2010/main" val="367885697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Pre-Award Training Grants</a:t>
            </a:r>
            <a:endParaRPr lang="en-US" dirty="0"/>
          </a:p>
        </p:txBody>
      </p:sp>
      <p:sp>
        <p:nvSpPr>
          <p:cNvPr id="5" name="Date Placeholder 4"/>
          <p:cNvSpPr>
            <a:spLocks noGrp="1"/>
          </p:cNvSpPr>
          <p:nvPr>
            <p:ph type="dt" idx="11"/>
          </p:nvPr>
        </p:nvSpPr>
        <p:spPr/>
        <p:txBody>
          <a:bodyPr/>
          <a:lstStyle/>
          <a:p>
            <a:r>
              <a:rPr lang="en-US" smtClean="0"/>
              <a:t>9/10/2019</a:t>
            </a:r>
            <a:endParaRPr lang="en-US" dirty="0"/>
          </a:p>
        </p:txBody>
      </p:sp>
      <p:sp>
        <p:nvSpPr>
          <p:cNvPr id="6" name="Slide Number Placeholder 5"/>
          <p:cNvSpPr>
            <a:spLocks noGrp="1"/>
          </p:cNvSpPr>
          <p:nvPr>
            <p:ph type="sldNum" sz="quarter" idx="12"/>
          </p:nvPr>
        </p:nvSpPr>
        <p:spPr/>
        <p:txBody>
          <a:bodyPr/>
          <a:lstStyle/>
          <a:p>
            <a:fld id="{A8E3ED14-1C06-B149-8A7D-CC5362078B58}" type="slidenum">
              <a:rPr lang="en-US" smtClean="0"/>
              <a:pPr/>
              <a:t>119</a:t>
            </a:fld>
            <a:endParaRPr lang="en-US" dirty="0"/>
          </a:p>
        </p:txBody>
      </p:sp>
    </p:spTree>
    <p:extLst>
      <p:ext uri="{BB962C8B-B14F-4D97-AF65-F5344CB8AC3E}">
        <p14:creationId xmlns:p14="http://schemas.microsoft.com/office/powerpoint/2010/main" val="36333687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Update this slide</a:t>
            </a:r>
          </a:p>
        </p:txBody>
      </p:sp>
      <p:sp>
        <p:nvSpPr>
          <p:cNvPr id="4" name="Date Placeholder 3"/>
          <p:cNvSpPr>
            <a:spLocks noGrp="1"/>
          </p:cNvSpPr>
          <p:nvPr>
            <p:ph type="dt" idx="10"/>
          </p:nvPr>
        </p:nvSpPr>
        <p:spPr/>
        <p:txBody>
          <a:bodyPr/>
          <a:lstStyle/>
          <a:p>
            <a:r>
              <a:rPr lang="en-US"/>
              <a:t>9/10/2019</a:t>
            </a:r>
            <a:endParaRPr lang="en-US" dirty="0"/>
          </a:p>
        </p:txBody>
      </p:sp>
      <p:sp>
        <p:nvSpPr>
          <p:cNvPr id="5" name="Slide Number Placeholder 4"/>
          <p:cNvSpPr>
            <a:spLocks noGrp="1"/>
          </p:cNvSpPr>
          <p:nvPr>
            <p:ph type="sldNum" sz="quarter" idx="11"/>
          </p:nvPr>
        </p:nvSpPr>
        <p:spPr/>
        <p:txBody>
          <a:bodyPr/>
          <a:lstStyle/>
          <a:p>
            <a:fld id="{A8E3ED14-1C06-B149-8A7D-CC5362078B58}" type="slidenum">
              <a:rPr lang="en-US" smtClean="0"/>
              <a:pPr/>
              <a:t>12</a:t>
            </a:fld>
            <a:endParaRPr lang="en-US" dirty="0"/>
          </a:p>
        </p:txBody>
      </p:sp>
      <p:sp>
        <p:nvSpPr>
          <p:cNvPr id="6" name="Header Placeholder 5"/>
          <p:cNvSpPr>
            <a:spLocks noGrp="1"/>
          </p:cNvSpPr>
          <p:nvPr>
            <p:ph type="hdr" sz="quarter" idx="12"/>
          </p:nvPr>
        </p:nvSpPr>
        <p:spPr/>
        <p:txBody>
          <a:bodyPr/>
          <a:lstStyle/>
          <a:p>
            <a:r>
              <a:rPr lang="en-US"/>
              <a:t>Pre-Award Training Grants</a:t>
            </a:r>
            <a:endParaRPr lang="en-US" dirty="0"/>
          </a:p>
        </p:txBody>
      </p:sp>
    </p:spTree>
    <p:extLst>
      <p:ext uri="{BB962C8B-B14F-4D97-AF65-F5344CB8AC3E}">
        <p14:creationId xmlns:p14="http://schemas.microsoft.com/office/powerpoint/2010/main" val="234242660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0A2793-524F-4DE8-BF6D-CD4F7AC6207C}" type="slidenum">
              <a:rPr lang="en-US" smtClean="0"/>
              <a:pPr/>
              <a:t>120</a:t>
            </a:fld>
            <a:endParaRPr lang="en-US" dirty="0"/>
          </a:p>
        </p:txBody>
      </p:sp>
    </p:spTree>
    <p:extLst>
      <p:ext uri="{BB962C8B-B14F-4D97-AF65-F5344CB8AC3E}">
        <p14:creationId xmlns:p14="http://schemas.microsoft.com/office/powerpoint/2010/main" val="44641060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Pre-Award Training Grants</a:t>
            </a:r>
            <a:endParaRPr lang="en-US" dirty="0"/>
          </a:p>
        </p:txBody>
      </p:sp>
      <p:sp>
        <p:nvSpPr>
          <p:cNvPr id="5" name="Date Placeholder 4"/>
          <p:cNvSpPr>
            <a:spLocks noGrp="1"/>
          </p:cNvSpPr>
          <p:nvPr>
            <p:ph type="dt" idx="11"/>
          </p:nvPr>
        </p:nvSpPr>
        <p:spPr/>
        <p:txBody>
          <a:bodyPr/>
          <a:lstStyle/>
          <a:p>
            <a:r>
              <a:rPr lang="en-US" smtClean="0"/>
              <a:t>9/10/2019</a:t>
            </a:r>
            <a:endParaRPr lang="en-US" dirty="0"/>
          </a:p>
        </p:txBody>
      </p:sp>
      <p:sp>
        <p:nvSpPr>
          <p:cNvPr id="6" name="Slide Number Placeholder 5"/>
          <p:cNvSpPr>
            <a:spLocks noGrp="1"/>
          </p:cNvSpPr>
          <p:nvPr>
            <p:ph type="sldNum" sz="quarter" idx="12"/>
          </p:nvPr>
        </p:nvSpPr>
        <p:spPr/>
        <p:txBody>
          <a:bodyPr/>
          <a:lstStyle/>
          <a:p>
            <a:fld id="{A8E3ED14-1C06-B149-8A7D-CC5362078B58}" type="slidenum">
              <a:rPr lang="en-US" smtClean="0"/>
              <a:pPr/>
              <a:t>121</a:t>
            </a:fld>
            <a:endParaRPr lang="en-US" dirty="0"/>
          </a:p>
        </p:txBody>
      </p:sp>
    </p:spTree>
    <p:extLst>
      <p:ext uri="{BB962C8B-B14F-4D97-AF65-F5344CB8AC3E}">
        <p14:creationId xmlns:p14="http://schemas.microsoft.com/office/powerpoint/2010/main" val="40928715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Pre-Award Training Grants</a:t>
            </a:r>
            <a:endParaRPr lang="en-US" dirty="0"/>
          </a:p>
        </p:txBody>
      </p:sp>
      <p:sp>
        <p:nvSpPr>
          <p:cNvPr id="5" name="Date Placeholder 4"/>
          <p:cNvSpPr>
            <a:spLocks noGrp="1"/>
          </p:cNvSpPr>
          <p:nvPr>
            <p:ph type="dt" idx="11"/>
          </p:nvPr>
        </p:nvSpPr>
        <p:spPr/>
        <p:txBody>
          <a:bodyPr/>
          <a:lstStyle/>
          <a:p>
            <a:r>
              <a:rPr lang="en-US" smtClean="0"/>
              <a:t>9/10/2019</a:t>
            </a:r>
            <a:endParaRPr lang="en-US" dirty="0"/>
          </a:p>
        </p:txBody>
      </p:sp>
      <p:sp>
        <p:nvSpPr>
          <p:cNvPr id="6" name="Slide Number Placeholder 5"/>
          <p:cNvSpPr>
            <a:spLocks noGrp="1"/>
          </p:cNvSpPr>
          <p:nvPr>
            <p:ph type="sldNum" sz="quarter" idx="12"/>
          </p:nvPr>
        </p:nvSpPr>
        <p:spPr/>
        <p:txBody>
          <a:bodyPr/>
          <a:lstStyle/>
          <a:p>
            <a:fld id="{A8E3ED14-1C06-B149-8A7D-CC5362078B58}" type="slidenum">
              <a:rPr lang="en-US" smtClean="0"/>
              <a:pPr/>
              <a:t>122</a:t>
            </a:fld>
            <a:endParaRPr lang="en-US" dirty="0"/>
          </a:p>
        </p:txBody>
      </p:sp>
    </p:spTree>
    <p:extLst>
      <p:ext uri="{BB962C8B-B14F-4D97-AF65-F5344CB8AC3E}">
        <p14:creationId xmlns:p14="http://schemas.microsoft.com/office/powerpoint/2010/main" val="146888883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Pre-Award Training Grants</a:t>
            </a:r>
            <a:endParaRPr lang="en-US" dirty="0"/>
          </a:p>
        </p:txBody>
      </p:sp>
      <p:sp>
        <p:nvSpPr>
          <p:cNvPr id="5" name="Date Placeholder 4"/>
          <p:cNvSpPr>
            <a:spLocks noGrp="1"/>
          </p:cNvSpPr>
          <p:nvPr>
            <p:ph type="dt" idx="11"/>
          </p:nvPr>
        </p:nvSpPr>
        <p:spPr/>
        <p:txBody>
          <a:bodyPr/>
          <a:lstStyle/>
          <a:p>
            <a:r>
              <a:rPr lang="en-US" smtClean="0"/>
              <a:t>9/10/2019</a:t>
            </a:r>
            <a:endParaRPr lang="en-US" dirty="0"/>
          </a:p>
        </p:txBody>
      </p:sp>
      <p:sp>
        <p:nvSpPr>
          <p:cNvPr id="6" name="Slide Number Placeholder 5"/>
          <p:cNvSpPr>
            <a:spLocks noGrp="1"/>
          </p:cNvSpPr>
          <p:nvPr>
            <p:ph type="sldNum" sz="quarter" idx="12"/>
          </p:nvPr>
        </p:nvSpPr>
        <p:spPr/>
        <p:txBody>
          <a:bodyPr/>
          <a:lstStyle/>
          <a:p>
            <a:fld id="{A8E3ED14-1C06-B149-8A7D-CC5362078B58}" type="slidenum">
              <a:rPr lang="en-US" smtClean="0"/>
              <a:pPr/>
              <a:t>123</a:t>
            </a:fld>
            <a:endParaRPr lang="en-US" dirty="0"/>
          </a:p>
        </p:txBody>
      </p:sp>
    </p:spTree>
    <p:extLst>
      <p:ext uri="{BB962C8B-B14F-4D97-AF65-F5344CB8AC3E}">
        <p14:creationId xmlns:p14="http://schemas.microsoft.com/office/powerpoint/2010/main" val="370372418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0A2793-524F-4DE8-BF6D-CD4F7AC6207C}" type="slidenum">
              <a:rPr lang="en-US" smtClean="0"/>
              <a:pPr/>
              <a:t>124</a:t>
            </a:fld>
            <a:endParaRPr lang="en-US" dirty="0"/>
          </a:p>
        </p:txBody>
      </p:sp>
    </p:spTree>
    <p:extLst>
      <p:ext uri="{BB962C8B-B14F-4D97-AF65-F5344CB8AC3E}">
        <p14:creationId xmlns:p14="http://schemas.microsoft.com/office/powerpoint/2010/main" val="311691532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FIX ANIMATIONS?</a:t>
            </a:r>
          </a:p>
          <a:p>
            <a:endParaRPr lang="en-US" dirty="0"/>
          </a:p>
        </p:txBody>
      </p:sp>
      <p:sp>
        <p:nvSpPr>
          <p:cNvPr id="4" name="Slide Number Placeholder 3"/>
          <p:cNvSpPr>
            <a:spLocks noGrp="1"/>
          </p:cNvSpPr>
          <p:nvPr>
            <p:ph type="sldNum" sz="quarter" idx="10"/>
          </p:nvPr>
        </p:nvSpPr>
        <p:spPr/>
        <p:txBody>
          <a:bodyPr/>
          <a:lstStyle/>
          <a:p>
            <a:fld id="{4E0A2793-524F-4DE8-BF6D-CD4F7AC6207C}" type="slidenum">
              <a:rPr lang="en-US" smtClean="0"/>
              <a:pPr/>
              <a:t>125</a:t>
            </a:fld>
            <a:endParaRPr lang="en-US" dirty="0"/>
          </a:p>
        </p:txBody>
      </p:sp>
    </p:spTree>
    <p:extLst>
      <p:ext uri="{BB962C8B-B14F-4D97-AF65-F5344CB8AC3E}">
        <p14:creationId xmlns:p14="http://schemas.microsoft.com/office/powerpoint/2010/main" val="167106111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Pre-Award Training Grants</a:t>
            </a:r>
            <a:endParaRPr lang="en-US" dirty="0"/>
          </a:p>
        </p:txBody>
      </p:sp>
      <p:sp>
        <p:nvSpPr>
          <p:cNvPr id="5" name="Date Placeholder 4"/>
          <p:cNvSpPr>
            <a:spLocks noGrp="1"/>
          </p:cNvSpPr>
          <p:nvPr>
            <p:ph type="dt" idx="11"/>
          </p:nvPr>
        </p:nvSpPr>
        <p:spPr/>
        <p:txBody>
          <a:bodyPr/>
          <a:lstStyle/>
          <a:p>
            <a:r>
              <a:rPr lang="en-US" smtClean="0"/>
              <a:t>9/10/2019</a:t>
            </a:r>
            <a:endParaRPr lang="en-US" dirty="0"/>
          </a:p>
        </p:txBody>
      </p:sp>
      <p:sp>
        <p:nvSpPr>
          <p:cNvPr id="6" name="Slide Number Placeholder 5"/>
          <p:cNvSpPr>
            <a:spLocks noGrp="1"/>
          </p:cNvSpPr>
          <p:nvPr>
            <p:ph type="sldNum" sz="quarter" idx="12"/>
          </p:nvPr>
        </p:nvSpPr>
        <p:spPr/>
        <p:txBody>
          <a:bodyPr/>
          <a:lstStyle/>
          <a:p>
            <a:fld id="{A8E3ED14-1C06-B149-8A7D-CC5362078B58}" type="slidenum">
              <a:rPr lang="en-US" smtClean="0"/>
              <a:pPr/>
              <a:t>126</a:t>
            </a:fld>
            <a:endParaRPr lang="en-US" dirty="0"/>
          </a:p>
        </p:txBody>
      </p:sp>
    </p:spTree>
    <p:extLst>
      <p:ext uri="{BB962C8B-B14F-4D97-AF65-F5344CB8AC3E}">
        <p14:creationId xmlns:p14="http://schemas.microsoft.com/office/powerpoint/2010/main" val="311930490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7954059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Pre-Award Training Grants</a:t>
            </a:r>
            <a:endParaRPr lang="en-US" dirty="0"/>
          </a:p>
        </p:txBody>
      </p:sp>
      <p:sp>
        <p:nvSpPr>
          <p:cNvPr id="5" name="Date Placeholder 4"/>
          <p:cNvSpPr>
            <a:spLocks noGrp="1"/>
          </p:cNvSpPr>
          <p:nvPr>
            <p:ph type="dt" idx="11"/>
          </p:nvPr>
        </p:nvSpPr>
        <p:spPr/>
        <p:txBody>
          <a:bodyPr/>
          <a:lstStyle/>
          <a:p>
            <a:r>
              <a:rPr lang="en-US" smtClean="0"/>
              <a:t>9/10/2019</a:t>
            </a:r>
            <a:endParaRPr lang="en-US" dirty="0"/>
          </a:p>
        </p:txBody>
      </p:sp>
      <p:sp>
        <p:nvSpPr>
          <p:cNvPr id="6" name="Slide Number Placeholder 5"/>
          <p:cNvSpPr>
            <a:spLocks noGrp="1"/>
          </p:cNvSpPr>
          <p:nvPr>
            <p:ph type="sldNum" sz="quarter" idx="12"/>
          </p:nvPr>
        </p:nvSpPr>
        <p:spPr/>
        <p:txBody>
          <a:bodyPr/>
          <a:lstStyle/>
          <a:p>
            <a:fld id="{A8E3ED14-1C06-B149-8A7D-CC5362078B58}" type="slidenum">
              <a:rPr lang="en-US" smtClean="0"/>
              <a:pPr/>
              <a:t>128</a:t>
            </a:fld>
            <a:endParaRPr lang="en-US" dirty="0"/>
          </a:p>
        </p:txBody>
      </p:sp>
    </p:spTree>
    <p:extLst>
      <p:ext uri="{BB962C8B-B14F-4D97-AF65-F5344CB8AC3E}">
        <p14:creationId xmlns:p14="http://schemas.microsoft.com/office/powerpoint/2010/main" val="124149207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14899506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a:t>9/10/2019</a:t>
            </a:r>
            <a:endParaRPr lang="en-US" dirty="0"/>
          </a:p>
        </p:txBody>
      </p:sp>
      <p:sp>
        <p:nvSpPr>
          <p:cNvPr id="5" name="Slide Number Placeholder 4"/>
          <p:cNvSpPr>
            <a:spLocks noGrp="1"/>
          </p:cNvSpPr>
          <p:nvPr>
            <p:ph type="sldNum" sz="quarter" idx="11"/>
          </p:nvPr>
        </p:nvSpPr>
        <p:spPr/>
        <p:txBody>
          <a:bodyPr/>
          <a:lstStyle/>
          <a:p>
            <a:fld id="{A8E3ED14-1C06-B149-8A7D-CC5362078B58}" type="slidenum">
              <a:rPr lang="en-US" smtClean="0"/>
              <a:pPr/>
              <a:t>13</a:t>
            </a:fld>
            <a:endParaRPr lang="en-US" dirty="0"/>
          </a:p>
        </p:txBody>
      </p:sp>
      <p:sp>
        <p:nvSpPr>
          <p:cNvPr id="6" name="Header Placeholder 5"/>
          <p:cNvSpPr>
            <a:spLocks noGrp="1"/>
          </p:cNvSpPr>
          <p:nvPr>
            <p:ph type="hdr" sz="quarter" idx="12"/>
          </p:nvPr>
        </p:nvSpPr>
        <p:spPr/>
        <p:txBody>
          <a:bodyPr/>
          <a:lstStyle/>
          <a:p>
            <a:r>
              <a:rPr lang="en-US"/>
              <a:t>Pre-Award Training Grants</a:t>
            </a:r>
            <a:endParaRPr lang="en-US" dirty="0"/>
          </a:p>
        </p:txBody>
      </p:sp>
    </p:spTree>
    <p:extLst>
      <p:ext uri="{BB962C8B-B14F-4D97-AF65-F5344CB8AC3E}">
        <p14:creationId xmlns:p14="http://schemas.microsoft.com/office/powerpoint/2010/main" val="102298306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241329707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261159300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0A2793-524F-4DE8-BF6D-CD4F7AC6207C}" type="slidenum">
              <a:rPr lang="en-US" smtClean="0"/>
              <a:pPr/>
              <a:t>132</a:t>
            </a:fld>
            <a:endParaRPr lang="en-US" dirty="0"/>
          </a:p>
        </p:txBody>
      </p:sp>
    </p:spTree>
    <p:extLst>
      <p:ext uri="{BB962C8B-B14F-4D97-AF65-F5344CB8AC3E}">
        <p14:creationId xmlns:p14="http://schemas.microsoft.com/office/powerpoint/2010/main" val="70589707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5889933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Pre-Award Training Grants</a:t>
            </a:r>
            <a:endParaRPr lang="en-US" dirty="0"/>
          </a:p>
        </p:txBody>
      </p:sp>
      <p:sp>
        <p:nvSpPr>
          <p:cNvPr id="5" name="Date Placeholder 4"/>
          <p:cNvSpPr>
            <a:spLocks noGrp="1"/>
          </p:cNvSpPr>
          <p:nvPr>
            <p:ph type="dt" idx="11"/>
          </p:nvPr>
        </p:nvSpPr>
        <p:spPr/>
        <p:txBody>
          <a:bodyPr/>
          <a:lstStyle/>
          <a:p>
            <a:r>
              <a:rPr lang="en-US" smtClean="0"/>
              <a:t>9/10/2019</a:t>
            </a:r>
            <a:endParaRPr lang="en-US" dirty="0"/>
          </a:p>
        </p:txBody>
      </p:sp>
      <p:sp>
        <p:nvSpPr>
          <p:cNvPr id="6" name="Slide Number Placeholder 5"/>
          <p:cNvSpPr>
            <a:spLocks noGrp="1"/>
          </p:cNvSpPr>
          <p:nvPr>
            <p:ph type="sldNum" sz="quarter" idx="12"/>
          </p:nvPr>
        </p:nvSpPr>
        <p:spPr/>
        <p:txBody>
          <a:bodyPr/>
          <a:lstStyle/>
          <a:p>
            <a:fld id="{A8E3ED14-1C06-B149-8A7D-CC5362078B58}" type="slidenum">
              <a:rPr lang="en-US" smtClean="0"/>
              <a:pPr/>
              <a:t>134</a:t>
            </a:fld>
            <a:endParaRPr lang="en-US" dirty="0"/>
          </a:p>
        </p:txBody>
      </p:sp>
    </p:spTree>
    <p:extLst>
      <p:ext uri="{BB962C8B-B14F-4D97-AF65-F5344CB8AC3E}">
        <p14:creationId xmlns:p14="http://schemas.microsoft.com/office/powerpoint/2010/main" val="74327888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73696885"/>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597735608"/>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Split slide, small font?</a:t>
            </a:r>
          </a:p>
        </p:txBody>
      </p:sp>
      <p:sp>
        <p:nvSpPr>
          <p:cNvPr id="4" name="Slide Number Placeholder 3"/>
          <p:cNvSpPr>
            <a:spLocks noGrp="1"/>
          </p:cNvSpPr>
          <p:nvPr>
            <p:ph type="sldNum" sz="quarter" idx="10"/>
          </p:nvPr>
        </p:nvSpPr>
        <p:spPr/>
        <p:txBody>
          <a:bodyPr/>
          <a:lstStyle/>
          <a:p>
            <a:fld id="{4E0A2793-524F-4DE8-BF6D-CD4F7AC6207C}" type="slidenum">
              <a:rPr lang="en-US" smtClean="0"/>
              <a:pPr/>
              <a:t>137</a:t>
            </a:fld>
            <a:endParaRPr lang="en-US" dirty="0"/>
          </a:p>
        </p:txBody>
      </p:sp>
    </p:spTree>
    <p:extLst>
      <p:ext uri="{BB962C8B-B14F-4D97-AF65-F5344CB8AC3E}">
        <p14:creationId xmlns:p14="http://schemas.microsoft.com/office/powerpoint/2010/main" val="477563705"/>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28194003"/>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Split slide, small font?</a:t>
            </a:r>
          </a:p>
        </p:txBody>
      </p:sp>
      <p:sp>
        <p:nvSpPr>
          <p:cNvPr id="4" name="Slide Number Placeholder 3"/>
          <p:cNvSpPr>
            <a:spLocks noGrp="1"/>
          </p:cNvSpPr>
          <p:nvPr>
            <p:ph type="sldNum" sz="quarter" idx="10"/>
          </p:nvPr>
        </p:nvSpPr>
        <p:spPr/>
        <p:txBody>
          <a:bodyPr/>
          <a:lstStyle/>
          <a:p>
            <a:fld id="{4E0A2793-524F-4DE8-BF6D-CD4F7AC6207C}" type="slidenum">
              <a:rPr lang="en-US" smtClean="0"/>
              <a:pPr/>
              <a:t>139</a:t>
            </a:fld>
            <a:endParaRPr lang="en-US" dirty="0"/>
          </a:p>
        </p:txBody>
      </p:sp>
    </p:spTree>
    <p:extLst>
      <p:ext uri="{BB962C8B-B14F-4D97-AF65-F5344CB8AC3E}">
        <p14:creationId xmlns:p14="http://schemas.microsoft.com/office/powerpoint/2010/main" val="10708036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9/10/2019</a:t>
            </a:r>
            <a:endParaRPr lang="en-US" dirty="0"/>
          </a:p>
        </p:txBody>
      </p:sp>
      <p:sp>
        <p:nvSpPr>
          <p:cNvPr id="5" name="Slide Number Placeholder 4"/>
          <p:cNvSpPr>
            <a:spLocks noGrp="1"/>
          </p:cNvSpPr>
          <p:nvPr>
            <p:ph type="sldNum" sz="quarter" idx="11"/>
          </p:nvPr>
        </p:nvSpPr>
        <p:spPr/>
        <p:txBody>
          <a:bodyPr/>
          <a:lstStyle/>
          <a:p>
            <a:fld id="{A8E3ED14-1C06-B149-8A7D-CC5362078B58}" type="slidenum">
              <a:rPr lang="en-US" smtClean="0"/>
              <a:pPr/>
              <a:t>14</a:t>
            </a:fld>
            <a:endParaRPr lang="en-US" dirty="0"/>
          </a:p>
        </p:txBody>
      </p:sp>
      <p:sp>
        <p:nvSpPr>
          <p:cNvPr id="6" name="Header Placeholder 5"/>
          <p:cNvSpPr>
            <a:spLocks noGrp="1"/>
          </p:cNvSpPr>
          <p:nvPr>
            <p:ph type="hdr" sz="quarter" idx="12"/>
          </p:nvPr>
        </p:nvSpPr>
        <p:spPr/>
        <p:txBody>
          <a:bodyPr/>
          <a:lstStyle/>
          <a:p>
            <a:r>
              <a:rPr lang="en-US"/>
              <a:t>Pre-Award Training Grants</a:t>
            </a:r>
            <a:endParaRPr lang="en-US" dirty="0"/>
          </a:p>
        </p:txBody>
      </p:sp>
    </p:spTree>
    <p:extLst>
      <p:ext uri="{BB962C8B-B14F-4D97-AF65-F5344CB8AC3E}">
        <p14:creationId xmlns:p14="http://schemas.microsoft.com/office/powerpoint/2010/main" val="102511610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Split slide, small font?</a:t>
            </a:r>
          </a:p>
        </p:txBody>
      </p:sp>
      <p:sp>
        <p:nvSpPr>
          <p:cNvPr id="4" name="Slide Number Placeholder 3"/>
          <p:cNvSpPr>
            <a:spLocks noGrp="1"/>
          </p:cNvSpPr>
          <p:nvPr>
            <p:ph type="sldNum" sz="quarter" idx="10"/>
          </p:nvPr>
        </p:nvSpPr>
        <p:spPr/>
        <p:txBody>
          <a:bodyPr/>
          <a:lstStyle/>
          <a:p>
            <a:fld id="{4E0A2793-524F-4DE8-BF6D-CD4F7AC6207C}" type="slidenum">
              <a:rPr lang="en-US" smtClean="0"/>
              <a:pPr/>
              <a:t>140</a:t>
            </a:fld>
            <a:endParaRPr lang="en-US" dirty="0"/>
          </a:p>
        </p:txBody>
      </p:sp>
    </p:spTree>
    <p:extLst>
      <p:ext uri="{BB962C8B-B14F-4D97-AF65-F5344CB8AC3E}">
        <p14:creationId xmlns:p14="http://schemas.microsoft.com/office/powerpoint/2010/main" val="3455839728"/>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13692944"/>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48537">
              <a:defRPr/>
            </a:pPr>
            <a:fld id="{4E0A2793-524F-4DE8-BF6D-CD4F7AC6207C}" type="slidenum">
              <a:rPr lang="en-US" sz="1400">
                <a:solidFill>
                  <a:prstClr val="black"/>
                </a:solidFill>
                <a:latin typeface="Calibri"/>
              </a:rPr>
              <a:pPr defTabSz="948537">
                <a:defRPr/>
              </a:pPr>
              <a:t>142</a:t>
            </a:fld>
            <a:endParaRPr lang="en-US" sz="1400" dirty="0">
              <a:solidFill>
                <a:prstClr val="black"/>
              </a:solidFill>
              <a:latin typeface="Calibri"/>
            </a:endParaRPr>
          </a:p>
        </p:txBody>
      </p:sp>
      <p:sp>
        <p:nvSpPr>
          <p:cNvPr id="5" name="Date Placeholder 4"/>
          <p:cNvSpPr>
            <a:spLocks noGrp="1"/>
          </p:cNvSpPr>
          <p:nvPr>
            <p:ph type="dt" idx="11"/>
          </p:nvPr>
        </p:nvSpPr>
        <p:spPr/>
        <p:txBody>
          <a:bodyPr/>
          <a:lstStyle/>
          <a:p>
            <a:r>
              <a:rPr lang="en-US"/>
              <a:t>9/10/2019</a:t>
            </a:r>
            <a:endParaRPr lang="en-US" dirty="0"/>
          </a:p>
        </p:txBody>
      </p:sp>
      <p:sp>
        <p:nvSpPr>
          <p:cNvPr id="6" name="Header Placeholder 5"/>
          <p:cNvSpPr>
            <a:spLocks noGrp="1"/>
          </p:cNvSpPr>
          <p:nvPr>
            <p:ph type="hdr" sz="quarter" idx="12"/>
          </p:nvPr>
        </p:nvSpPr>
        <p:spPr/>
        <p:txBody>
          <a:bodyPr/>
          <a:lstStyle/>
          <a:p>
            <a:r>
              <a:rPr lang="en-US"/>
              <a:t>Pre-Award Training Grants</a:t>
            </a:r>
            <a:endParaRPr lang="en-US" dirty="0"/>
          </a:p>
        </p:txBody>
      </p:sp>
    </p:spTree>
    <p:extLst>
      <p:ext uri="{BB962C8B-B14F-4D97-AF65-F5344CB8AC3E}">
        <p14:creationId xmlns:p14="http://schemas.microsoft.com/office/powerpoint/2010/main" val="317078880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48537">
              <a:defRPr/>
            </a:pPr>
            <a:fld id="{4E0A2793-524F-4DE8-BF6D-CD4F7AC6207C}" type="slidenum">
              <a:rPr lang="en-US" sz="1400">
                <a:solidFill>
                  <a:prstClr val="black"/>
                </a:solidFill>
                <a:latin typeface="Calibri"/>
              </a:rPr>
              <a:pPr defTabSz="948537">
                <a:defRPr/>
              </a:pPr>
              <a:t>143</a:t>
            </a:fld>
            <a:endParaRPr lang="en-US" sz="1400" dirty="0">
              <a:solidFill>
                <a:prstClr val="black"/>
              </a:solidFill>
              <a:latin typeface="Calibri"/>
            </a:endParaRPr>
          </a:p>
        </p:txBody>
      </p:sp>
      <p:sp>
        <p:nvSpPr>
          <p:cNvPr id="5" name="Date Placeholder 4"/>
          <p:cNvSpPr>
            <a:spLocks noGrp="1"/>
          </p:cNvSpPr>
          <p:nvPr>
            <p:ph type="dt" idx="11"/>
          </p:nvPr>
        </p:nvSpPr>
        <p:spPr/>
        <p:txBody>
          <a:bodyPr/>
          <a:lstStyle/>
          <a:p>
            <a:r>
              <a:rPr lang="en-US"/>
              <a:t>9/10/2019</a:t>
            </a:r>
            <a:endParaRPr lang="en-US" dirty="0"/>
          </a:p>
        </p:txBody>
      </p:sp>
      <p:sp>
        <p:nvSpPr>
          <p:cNvPr id="6" name="Header Placeholder 5"/>
          <p:cNvSpPr>
            <a:spLocks noGrp="1"/>
          </p:cNvSpPr>
          <p:nvPr>
            <p:ph type="hdr" sz="quarter" idx="12"/>
          </p:nvPr>
        </p:nvSpPr>
        <p:spPr/>
        <p:txBody>
          <a:bodyPr/>
          <a:lstStyle/>
          <a:p>
            <a:r>
              <a:rPr lang="en-US"/>
              <a:t>Pre-Award Training Grants</a:t>
            </a:r>
            <a:endParaRPr lang="en-US" dirty="0"/>
          </a:p>
        </p:txBody>
      </p:sp>
    </p:spTree>
    <p:extLst>
      <p:ext uri="{BB962C8B-B14F-4D97-AF65-F5344CB8AC3E}">
        <p14:creationId xmlns:p14="http://schemas.microsoft.com/office/powerpoint/2010/main" val="3332794023"/>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97733124"/>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is this slide here?</a:t>
            </a:r>
          </a:p>
        </p:txBody>
      </p:sp>
      <p:sp>
        <p:nvSpPr>
          <p:cNvPr id="4" name="Date Placeholder 3"/>
          <p:cNvSpPr>
            <a:spLocks noGrp="1"/>
          </p:cNvSpPr>
          <p:nvPr>
            <p:ph type="dt" idx="10"/>
          </p:nvPr>
        </p:nvSpPr>
        <p:spPr/>
        <p:txBody>
          <a:bodyPr/>
          <a:lstStyle/>
          <a:p>
            <a:r>
              <a:rPr lang="en-US"/>
              <a:t>9/10/2019</a:t>
            </a:r>
            <a:endParaRPr lang="en-US" dirty="0"/>
          </a:p>
        </p:txBody>
      </p:sp>
      <p:sp>
        <p:nvSpPr>
          <p:cNvPr id="5" name="Slide Number Placeholder 4"/>
          <p:cNvSpPr>
            <a:spLocks noGrp="1"/>
          </p:cNvSpPr>
          <p:nvPr>
            <p:ph type="sldNum" sz="quarter" idx="11"/>
          </p:nvPr>
        </p:nvSpPr>
        <p:spPr/>
        <p:txBody>
          <a:bodyPr/>
          <a:lstStyle/>
          <a:p>
            <a:fld id="{A8E3ED14-1C06-B149-8A7D-CC5362078B58}" type="slidenum">
              <a:rPr lang="en-US" smtClean="0"/>
              <a:pPr/>
              <a:t>145</a:t>
            </a:fld>
            <a:endParaRPr lang="en-US" dirty="0"/>
          </a:p>
        </p:txBody>
      </p:sp>
      <p:sp>
        <p:nvSpPr>
          <p:cNvPr id="6" name="Header Placeholder 5"/>
          <p:cNvSpPr>
            <a:spLocks noGrp="1"/>
          </p:cNvSpPr>
          <p:nvPr>
            <p:ph type="hdr" sz="quarter" idx="12"/>
          </p:nvPr>
        </p:nvSpPr>
        <p:spPr/>
        <p:txBody>
          <a:bodyPr/>
          <a:lstStyle/>
          <a:p>
            <a:r>
              <a:rPr lang="en-US"/>
              <a:t>Pre-Award Training Grants</a:t>
            </a:r>
            <a:endParaRPr lang="en-US" dirty="0"/>
          </a:p>
        </p:txBody>
      </p:sp>
    </p:spTree>
    <p:extLst>
      <p:ext uri="{BB962C8B-B14F-4D97-AF65-F5344CB8AC3E}">
        <p14:creationId xmlns:p14="http://schemas.microsoft.com/office/powerpoint/2010/main" val="1015519115"/>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Pre-Award Training Grants</a:t>
            </a:r>
            <a:endParaRPr lang="en-US" dirty="0"/>
          </a:p>
        </p:txBody>
      </p:sp>
      <p:sp>
        <p:nvSpPr>
          <p:cNvPr id="5" name="Date Placeholder 4"/>
          <p:cNvSpPr>
            <a:spLocks noGrp="1"/>
          </p:cNvSpPr>
          <p:nvPr>
            <p:ph type="dt" idx="11"/>
          </p:nvPr>
        </p:nvSpPr>
        <p:spPr/>
        <p:txBody>
          <a:bodyPr/>
          <a:lstStyle/>
          <a:p>
            <a:r>
              <a:rPr lang="en-US" smtClean="0"/>
              <a:t>9/10/2019</a:t>
            </a:r>
            <a:endParaRPr lang="en-US" dirty="0"/>
          </a:p>
        </p:txBody>
      </p:sp>
      <p:sp>
        <p:nvSpPr>
          <p:cNvPr id="6" name="Slide Number Placeholder 5"/>
          <p:cNvSpPr>
            <a:spLocks noGrp="1"/>
          </p:cNvSpPr>
          <p:nvPr>
            <p:ph type="sldNum" sz="quarter" idx="12"/>
          </p:nvPr>
        </p:nvSpPr>
        <p:spPr/>
        <p:txBody>
          <a:bodyPr/>
          <a:lstStyle/>
          <a:p>
            <a:fld id="{A8E3ED14-1C06-B149-8A7D-CC5362078B58}" type="slidenum">
              <a:rPr lang="en-US" smtClean="0"/>
              <a:pPr/>
              <a:t>146</a:t>
            </a:fld>
            <a:endParaRPr lang="en-US" dirty="0"/>
          </a:p>
        </p:txBody>
      </p:sp>
    </p:spTree>
    <p:extLst>
      <p:ext uri="{BB962C8B-B14F-4D97-AF65-F5344CB8AC3E}">
        <p14:creationId xmlns:p14="http://schemas.microsoft.com/office/powerpoint/2010/main" val="68952305"/>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0A2793-524F-4DE8-BF6D-CD4F7AC6207C}" type="slidenum">
              <a:rPr lang="en-US" smtClean="0"/>
              <a:pPr/>
              <a:t>147</a:t>
            </a:fld>
            <a:endParaRPr lang="en-US" dirty="0"/>
          </a:p>
        </p:txBody>
      </p:sp>
    </p:spTree>
    <p:extLst>
      <p:ext uri="{BB962C8B-B14F-4D97-AF65-F5344CB8AC3E}">
        <p14:creationId xmlns:p14="http://schemas.microsoft.com/office/powerpoint/2010/main" val="4000894176"/>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a:t>9/10/2019</a:t>
            </a:r>
            <a:endParaRPr lang="en-US" dirty="0"/>
          </a:p>
        </p:txBody>
      </p:sp>
      <p:sp>
        <p:nvSpPr>
          <p:cNvPr id="5" name="Slide Number Placeholder 4"/>
          <p:cNvSpPr>
            <a:spLocks noGrp="1"/>
          </p:cNvSpPr>
          <p:nvPr>
            <p:ph type="sldNum" sz="quarter" idx="11"/>
          </p:nvPr>
        </p:nvSpPr>
        <p:spPr/>
        <p:txBody>
          <a:bodyPr/>
          <a:lstStyle/>
          <a:p>
            <a:fld id="{A8E3ED14-1C06-B149-8A7D-CC5362078B58}" type="slidenum">
              <a:rPr lang="en-US" smtClean="0"/>
              <a:pPr/>
              <a:t>148</a:t>
            </a:fld>
            <a:endParaRPr lang="en-US" dirty="0"/>
          </a:p>
        </p:txBody>
      </p:sp>
      <p:sp>
        <p:nvSpPr>
          <p:cNvPr id="6" name="Header Placeholder 5"/>
          <p:cNvSpPr>
            <a:spLocks noGrp="1"/>
          </p:cNvSpPr>
          <p:nvPr>
            <p:ph type="hdr" sz="quarter" idx="12"/>
          </p:nvPr>
        </p:nvSpPr>
        <p:spPr/>
        <p:txBody>
          <a:bodyPr/>
          <a:lstStyle/>
          <a:p>
            <a:r>
              <a:rPr lang="en-US"/>
              <a:t>Pre-Award Training Grants</a:t>
            </a:r>
            <a:endParaRPr lang="en-US" dirty="0"/>
          </a:p>
        </p:txBody>
      </p:sp>
    </p:spTree>
    <p:extLst>
      <p:ext uri="{BB962C8B-B14F-4D97-AF65-F5344CB8AC3E}">
        <p14:creationId xmlns:p14="http://schemas.microsoft.com/office/powerpoint/2010/main" val="3039524443"/>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a:t>9/10/2019</a:t>
            </a:r>
            <a:endParaRPr lang="en-US" dirty="0"/>
          </a:p>
        </p:txBody>
      </p:sp>
      <p:sp>
        <p:nvSpPr>
          <p:cNvPr id="5" name="Slide Number Placeholder 4"/>
          <p:cNvSpPr>
            <a:spLocks noGrp="1"/>
          </p:cNvSpPr>
          <p:nvPr>
            <p:ph type="sldNum" sz="quarter" idx="11"/>
          </p:nvPr>
        </p:nvSpPr>
        <p:spPr/>
        <p:txBody>
          <a:bodyPr/>
          <a:lstStyle/>
          <a:p>
            <a:fld id="{A8E3ED14-1C06-B149-8A7D-CC5362078B58}" type="slidenum">
              <a:rPr lang="en-US" smtClean="0"/>
              <a:pPr/>
              <a:t>149</a:t>
            </a:fld>
            <a:endParaRPr lang="en-US" dirty="0"/>
          </a:p>
        </p:txBody>
      </p:sp>
      <p:sp>
        <p:nvSpPr>
          <p:cNvPr id="6" name="Header Placeholder 5"/>
          <p:cNvSpPr>
            <a:spLocks noGrp="1"/>
          </p:cNvSpPr>
          <p:nvPr>
            <p:ph type="hdr" sz="quarter" idx="12"/>
          </p:nvPr>
        </p:nvSpPr>
        <p:spPr/>
        <p:txBody>
          <a:bodyPr/>
          <a:lstStyle/>
          <a:p>
            <a:r>
              <a:rPr lang="en-US"/>
              <a:t>Pre-Award Training Grants</a:t>
            </a:r>
            <a:endParaRPr lang="en-US" dirty="0"/>
          </a:p>
        </p:txBody>
      </p:sp>
    </p:spTree>
    <p:extLst>
      <p:ext uri="{BB962C8B-B14F-4D97-AF65-F5344CB8AC3E}">
        <p14:creationId xmlns:p14="http://schemas.microsoft.com/office/powerpoint/2010/main" val="23657041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Delete this slide?</a:t>
            </a:r>
          </a:p>
        </p:txBody>
      </p:sp>
      <p:sp>
        <p:nvSpPr>
          <p:cNvPr id="4" name="Date Placeholder 3"/>
          <p:cNvSpPr>
            <a:spLocks noGrp="1"/>
          </p:cNvSpPr>
          <p:nvPr>
            <p:ph type="dt" idx="10"/>
          </p:nvPr>
        </p:nvSpPr>
        <p:spPr/>
        <p:txBody>
          <a:bodyPr/>
          <a:lstStyle/>
          <a:p>
            <a:r>
              <a:rPr lang="en-US"/>
              <a:t>9/10/2019</a:t>
            </a:r>
            <a:endParaRPr lang="en-US" dirty="0"/>
          </a:p>
        </p:txBody>
      </p:sp>
      <p:sp>
        <p:nvSpPr>
          <p:cNvPr id="5" name="Slide Number Placeholder 4"/>
          <p:cNvSpPr>
            <a:spLocks noGrp="1"/>
          </p:cNvSpPr>
          <p:nvPr>
            <p:ph type="sldNum" sz="quarter" idx="11"/>
          </p:nvPr>
        </p:nvSpPr>
        <p:spPr/>
        <p:txBody>
          <a:bodyPr/>
          <a:lstStyle/>
          <a:p>
            <a:fld id="{A8E3ED14-1C06-B149-8A7D-CC5362078B58}" type="slidenum">
              <a:rPr lang="en-US" smtClean="0"/>
              <a:pPr/>
              <a:t>15</a:t>
            </a:fld>
            <a:endParaRPr lang="en-US" dirty="0"/>
          </a:p>
        </p:txBody>
      </p:sp>
      <p:sp>
        <p:nvSpPr>
          <p:cNvPr id="6" name="Header Placeholder 5"/>
          <p:cNvSpPr>
            <a:spLocks noGrp="1"/>
          </p:cNvSpPr>
          <p:nvPr>
            <p:ph type="hdr" sz="quarter" idx="12"/>
          </p:nvPr>
        </p:nvSpPr>
        <p:spPr/>
        <p:txBody>
          <a:bodyPr/>
          <a:lstStyle/>
          <a:p>
            <a:r>
              <a:rPr lang="en-US"/>
              <a:t>Pre-Award Training Grants</a:t>
            </a:r>
            <a:endParaRPr lang="en-US" dirty="0"/>
          </a:p>
        </p:txBody>
      </p:sp>
    </p:spTree>
    <p:extLst>
      <p:ext uri="{BB962C8B-B14F-4D97-AF65-F5344CB8AC3E}">
        <p14:creationId xmlns:p14="http://schemas.microsoft.com/office/powerpoint/2010/main" val="1818690506"/>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a:t>9/10/2019</a:t>
            </a:r>
            <a:endParaRPr lang="en-US" dirty="0"/>
          </a:p>
        </p:txBody>
      </p:sp>
      <p:sp>
        <p:nvSpPr>
          <p:cNvPr id="5" name="Slide Number Placeholder 4"/>
          <p:cNvSpPr>
            <a:spLocks noGrp="1"/>
          </p:cNvSpPr>
          <p:nvPr>
            <p:ph type="sldNum" sz="quarter" idx="11"/>
          </p:nvPr>
        </p:nvSpPr>
        <p:spPr/>
        <p:txBody>
          <a:bodyPr/>
          <a:lstStyle/>
          <a:p>
            <a:fld id="{A8E3ED14-1C06-B149-8A7D-CC5362078B58}" type="slidenum">
              <a:rPr lang="en-US" smtClean="0"/>
              <a:pPr/>
              <a:t>150</a:t>
            </a:fld>
            <a:endParaRPr lang="en-US" dirty="0"/>
          </a:p>
        </p:txBody>
      </p:sp>
      <p:sp>
        <p:nvSpPr>
          <p:cNvPr id="6" name="Header Placeholder 5"/>
          <p:cNvSpPr>
            <a:spLocks noGrp="1"/>
          </p:cNvSpPr>
          <p:nvPr>
            <p:ph type="hdr" sz="quarter" idx="12"/>
          </p:nvPr>
        </p:nvSpPr>
        <p:spPr/>
        <p:txBody>
          <a:bodyPr/>
          <a:lstStyle/>
          <a:p>
            <a:r>
              <a:rPr lang="en-US"/>
              <a:t>Pre-Award Training Grants</a:t>
            </a:r>
            <a:endParaRPr lang="en-US" dirty="0"/>
          </a:p>
        </p:txBody>
      </p:sp>
    </p:spTree>
    <p:extLst>
      <p:ext uri="{BB962C8B-B14F-4D97-AF65-F5344CB8AC3E}">
        <p14:creationId xmlns:p14="http://schemas.microsoft.com/office/powerpoint/2010/main" val="3163720810"/>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a:t>9/10/2019</a:t>
            </a:r>
            <a:endParaRPr lang="en-US" dirty="0"/>
          </a:p>
        </p:txBody>
      </p:sp>
      <p:sp>
        <p:nvSpPr>
          <p:cNvPr id="5" name="Slide Number Placeholder 4"/>
          <p:cNvSpPr>
            <a:spLocks noGrp="1"/>
          </p:cNvSpPr>
          <p:nvPr>
            <p:ph type="sldNum" sz="quarter" idx="11"/>
          </p:nvPr>
        </p:nvSpPr>
        <p:spPr/>
        <p:txBody>
          <a:bodyPr/>
          <a:lstStyle/>
          <a:p>
            <a:fld id="{A8E3ED14-1C06-B149-8A7D-CC5362078B58}" type="slidenum">
              <a:rPr lang="en-US" smtClean="0"/>
              <a:pPr/>
              <a:t>151</a:t>
            </a:fld>
            <a:endParaRPr lang="en-US" dirty="0"/>
          </a:p>
        </p:txBody>
      </p:sp>
      <p:sp>
        <p:nvSpPr>
          <p:cNvPr id="6" name="Header Placeholder 5"/>
          <p:cNvSpPr>
            <a:spLocks noGrp="1"/>
          </p:cNvSpPr>
          <p:nvPr>
            <p:ph type="hdr" sz="quarter" idx="12"/>
          </p:nvPr>
        </p:nvSpPr>
        <p:spPr/>
        <p:txBody>
          <a:bodyPr/>
          <a:lstStyle/>
          <a:p>
            <a:r>
              <a:rPr lang="en-US"/>
              <a:t>Pre-Award Training Grants</a:t>
            </a:r>
            <a:endParaRPr lang="en-US" dirty="0"/>
          </a:p>
        </p:txBody>
      </p:sp>
    </p:spTree>
    <p:extLst>
      <p:ext uri="{BB962C8B-B14F-4D97-AF65-F5344CB8AC3E}">
        <p14:creationId xmlns:p14="http://schemas.microsoft.com/office/powerpoint/2010/main" val="163125175"/>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a:t>9/10/2019</a:t>
            </a:r>
            <a:endParaRPr lang="en-US" dirty="0"/>
          </a:p>
        </p:txBody>
      </p:sp>
      <p:sp>
        <p:nvSpPr>
          <p:cNvPr id="5" name="Slide Number Placeholder 4"/>
          <p:cNvSpPr>
            <a:spLocks noGrp="1"/>
          </p:cNvSpPr>
          <p:nvPr>
            <p:ph type="sldNum" sz="quarter" idx="11"/>
          </p:nvPr>
        </p:nvSpPr>
        <p:spPr/>
        <p:txBody>
          <a:bodyPr/>
          <a:lstStyle/>
          <a:p>
            <a:fld id="{A8E3ED14-1C06-B149-8A7D-CC5362078B58}" type="slidenum">
              <a:rPr lang="en-US" smtClean="0"/>
              <a:pPr/>
              <a:t>152</a:t>
            </a:fld>
            <a:endParaRPr lang="en-US" dirty="0"/>
          </a:p>
        </p:txBody>
      </p:sp>
      <p:sp>
        <p:nvSpPr>
          <p:cNvPr id="6" name="Header Placeholder 5"/>
          <p:cNvSpPr>
            <a:spLocks noGrp="1"/>
          </p:cNvSpPr>
          <p:nvPr>
            <p:ph type="hdr" sz="quarter" idx="12"/>
          </p:nvPr>
        </p:nvSpPr>
        <p:spPr/>
        <p:txBody>
          <a:bodyPr/>
          <a:lstStyle/>
          <a:p>
            <a:r>
              <a:rPr lang="en-US"/>
              <a:t>Pre-Award Training Grants</a:t>
            </a:r>
            <a:endParaRPr lang="en-US" dirty="0"/>
          </a:p>
        </p:txBody>
      </p:sp>
    </p:spTree>
    <p:extLst>
      <p:ext uri="{BB962C8B-B14F-4D97-AF65-F5344CB8AC3E}">
        <p14:creationId xmlns:p14="http://schemas.microsoft.com/office/powerpoint/2010/main" val="433623079"/>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a:t>9/10/2019</a:t>
            </a:r>
            <a:endParaRPr lang="en-US" dirty="0"/>
          </a:p>
        </p:txBody>
      </p:sp>
      <p:sp>
        <p:nvSpPr>
          <p:cNvPr id="5" name="Slide Number Placeholder 4"/>
          <p:cNvSpPr>
            <a:spLocks noGrp="1"/>
          </p:cNvSpPr>
          <p:nvPr>
            <p:ph type="sldNum" sz="quarter" idx="11"/>
          </p:nvPr>
        </p:nvSpPr>
        <p:spPr/>
        <p:txBody>
          <a:bodyPr/>
          <a:lstStyle/>
          <a:p>
            <a:fld id="{A8E3ED14-1C06-B149-8A7D-CC5362078B58}" type="slidenum">
              <a:rPr lang="en-US" smtClean="0"/>
              <a:pPr/>
              <a:t>153</a:t>
            </a:fld>
            <a:endParaRPr lang="en-US" dirty="0"/>
          </a:p>
        </p:txBody>
      </p:sp>
      <p:sp>
        <p:nvSpPr>
          <p:cNvPr id="6" name="Header Placeholder 5"/>
          <p:cNvSpPr>
            <a:spLocks noGrp="1"/>
          </p:cNvSpPr>
          <p:nvPr>
            <p:ph type="hdr" sz="quarter" idx="12"/>
          </p:nvPr>
        </p:nvSpPr>
        <p:spPr/>
        <p:txBody>
          <a:bodyPr/>
          <a:lstStyle/>
          <a:p>
            <a:r>
              <a:rPr lang="en-US"/>
              <a:t>Pre-Award Training Grants</a:t>
            </a:r>
            <a:endParaRPr lang="en-US" dirty="0"/>
          </a:p>
        </p:txBody>
      </p:sp>
    </p:spTree>
    <p:extLst>
      <p:ext uri="{BB962C8B-B14F-4D97-AF65-F5344CB8AC3E}">
        <p14:creationId xmlns:p14="http://schemas.microsoft.com/office/powerpoint/2010/main" val="2892482164"/>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9/10/2019</a:t>
            </a:r>
            <a:endParaRPr lang="en-US" dirty="0"/>
          </a:p>
        </p:txBody>
      </p:sp>
      <p:sp>
        <p:nvSpPr>
          <p:cNvPr id="5" name="Slide Number Placeholder 4"/>
          <p:cNvSpPr>
            <a:spLocks noGrp="1"/>
          </p:cNvSpPr>
          <p:nvPr>
            <p:ph type="sldNum" sz="quarter" idx="11"/>
          </p:nvPr>
        </p:nvSpPr>
        <p:spPr/>
        <p:txBody>
          <a:bodyPr/>
          <a:lstStyle/>
          <a:p>
            <a:fld id="{A8E3ED14-1C06-B149-8A7D-CC5362078B58}" type="slidenum">
              <a:rPr lang="en-US" smtClean="0"/>
              <a:pPr/>
              <a:t>154</a:t>
            </a:fld>
            <a:endParaRPr lang="en-US" dirty="0"/>
          </a:p>
        </p:txBody>
      </p:sp>
      <p:sp>
        <p:nvSpPr>
          <p:cNvPr id="6" name="Header Placeholder 5"/>
          <p:cNvSpPr>
            <a:spLocks noGrp="1"/>
          </p:cNvSpPr>
          <p:nvPr>
            <p:ph type="hdr" sz="quarter" idx="12"/>
          </p:nvPr>
        </p:nvSpPr>
        <p:spPr/>
        <p:txBody>
          <a:bodyPr/>
          <a:lstStyle/>
          <a:p>
            <a:r>
              <a:rPr lang="en-US"/>
              <a:t>Pre-Award Training Grants</a:t>
            </a:r>
            <a:endParaRPr lang="en-US" dirty="0"/>
          </a:p>
        </p:txBody>
      </p:sp>
    </p:spTree>
    <p:extLst>
      <p:ext uri="{BB962C8B-B14F-4D97-AF65-F5344CB8AC3E}">
        <p14:creationId xmlns:p14="http://schemas.microsoft.com/office/powerpoint/2010/main" val="3739564049"/>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FF00"/>
              </a:solidFill>
            </a:endParaRPr>
          </a:p>
        </p:txBody>
      </p:sp>
      <p:sp>
        <p:nvSpPr>
          <p:cNvPr id="4" name="Date Placeholder 3"/>
          <p:cNvSpPr>
            <a:spLocks noGrp="1"/>
          </p:cNvSpPr>
          <p:nvPr>
            <p:ph type="dt" idx="10"/>
          </p:nvPr>
        </p:nvSpPr>
        <p:spPr/>
        <p:txBody>
          <a:bodyPr/>
          <a:lstStyle/>
          <a:p>
            <a:r>
              <a:rPr lang="en-US"/>
              <a:t>9/10/2019</a:t>
            </a:r>
            <a:endParaRPr lang="en-US" dirty="0"/>
          </a:p>
        </p:txBody>
      </p:sp>
      <p:sp>
        <p:nvSpPr>
          <p:cNvPr id="5" name="Slide Number Placeholder 4"/>
          <p:cNvSpPr>
            <a:spLocks noGrp="1"/>
          </p:cNvSpPr>
          <p:nvPr>
            <p:ph type="sldNum" sz="quarter" idx="11"/>
          </p:nvPr>
        </p:nvSpPr>
        <p:spPr/>
        <p:txBody>
          <a:bodyPr/>
          <a:lstStyle/>
          <a:p>
            <a:fld id="{A8E3ED14-1C06-B149-8A7D-CC5362078B58}" type="slidenum">
              <a:rPr lang="en-US" smtClean="0"/>
              <a:pPr/>
              <a:t>155</a:t>
            </a:fld>
            <a:endParaRPr lang="en-US" dirty="0"/>
          </a:p>
        </p:txBody>
      </p:sp>
      <p:sp>
        <p:nvSpPr>
          <p:cNvPr id="6" name="Header Placeholder 5"/>
          <p:cNvSpPr>
            <a:spLocks noGrp="1"/>
          </p:cNvSpPr>
          <p:nvPr>
            <p:ph type="hdr" sz="quarter" idx="12"/>
          </p:nvPr>
        </p:nvSpPr>
        <p:spPr/>
        <p:txBody>
          <a:bodyPr/>
          <a:lstStyle/>
          <a:p>
            <a:r>
              <a:rPr lang="en-US"/>
              <a:t>Pre-Award Training Grants</a:t>
            </a:r>
            <a:endParaRPr lang="en-US" dirty="0"/>
          </a:p>
        </p:txBody>
      </p:sp>
    </p:spTree>
    <p:extLst>
      <p:ext uri="{BB962C8B-B14F-4D97-AF65-F5344CB8AC3E}">
        <p14:creationId xmlns:p14="http://schemas.microsoft.com/office/powerpoint/2010/main" val="3601042900"/>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a:t>9/10/2019</a:t>
            </a:r>
            <a:endParaRPr lang="en-US" dirty="0"/>
          </a:p>
        </p:txBody>
      </p:sp>
      <p:sp>
        <p:nvSpPr>
          <p:cNvPr id="5" name="Slide Number Placeholder 4"/>
          <p:cNvSpPr>
            <a:spLocks noGrp="1"/>
          </p:cNvSpPr>
          <p:nvPr>
            <p:ph type="sldNum" sz="quarter" idx="11"/>
          </p:nvPr>
        </p:nvSpPr>
        <p:spPr/>
        <p:txBody>
          <a:bodyPr/>
          <a:lstStyle/>
          <a:p>
            <a:fld id="{A8E3ED14-1C06-B149-8A7D-CC5362078B58}" type="slidenum">
              <a:rPr lang="en-US" smtClean="0"/>
              <a:pPr/>
              <a:t>156</a:t>
            </a:fld>
            <a:endParaRPr lang="en-US" dirty="0"/>
          </a:p>
        </p:txBody>
      </p:sp>
      <p:sp>
        <p:nvSpPr>
          <p:cNvPr id="6" name="Header Placeholder 5"/>
          <p:cNvSpPr>
            <a:spLocks noGrp="1"/>
          </p:cNvSpPr>
          <p:nvPr>
            <p:ph type="hdr" sz="quarter" idx="12"/>
          </p:nvPr>
        </p:nvSpPr>
        <p:spPr/>
        <p:txBody>
          <a:bodyPr/>
          <a:lstStyle/>
          <a:p>
            <a:r>
              <a:rPr lang="en-US"/>
              <a:t>Pre-Award Training Grants</a:t>
            </a:r>
            <a:endParaRPr lang="en-US" dirty="0"/>
          </a:p>
        </p:txBody>
      </p:sp>
    </p:spTree>
    <p:extLst>
      <p:ext uri="{BB962C8B-B14F-4D97-AF65-F5344CB8AC3E}">
        <p14:creationId xmlns:p14="http://schemas.microsoft.com/office/powerpoint/2010/main" val="1558746089"/>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a:t>9/10/2019</a:t>
            </a:r>
            <a:endParaRPr lang="en-US" dirty="0"/>
          </a:p>
        </p:txBody>
      </p:sp>
      <p:sp>
        <p:nvSpPr>
          <p:cNvPr id="5" name="Slide Number Placeholder 4"/>
          <p:cNvSpPr>
            <a:spLocks noGrp="1"/>
          </p:cNvSpPr>
          <p:nvPr>
            <p:ph type="sldNum" sz="quarter" idx="11"/>
          </p:nvPr>
        </p:nvSpPr>
        <p:spPr/>
        <p:txBody>
          <a:bodyPr/>
          <a:lstStyle/>
          <a:p>
            <a:fld id="{A8E3ED14-1C06-B149-8A7D-CC5362078B58}" type="slidenum">
              <a:rPr lang="en-US" smtClean="0"/>
              <a:pPr/>
              <a:t>157</a:t>
            </a:fld>
            <a:endParaRPr lang="en-US" dirty="0"/>
          </a:p>
        </p:txBody>
      </p:sp>
      <p:sp>
        <p:nvSpPr>
          <p:cNvPr id="6" name="Header Placeholder 5"/>
          <p:cNvSpPr>
            <a:spLocks noGrp="1"/>
          </p:cNvSpPr>
          <p:nvPr>
            <p:ph type="hdr" sz="quarter" idx="12"/>
          </p:nvPr>
        </p:nvSpPr>
        <p:spPr/>
        <p:txBody>
          <a:bodyPr/>
          <a:lstStyle/>
          <a:p>
            <a:r>
              <a:rPr lang="en-US"/>
              <a:t>Pre-Award Training Grants</a:t>
            </a:r>
            <a:endParaRPr lang="en-US" dirty="0"/>
          </a:p>
        </p:txBody>
      </p:sp>
    </p:spTree>
    <p:extLst>
      <p:ext uri="{BB962C8B-B14F-4D97-AF65-F5344CB8AC3E}">
        <p14:creationId xmlns:p14="http://schemas.microsoft.com/office/powerpoint/2010/main" val="2926536206"/>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474268">
              <a:defRPr/>
            </a:pPr>
            <a:endParaRPr lang="en-US" dirty="0"/>
          </a:p>
        </p:txBody>
      </p:sp>
      <p:sp>
        <p:nvSpPr>
          <p:cNvPr id="4" name="Date Placeholder 3"/>
          <p:cNvSpPr>
            <a:spLocks noGrp="1"/>
          </p:cNvSpPr>
          <p:nvPr>
            <p:ph type="dt" idx="10"/>
          </p:nvPr>
        </p:nvSpPr>
        <p:spPr/>
        <p:txBody>
          <a:bodyPr/>
          <a:lstStyle/>
          <a:p>
            <a:r>
              <a:rPr lang="en-US"/>
              <a:t>9/10/2019</a:t>
            </a:r>
            <a:endParaRPr lang="en-US" dirty="0"/>
          </a:p>
        </p:txBody>
      </p:sp>
      <p:sp>
        <p:nvSpPr>
          <p:cNvPr id="5" name="Slide Number Placeholder 4"/>
          <p:cNvSpPr>
            <a:spLocks noGrp="1"/>
          </p:cNvSpPr>
          <p:nvPr>
            <p:ph type="sldNum" sz="quarter" idx="11"/>
          </p:nvPr>
        </p:nvSpPr>
        <p:spPr/>
        <p:txBody>
          <a:bodyPr/>
          <a:lstStyle/>
          <a:p>
            <a:fld id="{A8E3ED14-1C06-B149-8A7D-CC5362078B58}" type="slidenum">
              <a:rPr lang="en-US" smtClean="0"/>
              <a:pPr/>
              <a:t>158</a:t>
            </a:fld>
            <a:endParaRPr lang="en-US" dirty="0"/>
          </a:p>
        </p:txBody>
      </p:sp>
      <p:sp>
        <p:nvSpPr>
          <p:cNvPr id="6" name="Header Placeholder 5"/>
          <p:cNvSpPr>
            <a:spLocks noGrp="1"/>
          </p:cNvSpPr>
          <p:nvPr>
            <p:ph type="hdr" sz="quarter" idx="12"/>
          </p:nvPr>
        </p:nvSpPr>
        <p:spPr/>
        <p:txBody>
          <a:bodyPr/>
          <a:lstStyle/>
          <a:p>
            <a:r>
              <a:rPr lang="en-US"/>
              <a:t>Pre-Award Training Grants</a:t>
            </a:r>
            <a:endParaRPr lang="en-US" dirty="0"/>
          </a:p>
        </p:txBody>
      </p:sp>
    </p:spTree>
    <p:extLst>
      <p:ext uri="{BB962C8B-B14F-4D97-AF65-F5344CB8AC3E}">
        <p14:creationId xmlns:p14="http://schemas.microsoft.com/office/powerpoint/2010/main" val="2416861432"/>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4268">
              <a:defRPr/>
            </a:pPr>
            <a:endParaRPr lang="en-US" u="sng" dirty="0">
              <a:solidFill>
                <a:schemeClr val="bg1"/>
              </a:solidFill>
            </a:endParaRPr>
          </a:p>
        </p:txBody>
      </p:sp>
      <p:sp>
        <p:nvSpPr>
          <p:cNvPr id="4" name="Date Placeholder 3"/>
          <p:cNvSpPr>
            <a:spLocks noGrp="1"/>
          </p:cNvSpPr>
          <p:nvPr>
            <p:ph type="dt" idx="10"/>
          </p:nvPr>
        </p:nvSpPr>
        <p:spPr/>
        <p:txBody>
          <a:bodyPr/>
          <a:lstStyle/>
          <a:p>
            <a:r>
              <a:rPr lang="en-US"/>
              <a:t>9/10/2019</a:t>
            </a:r>
            <a:endParaRPr lang="en-US" dirty="0"/>
          </a:p>
        </p:txBody>
      </p:sp>
      <p:sp>
        <p:nvSpPr>
          <p:cNvPr id="5" name="Slide Number Placeholder 4"/>
          <p:cNvSpPr>
            <a:spLocks noGrp="1"/>
          </p:cNvSpPr>
          <p:nvPr>
            <p:ph type="sldNum" sz="quarter" idx="11"/>
          </p:nvPr>
        </p:nvSpPr>
        <p:spPr/>
        <p:txBody>
          <a:bodyPr/>
          <a:lstStyle/>
          <a:p>
            <a:fld id="{A8E3ED14-1C06-B149-8A7D-CC5362078B58}" type="slidenum">
              <a:rPr lang="en-US" smtClean="0"/>
              <a:pPr/>
              <a:t>159</a:t>
            </a:fld>
            <a:endParaRPr lang="en-US" dirty="0"/>
          </a:p>
        </p:txBody>
      </p:sp>
      <p:sp>
        <p:nvSpPr>
          <p:cNvPr id="6" name="Header Placeholder 5"/>
          <p:cNvSpPr>
            <a:spLocks noGrp="1"/>
          </p:cNvSpPr>
          <p:nvPr>
            <p:ph type="hdr" sz="quarter" idx="12"/>
          </p:nvPr>
        </p:nvSpPr>
        <p:spPr/>
        <p:txBody>
          <a:bodyPr/>
          <a:lstStyle/>
          <a:p>
            <a:r>
              <a:rPr lang="en-US"/>
              <a:t>Pre-Award Training Grants</a:t>
            </a:r>
            <a:endParaRPr lang="en-US" dirty="0"/>
          </a:p>
        </p:txBody>
      </p:sp>
    </p:spTree>
    <p:extLst>
      <p:ext uri="{BB962C8B-B14F-4D97-AF65-F5344CB8AC3E}">
        <p14:creationId xmlns:p14="http://schemas.microsoft.com/office/powerpoint/2010/main" val="29766306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9/10/2019</a:t>
            </a:r>
            <a:endParaRPr lang="en-US" dirty="0"/>
          </a:p>
        </p:txBody>
      </p:sp>
      <p:sp>
        <p:nvSpPr>
          <p:cNvPr id="5" name="Slide Number Placeholder 4"/>
          <p:cNvSpPr>
            <a:spLocks noGrp="1"/>
          </p:cNvSpPr>
          <p:nvPr>
            <p:ph type="sldNum" sz="quarter" idx="11"/>
          </p:nvPr>
        </p:nvSpPr>
        <p:spPr/>
        <p:txBody>
          <a:bodyPr/>
          <a:lstStyle/>
          <a:p>
            <a:fld id="{A8E3ED14-1C06-B149-8A7D-CC5362078B58}" type="slidenum">
              <a:rPr lang="en-US" smtClean="0"/>
              <a:pPr/>
              <a:t>16</a:t>
            </a:fld>
            <a:endParaRPr lang="en-US" dirty="0"/>
          </a:p>
        </p:txBody>
      </p:sp>
      <p:sp>
        <p:nvSpPr>
          <p:cNvPr id="6" name="Header Placeholder 5"/>
          <p:cNvSpPr>
            <a:spLocks noGrp="1"/>
          </p:cNvSpPr>
          <p:nvPr>
            <p:ph type="hdr" sz="quarter" idx="12"/>
          </p:nvPr>
        </p:nvSpPr>
        <p:spPr/>
        <p:txBody>
          <a:bodyPr/>
          <a:lstStyle/>
          <a:p>
            <a:r>
              <a:rPr lang="en-US"/>
              <a:t>Pre-Award Training Grants</a:t>
            </a:r>
            <a:endParaRPr lang="en-US" dirty="0"/>
          </a:p>
        </p:txBody>
      </p:sp>
    </p:spTree>
    <p:extLst>
      <p:ext uri="{BB962C8B-B14F-4D97-AF65-F5344CB8AC3E}">
        <p14:creationId xmlns:p14="http://schemas.microsoft.com/office/powerpoint/2010/main" val="3608287505"/>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4268">
              <a:defRPr/>
            </a:pPr>
            <a:endParaRPr lang="en-US" u="sng" dirty="0">
              <a:solidFill>
                <a:schemeClr val="bg1"/>
              </a:solidFill>
            </a:endParaRPr>
          </a:p>
        </p:txBody>
      </p:sp>
      <p:sp>
        <p:nvSpPr>
          <p:cNvPr id="4" name="Date Placeholder 3"/>
          <p:cNvSpPr>
            <a:spLocks noGrp="1"/>
          </p:cNvSpPr>
          <p:nvPr>
            <p:ph type="dt" idx="10"/>
          </p:nvPr>
        </p:nvSpPr>
        <p:spPr/>
        <p:txBody>
          <a:bodyPr/>
          <a:lstStyle/>
          <a:p>
            <a:r>
              <a:rPr lang="en-US"/>
              <a:t>9/10/2019</a:t>
            </a:r>
            <a:endParaRPr lang="en-US" dirty="0"/>
          </a:p>
        </p:txBody>
      </p:sp>
      <p:sp>
        <p:nvSpPr>
          <p:cNvPr id="5" name="Slide Number Placeholder 4"/>
          <p:cNvSpPr>
            <a:spLocks noGrp="1"/>
          </p:cNvSpPr>
          <p:nvPr>
            <p:ph type="sldNum" sz="quarter" idx="11"/>
          </p:nvPr>
        </p:nvSpPr>
        <p:spPr/>
        <p:txBody>
          <a:bodyPr/>
          <a:lstStyle/>
          <a:p>
            <a:fld id="{A8E3ED14-1C06-B149-8A7D-CC5362078B58}" type="slidenum">
              <a:rPr lang="en-US" smtClean="0"/>
              <a:pPr/>
              <a:t>160</a:t>
            </a:fld>
            <a:endParaRPr lang="en-US" dirty="0"/>
          </a:p>
        </p:txBody>
      </p:sp>
      <p:sp>
        <p:nvSpPr>
          <p:cNvPr id="6" name="Header Placeholder 5"/>
          <p:cNvSpPr>
            <a:spLocks noGrp="1"/>
          </p:cNvSpPr>
          <p:nvPr>
            <p:ph type="hdr" sz="quarter" idx="12"/>
          </p:nvPr>
        </p:nvSpPr>
        <p:spPr/>
        <p:txBody>
          <a:bodyPr/>
          <a:lstStyle/>
          <a:p>
            <a:r>
              <a:rPr lang="en-US"/>
              <a:t>Pre-Award Training Grants</a:t>
            </a:r>
            <a:endParaRPr lang="en-US" dirty="0"/>
          </a:p>
        </p:txBody>
      </p:sp>
    </p:spTree>
    <p:extLst>
      <p:ext uri="{BB962C8B-B14F-4D97-AF65-F5344CB8AC3E}">
        <p14:creationId xmlns:p14="http://schemas.microsoft.com/office/powerpoint/2010/main" val="1194332150"/>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4268">
              <a:defRPr/>
            </a:pPr>
            <a:endParaRPr lang="en-US" u="sng" dirty="0">
              <a:solidFill>
                <a:schemeClr val="bg1"/>
              </a:solidFill>
            </a:endParaRPr>
          </a:p>
        </p:txBody>
      </p:sp>
      <p:sp>
        <p:nvSpPr>
          <p:cNvPr id="4" name="Date Placeholder 3"/>
          <p:cNvSpPr>
            <a:spLocks noGrp="1"/>
          </p:cNvSpPr>
          <p:nvPr>
            <p:ph type="dt" idx="10"/>
          </p:nvPr>
        </p:nvSpPr>
        <p:spPr/>
        <p:txBody>
          <a:bodyPr/>
          <a:lstStyle/>
          <a:p>
            <a:r>
              <a:rPr lang="en-US"/>
              <a:t>9/10/2019</a:t>
            </a:r>
            <a:endParaRPr lang="en-US" dirty="0"/>
          </a:p>
        </p:txBody>
      </p:sp>
      <p:sp>
        <p:nvSpPr>
          <p:cNvPr id="5" name="Slide Number Placeholder 4"/>
          <p:cNvSpPr>
            <a:spLocks noGrp="1"/>
          </p:cNvSpPr>
          <p:nvPr>
            <p:ph type="sldNum" sz="quarter" idx="11"/>
          </p:nvPr>
        </p:nvSpPr>
        <p:spPr/>
        <p:txBody>
          <a:bodyPr/>
          <a:lstStyle/>
          <a:p>
            <a:fld id="{A8E3ED14-1C06-B149-8A7D-CC5362078B58}" type="slidenum">
              <a:rPr lang="en-US" smtClean="0"/>
              <a:pPr/>
              <a:t>161</a:t>
            </a:fld>
            <a:endParaRPr lang="en-US" dirty="0"/>
          </a:p>
        </p:txBody>
      </p:sp>
      <p:sp>
        <p:nvSpPr>
          <p:cNvPr id="6" name="Header Placeholder 5"/>
          <p:cNvSpPr>
            <a:spLocks noGrp="1"/>
          </p:cNvSpPr>
          <p:nvPr>
            <p:ph type="hdr" sz="quarter" idx="12"/>
          </p:nvPr>
        </p:nvSpPr>
        <p:spPr/>
        <p:txBody>
          <a:bodyPr/>
          <a:lstStyle/>
          <a:p>
            <a:r>
              <a:rPr lang="en-US"/>
              <a:t>Pre-Award Training Grants</a:t>
            </a:r>
            <a:endParaRPr lang="en-US" dirty="0"/>
          </a:p>
        </p:txBody>
      </p:sp>
    </p:spTree>
    <p:extLst>
      <p:ext uri="{BB962C8B-B14F-4D97-AF65-F5344CB8AC3E}">
        <p14:creationId xmlns:p14="http://schemas.microsoft.com/office/powerpoint/2010/main" val="1632028558"/>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a:t>9/10/2019</a:t>
            </a:r>
            <a:endParaRPr lang="en-US" dirty="0"/>
          </a:p>
        </p:txBody>
      </p:sp>
      <p:sp>
        <p:nvSpPr>
          <p:cNvPr id="5" name="Slide Number Placeholder 4"/>
          <p:cNvSpPr>
            <a:spLocks noGrp="1"/>
          </p:cNvSpPr>
          <p:nvPr>
            <p:ph type="sldNum" sz="quarter" idx="11"/>
          </p:nvPr>
        </p:nvSpPr>
        <p:spPr/>
        <p:txBody>
          <a:bodyPr/>
          <a:lstStyle/>
          <a:p>
            <a:fld id="{A8E3ED14-1C06-B149-8A7D-CC5362078B58}" type="slidenum">
              <a:rPr lang="en-US" smtClean="0"/>
              <a:pPr/>
              <a:t>162</a:t>
            </a:fld>
            <a:endParaRPr lang="en-US" dirty="0"/>
          </a:p>
        </p:txBody>
      </p:sp>
      <p:sp>
        <p:nvSpPr>
          <p:cNvPr id="6" name="Header Placeholder 5"/>
          <p:cNvSpPr>
            <a:spLocks noGrp="1"/>
          </p:cNvSpPr>
          <p:nvPr>
            <p:ph type="hdr" sz="quarter" idx="12"/>
          </p:nvPr>
        </p:nvSpPr>
        <p:spPr/>
        <p:txBody>
          <a:bodyPr/>
          <a:lstStyle/>
          <a:p>
            <a:r>
              <a:rPr lang="en-US"/>
              <a:t>Pre-Award Training Grants</a:t>
            </a:r>
            <a:endParaRPr lang="en-US" dirty="0"/>
          </a:p>
        </p:txBody>
      </p:sp>
    </p:spTree>
    <p:extLst>
      <p:ext uri="{BB962C8B-B14F-4D97-AF65-F5344CB8AC3E}">
        <p14:creationId xmlns:p14="http://schemas.microsoft.com/office/powerpoint/2010/main" val="25255501"/>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9/10/2019</a:t>
            </a:r>
            <a:endParaRPr lang="en-US" dirty="0"/>
          </a:p>
        </p:txBody>
      </p:sp>
      <p:sp>
        <p:nvSpPr>
          <p:cNvPr id="5" name="Slide Number Placeholder 4"/>
          <p:cNvSpPr>
            <a:spLocks noGrp="1"/>
          </p:cNvSpPr>
          <p:nvPr>
            <p:ph type="sldNum" sz="quarter" idx="11"/>
          </p:nvPr>
        </p:nvSpPr>
        <p:spPr/>
        <p:txBody>
          <a:bodyPr/>
          <a:lstStyle/>
          <a:p>
            <a:fld id="{A8E3ED14-1C06-B149-8A7D-CC5362078B58}" type="slidenum">
              <a:rPr lang="en-US" smtClean="0"/>
              <a:pPr/>
              <a:t>163</a:t>
            </a:fld>
            <a:endParaRPr lang="en-US" dirty="0"/>
          </a:p>
        </p:txBody>
      </p:sp>
      <p:sp>
        <p:nvSpPr>
          <p:cNvPr id="6" name="Header Placeholder 5"/>
          <p:cNvSpPr>
            <a:spLocks noGrp="1"/>
          </p:cNvSpPr>
          <p:nvPr>
            <p:ph type="hdr" sz="quarter" idx="12"/>
          </p:nvPr>
        </p:nvSpPr>
        <p:spPr/>
        <p:txBody>
          <a:bodyPr/>
          <a:lstStyle/>
          <a:p>
            <a:r>
              <a:rPr lang="en-US"/>
              <a:t>Pre-Award Training Grants</a:t>
            </a:r>
            <a:endParaRPr lang="en-US" dirty="0"/>
          </a:p>
        </p:txBody>
      </p:sp>
    </p:spTree>
    <p:extLst>
      <p:ext uri="{BB962C8B-B14F-4D97-AF65-F5344CB8AC3E}">
        <p14:creationId xmlns:p14="http://schemas.microsoft.com/office/powerpoint/2010/main" val="1638762655"/>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r>
              <a:rPr lang="en-US"/>
              <a:t>9/10/2019</a:t>
            </a:r>
            <a:endParaRPr lang="en-US" dirty="0"/>
          </a:p>
        </p:txBody>
      </p:sp>
      <p:sp>
        <p:nvSpPr>
          <p:cNvPr id="5" name="Slide Number Placeholder 4"/>
          <p:cNvSpPr>
            <a:spLocks noGrp="1"/>
          </p:cNvSpPr>
          <p:nvPr>
            <p:ph type="sldNum" sz="quarter" idx="11"/>
          </p:nvPr>
        </p:nvSpPr>
        <p:spPr/>
        <p:txBody>
          <a:bodyPr/>
          <a:lstStyle/>
          <a:p>
            <a:fld id="{A8E3ED14-1C06-B149-8A7D-CC5362078B58}" type="slidenum">
              <a:rPr lang="en-US" smtClean="0"/>
              <a:pPr/>
              <a:t>164</a:t>
            </a:fld>
            <a:endParaRPr lang="en-US" dirty="0"/>
          </a:p>
        </p:txBody>
      </p:sp>
      <p:sp>
        <p:nvSpPr>
          <p:cNvPr id="6" name="Header Placeholder 5"/>
          <p:cNvSpPr>
            <a:spLocks noGrp="1"/>
          </p:cNvSpPr>
          <p:nvPr>
            <p:ph type="hdr" sz="quarter" idx="12"/>
          </p:nvPr>
        </p:nvSpPr>
        <p:spPr/>
        <p:txBody>
          <a:bodyPr/>
          <a:lstStyle/>
          <a:p>
            <a:r>
              <a:rPr lang="en-US"/>
              <a:t>Pre-Award Training Grants</a:t>
            </a:r>
            <a:endParaRPr lang="en-US" dirty="0"/>
          </a:p>
        </p:txBody>
      </p:sp>
    </p:spTree>
    <p:extLst>
      <p:ext uri="{BB962C8B-B14F-4D97-AF65-F5344CB8AC3E}">
        <p14:creationId xmlns:p14="http://schemas.microsoft.com/office/powerpoint/2010/main" val="49584061"/>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9/10/2019</a:t>
            </a:r>
            <a:endParaRPr lang="en-US" dirty="0"/>
          </a:p>
        </p:txBody>
      </p:sp>
      <p:sp>
        <p:nvSpPr>
          <p:cNvPr id="5" name="Slide Number Placeholder 4"/>
          <p:cNvSpPr>
            <a:spLocks noGrp="1"/>
          </p:cNvSpPr>
          <p:nvPr>
            <p:ph type="sldNum" sz="quarter" idx="11"/>
          </p:nvPr>
        </p:nvSpPr>
        <p:spPr/>
        <p:txBody>
          <a:bodyPr/>
          <a:lstStyle/>
          <a:p>
            <a:fld id="{A8E3ED14-1C06-B149-8A7D-CC5362078B58}" type="slidenum">
              <a:rPr lang="en-US" smtClean="0"/>
              <a:pPr/>
              <a:t>165</a:t>
            </a:fld>
            <a:endParaRPr lang="en-US" dirty="0"/>
          </a:p>
        </p:txBody>
      </p:sp>
      <p:sp>
        <p:nvSpPr>
          <p:cNvPr id="6" name="Header Placeholder 5"/>
          <p:cNvSpPr>
            <a:spLocks noGrp="1"/>
          </p:cNvSpPr>
          <p:nvPr>
            <p:ph type="hdr" sz="quarter" idx="12"/>
          </p:nvPr>
        </p:nvSpPr>
        <p:spPr/>
        <p:txBody>
          <a:bodyPr/>
          <a:lstStyle/>
          <a:p>
            <a:r>
              <a:rPr lang="en-US"/>
              <a:t>Pre-Award Training Grants</a:t>
            </a:r>
            <a:endParaRPr lang="en-US" dirty="0"/>
          </a:p>
        </p:txBody>
      </p:sp>
    </p:spTree>
    <p:extLst>
      <p:ext uri="{BB962C8B-B14F-4D97-AF65-F5344CB8AC3E}">
        <p14:creationId xmlns:p14="http://schemas.microsoft.com/office/powerpoint/2010/main" val="375959147"/>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r>
              <a:rPr lang="en-US"/>
              <a:t>9/10/2019</a:t>
            </a:r>
            <a:endParaRPr lang="en-US" dirty="0"/>
          </a:p>
        </p:txBody>
      </p:sp>
      <p:sp>
        <p:nvSpPr>
          <p:cNvPr id="5" name="Slide Number Placeholder 4"/>
          <p:cNvSpPr>
            <a:spLocks noGrp="1"/>
          </p:cNvSpPr>
          <p:nvPr>
            <p:ph type="sldNum" sz="quarter" idx="11"/>
          </p:nvPr>
        </p:nvSpPr>
        <p:spPr/>
        <p:txBody>
          <a:bodyPr/>
          <a:lstStyle/>
          <a:p>
            <a:fld id="{A8E3ED14-1C06-B149-8A7D-CC5362078B58}" type="slidenum">
              <a:rPr lang="en-US" smtClean="0"/>
              <a:pPr/>
              <a:t>166</a:t>
            </a:fld>
            <a:endParaRPr lang="en-US" dirty="0"/>
          </a:p>
        </p:txBody>
      </p:sp>
      <p:sp>
        <p:nvSpPr>
          <p:cNvPr id="6" name="Header Placeholder 5"/>
          <p:cNvSpPr>
            <a:spLocks noGrp="1"/>
          </p:cNvSpPr>
          <p:nvPr>
            <p:ph type="hdr" sz="quarter" idx="12"/>
          </p:nvPr>
        </p:nvSpPr>
        <p:spPr/>
        <p:txBody>
          <a:bodyPr/>
          <a:lstStyle/>
          <a:p>
            <a:r>
              <a:rPr lang="en-US"/>
              <a:t>Pre-Award Training Grants</a:t>
            </a:r>
            <a:endParaRPr lang="en-US" dirty="0"/>
          </a:p>
        </p:txBody>
      </p:sp>
    </p:spTree>
    <p:extLst>
      <p:ext uri="{BB962C8B-B14F-4D97-AF65-F5344CB8AC3E}">
        <p14:creationId xmlns:p14="http://schemas.microsoft.com/office/powerpoint/2010/main" val="1669365826"/>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r>
              <a:rPr lang="en-US"/>
              <a:t>9/10/2019</a:t>
            </a:r>
            <a:endParaRPr lang="en-US" dirty="0"/>
          </a:p>
        </p:txBody>
      </p:sp>
      <p:sp>
        <p:nvSpPr>
          <p:cNvPr id="5" name="Slide Number Placeholder 4"/>
          <p:cNvSpPr>
            <a:spLocks noGrp="1"/>
          </p:cNvSpPr>
          <p:nvPr>
            <p:ph type="sldNum" sz="quarter" idx="11"/>
          </p:nvPr>
        </p:nvSpPr>
        <p:spPr/>
        <p:txBody>
          <a:bodyPr/>
          <a:lstStyle/>
          <a:p>
            <a:fld id="{A8E3ED14-1C06-B149-8A7D-CC5362078B58}" type="slidenum">
              <a:rPr lang="en-US" smtClean="0"/>
              <a:pPr/>
              <a:t>167</a:t>
            </a:fld>
            <a:endParaRPr lang="en-US" dirty="0"/>
          </a:p>
        </p:txBody>
      </p:sp>
      <p:sp>
        <p:nvSpPr>
          <p:cNvPr id="6" name="Header Placeholder 5"/>
          <p:cNvSpPr>
            <a:spLocks noGrp="1"/>
          </p:cNvSpPr>
          <p:nvPr>
            <p:ph type="hdr" sz="quarter" idx="12"/>
          </p:nvPr>
        </p:nvSpPr>
        <p:spPr/>
        <p:txBody>
          <a:bodyPr/>
          <a:lstStyle/>
          <a:p>
            <a:r>
              <a:rPr lang="en-US"/>
              <a:t>Pre-Award Training Grants</a:t>
            </a:r>
            <a:endParaRPr lang="en-US" dirty="0"/>
          </a:p>
        </p:txBody>
      </p:sp>
    </p:spTree>
    <p:extLst>
      <p:ext uri="{BB962C8B-B14F-4D97-AF65-F5344CB8AC3E}">
        <p14:creationId xmlns:p14="http://schemas.microsoft.com/office/powerpoint/2010/main" val="2410192822"/>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a:t>9/10/2019</a:t>
            </a:r>
            <a:endParaRPr lang="en-US" dirty="0"/>
          </a:p>
        </p:txBody>
      </p:sp>
      <p:sp>
        <p:nvSpPr>
          <p:cNvPr id="5" name="Slide Number Placeholder 4"/>
          <p:cNvSpPr>
            <a:spLocks noGrp="1"/>
          </p:cNvSpPr>
          <p:nvPr>
            <p:ph type="sldNum" sz="quarter" idx="11"/>
          </p:nvPr>
        </p:nvSpPr>
        <p:spPr/>
        <p:txBody>
          <a:bodyPr/>
          <a:lstStyle/>
          <a:p>
            <a:fld id="{A8E3ED14-1C06-B149-8A7D-CC5362078B58}" type="slidenum">
              <a:rPr lang="en-US" smtClean="0"/>
              <a:pPr/>
              <a:t>168</a:t>
            </a:fld>
            <a:endParaRPr lang="en-US" dirty="0"/>
          </a:p>
        </p:txBody>
      </p:sp>
      <p:sp>
        <p:nvSpPr>
          <p:cNvPr id="6" name="Header Placeholder 5"/>
          <p:cNvSpPr>
            <a:spLocks noGrp="1"/>
          </p:cNvSpPr>
          <p:nvPr>
            <p:ph type="hdr" sz="quarter" idx="12"/>
          </p:nvPr>
        </p:nvSpPr>
        <p:spPr/>
        <p:txBody>
          <a:bodyPr/>
          <a:lstStyle/>
          <a:p>
            <a:r>
              <a:rPr lang="en-US"/>
              <a:t>Pre-Award Training Grants</a:t>
            </a:r>
            <a:endParaRPr lang="en-US" dirty="0"/>
          </a:p>
        </p:txBody>
      </p:sp>
    </p:spTree>
    <p:extLst>
      <p:ext uri="{BB962C8B-B14F-4D97-AF65-F5344CB8AC3E}">
        <p14:creationId xmlns:p14="http://schemas.microsoft.com/office/powerpoint/2010/main" val="4031928422"/>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US" dirty="0"/>
              <a:t>Make this into a handout</a:t>
            </a:r>
          </a:p>
          <a:p>
            <a:endParaRPr lang="en-US" dirty="0"/>
          </a:p>
        </p:txBody>
      </p:sp>
      <p:sp>
        <p:nvSpPr>
          <p:cNvPr id="4" name="Date Placeholder 3"/>
          <p:cNvSpPr>
            <a:spLocks noGrp="1"/>
          </p:cNvSpPr>
          <p:nvPr>
            <p:ph type="dt" idx="10"/>
          </p:nvPr>
        </p:nvSpPr>
        <p:spPr/>
        <p:txBody>
          <a:bodyPr/>
          <a:lstStyle/>
          <a:p>
            <a:r>
              <a:rPr lang="en-US"/>
              <a:t>9/10/2019</a:t>
            </a:r>
            <a:endParaRPr lang="en-US" dirty="0"/>
          </a:p>
        </p:txBody>
      </p:sp>
      <p:sp>
        <p:nvSpPr>
          <p:cNvPr id="5" name="Slide Number Placeholder 4"/>
          <p:cNvSpPr>
            <a:spLocks noGrp="1"/>
          </p:cNvSpPr>
          <p:nvPr>
            <p:ph type="sldNum" sz="quarter" idx="11"/>
          </p:nvPr>
        </p:nvSpPr>
        <p:spPr/>
        <p:txBody>
          <a:bodyPr/>
          <a:lstStyle/>
          <a:p>
            <a:fld id="{A8E3ED14-1C06-B149-8A7D-CC5362078B58}" type="slidenum">
              <a:rPr lang="en-US" smtClean="0"/>
              <a:pPr/>
              <a:t>169</a:t>
            </a:fld>
            <a:endParaRPr lang="en-US" dirty="0"/>
          </a:p>
        </p:txBody>
      </p:sp>
      <p:sp>
        <p:nvSpPr>
          <p:cNvPr id="6" name="Header Placeholder 5"/>
          <p:cNvSpPr>
            <a:spLocks noGrp="1"/>
          </p:cNvSpPr>
          <p:nvPr>
            <p:ph type="hdr" sz="quarter" idx="12"/>
          </p:nvPr>
        </p:nvSpPr>
        <p:spPr/>
        <p:txBody>
          <a:bodyPr/>
          <a:lstStyle/>
          <a:p>
            <a:r>
              <a:rPr lang="en-US"/>
              <a:t>Pre-Award Training Grants</a:t>
            </a:r>
            <a:endParaRPr lang="en-US" dirty="0"/>
          </a:p>
        </p:txBody>
      </p:sp>
    </p:spTree>
    <p:extLst>
      <p:ext uri="{BB962C8B-B14F-4D97-AF65-F5344CB8AC3E}">
        <p14:creationId xmlns:p14="http://schemas.microsoft.com/office/powerpoint/2010/main" val="4545589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9/10/2019</a:t>
            </a:r>
            <a:endParaRPr lang="en-US" dirty="0"/>
          </a:p>
        </p:txBody>
      </p:sp>
      <p:sp>
        <p:nvSpPr>
          <p:cNvPr id="5" name="Slide Number Placeholder 4"/>
          <p:cNvSpPr>
            <a:spLocks noGrp="1"/>
          </p:cNvSpPr>
          <p:nvPr>
            <p:ph type="sldNum" sz="quarter" idx="11"/>
          </p:nvPr>
        </p:nvSpPr>
        <p:spPr/>
        <p:txBody>
          <a:bodyPr/>
          <a:lstStyle/>
          <a:p>
            <a:fld id="{A8E3ED14-1C06-B149-8A7D-CC5362078B58}" type="slidenum">
              <a:rPr lang="en-US" smtClean="0"/>
              <a:pPr/>
              <a:t>17</a:t>
            </a:fld>
            <a:endParaRPr lang="en-US" dirty="0"/>
          </a:p>
        </p:txBody>
      </p:sp>
      <p:sp>
        <p:nvSpPr>
          <p:cNvPr id="6" name="Header Placeholder 5"/>
          <p:cNvSpPr>
            <a:spLocks noGrp="1"/>
          </p:cNvSpPr>
          <p:nvPr>
            <p:ph type="hdr" sz="quarter" idx="12"/>
          </p:nvPr>
        </p:nvSpPr>
        <p:spPr/>
        <p:txBody>
          <a:bodyPr/>
          <a:lstStyle/>
          <a:p>
            <a:r>
              <a:rPr lang="en-US"/>
              <a:t>Pre-Award Training Grants</a:t>
            </a:r>
            <a:endParaRPr lang="en-US" dirty="0"/>
          </a:p>
        </p:txBody>
      </p:sp>
    </p:spTree>
    <p:extLst>
      <p:ext uri="{BB962C8B-B14F-4D97-AF65-F5344CB8AC3E}">
        <p14:creationId xmlns:p14="http://schemas.microsoft.com/office/powerpoint/2010/main" val="1238534912"/>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9/10/2019</a:t>
            </a:r>
            <a:endParaRPr lang="en-US" dirty="0"/>
          </a:p>
        </p:txBody>
      </p:sp>
      <p:sp>
        <p:nvSpPr>
          <p:cNvPr id="5" name="Slide Number Placeholder 4"/>
          <p:cNvSpPr>
            <a:spLocks noGrp="1"/>
          </p:cNvSpPr>
          <p:nvPr>
            <p:ph type="sldNum" sz="quarter" idx="11"/>
          </p:nvPr>
        </p:nvSpPr>
        <p:spPr/>
        <p:txBody>
          <a:bodyPr/>
          <a:lstStyle/>
          <a:p>
            <a:fld id="{A8E3ED14-1C06-B149-8A7D-CC5362078B58}" type="slidenum">
              <a:rPr lang="en-US" smtClean="0"/>
              <a:pPr/>
              <a:t>170</a:t>
            </a:fld>
            <a:endParaRPr lang="en-US" dirty="0"/>
          </a:p>
        </p:txBody>
      </p:sp>
      <p:sp>
        <p:nvSpPr>
          <p:cNvPr id="6" name="Header Placeholder 5"/>
          <p:cNvSpPr>
            <a:spLocks noGrp="1"/>
          </p:cNvSpPr>
          <p:nvPr>
            <p:ph type="hdr" sz="quarter" idx="12"/>
          </p:nvPr>
        </p:nvSpPr>
        <p:spPr/>
        <p:txBody>
          <a:bodyPr/>
          <a:lstStyle/>
          <a:p>
            <a:r>
              <a:rPr lang="en-US"/>
              <a:t>Pre-Award Training Grants</a:t>
            </a:r>
            <a:endParaRPr lang="en-US" dirty="0"/>
          </a:p>
        </p:txBody>
      </p:sp>
    </p:spTree>
    <p:extLst>
      <p:ext uri="{BB962C8B-B14F-4D97-AF65-F5344CB8AC3E}">
        <p14:creationId xmlns:p14="http://schemas.microsoft.com/office/powerpoint/2010/main" val="838432750"/>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9/10/2019</a:t>
            </a:r>
            <a:endParaRPr lang="en-US" dirty="0"/>
          </a:p>
        </p:txBody>
      </p:sp>
      <p:sp>
        <p:nvSpPr>
          <p:cNvPr id="5" name="Slide Number Placeholder 4"/>
          <p:cNvSpPr>
            <a:spLocks noGrp="1"/>
          </p:cNvSpPr>
          <p:nvPr>
            <p:ph type="sldNum" sz="quarter" idx="11"/>
          </p:nvPr>
        </p:nvSpPr>
        <p:spPr/>
        <p:txBody>
          <a:bodyPr/>
          <a:lstStyle/>
          <a:p>
            <a:fld id="{A8E3ED14-1C06-B149-8A7D-CC5362078B58}" type="slidenum">
              <a:rPr lang="en-US" smtClean="0"/>
              <a:pPr/>
              <a:t>171</a:t>
            </a:fld>
            <a:endParaRPr lang="en-US" dirty="0"/>
          </a:p>
        </p:txBody>
      </p:sp>
      <p:sp>
        <p:nvSpPr>
          <p:cNvPr id="6" name="Header Placeholder 5"/>
          <p:cNvSpPr>
            <a:spLocks noGrp="1"/>
          </p:cNvSpPr>
          <p:nvPr>
            <p:ph type="hdr" sz="quarter" idx="12"/>
          </p:nvPr>
        </p:nvSpPr>
        <p:spPr/>
        <p:txBody>
          <a:bodyPr/>
          <a:lstStyle/>
          <a:p>
            <a:r>
              <a:rPr lang="en-US"/>
              <a:t>Pre-Award Training Grants</a:t>
            </a:r>
            <a:endParaRPr lang="en-US" dirty="0"/>
          </a:p>
        </p:txBody>
      </p:sp>
    </p:spTree>
    <p:extLst>
      <p:ext uri="{BB962C8B-B14F-4D97-AF65-F5344CB8AC3E}">
        <p14:creationId xmlns:p14="http://schemas.microsoft.com/office/powerpoint/2010/main" val="2342513134"/>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9/10/2019</a:t>
            </a:r>
            <a:endParaRPr lang="en-US" dirty="0"/>
          </a:p>
        </p:txBody>
      </p:sp>
      <p:sp>
        <p:nvSpPr>
          <p:cNvPr id="5" name="Slide Number Placeholder 4"/>
          <p:cNvSpPr>
            <a:spLocks noGrp="1"/>
          </p:cNvSpPr>
          <p:nvPr>
            <p:ph type="sldNum" sz="quarter" idx="11"/>
          </p:nvPr>
        </p:nvSpPr>
        <p:spPr/>
        <p:txBody>
          <a:bodyPr/>
          <a:lstStyle/>
          <a:p>
            <a:fld id="{A8E3ED14-1C06-B149-8A7D-CC5362078B58}" type="slidenum">
              <a:rPr lang="en-US" smtClean="0"/>
              <a:pPr/>
              <a:t>172</a:t>
            </a:fld>
            <a:endParaRPr lang="en-US" dirty="0"/>
          </a:p>
        </p:txBody>
      </p:sp>
      <p:sp>
        <p:nvSpPr>
          <p:cNvPr id="6" name="Header Placeholder 5"/>
          <p:cNvSpPr>
            <a:spLocks noGrp="1"/>
          </p:cNvSpPr>
          <p:nvPr>
            <p:ph type="hdr" sz="quarter" idx="12"/>
          </p:nvPr>
        </p:nvSpPr>
        <p:spPr/>
        <p:txBody>
          <a:bodyPr/>
          <a:lstStyle/>
          <a:p>
            <a:r>
              <a:rPr lang="en-US"/>
              <a:t>Pre-Award Training Grants</a:t>
            </a:r>
            <a:endParaRPr lang="en-US" dirty="0"/>
          </a:p>
        </p:txBody>
      </p:sp>
    </p:spTree>
    <p:extLst>
      <p:ext uri="{BB962C8B-B14F-4D97-AF65-F5344CB8AC3E}">
        <p14:creationId xmlns:p14="http://schemas.microsoft.com/office/powerpoint/2010/main" val="1396968355"/>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a:t>
            </a:r>
            <a:r>
              <a:rPr lang="en-US" baseline="0" dirty="0"/>
              <a:t> you need to break out health insurance out of tuition/fees for predocs?  That will contradict the budget </a:t>
            </a:r>
            <a:endParaRPr lang="en-US" dirty="0"/>
          </a:p>
        </p:txBody>
      </p:sp>
      <p:sp>
        <p:nvSpPr>
          <p:cNvPr id="4" name="Date Placeholder 3"/>
          <p:cNvSpPr>
            <a:spLocks noGrp="1"/>
          </p:cNvSpPr>
          <p:nvPr>
            <p:ph type="dt" idx="10"/>
          </p:nvPr>
        </p:nvSpPr>
        <p:spPr/>
        <p:txBody>
          <a:bodyPr/>
          <a:lstStyle/>
          <a:p>
            <a:r>
              <a:rPr lang="en-US"/>
              <a:t>9/10/2019</a:t>
            </a:r>
            <a:endParaRPr lang="en-US" dirty="0"/>
          </a:p>
        </p:txBody>
      </p:sp>
      <p:sp>
        <p:nvSpPr>
          <p:cNvPr id="5" name="Slide Number Placeholder 4"/>
          <p:cNvSpPr>
            <a:spLocks noGrp="1"/>
          </p:cNvSpPr>
          <p:nvPr>
            <p:ph type="sldNum" sz="quarter" idx="11"/>
          </p:nvPr>
        </p:nvSpPr>
        <p:spPr/>
        <p:txBody>
          <a:bodyPr/>
          <a:lstStyle/>
          <a:p>
            <a:fld id="{A8E3ED14-1C06-B149-8A7D-CC5362078B58}" type="slidenum">
              <a:rPr lang="en-US" smtClean="0"/>
              <a:pPr/>
              <a:t>173</a:t>
            </a:fld>
            <a:endParaRPr lang="en-US" dirty="0"/>
          </a:p>
        </p:txBody>
      </p:sp>
      <p:sp>
        <p:nvSpPr>
          <p:cNvPr id="6" name="Header Placeholder 5"/>
          <p:cNvSpPr>
            <a:spLocks noGrp="1"/>
          </p:cNvSpPr>
          <p:nvPr>
            <p:ph type="hdr" sz="quarter" idx="12"/>
          </p:nvPr>
        </p:nvSpPr>
        <p:spPr/>
        <p:txBody>
          <a:bodyPr/>
          <a:lstStyle/>
          <a:p>
            <a:r>
              <a:rPr lang="en-US"/>
              <a:t>Pre-Award Training Grants</a:t>
            </a:r>
            <a:endParaRPr lang="en-US" dirty="0"/>
          </a:p>
        </p:txBody>
      </p:sp>
    </p:spTree>
    <p:extLst>
      <p:ext uri="{BB962C8B-B14F-4D97-AF65-F5344CB8AC3E}">
        <p14:creationId xmlns:p14="http://schemas.microsoft.com/office/powerpoint/2010/main" val="3620655552"/>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a:t>
            </a:r>
            <a:r>
              <a:rPr lang="en-US" baseline="0" dirty="0"/>
              <a:t> you need to break out health insurance out of tuition/fees for predocs?  That will contradict the budget </a:t>
            </a:r>
            <a:endParaRPr lang="en-US" dirty="0"/>
          </a:p>
        </p:txBody>
      </p:sp>
      <p:sp>
        <p:nvSpPr>
          <p:cNvPr id="4" name="Date Placeholder 3"/>
          <p:cNvSpPr>
            <a:spLocks noGrp="1"/>
          </p:cNvSpPr>
          <p:nvPr>
            <p:ph type="dt" idx="10"/>
          </p:nvPr>
        </p:nvSpPr>
        <p:spPr/>
        <p:txBody>
          <a:bodyPr/>
          <a:lstStyle/>
          <a:p>
            <a:r>
              <a:rPr lang="en-US"/>
              <a:t>9/10/2019</a:t>
            </a:r>
            <a:endParaRPr lang="en-US" dirty="0"/>
          </a:p>
        </p:txBody>
      </p:sp>
      <p:sp>
        <p:nvSpPr>
          <p:cNvPr id="5" name="Slide Number Placeholder 4"/>
          <p:cNvSpPr>
            <a:spLocks noGrp="1"/>
          </p:cNvSpPr>
          <p:nvPr>
            <p:ph type="sldNum" sz="quarter" idx="11"/>
          </p:nvPr>
        </p:nvSpPr>
        <p:spPr/>
        <p:txBody>
          <a:bodyPr/>
          <a:lstStyle/>
          <a:p>
            <a:fld id="{A8E3ED14-1C06-B149-8A7D-CC5362078B58}" type="slidenum">
              <a:rPr lang="en-US" smtClean="0"/>
              <a:pPr/>
              <a:t>174</a:t>
            </a:fld>
            <a:endParaRPr lang="en-US" dirty="0"/>
          </a:p>
        </p:txBody>
      </p:sp>
      <p:sp>
        <p:nvSpPr>
          <p:cNvPr id="6" name="Header Placeholder 5"/>
          <p:cNvSpPr>
            <a:spLocks noGrp="1"/>
          </p:cNvSpPr>
          <p:nvPr>
            <p:ph type="hdr" sz="quarter" idx="12"/>
          </p:nvPr>
        </p:nvSpPr>
        <p:spPr/>
        <p:txBody>
          <a:bodyPr/>
          <a:lstStyle/>
          <a:p>
            <a:r>
              <a:rPr lang="en-US"/>
              <a:t>Pre-Award Training Grants</a:t>
            </a:r>
            <a:endParaRPr lang="en-US" dirty="0"/>
          </a:p>
        </p:txBody>
      </p:sp>
    </p:spTree>
    <p:extLst>
      <p:ext uri="{BB962C8B-B14F-4D97-AF65-F5344CB8AC3E}">
        <p14:creationId xmlns:p14="http://schemas.microsoft.com/office/powerpoint/2010/main" val="1948348908"/>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a:t>
            </a:r>
            <a:r>
              <a:rPr lang="en-US" baseline="0" dirty="0"/>
              <a:t> you need to break out health insurance out of tuition/fees for predocs?  That will contradict the budget </a:t>
            </a:r>
            <a:endParaRPr lang="en-US" dirty="0"/>
          </a:p>
        </p:txBody>
      </p:sp>
      <p:sp>
        <p:nvSpPr>
          <p:cNvPr id="4" name="Date Placeholder 3"/>
          <p:cNvSpPr>
            <a:spLocks noGrp="1"/>
          </p:cNvSpPr>
          <p:nvPr>
            <p:ph type="dt" idx="10"/>
          </p:nvPr>
        </p:nvSpPr>
        <p:spPr/>
        <p:txBody>
          <a:bodyPr/>
          <a:lstStyle/>
          <a:p>
            <a:r>
              <a:rPr lang="en-US"/>
              <a:t>9/10/2019</a:t>
            </a:r>
            <a:endParaRPr lang="en-US" dirty="0"/>
          </a:p>
        </p:txBody>
      </p:sp>
      <p:sp>
        <p:nvSpPr>
          <p:cNvPr id="5" name="Slide Number Placeholder 4"/>
          <p:cNvSpPr>
            <a:spLocks noGrp="1"/>
          </p:cNvSpPr>
          <p:nvPr>
            <p:ph type="sldNum" sz="quarter" idx="11"/>
          </p:nvPr>
        </p:nvSpPr>
        <p:spPr/>
        <p:txBody>
          <a:bodyPr/>
          <a:lstStyle/>
          <a:p>
            <a:fld id="{A8E3ED14-1C06-B149-8A7D-CC5362078B58}" type="slidenum">
              <a:rPr lang="en-US" smtClean="0"/>
              <a:pPr/>
              <a:t>175</a:t>
            </a:fld>
            <a:endParaRPr lang="en-US" dirty="0"/>
          </a:p>
        </p:txBody>
      </p:sp>
      <p:sp>
        <p:nvSpPr>
          <p:cNvPr id="6" name="Header Placeholder 5"/>
          <p:cNvSpPr>
            <a:spLocks noGrp="1"/>
          </p:cNvSpPr>
          <p:nvPr>
            <p:ph type="hdr" sz="quarter" idx="12"/>
          </p:nvPr>
        </p:nvSpPr>
        <p:spPr/>
        <p:txBody>
          <a:bodyPr/>
          <a:lstStyle/>
          <a:p>
            <a:r>
              <a:rPr lang="en-US"/>
              <a:t>Pre-Award Training Grants</a:t>
            </a:r>
            <a:endParaRPr lang="en-US" dirty="0"/>
          </a:p>
        </p:txBody>
      </p:sp>
    </p:spTree>
    <p:extLst>
      <p:ext uri="{BB962C8B-B14F-4D97-AF65-F5344CB8AC3E}">
        <p14:creationId xmlns:p14="http://schemas.microsoft.com/office/powerpoint/2010/main" val="1833097134"/>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9/10/2019</a:t>
            </a:r>
            <a:endParaRPr lang="en-US" dirty="0"/>
          </a:p>
        </p:txBody>
      </p:sp>
      <p:sp>
        <p:nvSpPr>
          <p:cNvPr id="5" name="Slide Number Placeholder 4"/>
          <p:cNvSpPr>
            <a:spLocks noGrp="1"/>
          </p:cNvSpPr>
          <p:nvPr>
            <p:ph type="sldNum" sz="quarter" idx="11"/>
          </p:nvPr>
        </p:nvSpPr>
        <p:spPr/>
        <p:txBody>
          <a:bodyPr/>
          <a:lstStyle/>
          <a:p>
            <a:fld id="{A8E3ED14-1C06-B149-8A7D-CC5362078B58}" type="slidenum">
              <a:rPr lang="en-US" smtClean="0"/>
              <a:pPr/>
              <a:t>176</a:t>
            </a:fld>
            <a:endParaRPr lang="en-US" dirty="0"/>
          </a:p>
        </p:txBody>
      </p:sp>
      <p:sp>
        <p:nvSpPr>
          <p:cNvPr id="6" name="Header Placeholder 5"/>
          <p:cNvSpPr>
            <a:spLocks noGrp="1"/>
          </p:cNvSpPr>
          <p:nvPr>
            <p:ph type="hdr" sz="quarter" idx="12"/>
          </p:nvPr>
        </p:nvSpPr>
        <p:spPr/>
        <p:txBody>
          <a:bodyPr/>
          <a:lstStyle/>
          <a:p>
            <a:r>
              <a:rPr lang="en-US"/>
              <a:t>Pre-Award Training Grants</a:t>
            </a:r>
            <a:endParaRPr lang="en-US" dirty="0"/>
          </a:p>
        </p:txBody>
      </p:sp>
    </p:spTree>
    <p:extLst>
      <p:ext uri="{BB962C8B-B14F-4D97-AF65-F5344CB8AC3E}">
        <p14:creationId xmlns:p14="http://schemas.microsoft.com/office/powerpoint/2010/main" val="738257199"/>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r>
              <a:rPr lang="en-US"/>
              <a:t>9/10/2019</a:t>
            </a:r>
            <a:endParaRPr lang="en-US" dirty="0"/>
          </a:p>
        </p:txBody>
      </p:sp>
      <p:sp>
        <p:nvSpPr>
          <p:cNvPr id="5" name="Slide Number Placeholder 4"/>
          <p:cNvSpPr>
            <a:spLocks noGrp="1"/>
          </p:cNvSpPr>
          <p:nvPr>
            <p:ph type="sldNum" sz="quarter" idx="11"/>
          </p:nvPr>
        </p:nvSpPr>
        <p:spPr/>
        <p:txBody>
          <a:bodyPr/>
          <a:lstStyle/>
          <a:p>
            <a:fld id="{A8E3ED14-1C06-B149-8A7D-CC5362078B58}" type="slidenum">
              <a:rPr lang="en-US" smtClean="0"/>
              <a:pPr/>
              <a:t>177</a:t>
            </a:fld>
            <a:endParaRPr lang="en-US" dirty="0"/>
          </a:p>
        </p:txBody>
      </p:sp>
      <p:sp>
        <p:nvSpPr>
          <p:cNvPr id="6" name="Header Placeholder 5"/>
          <p:cNvSpPr>
            <a:spLocks noGrp="1"/>
          </p:cNvSpPr>
          <p:nvPr>
            <p:ph type="hdr" sz="quarter" idx="12"/>
          </p:nvPr>
        </p:nvSpPr>
        <p:spPr/>
        <p:txBody>
          <a:bodyPr/>
          <a:lstStyle/>
          <a:p>
            <a:r>
              <a:rPr lang="en-US"/>
              <a:t>Pre-Award Training Grants</a:t>
            </a:r>
            <a:endParaRPr lang="en-US" dirty="0"/>
          </a:p>
        </p:txBody>
      </p:sp>
    </p:spTree>
    <p:extLst>
      <p:ext uri="{BB962C8B-B14F-4D97-AF65-F5344CB8AC3E}">
        <p14:creationId xmlns:p14="http://schemas.microsoft.com/office/powerpoint/2010/main" val="2405060904"/>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a:t>9/10/2019</a:t>
            </a:r>
            <a:endParaRPr lang="en-US" dirty="0"/>
          </a:p>
        </p:txBody>
      </p:sp>
      <p:sp>
        <p:nvSpPr>
          <p:cNvPr id="5" name="Slide Number Placeholder 4"/>
          <p:cNvSpPr>
            <a:spLocks noGrp="1"/>
          </p:cNvSpPr>
          <p:nvPr>
            <p:ph type="sldNum" sz="quarter" idx="11"/>
          </p:nvPr>
        </p:nvSpPr>
        <p:spPr/>
        <p:txBody>
          <a:bodyPr/>
          <a:lstStyle/>
          <a:p>
            <a:fld id="{A8E3ED14-1C06-B149-8A7D-CC5362078B58}" type="slidenum">
              <a:rPr lang="en-US" smtClean="0"/>
              <a:pPr/>
              <a:t>178</a:t>
            </a:fld>
            <a:endParaRPr lang="en-US" dirty="0"/>
          </a:p>
        </p:txBody>
      </p:sp>
      <p:sp>
        <p:nvSpPr>
          <p:cNvPr id="6" name="Header Placeholder 5"/>
          <p:cNvSpPr>
            <a:spLocks noGrp="1"/>
          </p:cNvSpPr>
          <p:nvPr>
            <p:ph type="hdr" sz="quarter" idx="12"/>
          </p:nvPr>
        </p:nvSpPr>
        <p:spPr/>
        <p:txBody>
          <a:bodyPr/>
          <a:lstStyle/>
          <a:p>
            <a:r>
              <a:rPr lang="en-US"/>
              <a:t>Pre-Award Training Grants</a:t>
            </a:r>
            <a:endParaRPr lang="en-US" dirty="0"/>
          </a:p>
        </p:txBody>
      </p:sp>
    </p:spTree>
    <p:extLst>
      <p:ext uri="{BB962C8B-B14F-4D97-AF65-F5344CB8AC3E}">
        <p14:creationId xmlns:p14="http://schemas.microsoft.com/office/powerpoint/2010/main" val="2486049981"/>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a:t>9/10/2019</a:t>
            </a:r>
            <a:endParaRPr lang="en-US" dirty="0"/>
          </a:p>
        </p:txBody>
      </p:sp>
      <p:sp>
        <p:nvSpPr>
          <p:cNvPr id="5" name="Slide Number Placeholder 4"/>
          <p:cNvSpPr>
            <a:spLocks noGrp="1"/>
          </p:cNvSpPr>
          <p:nvPr>
            <p:ph type="sldNum" sz="quarter" idx="11"/>
          </p:nvPr>
        </p:nvSpPr>
        <p:spPr/>
        <p:txBody>
          <a:bodyPr/>
          <a:lstStyle/>
          <a:p>
            <a:fld id="{A8E3ED14-1C06-B149-8A7D-CC5362078B58}" type="slidenum">
              <a:rPr lang="en-US" smtClean="0"/>
              <a:pPr/>
              <a:t>179</a:t>
            </a:fld>
            <a:endParaRPr lang="en-US" dirty="0"/>
          </a:p>
        </p:txBody>
      </p:sp>
      <p:sp>
        <p:nvSpPr>
          <p:cNvPr id="6" name="Header Placeholder 5"/>
          <p:cNvSpPr>
            <a:spLocks noGrp="1"/>
          </p:cNvSpPr>
          <p:nvPr>
            <p:ph type="hdr" sz="quarter" idx="12"/>
          </p:nvPr>
        </p:nvSpPr>
        <p:spPr/>
        <p:txBody>
          <a:bodyPr/>
          <a:lstStyle/>
          <a:p>
            <a:r>
              <a:rPr lang="en-US"/>
              <a:t>Pre-Award Training Grants</a:t>
            </a:r>
            <a:endParaRPr lang="en-US" dirty="0"/>
          </a:p>
        </p:txBody>
      </p:sp>
    </p:spTree>
    <p:extLst>
      <p:ext uri="{BB962C8B-B14F-4D97-AF65-F5344CB8AC3E}">
        <p14:creationId xmlns:p14="http://schemas.microsoft.com/office/powerpoint/2010/main" val="30435807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9/10/2019</a:t>
            </a:r>
            <a:endParaRPr lang="en-US" dirty="0"/>
          </a:p>
        </p:txBody>
      </p:sp>
      <p:sp>
        <p:nvSpPr>
          <p:cNvPr id="5" name="Slide Number Placeholder 4"/>
          <p:cNvSpPr>
            <a:spLocks noGrp="1"/>
          </p:cNvSpPr>
          <p:nvPr>
            <p:ph type="sldNum" sz="quarter" idx="11"/>
          </p:nvPr>
        </p:nvSpPr>
        <p:spPr/>
        <p:txBody>
          <a:bodyPr/>
          <a:lstStyle/>
          <a:p>
            <a:fld id="{A8E3ED14-1C06-B149-8A7D-CC5362078B58}" type="slidenum">
              <a:rPr lang="en-US" smtClean="0"/>
              <a:pPr/>
              <a:t>18</a:t>
            </a:fld>
            <a:endParaRPr lang="en-US" dirty="0"/>
          </a:p>
        </p:txBody>
      </p:sp>
      <p:sp>
        <p:nvSpPr>
          <p:cNvPr id="6" name="Header Placeholder 5"/>
          <p:cNvSpPr>
            <a:spLocks noGrp="1"/>
          </p:cNvSpPr>
          <p:nvPr>
            <p:ph type="hdr" sz="quarter" idx="12"/>
          </p:nvPr>
        </p:nvSpPr>
        <p:spPr/>
        <p:txBody>
          <a:bodyPr/>
          <a:lstStyle/>
          <a:p>
            <a:r>
              <a:rPr lang="en-US"/>
              <a:t>Pre-Award Training Grants</a:t>
            </a:r>
            <a:endParaRPr lang="en-US" dirty="0"/>
          </a:p>
        </p:txBody>
      </p:sp>
    </p:spTree>
    <p:extLst>
      <p:ext uri="{BB962C8B-B14F-4D97-AF65-F5344CB8AC3E}">
        <p14:creationId xmlns:p14="http://schemas.microsoft.com/office/powerpoint/2010/main" val="954059605"/>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a:t>9/10/2019</a:t>
            </a:r>
            <a:endParaRPr lang="en-US" dirty="0"/>
          </a:p>
        </p:txBody>
      </p:sp>
      <p:sp>
        <p:nvSpPr>
          <p:cNvPr id="5" name="Slide Number Placeholder 4"/>
          <p:cNvSpPr>
            <a:spLocks noGrp="1"/>
          </p:cNvSpPr>
          <p:nvPr>
            <p:ph type="sldNum" sz="quarter" idx="11"/>
          </p:nvPr>
        </p:nvSpPr>
        <p:spPr/>
        <p:txBody>
          <a:bodyPr/>
          <a:lstStyle/>
          <a:p>
            <a:fld id="{A8E3ED14-1C06-B149-8A7D-CC5362078B58}" type="slidenum">
              <a:rPr lang="en-US" smtClean="0"/>
              <a:pPr/>
              <a:t>180</a:t>
            </a:fld>
            <a:endParaRPr lang="en-US" dirty="0"/>
          </a:p>
        </p:txBody>
      </p:sp>
      <p:sp>
        <p:nvSpPr>
          <p:cNvPr id="6" name="Header Placeholder 5"/>
          <p:cNvSpPr>
            <a:spLocks noGrp="1"/>
          </p:cNvSpPr>
          <p:nvPr>
            <p:ph type="hdr" sz="quarter" idx="12"/>
          </p:nvPr>
        </p:nvSpPr>
        <p:spPr/>
        <p:txBody>
          <a:bodyPr/>
          <a:lstStyle/>
          <a:p>
            <a:r>
              <a:rPr lang="en-US"/>
              <a:t>Pre-Award Training Grants</a:t>
            </a:r>
            <a:endParaRPr lang="en-US" dirty="0"/>
          </a:p>
        </p:txBody>
      </p:sp>
    </p:spTree>
    <p:extLst>
      <p:ext uri="{BB962C8B-B14F-4D97-AF65-F5344CB8AC3E}">
        <p14:creationId xmlns:p14="http://schemas.microsoft.com/office/powerpoint/2010/main" val="3922709441"/>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9/10/2019</a:t>
            </a:r>
            <a:endParaRPr lang="en-US" dirty="0"/>
          </a:p>
        </p:txBody>
      </p:sp>
      <p:sp>
        <p:nvSpPr>
          <p:cNvPr id="5" name="Slide Number Placeholder 4"/>
          <p:cNvSpPr>
            <a:spLocks noGrp="1"/>
          </p:cNvSpPr>
          <p:nvPr>
            <p:ph type="sldNum" sz="quarter" idx="11"/>
          </p:nvPr>
        </p:nvSpPr>
        <p:spPr/>
        <p:txBody>
          <a:bodyPr/>
          <a:lstStyle/>
          <a:p>
            <a:fld id="{A8E3ED14-1C06-B149-8A7D-CC5362078B58}" type="slidenum">
              <a:rPr lang="en-US" smtClean="0"/>
              <a:pPr/>
              <a:t>181</a:t>
            </a:fld>
            <a:endParaRPr lang="en-US" dirty="0"/>
          </a:p>
        </p:txBody>
      </p:sp>
      <p:sp>
        <p:nvSpPr>
          <p:cNvPr id="6" name="Header Placeholder 5"/>
          <p:cNvSpPr>
            <a:spLocks noGrp="1"/>
          </p:cNvSpPr>
          <p:nvPr>
            <p:ph type="hdr" sz="quarter" idx="12"/>
          </p:nvPr>
        </p:nvSpPr>
        <p:spPr/>
        <p:txBody>
          <a:bodyPr/>
          <a:lstStyle/>
          <a:p>
            <a:r>
              <a:rPr lang="en-US"/>
              <a:t>Pre-Award Training Grants</a:t>
            </a:r>
            <a:endParaRPr lang="en-US" dirty="0"/>
          </a:p>
        </p:txBody>
      </p:sp>
    </p:spTree>
    <p:extLst>
      <p:ext uri="{BB962C8B-B14F-4D97-AF65-F5344CB8AC3E}">
        <p14:creationId xmlns:p14="http://schemas.microsoft.com/office/powerpoint/2010/main" val="3645020010"/>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9/10/2019</a:t>
            </a:r>
            <a:endParaRPr lang="en-US" dirty="0"/>
          </a:p>
        </p:txBody>
      </p:sp>
      <p:sp>
        <p:nvSpPr>
          <p:cNvPr id="5" name="Slide Number Placeholder 4"/>
          <p:cNvSpPr>
            <a:spLocks noGrp="1"/>
          </p:cNvSpPr>
          <p:nvPr>
            <p:ph type="sldNum" sz="quarter" idx="11"/>
          </p:nvPr>
        </p:nvSpPr>
        <p:spPr/>
        <p:txBody>
          <a:bodyPr/>
          <a:lstStyle/>
          <a:p>
            <a:fld id="{A8E3ED14-1C06-B149-8A7D-CC5362078B58}" type="slidenum">
              <a:rPr lang="en-US" smtClean="0"/>
              <a:pPr/>
              <a:t>182</a:t>
            </a:fld>
            <a:endParaRPr lang="en-US" dirty="0"/>
          </a:p>
        </p:txBody>
      </p:sp>
      <p:sp>
        <p:nvSpPr>
          <p:cNvPr id="6" name="Header Placeholder 5"/>
          <p:cNvSpPr>
            <a:spLocks noGrp="1"/>
          </p:cNvSpPr>
          <p:nvPr>
            <p:ph type="hdr" sz="quarter" idx="12"/>
          </p:nvPr>
        </p:nvSpPr>
        <p:spPr/>
        <p:txBody>
          <a:bodyPr/>
          <a:lstStyle/>
          <a:p>
            <a:r>
              <a:rPr lang="en-US"/>
              <a:t>Pre-Award Training Grants</a:t>
            </a:r>
            <a:endParaRPr lang="en-US" dirty="0"/>
          </a:p>
        </p:txBody>
      </p:sp>
    </p:spTree>
    <p:extLst>
      <p:ext uri="{BB962C8B-B14F-4D97-AF65-F5344CB8AC3E}">
        <p14:creationId xmlns:p14="http://schemas.microsoft.com/office/powerpoint/2010/main" val="240265757"/>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9/10/2019</a:t>
            </a:r>
            <a:endParaRPr lang="en-US" dirty="0"/>
          </a:p>
        </p:txBody>
      </p:sp>
      <p:sp>
        <p:nvSpPr>
          <p:cNvPr id="5" name="Slide Number Placeholder 4"/>
          <p:cNvSpPr>
            <a:spLocks noGrp="1"/>
          </p:cNvSpPr>
          <p:nvPr>
            <p:ph type="sldNum" sz="quarter" idx="11"/>
          </p:nvPr>
        </p:nvSpPr>
        <p:spPr/>
        <p:txBody>
          <a:bodyPr/>
          <a:lstStyle/>
          <a:p>
            <a:fld id="{A8E3ED14-1C06-B149-8A7D-CC5362078B58}" type="slidenum">
              <a:rPr lang="en-US" smtClean="0"/>
              <a:pPr/>
              <a:t>183</a:t>
            </a:fld>
            <a:endParaRPr lang="en-US" dirty="0"/>
          </a:p>
        </p:txBody>
      </p:sp>
      <p:sp>
        <p:nvSpPr>
          <p:cNvPr id="6" name="Header Placeholder 5"/>
          <p:cNvSpPr>
            <a:spLocks noGrp="1"/>
          </p:cNvSpPr>
          <p:nvPr>
            <p:ph type="hdr" sz="quarter" idx="12"/>
          </p:nvPr>
        </p:nvSpPr>
        <p:spPr/>
        <p:txBody>
          <a:bodyPr/>
          <a:lstStyle/>
          <a:p>
            <a:r>
              <a:rPr lang="en-US"/>
              <a:t>Pre-Award Training Grants</a:t>
            </a:r>
            <a:endParaRPr lang="en-US" dirty="0"/>
          </a:p>
        </p:txBody>
      </p:sp>
    </p:spTree>
    <p:extLst>
      <p:ext uri="{BB962C8B-B14F-4D97-AF65-F5344CB8AC3E}">
        <p14:creationId xmlns:p14="http://schemas.microsoft.com/office/powerpoint/2010/main" val="1213086639"/>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9/10/2019</a:t>
            </a:r>
            <a:endParaRPr lang="en-US" dirty="0"/>
          </a:p>
        </p:txBody>
      </p:sp>
      <p:sp>
        <p:nvSpPr>
          <p:cNvPr id="5" name="Slide Number Placeholder 4"/>
          <p:cNvSpPr>
            <a:spLocks noGrp="1"/>
          </p:cNvSpPr>
          <p:nvPr>
            <p:ph type="sldNum" sz="quarter" idx="11"/>
          </p:nvPr>
        </p:nvSpPr>
        <p:spPr/>
        <p:txBody>
          <a:bodyPr/>
          <a:lstStyle/>
          <a:p>
            <a:fld id="{A8E3ED14-1C06-B149-8A7D-CC5362078B58}" type="slidenum">
              <a:rPr lang="en-US" smtClean="0"/>
              <a:pPr/>
              <a:t>184</a:t>
            </a:fld>
            <a:endParaRPr lang="en-US" dirty="0"/>
          </a:p>
        </p:txBody>
      </p:sp>
      <p:sp>
        <p:nvSpPr>
          <p:cNvPr id="6" name="Header Placeholder 5"/>
          <p:cNvSpPr>
            <a:spLocks noGrp="1"/>
          </p:cNvSpPr>
          <p:nvPr>
            <p:ph type="hdr" sz="quarter" idx="12"/>
          </p:nvPr>
        </p:nvSpPr>
        <p:spPr/>
        <p:txBody>
          <a:bodyPr/>
          <a:lstStyle/>
          <a:p>
            <a:r>
              <a:rPr lang="en-US"/>
              <a:t>Pre-Award Training Grants</a:t>
            </a:r>
            <a:endParaRPr lang="en-US" dirty="0"/>
          </a:p>
        </p:txBody>
      </p:sp>
    </p:spTree>
    <p:extLst>
      <p:ext uri="{BB962C8B-B14F-4D97-AF65-F5344CB8AC3E}">
        <p14:creationId xmlns:p14="http://schemas.microsoft.com/office/powerpoint/2010/main" val="4019799012"/>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9/10/2019</a:t>
            </a:r>
            <a:endParaRPr lang="en-US" dirty="0"/>
          </a:p>
        </p:txBody>
      </p:sp>
      <p:sp>
        <p:nvSpPr>
          <p:cNvPr id="5" name="Slide Number Placeholder 4"/>
          <p:cNvSpPr>
            <a:spLocks noGrp="1"/>
          </p:cNvSpPr>
          <p:nvPr>
            <p:ph type="sldNum" sz="quarter" idx="11"/>
          </p:nvPr>
        </p:nvSpPr>
        <p:spPr/>
        <p:txBody>
          <a:bodyPr/>
          <a:lstStyle/>
          <a:p>
            <a:fld id="{A8E3ED14-1C06-B149-8A7D-CC5362078B58}" type="slidenum">
              <a:rPr lang="en-US" smtClean="0"/>
              <a:pPr/>
              <a:t>185</a:t>
            </a:fld>
            <a:endParaRPr lang="en-US" dirty="0"/>
          </a:p>
        </p:txBody>
      </p:sp>
      <p:sp>
        <p:nvSpPr>
          <p:cNvPr id="6" name="Header Placeholder 5"/>
          <p:cNvSpPr>
            <a:spLocks noGrp="1"/>
          </p:cNvSpPr>
          <p:nvPr>
            <p:ph type="hdr" sz="quarter" idx="12"/>
          </p:nvPr>
        </p:nvSpPr>
        <p:spPr/>
        <p:txBody>
          <a:bodyPr/>
          <a:lstStyle/>
          <a:p>
            <a:r>
              <a:rPr lang="en-US"/>
              <a:t>Pre-Award Training Grants</a:t>
            </a:r>
            <a:endParaRPr lang="en-US" dirty="0"/>
          </a:p>
        </p:txBody>
      </p:sp>
    </p:spTree>
    <p:extLst>
      <p:ext uri="{BB962C8B-B14F-4D97-AF65-F5344CB8AC3E}">
        <p14:creationId xmlns:p14="http://schemas.microsoft.com/office/powerpoint/2010/main" val="1149233720"/>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9/10/2019</a:t>
            </a:r>
            <a:endParaRPr lang="en-US" dirty="0"/>
          </a:p>
        </p:txBody>
      </p:sp>
      <p:sp>
        <p:nvSpPr>
          <p:cNvPr id="5" name="Slide Number Placeholder 4"/>
          <p:cNvSpPr>
            <a:spLocks noGrp="1"/>
          </p:cNvSpPr>
          <p:nvPr>
            <p:ph type="sldNum" sz="quarter" idx="11"/>
          </p:nvPr>
        </p:nvSpPr>
        <p:spPr/>
        <p:txBody>
          <a:bodyPr/>
          <a:lstStyle/>
          <a:p>
            <a:fld id="{A8E3ED14-1C06-B149-8A7D-CC5362078B58}" type="slidenum">
              <a:rPr lang="en-US" smtClean="0"/>
              <a:pPr/>
              <a:t>186</a:t>
            </a:fld>
            <a:endParaRPr lang="en-US" dirty="0"/>
          </a:p>
        </p:txBody>
      </p:sp>
      <p:sp>
        <p:nvSpPr>
          <p:cNvPr id="6" name="Header Placeholder 5"/>
          <p:cNvSpPr>
            <a:spLocks noGrp="1"/>
          </p:cNvSpPr>
          <p:nvPr>
            <p:ph type="hdr" sz="quarter" idx="12"/>
          </p:nvPr>
        </p:nvSpPr>
        <p:spPr/>
        <p:txBody>
          <a:bodyPr/>
          <a:lstStyle/>
          <a:p>
            <a:r>
              <a:rPr lang="en-US"/>
              <a:t>Pre-Award Training Grants</a:t>
            </a:r>
            <a:endParaRPr lang="en-US" dirty="0"/>
          </a:p>
        </p:txBody>
      </p:sp>
    </p:spTree>
    <p:extLst>
      <p:ext uri="{BB962C8B-B14F-4D97-AF65-F5344CB8AC3E}">
        <p14:creationId xmlns:p14="http://schemas.microsoft.com/office/powerpoint/2010/main" val="2401794629"/>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a:t>
            </a:r>
            <a:r>
              <a:rPr lang="en-US" baseline="0" dirty="0"/>
              <a:t> you need to break out health insurance out of tuition/fees for predocs?  That will contradict the budget </a:t>
            </a:r>
            <a:endParaRPr lang="en-US" dirty="0"/>
          </a:p>
        </p:txBody>
      </p:sp>
      <p:sp>
        <p:nvSpPr>
          <p:cNvPr id="4" name="Date Placeholder 3"/>
          <p:cNvSpPr>
            <a:spLocks noGrp="1"/>
          </p:cNvSpPr>
          <p:nvPr>
            <p:ph type="dt" idx="10"/>
          </p:nvPr>
        </p:nvSpPr>
        <p:spPr/>
        <p:txBody>
          <a:bodyPr/>
          <a:lstStyle/>
          <a:p>
            <a:r>
              <a:rPr lang="en-US"/>
              <a:t>9/10/2019</a:t>
            </a:r>
            <a:endParaRPr lang="en-US" dirty="0"/>
          </a:p>
        </p:txBody>
      </p:sp>
      <p:sp>
        <p:nvSpPr>
          <p:cNvPr id="5" name="Slide Number Placeholder 4"/>
          <p:cNvSpPr>
            <a:spLocks noGrp="1"/>
          </p:cNvSpPr>
          <p:nvPr>
            <p:ph type="sldNum" sz="quarter" idx="11"/>
          </p:nvPr>
        </p:nvSpPr>
        <p:spPr/>
        <p:txBody>
          <a:bodyPr/>
          <a:lstStyle/>
          <a:p>
            <a:fld id="{A8E3ED14-1C06-B149-8A7D-CC5362078B58}" type="slidenum">
              <a:rPr lang="en-US" smtClean="0"/>
              <a:pPr/>
              <a:t>187</a:t>
            </a:fld>
            <a:endParaRPr lang="en-US" dirty="0"/>
          </a:p>
        </p:txBody>
      </p:sp>
      <p:sp>
        <p:nvSpPr>
          <p:cNvPr id="6" name="Header Placeholder 5"/>
          <p:cNvSpPr>
            <a:spLocks noGrp="1"/>
          </p:cNvSpPr>
          <p:nvPr>
            <p:ph type="hdr" sz="quarter" idx="12"/>
          </p:nvPr>
        </p:nvSpPr>
        <p:spPr/>
        <p:txBody>
          <a:bodyPr/>
          <a:lstStyle/>
          <a:p>
            <a:r>
              <a:rPr lang="en-US"/>
              <a:t>Pre-Award Training Grants</a:t>
            </a:r>
            <a:endParaRPr lang="en-US" dirty="0"/>
          </a:p>
        </p:txBody>
      </p:sp>
    </p:spTree>
    <p:extLst>
      <p:ext uri="{BB962C8B-B14F-4D97-AF65-F5344CB8AC3E}">
        <p14:creationId xmlns:p14="http://schemas.microsoft.com/office/powerpoint/2010/main" val="370185029"/>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9/10/2019</a:t>
            </a:r>
            <a:endParaRPr lang="en-US" dirty="0"/>
          </a:p>
        </p:txBody>
      </p:sp>
      <p:sp>
        <p:nvSpPr>
          <p:cNvPr id="5" name="Slide Number Placeholder 4"/>
          <p:cNvSpPr>
            <a:spLocks noGrp="1"/>
          </p:cNvSpPr>
          <p:nvPr>
            <p:ph type="sldNum" sz="quarter" idx="11"/>
          </p:nvPr>
        </p:nvSpPr>
        <p:spPr/>
        <p:txBody>
          <a:bodyPr/>
          <a:lstStyle/>
          <a:p>
            <a:fld id="{A8E3ED14-1C06-B149-8A7D-CC5362078B58}" type="slidenum">
              <a:rPr lang="en-US" smtClean="0"/>
              <a:pPr/>
              <a:t>188</a:t>
            </a:fld>
            <a:endParaRPr lang="en-US" dirty="0"/>
          </a:p>
        </p:txBody>
      </p:sp>
      <p:sp>
        <p:nvSpPr>
          <p:cNvPr id="6" name="Header Placeholder 5"/>
          <p:cNvSpPr>
            <a:spLocks noGrp="1"/>
          </p:cNvSpPr>
          <p:nvPr>
            <p:ph type="hdr" sz="quarter" idx="12"/>
          </p:nvPr>
        </p:nvSpPr>
        <p:spPr/>
        <p:txBody>
          <a:bodyPr/>
          <a:lstStyle/>
          <a:p>
            <a:r>
              <a:rPr lang="en-US"/>
              <a:t>Pre-Award Training Grants</a:t>
            </a:r>
            <a:endParaRPr lang="en-US" dirty="0"/>
          </a:p>
        </p:txBody>
      </p:sp>
    </p:spTree>
    <p:extLst>
      <p:ext uri="{BB962C8B-B14F-4D97-AF65-F5344CB8AC3E}">
        <p14:creationId xmlns:p14="http://schemas.microsoft.com/office/powerpoint/2010/main" val="238744607"/>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a:t>9/10/2019</a:t>
            </a:r>
            <a:endParaRPr lang="en-US" dirty="0"/>
          </a:p>
        </p:txBody>
      </p:sp>
      <p:sp>
        <p:nvSpPr>
          <p:cNvPr id="5" name="Slide Number Placeholder 4"/>
          <p:cNvSpPr>
            <a:spLocks noGrp="1"/>
          </p:cNvSpPr>
          <p:nvPr>
            <p:ph type="sldNum" sz="quarter" idx="11"/>
          </p:nvPr>
        </p:nvSpPr>
        <p:spPr/>
        <p:txBody>
          <a:bodyPr/>
          <a:lstStyle/>
          <a:p>
            <a:fld id="{A8E3ED14-1C06-B149-8A7D-CC5362078B58}" type="slidenum">
              <a:rPr lang="en-US" smtClean="0"/>
              <a:pPr/>
              <a:t>189</a:t>
            </a:fld>
            <a:endParaRPr lang="en-US" dirty="0"/>
          </a:p>
        </p:txBody>
      </p:sp>
      <p:sp>
        <p:nvSpPr>
          <p:cNvPr id="6" name="Header Placeholder 5"/>
          <p:cNvSpPr>
            <a:spLocks noGrp="1"/>
          </p:cNvSpPr>
          <p:nvPr>
            <p:ph type="hdr" sz="quarter" idx="12"/>
          </p:nvPr>
        </p:nvSpPr>
        <p:spPr/>
        <p:txBody>
          <a:bodyPr/>
          <a:lstStyle/>
          <a:p>
            <a:r>
              <a:rPr lang="en-US"/>
              <a:t>Pre-Award Training Grants</a:t>
            </a:r>
            <a:endParaRPr lang="en-US" dirty="0"/>
          </a:p>
        </p:txBody>
      </p:sp>
    </p:spTree>
    <p:extLst>
      <p:ext uri="{BB962C8B-B14F-4D97-AF65-F5344CB8AC3E}">
        <p14:creationId xmlns:p14="http://schemas.microsoft.com/office/powerpoint/2010/main" val="23334950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9/10/2019</a:t>
            </a:r>
            <a:endParaRPr lang="en-US" dirty="0"/>
          </a:p>
        </p:txBody>
      </p:sp>
      <p:sp>
        <p:nvSpPr>
          <p:cNvPr id="5" name="Slide Number Placeholder 4"/>
          <p:cNvSpPr>
            <a:spLocks noGrp="1"/>
          </p:cNvSpPr>
          <p:nvPr>
            <p:ph type="sldNum" sz="quarter" idx="11"/>
          </p:nvPr>
        </p:nvSpPr>
        <p:spPr/>
        <p:txBody>
          <a:bodyPr/>
          <a:lstStyle/>
          <a:p>
            <a:fld id="{A8E3ED14-1C06-B149-8A7D-CC5362078B58}" type="slidenum">
              <a:rPr lang="en-US" smtClean="0"/>
              <a:pPr/>
              <a:t>19</a:t>
            </a:fld>
            <a:endParaRPr lang="en-US" dirty="0"/>
          </a:p>
        </p:txBody>
      </p:sp>
      <p:sp>
        <p:nvSpPr>
          <p:cNvPr id="6" name="Header Placeholder 5"/>
          <p:cNvSpPr>
            <a:spLocks noGrp="1"/>
          </p:cNvSpPr>
          <p:nvPr>
            <p:ph type="hdr" sz="quarter" idx="12"/>
          </p:nvPr>
        </p:nvSpPr>
        <p:spPr/>
        <p:txBody>
          <a:bodyPr/>
          <a:lstStyle/>
          <a:p>
            <a:r>
              <a:rPr lang="en-US"/>
              <a:t>Pre-Award Training Grants</a:t>
            </a:r>
            <a:endParaRPr lang="en-US" dirty="0"/>
          </a:p>
        </p:txBody>
      </p:sp>
    </p:spTree>
    <p:extLst>
      <p:ext uri="{BB962C8B-B14F-4D97-AF65-F5344CB8AC3E}">
        <p14:creationId xmlns:p14="http://schemas.microsoft.com/office/powerpoint/2010/main" val="4035981376"/>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9/10/2019</a:t>
            </a:r>
            <a:endParaRPr lang="en-US" dirty="0"/>
          </a:p>
        </p:txBody>
      </p:sp>
      <p:sp>
        <p:nvSpPr>
          <p:cNvPr id="5" name="Slide Number Placeholder 4"/>
          <p:cNvSpPr>
            <a:spLocks noGrp="1"/>
          </p:cNvSpPr>
          <p:nvPr>
            <p:ph type="sldNum" sz="quarter" idx="11"/>
          </p:nvPr>
        </p:nvSpPr>
        <p:spPr/>
        <p:txBody>
          <a:bodyPr/>
          <a:lstStyle/>
          <a:p>
            <a:fld id="{A8E3ED14-1C06-B149-8A7D-CC5362078B58}" type="slidenum">
              <a:rPr lang="en-US" smtClean="0"/>
              <a:pPr/>
              <a:t>190</a:t>
            </a:fld>
            <a:endParaRPr lang="en-US" dirty="0"/>
          </a:p>
        </p:txBody>
      </p:sp>
      <p:sp>
        <p:nvSpPr>
          <p:cNvPr id="6" name="Header Placeholder 5"/>
          <p:cNvSpPr>
            <a:spLocks noGrp="1"/>
          </p:cNvSpPr>
          <p:nvPr>
            <p:ph type="hdr" sz="quarter" idx="12"/>
          </p:nvPr>
        </p:nvSpPr>
        <p:spPr/>
        <p:txBody>
          <a:bodyPr/>
          <a:lstStyle/>
          <a:p>
            <a:r>
              <a:rPr lang="en-US"/>
              <a:t>Pre-Award Training Grants</a:t>
            </a:r>
            <a:endParaRPr lang="en-US" dirty="0"/>
          </a:p>
        </p:txBody>
      </p:sp>
    </p:spTree>
    <p:extLst>
      <p:ext uri="{BB962C8B-B14F-4D97-AF65-F5344CB8AC3E}">
        <p14:creationId xmlns:p14="http://schemas.microsoft.com/office/powerpoint/2010/main" val="1289205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Often TG’s are mismanaged, people need better training and resources.  </a:t>
            </a:r>
            <a:endParaRPr lang="en-US" dirty="0"/>
          </a:p>
        </p:txBody>
      </p:sp>
      <p:sp>
        <p:nvSpPr>
          <p:cNvPr id="4" name="Date Placeholder 3"/>
          <p:cNvSpPr>
            <a:spLocks noGrp="1"/>
          </p:cNvSpPr>
          <p:nvPr>
            <p:ph type="dt" idx="10"/>
          </p:nvPr>
        </p:nvSpPr>
        <p:spPr/>
        <p:txBody>
          <a:bodyPr/>
          <a:lstStyle/>
          <a:p>
            <a:r>
              <a:rPr lang="en-US"/>
              <a:t>9/10/2019</a:t>
            </a:r>
            <a:endParaRPr lang="en-US" dirty="0"/>
          </a:p>
        </p:txBody>
      </p:sp>
      <p:sp>
        <p:nvSpPr>
          <p:cNvPr id="5" name="Slide Number Placeholder 4"/>
          <p:cNvSpPr>
            <a:spLocks noGrp="1"/>
          </p:cNvSpPr>
          <p:nvPr>
            <p:ph type="sldNum" sz="quarter" idx="11"/>
          </p:nvPr>
        </p:nvSpPr>
        <p:spPr/>
        <p:txBody>
          <a:bodyPr/>
          <a:lstStyle/>
          <a:p>
            <a:fld id="{A8E3ED14-1C06-B149-8A7D-CC5362078B58}" type="slidenum">
              <a:rPr lang="en-US" smtClean="0"/>
              <a:pPr/>
              <a:t>2</a:t>
            </a:fld>
            <a:endParaRPr lang="en-US" dirty="0"/>
          </a:p>
        </p:txBody>
      </p:sp>
      <p:sp>
        <p:nvSpPr>
          <p:cNvPr id="6" name="Header Placeholder 5"/>
          <p:cNvSpPr>
            <a:spLocks noGrp="1"/>
          </p:cNvSpPr>
          <p:nvPr>
            <p:ph type="hdr" sz="quarter" idx="12"/>
          </p:nvPr>
        </p:nvSpPr>
        <p:spPr/>
        <p:txBody>
          <a:bodyPr/>
          <a:lstStyle/>
          <a:p>
            <a:r>
              <a:rPr lang="en-US"/>
              <a:t>Pre-Award Training Grants</a:t>
            </a:r>
            <a:endParaRPr lang="en-US" dirty="0"/>
          </a:p>
        </p:txBody>
      </p:sp>
    </p:spTree>
    <p:extLst>
      <p:ext uri="{BB962C8B-B14F-4D97-AF65-F5344CB8AC3E}">
        <p14:creationId xmlns:p14="http://schemas.microsoft.com/office/powerpoint/2010/main" val="11885248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9/10/2019</a:t>
            </a:r>
            <a:endParaRPr lang="en-US" dirty="0"/>
          </a:p>
        </p:txBody>
      </p:sp>
      <p:sp>
        <p:nvSpPr>
          <p:cNvPr id="5" name="Slide Number Placeholder 4"/>
          <p:cNvSpPr>
            <a:spLocks noGrp="1"/>
          </p:cNvSpPr>
          <p:nvPr>
            <p:ph type="sldNum" sz="quarter" idx="11"/>
          </p:nvPr>
        </p:nvSpPr>
        <p:spPr/>
        <p:txBody>
          <a:bodyPr/>
          <a:lstStyle/>
          <a:p>
            <a:fld id="{A8E3ED14-1C06-B149-8A7D-CC5362078B58}" type="slidenum">
              <a:rPr lang="en-US" smtClean="0"/>
              <a:pPr/>
              <a:t>20</a:t>
            </a:fld>
            <a:endParaRPr lang="en-US" dirty="0"/>
          </a:p>
        </p:txBody>
      </p:sp>
      <p:sp>
        <p:nvSpPr>
          <p:cNvPr id="6" name="Header Placeholder 5"/>
          <p:cNvSpPr>
            <a:spLocks noGrp="1"/>
          </p:cNvSpPr>
          <p:nvPr>
            <p:ph type="hdr" sz="quarter" idx="12"/>
          </p:nvPr>
        </p:nvSpPr>
        <p:spPr/>
        <p:txBody>
          <a:bodyPr/>
          <a:lstStyle/>
          <a:p>
            <a:r>
              <a:rPr lang="en-US"/>
              <a:t>Pre-Award Training Grants</a:t>
            </a:r>
            <a:endParaRPr lang="en-US" dirty="0"/>
          </a:p>
        </p:txBody>
      </p:sp>
    </p:spTree>
    <p:extLst>
      <p:ext uri="{BB962C8B-B14F-4D97-AF65-F5344CB8AC3E}">
        <p14:creationId xmlns:p14="http://schemas.microsoft.com/office/powerpoint/2010/main" val="17398480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a:t>9/10/2019</a:t>
            </a:r>
            <a:endParaRPr lang="en-US" dirty="0"/>
          </a:p>
        </p:txBody>
      </p:sp>
      <p:sp>
        <p:nvSpPr>
          <p:cNvPr id="5" name="Slide Number Placeholder 4"/>
          <p:cNvSpPr>
            <a:spLocks noGrp="1"/>
          </p:cNvSpPr>
          <p:nvPr>
            <p:ph type="sldNum" sz="quarter" idx="11"/>
          </p:nvPr>
        </p:nvSpPr>
        <p:spPr/>
        <p:txBody>
          <a:bodyPr/>
          <a:lstStyle/>
          <a:p>
            <a:fld id="{A8E3ED14-1C06-B149-8A7D-CC5362078B58}" type="slidenum">
              <a:rPr lang="en-US" smtClean="0"/>
              <a:pPr/>
              <a:t>21</a:t>
            </a:fld>
            <a:endParaRPr lang="en-US" dirty="0"/>
          </a:p>
        </p:txBody>
      </p:sp>
      <p:sp>
        <p:nvSpPr>
          <p:cNvPr id="6" name="Header Placeholder 5"/>
          <p:cNvSpPr>
            <a:spLocks noGrp="1"/>
          </p:cNvSpPr>
          <p:nvPr>
            <p:ph type="hdr" sz="quarter" idx="12"/>
          </p:nvPr>
        </p:nvSpPr>
        <p:spPr/>
        <p:txBody>
          <a:bodyPr/>
          <a:lstStyle/>
          <a:p>
            <a:r>
              <a:rPr lang="en-US"/>
              <a:t>Pre-Award Training Grants</a:t>
            </a:r>
            <a:endParaRPr lang="en-US" dirty="0"/>
          </a:p>
        </p:txBody>
      </p:sp>
    </p:spTree>
    <p:extLst>
      <p:ext uri="{BB962C8B-B14F-4D97-AF65-F5344CB8AC3E}">
        <p14:creationId xmlns:p14="http://schemas.microsoft.com/office/powerpoint/2010/main" val="21447191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Update these</a:t>
            </a:r>
            <a:r>
              <a:rPr lang="en-US" baseline="0" dirty="0"/>
              <a:t> numbers</a:t>
            </a:r>
            <a:endParaRPr lang="en-US" dirty="0"/>
          </a:p>
        </p:txBody>
      </p:sp>
      <p:sp>
        <p:nvSpPr>
          <p:cNvPr id="4" name="Date Placeholder 3"/>
          <p:cNvSpPr>
            <a:spLocks noGrp="1"/>
          </p:cNvSpPr>
          <p:nvPr>
            <p:ph type="dt" idx="10"/>
          </p:nvPr>
        </p:nvSpPr>
        <p:spPr/>
        <p:txBody>
          <a:bodyPr/>
          <a:lstStyle/>
          <a:p>
            <a:r>
              <a:rPr lang="en-US"/>
              <a:t>9/10/2019</a:t>
            </a:r>
            <a:endParaRPr lang="en-US" dirty="0"/>
          </a:p>
        </p:txBody>
      </p:sp>
      <p:sp>
        <p:nvSpPr>
          <p:cNvPr id="5" name="Slide Number Placeholder 4"/>
          <p:cNvSpPr>
            <a:spLocks noGrp="1"/>
          </p:cNvSpPr>
          <p:nvPr>
            <p:ph type="sldNum" sz="quarter" idx="11"/>
          </p:nvPr>
        </p:nvSpPr>
        <p:spPr/>
        <p:txBody>
          <a:bodyPr/>
          <a:lstStyle/>
          <a:p>
            <a:fld id="{A8E3ED14-1C06-B149-8A7D-CC5362078B58}" type="slidenum">
              <a:rPr lang="en-US" smtClean="0"/>
              <a:pPr/>
              <a:t>22</a:t>
            </a:fld>
            <a:endParaRPr lang="en-US" dirty="0"/>
          </a:p>
        </p:txBody>
      </p:sp>
      <p:sp>
        <p:nvSpPr>
          <p:cNvPr id="6" name="Header Placeholder 5"/>
          <p:cNvSpPr>
            <a:spLocks noGrp="1"/>
          </p:cNvSpPr>
          <p:nvPr>
            <p:ph type="hdr" sz="quarter" idx="12"/>
          </p:nvPr>
        </p:nvSpPr>
        <p:spPr/>
        <p:txBody>
          <a:bodyPr/>
          <a:lstStyle/>
          <a:p>
            <a:r>
              <a:rPr lang="en-US"/>
              <a:t>Pre-Award Training Grants</a:t>
            </a:r>
            <a:endParaRPr lang="en-US" dirty="0"/>
          </a:p>
        </p:txBody>
      </p:sp>
    </p:spTree>
    <p:extLst>
      <p:ext uri="{BB962C8B-B14F-4D97-AF65-F5344CB8AC3E}">
        <p14:creationId xmlns:p14="http://schemas.microsoft.com/office/powerpoint/2010/main" val="6962247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a:t>9/10/2019</a:t>
            </a:r>
            <a:endParaRPr lang="en-US" dirty="0"/>
          </a:p>
        </p:txBody>
      </p:sp>
      <p:sp>
        <p:nvSpPr>
          <p:cNvPr id="5" name="Slide Number Placeholder 4"/>
          <p:cNvSpPr>
            <a:spLocks noGrp="1"/>
          </p:cNvSpPr>
          <p:nvPr>
            <p:ph type="sldNum" sz="quarter" idx="11"/>
          </p:nvPr>
        </p:nvSpPr>
        <p:spPr/>
        <p:txBody>
          <a:bodyPr/>
          <a:lstStyle/>
          <a:p>
            <a:fld id="{A8E3ED14-1C06-B149-8A7D-CC5362078B58}" type="slidenum">
              <a:rPr lang="en-US" smtClean="0"/>
              <a:pPr/>
              <a:t>23</a:t>
            </a:fld>
            <a:endParaRPr lang="en-US" dirty="0"/>
          </a:p>
        </p:txBody>
      </p:sp>
      <p:sp>
        <p:nvSpPr>
          <p:cNvPr id="6" name="Header Placeholder 5"/>
          <p:cNvSpPr>
            <a:spLocks noGrp="1"/>
          </p:cNvSpPr>
          <p:nvPr>
            <p:ph type="hdr" sz="quarter" idx="12"/>
          </p:nvPr>
        </p:nvSpPr>
        <p:spPr/>
        <p:txBody>
          <a:bodyPr/>
          <a:lstStyle/>
          <a:p>
            <a:r>
              <a:rPr lang="en-US"/>
              <a:t>Pre-Award Training Grants</a:t>
            </a:r>
            <a:endParaRPr lang="en-US" dirty="0"/>
          </a:p>
        </p:txBody>
      </p:sp>
    </p:spTree>
    <p:extLst>
      <p:ext uri="{BB962C8B-B14F-4D97-AF65-F5344CB8AC3E}">
        <p14:creationId xmlns:p14="http://schemas.microsoft.com/office/powerpoint/2010/main" val="19966046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a:t>9/10/2019</a:t>
            </a:r>
            <a:endParaRPr lang="en-US" dirty="0"/>
          </a:p>
        </p:txBody>
      </p:sp>
      <p:sp>
        <p:nvSpPr>
          <p:cNvPr id="5" name="Slide Number Placeholder 4"/>
          <p:cNvSpPr>
            <a:spLocks noGrp="1"/>
          </p:cNvSpPr>
          <p:nvPr>
            <p:ph type="sldNum" sz="quarter" idx="11"/>
          </p:nvPr>
        </p:nvSpPr>
        <p:spPr/>
        <p:txBody>
          <a:bodyPr/>
          <a:lstStyle/>
          <a:p>
            <a:fld id="{A8E3ED14-1C06-B149-8A7D-CC5362078B58}" type="slidenum">
              <a:rPr lang="en-US" smtClean="0"/>
              <a:pPr/>
              <a:t>24</a:t>
            </a:fld>
            <a:endParaRPr lang="en-US" dirty="0"/>
          </a:p>
        </p:txBody>
      </p:sp>
      <p:sp>
        <p:nvSpPr>
          <p:cNvPr id="6" name="Header Placeholder 5"/>
          <p:cNvSpPr>
            <a:spLocks noGrp="1"/>
          </p:cNvSpPr>
          <p:nvPr>
            <p:ph type="hdr" sz="quarter" idx="12"/>
          </p:nvPr>
        </p:nvSpPr>
        <p:spPr/>
        <p:txBody>
          <a:bodyPr/>
          <a:lstStyle/>
          <a:p>
            <a:r>
              <a:rPr lang="en-US"/>
              <a:t>Pre-Award Training Grants</a:t>
            </a:r>
            <a:endParaRPr lang="en-US" dirty="0"/>
          </a:p>
        </p:txBody>
      </p:sp>
    </p:spTree>
    <p:extLst>
      <p:ext uri="{BB962C8B-B14F-4D97-AF65-F5344CB8AC3E}">
        <p14:creationId xmlns:p14="http://schemas.microsoft.com/office/powerpoint/2010/main" val="20131513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9/10/2019</a:t>
            </a:r>
            <a:endParaRPr lang="en-US" dirty="0"/>
          </a:p>
        </p:txBody>
      </p:sp>
      <p:sp>
        <p:nvSpPr>
          <p:cNvPr id="5" name="Slide Number Placeholder 4"/>
          <p:cNvSpPr>
            <a:spLocks noGrp="1"/>
          </p:cNvSpPr>
          <p:nvPr>
            <p:ph type="sldNum" sz="quarter" idx="11"/>
          </p:nvPr>
        </p:nvSpPr>
        <p:spPr/>
        <p:txBody>
          <a:bodyPr/>
          <a:lstStyle/>
          <a:p>
            <a:fld id="{A8E3ED14-1C06-B149-8A7D-CC5362078B58}" type="slidenum">
              <a:rPr lang="en-US" smtClean="0"/>
              <a:pPr/>
              <a:t>25</a:t>
            </a:fld>
            <a:endParaRPr lang="en-US" dirty="0"/>
          </a:p>
        </p:txBody>
      </p:sp>
      <p:sp>
        <p:nvSpPr>
          <p:cNvPr id="6" name="Header Placeholder 5"/>
          <p:cNvSpPr>
            <a:spLocks noGrp="1"/>
          </p:cNvSpPr>
          <p:nvPr>
            <p:ph type="hdr" sz="quarter" idx="12"/>
          </p:nvPr>
        </p:nvSpPr>
        <p:spPr/>
        <p:txBody>
          <a:bodyPr/>
          <a:lstStyle/>
          <a:p>
            <a:r>
              <a:rPr lang="en-US"/>
              <a:t>Pre-Award Training Grants</a:t>
            </a:r>
            <a:endParaRPr lang="en-US" dirty="0"/>
          </a:p>
        </p:txBody>
      </p:sp>
    </p:spTree>
    <p:extLst>
      <p:ext uri="{BB962C8B-B14F-4D97-AF65-F5344CB8AC3E}">
        <p14:creationId xmlns:p14="http://schemas.microsoft.com/office/powerpoint/2010/main" val="4721743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9/10/2019</a:t>
            </a:r>
            <a:endParaRPr lang="en-US" dirty="0"/>
          </a:p>
        </p:txBody>
      </p:sp>
      <p:sp>
        <p:nvSpPr>
          <p:cNvPr id="5" name="Slide Number Placeholder 4"/>
          <p:cNvSpPr>
            <a:spLocks noGrp="1"/>
          </p:cNvSpPr>
          <p:nvPr>
            <p:ph type="sldNum" sz="quarter" idx="11"/>
          </p:nvPr>
        </p:nvSpPr>
        <p:spPr/>
        <p:txBody>
          <a:bodyPr/>
          <a:lstStyle/>
          <a:p>
            <a:fld id="{A8E3ED14-1C06-B149-8A7D-CC5362078B58}" type="slidenum">
              <a:rPr lang="en-US" smtClean="0"/>
              <a:pPr/>
              <a:t>26</a:t>
            </a:fld>
            <a:endParaRPr lang="en-US" dirty="0"/>
          </a:p>
        </p:txBody>
      </p:sp>
      <p:sp>
        <p:nvSpPr>
          <p:cNvPr id="6" name="Header Placeholder 5"/>
          <p:cNvSpPr>
            <a:spLocks noGrp="1"/>
          </p:cNvSpPr>
          <p:nvPr>
            <p:ph type="hdr" sz="quarter" idx="12"/>
          </p:nvPr>
        </p:nvSpPr>
        <p:spPr/>
        <p:txBody>
          <a:bodyPr/>
          <a:lstStyle/>
          <a:p>
            <a:r>
              <a:rPr lang="en-US"/>
              <a:t>Pre-Award Training Grants</a:t>
            </a:r>
            <a:endParaRPr lang="en-US" dirty="0"/>
          </a:p>
        </p:txBody>
      </p:sp>
    </p:spTree>
    <p:extLst>
      <p:ext uri="{BB962C8B-B14F-4D97-AF65-F5344CB8AC3E}">
        <p14:creationId xmlns:p14="http://schemas.microsoft.com/office/powerpoint/2010/main" val="40753561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a:t>9/10/2019</a:t>
            </a:r>
            <a:endParaRPr lang="en-US" dirty="0"/>
          </a:p>
        </p:txBody>
      </p:sp>
      <p:sp>
        <p:nvSpPr>
          <p:cNvPr id="5" name="Slide Number Placeholder 4"/>
          <p:cNvSpPr>
            <a:spLocks noGrp="1"/>
          </p:cNvSpPr>
          <p:nvPr>
            <p:ph type="sldNum" sz="quarter" idx="11"/>
          </p:nvPr>
        </p:nvSpPr>
        <p:spPr/>
        <p:txBody>
          <a:bodyPr/>
          <a:lstStyle/>
          <a:p>
            <a:fld id="{A8E3ED14-1C06-B149-8A7D-CC5362078B58}" type="slidenum">
              <a:rPr lang="en-US" smtClean="0"/>
              <a:pPr/>
              <a:t>27</a:t>
            </a:fld>
            <a:endParaRPr lang="en-US" dirty="0"/>
          </a:p>
        </p:txBody>
      </p:sp>
      <p:sp>
        <p:nvSpPr>
          <p:cNvPr id="6" name="Header Placeholder 5"/>
          <p:cNvSpPr>
            <a:spLocks noGrp="1"/>
          </p:cNvSpPr>
          <p:nvPr>
            <p:ph type="hdr" sz="quarter" idx="12"/>
          </p:nvPr>
        </p:nvSpPr>
        <p:spPr/>
        <p:txBody>
          <a:bodyPr/>
          <a:lstStyle/>
          <a:p>
            <a:r>
              <a:rPr lang="en-US"/>
              <a:t>Pre-Award Training Grants</a:t>
            </a:r>
            <a:endParaRPr lang="en-US" dirty="0"/>
          </a:p>
        </p:txBody>
      </p:sp>
    </p:spTree>
    <p:extLst>
      <p:ext uri="{BB962C8B-B14F-4D97-AF65-F5344CB8AC3E}">
        <p14:creationId xmlns:p14="http://schemas.microsoft.com/office/powerpoint/2010/main" val="16836162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a:t>9/10/2019</a:t>
            </a:r>
            <a:endParaRPr lang="en-US" dirty="0"/>
          </a:p>
        </p:txBody>
      </p:sp>
      <p:sp>
        <p:nvSpPr>
          <p:cNvPr id="5" name="Slide Number Placeholder 4"/>
          <p:cNvSpPr>
            <a:spLocks noGrp="1"/>
          </p:cNvSpPr>
          <p:nvPr>
            <p:ph type="sldNum" sz="quarter" idx="11"/>
          </p:nvPr>
        </p:nvSpPr>
        <p:spPr/>
        <p:txBody>
          <a:bodyPr/>
          <a:lstStyle/>
          <a:p>
            <a:fld id="{A8E3ED14-1C06-B149-8A7D-CC5362078B58}" type="slidenum">
              <a:rPr lang="en-US" smtClean="0"/>
              <a:pPr/>
              <a:t>28</a:t>
            </a:fld>
            <a:endParaRPr lang="en-US" dirty="0"/>
          </a:p>
        </p:txBody>
      </p:sp>
      <p:sp>
        <p:nvSpPr>
          <p:cNvPr id="6" name="Header Placeholder 5"/>
          <p:cNvSpPr>
            <a:spLocks noGrp="1"/>
          </p:cNvSpPr>
          <p:nvPr>
            <p:ph type="hdr" sz="quarter" idx="12"/>
          </p:nvPr>
        </p:nvSpPr>
        <p:spPr/>
        <p:txBody>
          <a:bodyPr/>
          <a:lstStyle/>
          <a:p>
            <a:r>
              <a:rPr lang="en-US"/>
              <a:t>Pre-Award Training Grants</a:t>
            </a:r>
            <a:endParaRPr lang="en-US" dirty="0"/>
          </a:p>
        </p:txBody>
      </p:sp>
    </p:spTree>
    <p:extLst>
      <p:ext uri="{BB962C8B-B14F-4D97-AF65-F5344CB8AC3E}">
        <p14:creationId xmlns:p14="http://schemas.microsoft.com/office/powerpoint/2010/main" val="28256819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Stay or go?</a:t>
            </a:r>
          </a:p>
        </p:txBody>
      </p:sp>
      <p:sp>
        <p:nvSpPr>
          <p:cNvPr id="4" name="Date Placeholder 3"/>
          <p:cNvSpPr>
            <a:spLocks noGrp="1"/>
          </p:cNvSpPr>
          <p:nvPr>
            <p:ph type="dt" idx="10"/>
          </p:nvPr>
        </p:nvSpPr>
        <p:spPr/>
        <p:txBody>
          <a:bodyPr/>
          <a:lstStyle/>
          <a:p>
            <a:r>
              <a:rPr lang="en-US"/>
              <a:t>9/10/2019</a:t>
            </a:r>
            <a:endParaRPr lang="en-US" dirty="0"/>
          </a:p>
        </p:txBody>
      </p:sp>
      <p:sp>
        <p:nvSpPr>
          <p:cNvPr id="5" name="Slide Number Placeholder 4"/>
          <p:cNvSpPr>
            <a:spLocks noGrp="1"/>
          </p:cNvSpPr>
          <p:nvPr>
            <p:ph type="sldNum" sz="quarter" idx="11"/>
          </p:nvPr>
        </p:nvSpPr>
        <p:spPr/>
        <p:txBody>
          <a:bodyPr/>
          <a:lstStyle/>
          <a:p>
            <a:fld id="{A8E3ED14-1C06-B149-8A7D-CC5362078B58}" type="slidenum">
              <a:rPr lang="en-US" smtClean="0"/>
              <a:pPr/>
              <a:t>29</a:t>
            </a:fld>
            <a:endParaRPr lang="en-US" dirty="0"/>
          </a:p>
        </p:txBody>
      </p:sp>
      <p:sp>
        <p:nvSpPr>
          <p:cNvPr id="6" name="Header Placeholder 5"/>
          <p:cNvSpPr>
            <a:spLocks noGrp="1"/>
          </p:cNvSpPr>
          <p:nvPr>
            <p:ph type="hdr" sz="quarter" idx="12"/>
          </p:nvPr>
        </p:nvSpPr>
        <p:spPr/>
        <p:txBody>
          <a:bodyPr/>
          <a:lstStyle/>
          <a:p>
            <a:r>
              <a:rPr lang="en-US"/>
              <a:t>Pre-Award Training Grants</a:t>
            </a:r>
            <a:endParaRPr lang="en-US" dirty="0"/>
          </a:p>
        </p:txBody>
      </p:sp>
    </p:spTree>
    <p:extLst>
      <p:ext uri="{BB962C8B-B14F-4D97-AF65-F5344CB8AC3E}">
        <p14:creationId xmlns:p14="http://schemas.microsoft.com/office/powerpoint/2010/main" val="39283872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a:t>9/10/2019</a:t>
            </a:r>
            <a:endParaRPr lang="en-US" dirty="0"/>
          </a:p>
        </p:txBody>
      </p:sp>
      <p:sp>
        <p:nvSpPr>
          <p:cNvPr id="5" name="Slide Number Placeholder 4"/>
          <p:cNvSpPr>
            <a:spLocks noGrp="1"/>
          </p:cNvSpPr>
          <p:nvPr>
            <p:ph type="sldNum" sz="quarter" idx="11"/>
          </p:nvPr>
        </p:nvSpPr>
        <p:spPr/>
        <p:txBody>
          <a:bodyPr/>
          <a:lstStyle/>
          <a:p>
            <a:fld id="{A8E3ED14-1C06-B149-8A7D-CC5362078B58}" type="slidenum">
              <a:rPr lang="en-US" smtClean="0"/>
              <a:pPr/>
              <a:t>3</a:t>
            </a:fld>
            <a:endParaRPr lang="en-US" dirty="0"/>
          </a:p>
        </p:txBody>
      </p:sp>
      <p:sp>
        <p:nvSpPr>
          <p:cNvPr id="6" name="Header Placeholder 5"/>
          <p:cNvSpPr>
            <a:spLocks noGrp="1"/>
          </p:cNvSpPr>
          <p:nvPr>
            <p:ph type="hdr" sz="quarter" idx="12"/>
          </p:nvPr>
        </p:nvSpPr>
        <p:spPr/>
        <p:txBody>
          <a:bodyPr/>
          <a:lstStyle/>
          <a:p>
            <a:r>
              <a:rPr lang="en-US"/>
              <a:t>Pre-Award Training Grants</a:t>
            </a:r>
            <a:endParaRPr lang="en-US" dirty="0"/>
          </a:p>
        </p:txBody>
      </p:sp>
    </p:spTree>
    <p:extLst>
      <p:ext uri="{BB962C8B-B14F-4D97-AF65-F5344CB8AC3E}">
        <p14:creationId xmlns:p14="http://schemas.microsoft.com/office/powerpoint/2010/main" val="10831411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9/10/2019</a:t>
            </a:r>
            <a:endParaRPr lang="en-US" dirty="0"/>
          </a:p>
        </p:txBody>
      </p:sp>
      <p:sp>
        <p:nvSpPr>
          <p:cNvPr id="5" name="Slide Number Placeholder 4"/>
          <p:cNvSpPr>
            <a:spLocks noGrp="1"/>
          </p:cNvSpPr>
          <p:nvPr>
            <p:ph type="sldNum" sz="quarter" idx="11"/>
          </p:nvPr>
        </p:nvSpPr>
        <p:spPr/>
        <p:txBody>
          <a:bodyPr/>
          <a:lstStyle/>
          <a:p>
            <a:fld id="{A8E3ED14-1C06-B149-8A7D-CC5362078B58}" type="slidenum">
              <a:rPr lang="en-US" smtClean="0"/>
              <a:pPr/>
              <a:t>30</a:t>
            </a:fld>
            <a:endParaRPr lang="en-US" dirty="0"/>
          </a:p>
        </p:txBody>
      </p:sp>
      <p:sp>
        <p:nvSpPr>
          <p:cNvPr id="6" name="Header Placeholder 5"/>
          <p:cNvSpPr>
            <a:spLocks noGrp="1"/>
          </p:cNvSpPr>
          <p:nvPr>
            <p:ph type="hdr" sz="quarter" idx="12"/>
          </p:nvPr>
        </p:nvSpPr>
        <p:spPr/>
        <p:txBody>
          <a:bodyPr/>
          <a:lstStyle/>
          <a:p>
            <a:r>
              <a:rPr lang="en-US"/>
              <a:t>Pre-Award Training Grants</a:t>
            </a:r>
            <a:endParaRPr lang="en-US" dirty="0"/>
          </a:p>
        </p:txBody>
      </p:sp>
    </p:spTree>
    <p:extLst>
      <p:ext uri="{BB962C8B-B14F-4D97-AF65-F5344CB8AC3E}">
        <p14:creationId xmlns:p14="http://schemas.microsoft.com/office/powerpoint/2010/main" val="39851504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a:t>9/10/2019</a:t>
            </a:r>
            <a:endParaRPr lang="en-US" dirty="0"/>
          </a:p>
        </p:txBody>
      </p:sp>
      <p:sp>
        <p:nvSpPr>
          <p:cNvPr id="5" name="Slide Number Placeholder 4"/>
          <p:cNvSpPr>
            <a:spLocks noGrp="1"/>
          </p:cNvSpPr>
          <p:nvPr>
            <p:ph type="sldNum" sz="quarter" idx="11"/>
          </p:nvPr>
        </p:nvSpPr>
        <p:spPr/>
        <p:txBody>
          <a:bodyPr/>
          <a:lstStyle/>
          <a:p>
            <a:fld id="{A8E3ED14-1C06-B149-8A7D-CC5362078B58}" type="slidenum">
              <a:rPr lang="en-US" smtClean="0"/>
              <a:pPr/>
              <a:t>31</a:t>
            </a:fld>
            <a:endParaRPr lang="en-US" dirty="0"/>
          </a:p>
        </p:txBody>
      </p:sp>
      <p:sp>
        <p:nvSpPr>
          <p:cNvPr id="6" name="Header Placeholder 5"/>
          <p:cNvSpPr>
            <a:spLocks noGrp="1"/>
          </p:cNvSpPr>
          <p:nvPr>
            <p:ph type="hdr" sz="quarter" idx="12"/>
          </p:nvPr>
        </p:nvSpPr>
        <p:spPr/>
        <p:txBody>
          <a:bodyPr/>
          <a:lstStyle/>
          <a:p>
            <a:r>
              <a:rPr lang="en-US"/>
              <a:t>Pre-Award Training Grants</a:t>
            </a:r>
            <a:endParaRPr lang="en-US" dirty="0"/>
          </a:p>
        </p:txBody>
      </p:sp>
    </p:spTree>
    <p:extLst>
      <p:ext uri="{BB962C8B-B14F-4D97-AF65-F5344CB8AC3E}">
        <p14:creationId xmlns:p14="http://schemas.microsoft.com/office/powerpoint/2010/main" val="33517710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a:t>9/10/2019</a:t>
            </a:r>
            <a:endParaRPr lang="en-US" dirty="0"/>
          </a:p>
        </p:txBody>
      </p:sp>
      <p:sp>
        <p:nvSpPr>
          <p:cNvPr id="5" name="Slide Number Placeholder 4"/>
          <p:cNvSpPr>
            <a:spLocks noGrp="1"/>
          </p:cNvSpPr>
          <p:nvPr>
            <p:ph type="sldNum" sz="quarter" idx="11"/>
          </p:nvPr>
        </p:nvSpPr>
        <p:spPr/>
        <p:txBody>
          <a:bodyPr/>
          <a:lstStyle/>
          <a:p>
            <a:fld id="{A8E3ED14-1C06-B149-8A7D-CC5362078B58}" type="slidenum">
              <a:rPr lang="en-US" smtClean="0"/>
              <a:pPr/>
              <a:t>32</a:t>
            </a:fld>
            <a:endParaRPr lang="en-US" dirty="0"/>
          </a:p>
        </p:txBody>
      </p:sp>
      <p:sp>
        <p:nvSpPr>
          <p:cNvPr id="6" name="Header Placeholder 5"/>
          <p:cNvSpPr>
            <a:spLocks noGrp="1"/>
          </p:cNvSpPr>
          <p:nvPr>
            <p:ph type="hdr" sz="quarter" idx="12"/>
          </p:nvPr>
        </p:nvSpPr>
        <p:spPr/>
        <p:txBody>
          <a:bodyPr/>
          <a:lstStyle/>
          <a:p>
            <a:r>
              <a:rPr lang="en-US"/>
              <a:t>Pre-Award Training Grants</a:t>
            </a:r>
            <a:endParaRPr lang="en-US" dirty="0"/>
          </a:p>
        </p:txBody>
      </p:sp>
    </p:spTree>
    <p:extLst>
      <p:ext uri="{BB962C8B-B14F-4D97-AF65-F5344CB8AC3E}">
        <p14:creationId xmlns:p14="http://schemas.microsoft.com/office/powerpoint/2010/main" val="9086810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a:t>9/10/2019</a:t>
            </a:r>
            <a:endParaRPr lang="en-US" dirty="0"/>
          </a:p>
        </p:txBody>
      </p:sp>
      <p:sp>
        <p:nvSpPr>
          <p:cNvPr id="5" name="Slide Number Placeholder 4"/>
          <p:cNvSpPr>
            <a:spLocks noGrp="1"/>
          </p:cNvSpPr>
          <p:nvPr>
            <p:ph type="sldNum" sz="quarter" idx="11"/>
          </p:nvPr>
        </p:nvSpPr>
        <p:spPr/>
        <p:txBody>
          <a:bodyPr/>
          <a:lstStyle/>
          <a:p>
            <a:fld id="{A8E3ED14-1C06-B149-8A7D-CC5362078B58}" type="slidenum">
              <a:rPr lang="en-US" smtClean="0"/>
              <a:pPr/>
              <a:t>33</a:t>
            </a:fld>
            <a:endParaRPr lang="en-US" dirty="0"/>
          </a:p>
        </p:txBody>
      </p:sp>
      <p:sp>
        <p:nvSpPr>
          <p:cNvPr id="6" name="Header Placeholder 5"/>
          <p:cNvSpPr>
            <a:spLocks noGrp="1"/>
          </p:cNvSpPr>
          <p:nvPr>
            <p:ph type="hdr" sz="quarter" idx="12"/>
          </p:nvPr>
        </p:nvSpPr>
        <p:spPr/>
        <p:txBody>
          <a:bodyPr/>
          <a:lstStyle/>
          <a:p>
            <a:r>
              <a:rPr lang="en-US"/>
              <a:t>Pre-Award Training Grants</a:t>
            </a:r>
            <a:endParaRPr lang="en-US" dirty="0"/>
          </a:p>
        </p:txBody>
      </p:sp>
    </p:spTree>
    <p:extLst>
      <p:ext uri="{BB962C8B-B14F-4D97-AF65-F5344CB8AC3E}">
        <p14:creationId xmlns:p14="http://schemas.microsoft.com/office/powerpoint/2010/main" val="6088064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a:t>9/10/2019</a:t>
            </a:r>
            <a:endParaRPr lang="en-US" dirty="0"/>
          </a:p>
        </p:txBody>
      </p:sp>
      <p:sp>
        <p:nvSpPr>
          <p:cNvPr id="5" name="Slide Number Placeholder 4"/>
          <p:cNvSpPr>
            <a:spLocks noGrp="1"/>
          </p:cNvSpPr>
          <p:nvPr>
            <p:ph type="sldNum" sz="quarter" idx="11"/>
          </p:nvPr>
        </p:nvSpPr>
        <p:spPr/>
        <p:txBody>
          <a:bodyPr/>
          <a:lstStyle/>
          <a:p>
            <a:fld id="{A8E3ED14-1C06-B149-8A7D-CC5362078B58}" type="slidenum">
              <a:rPr lang="en-US" smtClean="0"/>
              <a:pPr/>
              <a:t>34</a:t>
            </a:fld>
            <a:endParaRPr lang="en-US" dirty="0"/>
          </a:p>
        </p:txBody>
      </p:sp>
      <p:sp>
        <p:nvSpPr>
          <p:cNvPr id="6" name="Header Placeholder 5"/>
          <p:cNvSpPr>
            <a:spLocks noGrp="1"/>
          </p:cNvSpPr>
          <p:nvPr>
            <p:ph type="hdr" sz="quarter" idx="12"/>
          </p:nvPr>
        </p:nvSpPr>
        <p:spPr/>
        <p:txBody>
          <a:bodyPr/>
          <a:lstStyle/>
          <a:p>
            <a:r>
              <a:rPr lang="en-US"/>
              <a:t>Pre-Award Training Grants</a:t>
            </a:r>
            <a:endParaRPr lang="en-US" dirty="0"/>
          </a:p>
        </p:txBody>
      </p:sp>
    </p:spTree>
    <p:extLst>
      <p:ext uri="{BB962C8B-B14F-4D97-AF65-F5344CB8AC3E}">
        <p14:creationId xmlns:p14="http://schemas.microsoft.com/office/powerpoint/2010/main" val="37109144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0A2793-524F-4DE8-BF6D-CD4F7AC6207C}" type="slidenum">
              <a:rPr lang="en-US" smtClean="0"/>
              <a:pPr/>
              <a:t>35</a:t>
            </a:fld>
            <a:endParaRPr lang="en-US" dirty="0"/>
          </a:p>
        </p:txBody>
      </p:sp>
      <p:sp>
        <p:nvSpPr>
          <p:cNvPr id="5" name="Date Placeholder 4"/>
          <p:cNvSpPr>
            <a:spLocks noGrp="1"/>
          </p:cNvSpPr>
          <p:nvPr>
            <p:ph type="dt" idx="11"/>
          </p:nvPr>
        </p:nvSpPr>
        <p:spPr/>
        <p:txBody>
          <a:bodyPr/>
          <a:lstStyle/>
          <a:p>
            <a:r>
              <a:rPr lang="en-US"/>
              <a:t>9/10/2019</a:t>
            </a:r>
            <a:endParaRPr lang="en-US" dirty="0"/>
          </a:p>
        </p:txBody>
      </p:sp>
      <p:sp>
        <p:nvSpPr>
          <p:cNvPr id="6" name="Header Placeholder 5"/>
          <p:cNvSpPr>
            <a:spLocks noGrp="1"/>
          </p:cNvSpPr>
          <p:nvPr>
            <p:ph type="hdr" sz="quarter" idx="12"/>
          </p:nvPr>
        </p:nvSpPr>
        <p:spPr/>
        <p:txBody>
          <a:bodyPr/>
          <a:lstStyle/>
          <a:p>
            <a:r>
              <a:rPr lang="en-US"/>
              <a:t>Pre-Award Training Grants</a:t>
            </a:r>
            <a:endParaRPr lang="en-US" dirty="0"/>
          </a:p>
        </p:txBody>
      </p:sp>
    </p:spTree>
    <p:extLst>
      <p:ext uri="{BB962C8B-B14F-4D97-AF65-F5344CB8AC3E}">
        <p14:creationId xmlns:p14="http://schemas.microsoft.com/office/powerpoint/2010/main" val="14837151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FINSH THIS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0A2793-524F-4DE8-BF6D-CD4F7AC6207C}"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3/17/2020</a:t>
            </a: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52125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E3ED14-1C06-B149-8A7D-CC5362078B58}"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3/17/2020</a:t>
            </a: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85175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E3ED14-1C06-B149-8A7D-CC5362078B58}"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3/17/2020</a:t>
            </a: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51276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Pre-Award Training Grants</a:t>
            </a:r>
            <a:endParaRPr lang="en-US" dirty="0"/>
          </a:p>
        </p:txBody>
      </p:sp>
      <p:sp>
        <p:nvSpPr>
          <p:cNvPr id="5" name="Date Placeholder 4"/>
          <p:cNvSpPr>
            <a:spLocks noGrp="1"/>
          </p:cNvSpPr>
          <p:nvPr>
            <p:ph type="dt" idx="11"/>
          </p:nvPr>
        </p:nvSpPr>
        <p:spPr/>
        <p:txBody>
          <a:bodyPr/>
          <a:lstStyle/>
          <a:p>
            <a:r>
              <a:rPr lang="en-US" smtClean="0"/>
              <a:t>9/10/2019</a:t>
            </a:r>
            <a:endParaRPr lang="en-US" dirty="0"/>
          </a:p>
        </p:txBody>
      </p:sp>
      <p:sp>
        <p:nvSpPr>
          <p:cNvPr id="6" name="Slide Number Placeholder 5"/>
          <p:cNvSpPr>
            <a:spLocks noGrp="1"/>
          </p:cNvSpPr>
          <p:nvPr>
            <p:ph type="sldNum" sz="quarter" idx="12"/>
          </p:nvPr>
        </p:nvSpPr>
        <p:spPr/>
        <p:txBody>
          <a:bodyPr/>
          <a:lstStyle/>
          <a:p>
            <a:fld id="{A8E3ED14-1C06-B149-8A7D-CC5362078B58}" type="slidenum">
              <a:rPr lang="en-US" smtClean="0"/>
              <a:pPr/>
              <a:t>39</a:t>
            </a:fld>
            <a:endParaRPr lang="en-US" dirty="0"/>
          </a:p>
        </p:txBody>
      </p:sp>
    </p:spTree>
    <p:extLst>
      <p:ext uri="{BB962C8B-B14F-4D97-AF65-F5344CB8AC3E}">
        <p14:creationId xmlns:p14="http://schemas.microsoft.com/office/powerpoint/2010/main" val="16120624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a:t>9/10/2019</a:t>
            </a:r>
            <a:endParaRPr lang="en-US" dirty="0"/>
          </a:p>
        </p:txBody>
      </p:sp>
      <p:sp>
        <p:nvSpPr>
          <p:cNvPr id="5" name="Slide Number Placeholder 4"/>
          <p:cNvSpPr>
            <a:spLocks noGrp="1"/>
          </p:cNvSpPr>
          <p:nvPr>
            <p:ph type="sldNum" sz="quarter" idx="11"/>
          </p:nvPr>
        </p:nvSpPr>
        <p:spPr/>
        <p:txBody>
          <a:bodyPr/>
          <a:lstStyle/>
          <a:p>
            <a:fld id="{A8E3ED14-1C06-B149-8A7D-CC5362078B58}" type="slidenum">
              <a:rPr lang="en-US" smtClean="0"/>
              <a:pPr/>
              <a:t>4</a:t>
            </a:fld>
            <a:endParaRPr lang="en-US" dirty="0"/>
          </a:p>
        </p:txBody>
      </p:sp>
      <p:sp>
        <p:nvSpPr>
          <p:cNvPr id="6" name="Header Placeholder 5"/>
          <p:cNvSpPr>
            <a:spLocks noGrp="1"/>
          </p:cNvSpPr>
          <p:nvPr>
            <p:ph type="hdr" sz="quarter" idx="12"/>
          </p:nvPr>
        </p:nvSpPr>
        <p:spPr/>
        <p:txBody>
          <a:bodyPr/>
          <a:lstStyle/>
          <a:p>
            <a:r>
              <a:rPr lang="en-US"/>
              <a:t>Pre-Award Training Grants</a:t>
            </a:r>
            <a:endParaRPr lang="en-US" dirty="0"/>
          </a:p>
        </p:txBody>
      </p:sp>
    </p:spTree>
    <p:extLst>
      <p:ext uri="{BB962C8B-B14F-4D97-AF65-F5344CB8AC3E}">
        <p14:creationId xmlns:p14="http://schemas.microsoft.com/office/powerpoint/2010/main" val="36103216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0A2793-524F-4DE8-BF6D-CD4F7AC6207C}"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3/17/2020</a:t>
            </a: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288566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Pre-Award Training Grants</a:t>
            </a:r>
            <a:endParaRPr lang="en-US" dirty="0"/>
          </a:p>
        </p:txBody>
      </p:sp>
      <p:sp>
        <p:nvSpPr>
          <p:cNvPr id="5" name="Date Placeholder 4"/>
          <p:cNvSpPr>
            <a:spLocks noGrp="1"/>
          </p:cNvSpPr>
          <p:nvPr>
            <p:ph type="dt" idx="11"/>
          </p:nvPr>
        </p:nvSpPr>
        <p:spPr/>
        <p:txBody>
          <a:bodyPr/>
          <a:lstStyle/>
          <a:p>
            <a:r>
              <a:rPr lang="en-US" smtClean="0"/>
              <a:t>9/10/2019</a:t>
            </a:r>
            <a:endParaRPr lang="en-US" dirty="0"/>
          </a:p>
        </p:txBody>
      </p:sp>
      <p:sp>
        <p:nvSpPr>
          <p:cNvPr id="6" name="Slide Number Placeholder 5"/>
          <p:cNvSpPr>
            <a:spLocks noGrp="1"/>
          </p:cNvSpPr>
          <p:nvPr>
            <p:ph type="sldNum" sz="quarter" idx="12"/>
          </p:nvPr>
        </p:nvSpPr>
        <p:spPr/>
        <p:txBody>
          <a:bodyPr/>
          <a:lstStyle/>
          <a:p>
            <a:fld id="{A8E3ED14-1C06-B149-8A7D-CC5362078B58}" type="slidenum">
              <a:rPr lang="en-US" smtClean="0"/>
              <a:pPr/>
              <a:t>41</a:t>
            </a:fld>
            <a:endParaRPr lang="en-US" dirty="0"/>
          </a:p>
        </p:txBody>
      </p:sp>
    </p:spTree>
    <p:extLst>
      <p:ext uri="{BB962C8B-B14F-4D97-AF65-F5344CB8AC3E}">
        <p14:creationId xmlns:p14="http://schemas.microsoft.com/office/powerpoint/2010/main" val="36302914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0A2793-524F-4DE8-BF6D-CD4F7AC6207C}" type="slidenum">
              <a:rPr lang="en-US" smtClean="0">
                <a:solidFill>
                  <a:prstClr val="black"/>
                </a:solidFill>
              </a:rPr>
              <a:pPr/>
              <a:t>42</a:t>
            </a:fld>
            <a:endParaRPr lang="en-US" dirty="0">
              <a:solidFill>
                <a:prstClr val="black"/>
              </a:solidFill>
            </a:endParaRPr>
          </a:p>
        </p:txBody>
      </p:sp>
      <p:sp>
        <p:nvSpPr>
          <p:cNvPr id="5" name="Date Placeholder 4"/>
          <p:cNvSpPr>
            <a:spLocks noGrp="1"/>
          </p:cNvSpPr>
          <p:nvPr>
            <p:ph type="dt" idx="11"/>
          </p:nvPr>
        </p:nvSpPr>
        <p:spPr/>
        <p:txBody>
          <a:bodyPr/>
          <a:lstStyle/>
          <a:p>
            <a:r>
              <a:rPr lang="en-US">
                <a:solidFill>
                  <a:prstClr val="black"/>
                </a:solidFill>
              </a:rPr>
              <a:t>3/17/2020</a:t>
            </a:r>
            <a:endParaRPr lang="en-US" dirty="0">
              <a:solidFill>
                <a:prstClr val="black"/>
              </a:solidFill>
            </a:endParaRPr>
          </a:p>
        </p:txBody>
      </p:sp>
    </p:spTree>
    <p:extLst>
      <p:ext uri="{BB962C8B-B14F-4D97-AF65-F5344CB8AC3E}">
        <p14:creationId xmlns:p14="http://schemas.microsoft.com/office/powerpoint/2010/main" val="31997768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E3ED14-1C06-B149-8A7D-CC5362078B58}" type="slidenum">
              <a:rPr lang="en-US" smtClean="0">
                <a:solidFill>
                  <a:prstClr val="black"/>
                </a:solidFill>
              </a:rPr>
              <a:pPr/>
              <a:t>43</a:t>
            </a:fld>
            <a:endParaRPr lang="en-US" dirty="0">
              <a:solidFill>
                <a:prstClr val="black"/>
              </a:solidFill>
            </a:endParaRPr>
          </a:p>
        </p:txBody>
      </p:sp>
      <p:sp>
        <p:nvSpPr>
          <p:cNvPr id="5" name="Date Placeholder 4"/>
          <p:cNvSpPr>
            <a:spLocks noGrp="1"/>
          </p:cNvSpPr>
          <p:nvPr>
            <p:ph type="dt" idx="11"/>
          </p:nvPr>
        </p:nvSpPr>
        <p:spPr/>
        <p:txBody>
          <a:bodyPr/>
          <a:lstStyle/>
          <a:p>
            <a:r>
              <a:rPr lang="en-US"/>
              <a:t>9/10/2019</a:t>
            </a:r>
            <a:endParaRPr lang="en-US" dirty="0"/>
          </a:p>
        </p:txBody>
      </p:sp>
      <p:sp>
        <p:nvSpPr>
          <p:cNvPr id="6" name="Header Placeholder 5"/>
          <p:cNvSpPr>
            <a:spLocks noGrp="1"/>
          </p:cNvSpPr>
          <p:nvPr>
            <p:ph type="hdr" sz="quarter" idx="12"/>
          </p:nvPr>
        </p:nvSpPr>
        <p:spPr/>
        <p:txBody>
          <a:bodyPr/>
          <a:lstStyle/>
          <a:p>
            <a:r>
              <a:rPr lang="en-US"/>
              <a:t>Pre-Award Training Grants</a:t>
            </a:r>
            <a:endParaRPr lang="en-US" dirty="0"/>
          </a:p>
        </p:txBody>
      </p:sp>
    </p:spTree>
    <p:extLst>
      <p:ext uri="{BB962C8B-B14F-4D97-AF65-F5344CB8AC3E}">
        <p14:creationId xmlns:p14="http://schemas.microsoft.com/office/powerpoint/2010/main" val="3124558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a:t>3/17/2020</a:t>
            </a:r>
            <a:endParaRPr lang="en-US" dirty="0"/>
          </a:p>
        </p:txBody>
      </p:sp>
    </p:spTree>
    <p:extLst>
      <p:ext uri="{BB962C8B-B14F-4D97-AF65-F5344CB8AC3E}">
        <p14:creationId xmlns:p14="http://schemas.microsoft.com/office/powerpoint/2010/main" val="17544656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a:t>3/17/2020</a:t>
            </a:r>
            <a:endParaRPr lang="en-US" dirty="0"/>
          </a:p>
        </p:txBody>
      </p:sp>
    </p:spTree>
    <p:extLst>
      <p:ext uri="{BB962C8B-B14F-4D97-AF65-F5344CB8AC3E}">
        <p14:creationId xmlns:p14="http://schemas.microsoft.com/office/powerpoint/2010/main" val="38608150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lvl="2" algn="l"/>
            <a:r>
              <a:rPr lang="en-US" dirty="0"/>
              <a:t>And as you enter more and more data into xTRACT, that information will also become available for re-use when preparing later applications and RPPR’s.”</a:t>
            </a:r>
          </a:p>
          <a:p>
            <a:pPr lvl="2"/>
            <a:r>
              <a:rPr lang="en-US" dirty="0"/>
              <a:t>Will require more data entry at the beginning, but subsequent submissions will be easier!</a:t>
            </a:r>
          </a:p>
          <a:p>
            <a:endParaRPr lang="en-US" dirty="0"/>
          </a:p>
        </p:txBody>
      </p:sp>
      <p:sp>
        <p:nvSpPr>
          <p:cNvPr id="4" name="Date Placeholder 3"/>
          <p:cNvSpPr>
            <a:spLocks noGrp="1"/>
          </p:cNvSpPr>
          <p:nvPr>
            <p:ph type="dt" idx="10"/>
          </p:nvPr>
        </p:nvSpPr>
        <p:spPr/>
        <p:txBody>
          <a:bodyPr/>
          <a:lstStyle/>
          <a:p>
            <a:r>
              <a:rPr lang="en-US"/>
              <a:t>3/17/2020</a:t>
            </a:r>
            <a:endParaRPr lang="en-US" dirty="0"/>
          </a:p>
        </p:txBody>
      </p:sp>
    </p:spTree>
    <p:extLst>
      <p:ext uri="{BB962C8B-B14F-4D97-AF65-F5344CB8AC3E}">
        <p14:creationId xmlns:p14="http://schemas.microsoft.com/office/powerpoint/2010/main" val="18365096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E3ED14-1C06-B149-8A7D-CC5362078B58}" type="slidenum">
              <a:rPr lang="en-US" smtClean="0">
                <a:solidFill>
                  <a:prstClr val="black"/>
                </a:solidFill>
              </a:rPr>
              <a:pPr/>
              <a:t>47</a:t>
            </a:fld>
            <a:endParaRPr lang="en-US" dirty="0">
              <a:solidFill>
                <a:prstClr val="black"/>
              </a:solidFill>
            </a:endParaRPr>
          </a:p>
        </p:txBody>
      </p:sp>
      <p:sp>
        <p:nvSpPr>
          <p:cNvPr id="5" name="Date Placeholder 4"/>
          <p:cNvSpPr>
            <a:spLocks noGrp="1"/>
          </p:cNvSpPr>
          <p:nvPr>
            <p:ph type="dt" idx="11"/>
          </p:nvPr>
        </p:nvSpPr>
        <p:spPr/>
        <p:txBody>
          <a:bodyPr/>
          <a:lstStyle/>
          <a:p>
            <a:r>
              <a:rPr lang="en-US"/>
              <a:t>9/10/2019</a:t>
            </a:r>
            <a:endParaRPr lang="en-US" dirty="0"/>
          </a:p>
        </p:txBody>
      </p:sp>
      <p:sp>
        <p:nvSpPr>
          <p:cNvPr id="6" name="Header Placeholder 5"/>
          <p:cNvSpPr>
            <a:spLocks noGrp="1"/>
          </p:cNvSpPr>
          <p:nvPr>
            <p:ph type="hdr" sz="quarter" idx="12"/>
          </p:nvPr>
        </p:nvSpPr>
        <p:spPr/>
        <p:txBody>
          <a:bodyPr/>
          <a:lstStyle/>
          <a:p>
            <a:r>
              <a:rPr lang="en-US"/>
              <a:t>Pre-Award Training Grants</a:t>
            </a:r>
            <a:endParaRPr lang="en-US" dirty="0"/>
          </a:p>
        </p:txBody>
      </p:sp>
    </p:spTree>
    <p:extLst>
      <p:ext uri="{BB962C8B-B14F-4D97-AF65-F5344CB8AC3E}">
        <p14:creationId xmlns:p14="http://schemas.microsoft.com/office/powerpoint/2010/main" val="32939890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to complete</a:t>
            </a:r>
          </a:p>
        </p:txBody>
      </p:sp>
      <p:sp>
        <p:nvSpPr>
          <p:cNvPr id="4" name="Date Placeholder 3"/>
          <p:cNvSpPr>
            <a:spLocks noGrp="1"/>
          </p:cNvSpPr>
          <p:nvPr>
            <p:ph type="dt" idx="10"/>
          </p:nvPr>
        </p:nvSpPr>
        <p:spPr/>
        <p:txBody>
          <a:bodyPr/>
          <a:lstStyle/>
          <a:p>
            <a:r>
              <a:rPr lang="en-US"/>
              <a:t>9/10/2019</a:t>
            </a:r>
            <a:endParaRPr lang="en-US" dirty="0"/>
          </a:p>
        </p:txBody>
      </p:sp>
      <p:sp>
        <p:nvSpPr>
          <p:cNvPr id="5" name="Slide Number Placeholder 4"/>
          <p:cNvSpPr>
            <a:spLocks noGrp="1"/>
          </p:cNvSpPr>
          <p:nvPr>
            <p:ph type="sldNum" sz="quarter" idx="11"/>
          </p:nvPr>
        </p:nvSpPr>
        <p:spPr/>
        <p:txBody>
          <a:bodyPr/>
          <a:lstStyle/>
          <a:p>
            <a:fld id="{A8E3ED14-1C06-B149-8A7D-CC5362078B58}" type="slidenum">
              <a:rPr lang="en-US" smtClean="0"/>
              <a:pPr/>
              <a:t>48</a:t>
            </a:fld>
            <a:endParaRPr lang="en-US" dirty="0"/>
          </a:p>
        </p:txBody>
      </p:sp>
      <p:sp>
        <p:nvSpPr>
          <p:cNvPr id="6" name="Header Placeholder 5"/>
          <p:cNvSpPr>
            <a:spLocks noGrp="1"/>
          </p:cNvSpPr>
          <p:nvPr>
            <p:ph type="hdr" sz="quarter" idx="12"/>
          </p:nvPr>
        </p:nvSpPr>
        <p:spPr/>
        <p:txBody>
          <a:bodyPr/>
          <a:lstStyle/>
          <a:p>
            <a:r>
              <a:rPr lang="en-US"/>
              <a:t>Pre-Award Training Grants</a:t>
            </a:r>
            <a:endParaRPr lang="en-US" dirty="0"/>
          </a:p>
        </p:txBody>
      </p:sp>
    </p:spTree>
    <p:extLst>
      <p:ext uri="{BB962C8B-B14F-4D97-AF65-F5344CB8AC3E}">
        <p14:creationId xmlns:p14="http://schemas.microsoft.com/office/powerpoint/2010/main" val="35497186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Pre-Award Training Grants</a:t>
            </a:r>
            <a:endParaRPr lang="en-US" dirty="0"/>
          </a:p>
        </p:txBody>
      </p:sp>
      <p:sp>
        <p:nvSpPr>
          <p:cNvPr id="5" name="Date Placeholder 4"/>
          <p:cNvSpPr>
            <a:spLocks noGrp="1"/>
          </p:cNvSpPr>
          <p:nvPr>
            <p:ph type="dt" idx="11"/>
          </p:nvPr>
        </p:nvSpPr>
        <p:spPr/>
        <p:txBody>
          <a:bodyPr/>
          <a:lstStyle/>
          <a:p>
            <a:r>
              <a:rPr lang="en-US" smtClean="0"/>
              <a:t>9/10/2019</a:t>
            </a:r>
            <a:endParaRPr lang="en-US" dirty="0"/>
          </a:p>
        </p:txBody>
      </p:sp>
      <p:sp>
        <p:nvSpPr>
          <p:cNvPr id="6" name="Slide Number Placeholder 5"/>
          <p:cNvSpPr>
            <a:spLocks noGrp="1"/>
          </p:cNvSpPr>
          <p:nvPr>
            <p:ph type="sldNum" sz="quarter" idx="12"/>
          </p:nvPr>
        </p:nvSpPr>
        <p:spPr/>
        <p:txBody>
          <a:bodyPr/>
          <a:lstStyle/>
          <a:p>
            <a:fld id="{A8E3ED14-1C06-B149-8A7D-CC5362078B58}" type="slidenum">
              <a:rPr lang="en-US" smtClean="0"/>
              <a:pPr/>
              <a:t>49</a:t>
            </a:fld>
            <a:endParaRPr lang="en-US" dirty="0"/>
          </a:p>
        </p:txBody>
      </p:sp>
    </p:spTree>
    <p:extLst>
      <p:ext uri="{BB962C8B-B14F-4D97-AF65-F5344CB8AC3E}">
        <p14:creationId xmlns:p14="http://schemas.microsoft.com/office/powerpoint/2010/main" val="14990498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a:t>9/10/2019</a:t>
            </a:r>
            <a:endParaRPr lang="en-US" dirty="0"/>
          </a:p>
        </p:txBody>
      </p:sp>
      <p:sp>
        <p:nvSpPr>
          <p:cNvPr id="5" name="Slide Number Placeholder 4"/>
          <p:cNvSpPr>
            <a:spLocks noGrp="1"/>
          </p:cNvSpPr>
          <p:nvPr>
            <p:ph type="sldNum" sz="quarter" idx="11"/>
          </p:nvPr>
        </p:nvSpPr>
        <p:spPr/>
        <p:txBody>
          <a:bodyPr/>
          <a:lstStyle/>
          <a:p>
            <a:fld id="{A8E3ED14-1C06-B149-8A7D-CC5362078B58}" type="slidenum">
              <a:rPr lang="en-US" smtClean="0"/>
              <a:pPr/>
              <a:t>5</a:t>
            </a:fld>
            <a:endParaRPr lang="en-US" dirty="0"/>
          </a:p>
        </p:txBody>
      </p:sp>
      <p:sp>
        <p:nvSpPr>
          <p:cNvPr id="6" name="Header Placeholder 5"/>
          <p:cNvSpPr>
            <a:spLocks noGrp="1"/>
          </p:cNvSpPr>
          <p:nvPr>
            <p:ph type="hdr" sz="quarter" idx="12"/>
          </p:nvPr>
        </p:nvSpPr>
        <p:spPr/>
        <p:txBody>
          <a:bodyPr/>
          <a:lstStyle/>
          <a:p>
            <a:r>
              <a:rPr lang="en-US"/>
              <a:t>Pre-Award Training Grants</a:t>
            </a:r>
            <a:endParaRPr lang="en-US" dirty="0"/>
          </a:p>
        </p:txBody>
      </p:sp>
    </p:spTree>
    <p:extLst>
      <p:ext uri="{BB962C8B-B14F-4D97-AF65-F5344CB8AC3E}">
        <p14:creationId xmlns:p14="http://schemas.microsoft.com/office/powerpoint/2010/main" val="28825026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a:t>3/17/2020</a:t>
            </a:r>
            <a:endParaRPr lang="en-US" dirty="0"/>
          </a:p>
        </p:txBody>
      </p:sp>
    </p:spTree>
    <p:extLst>
      <p:ext uri="{BB962C8B-B14F-4D97-AF65-F5344CB8AC3E}">
        <p14:creationId xmlns:p14="http://schemas.microsoft.com/office/powerpoint/2010/main" val="23179541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Pre-Award Training Grants</a:t>
            </a:r>
            <a:endParaRPr lang="en-US" dirty="0"/>
          </a:p>
        </p:txBody>
      </p:sp>
      <p:sp>
        <p:nvSpPr>
          <p:cNvPr id="5" name="Date Placeholder 4"/>
          <p:cNvSpPr>
            <a:spLocks noGrp="1"/>
          </p:cNvSpPr>
          <p:nvPr>
            <p:ph type="dt" idx="11"/>
          </p:nvPr>
        </p:nvSpPr>
        <p:spPr/>
        <p:txBody>
          <a:bodyPr/>
          <a:lstStyle/>
          <a:p>
            <a:r>
              <a:rPr lang="en-US" smtClean="0"/>
              <a:t>9/10/2019</a:t>
            </a:r>
            <a:endParaRPr lang="en-US" dirty="0"/>
          </a:p>
        </p:txBody>
      </p:sp>
      <p:sp>
        <p:nvSpPr>
          <p:cNvPr id="6" name="Slide Number Placeholder 5"/>
          <p:cNvSpPr>
            <a:spLocks noGrp="1"/>
          </p:cNvSpPr>
          <p:nvPr>
            <p:ph type="sldNum" sz="quarter" idx="12"/>
          </p:nvPr>
        </p:nvSpPr>
        <p:spPr/>
        <p:txBody>
          <a:bodyPr/>
          <a:lstStyle/>
          <a:p>
            <a:fld id="{A8E3ED14-1C06-B149-8A7D-CC5362078B58}" type="slidenum">
              <a:rPr lang="en-US" smtClean="0"/>
              <a:pPr/>
              <a:t>51</a:t>
            </a:fld>
            <a:endParaRPr lang="en-US" dirty="0"/>
          </a:p>
        </p:txBody>
      </p:sp>
    </p:spTree>
    <p:extLst>
      <p:ext uri="{BB962C8B-B14F-4D97-AF65-F5344CB8AC3E}">
        <p14:creationId xmlns:p14="http://schemas.microsoft.com/office/powerpoint/2010/main" val="19884787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0A2793-524F-4DE8-BF6D-CD4F7AC6207C}" type="slidenum">
              <a:rPr lang="en-US" smtClean="0"/>
              <a:pPr/>
              <a:t>52</a:t>
            </a:fld>
            <a:endParaRPr lang="en-US" dirty="0"/>
          </a:p>
        </p:txBody>
      </p:sp>
      <p:sp>
        <p:nvSpPr>
          <p:cNvPr id="5" name="Date Placeholder 4"/>
          <p:cNvSpPr>
            <a:spLocks noGrp="1"/>
          </p:cNvSpPr>
          <p:nvPr>
            <p:ph type="dt" idx="11"/>
          </p:nvPr>
        </p:nvSpPr>
        <p:spPr/>
        <p:txBody>
          <a:bodyPr/>
          <a:lstStyle/>
          <a:p>
            <a:r>
              <a:rPr lang="en-US"/>
              <a:t>3/17/2020</a:t>
            </a:r>
            <a:endParaRPr lang="en-US" dirty="0"/>
          </a:p>
        </p:txBody>
      </p:sp>
    </p:spTree>
    <p:extLst>
      <p:ext uri="{BB962C8B-B14F-4D97-AF65-F5344CB8AC3E}">
        <p14:creationId xmlns:p14="http://schemas.microsoft.com/office/powerpoint/2010/main" val="3221200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Pre-Award Training Grants</a:t>
            </a:r>
            <a:endParaRPr lang="en-US" dirty="0"/>
          </a:p>
        </p:txBody>
      </p:sp>
      <p:sp>
        <p:nvSpPr>
          <p:cNvPr id="5" name="Date Placeholder 4"/>
          <p:cNvSpPr>
            <a:spLocks noGrp="1"/>
          </p:cNvSpPr>
          <p:nvPr>
            <p:ph type="dt" idx="11"/>
          </p:nvPr>
        </p:nvSpPr>
        <p:spPr/>
        <p:txBody>
          <a:bodyPr/>
          <a:lstStyle/>
          <a:p>
            <a:r>
              <a:rPr lang="en-US" smtClean="0"/>
              <a:t>9/10/2019</a:t>
            </a:r>
            <a:endParaRPr lang="en-US" dirty="0"/>
          </a:p>
        </p:txBody>
      </p:sp>
      <p:sp>
        <p:nvSpPr>
          <p:cNvPr id="6" name="Slide Number Placeholder 5"/>
          <p:cNvSpPr>
            <a:spLocks noGrp="1"/>
          </p:cNvSpPr>
          <p:nvPr>
            <p:ph type="sldNum" sz="quarter" idx="12"/>
          </p:nvPr>
        </p:nvSpPr>
        <p:spPr/>
        <p:txBody>
          <a:bodyPr/>
          <a:lstStyle/>
          <a:p>
            <a:fld id="{A8E3ED14-1C06-B149-8A7D-CC5362078B58}" type="slidenum">
              <a:rPr lang="en-US" smtClean="0"/>
              <a:pPr/>
              <a:t>53</a:t>
            </a:fld>
            <a:endParaRPr lang="en-US" dirty="0"/>
          </a:p>
        </p:txBody>
      </p:sp>
    </p:spTree>
    <p:extLst>
      <p:ext uri="{BB962C8B-B14F-4D97-AF65-F5344CB8AC3E}">
        <p14:creationId xmlns:p14="http://schemas.microsoft.com/office/powerpoint/2010/main" val="41251100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0A2793-524F-4DE8-BF6D-CD4F7AC6207C}" type="slidenum">
              <a:rPr lang="en-US" smtClean="0"/>
              <a:pPr/>
              <a:t>54</a:t>
            </a:fld>
            <a:endParaRPr lang="en-US" dirty="0"/>
          </a:p>
        </p:txBody>
      </p:sp>
      <p:sp>
        <p:nvSpPr>
          <p:cNvPr id="5" name="Date Placeholder 4"/>
          <p:cNvSpPr>
            <a:spLocks noGrp="1"/>
          </p:cNvSpPr>
          <p:nvPr>
            <p:ph type="dt" idx="11"/>
          </p:nvPr>
        </p:nvSpPr>
        <p:spPr/>
        <p:txBody>
          <a:bodyPr/>
          <a:lstStyle/>
          <a:p>
            <a:r>
              <a:rPr lang="en-US"/>
              <a:t>3/17/2020</a:t>
            </a:r>
            <a:endParaRPr lang="en-US" dirty="0"/>
          </a:p>
        </p:txBody>
      </p:sp>
    </p:spTree>
    <p:extLst>
      <p:ext uri="{BB962C8B-B14F-4D97-AF65-F5344CB8AC3E}">
        <p14:creationId xmlns:p14="http://schemas.microsoft.com/office/powerpoint/2010/main" val="159781755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Pre-Award Training Grants</a:t>
            </a:r>
            <a:endParaRPr lang="en-US" dirty="0"/>
          </a:p>
        </p:txBody>
      </p:sp>
      <p:sp>
        <p:nvSpPr>
          <p:cNvPr id="5" name="Date Placeholder 4"/>
          <p:cNvSpPr>
            <a:spLocks noGrp="1"/>
          </p:cNvSpPr>
          <p:nvPr>
            <p:ph type="dt" idx="11"/>
          </p:nvPr>
        </p:nvSpPr>
        <p:spPr/>
        <p:txBody>
          <a:bodyPr/>
          <a:lstStyle/>
          <a:p>
            <a:r>
              <a:rPr lang="en-US" smtClean="0"/>
              <a:t>9/10/2019</a:t>
            </a:r>
            <a:endParaRPr lang="en-US" dirty="0"/>
          </a:p>
        </p:txBody>
      </p:sp>
      <p:sp>
        <p:nvSpPr>
          <p:cNvPr id="6" name="Slide Number Placeholder 5"/>
          <p:cNvSpPr>
            <a:spLocks noGrp="1"/>
          </p:cNvSpPr>
          <p:nvPr>
            <p:ph type="sldNum" sz="quarter" idx="12"/>
          </p:nvPr>
        </p:nvSpPr>
        <p:spPr/>
        <p:txBody>
          <a:bodyPr/>
          <a:lstStyle/>
          <a:p>
            <a:fld id="{A8E3ED14-1C06-B149-8A7D-CC5362078B58}" type="slidenum">
              <a:rPr lang="en-US" smtClean="0"/>
              <a:pPr/>
              <a:t>55</a:t>
            </a:fld>
            <a:endParaRPr lang="en-US" dirty="0"/>
          </a:p>
        </p:txBody>
      </p:sp>
    </p:spTree>
    <p:extLst>
      <p:ext uri="{BB962C8B-B14F-4D97-AF65-F5344CB8AC3E}">
        <p14:creationId xmlns:p14="http://schemas.microsoft.com/office/powerpoint/2010/main" val="404675195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E3ED14-1C06-B149-8A7D-CC5362078B58}" type="slidenum">
              <a:rPr lang="en-US" smtClean="0">
                <a:solidFill>
                  <a:prstClr val="black"/>
                </a:solidFill>
              </a:rPr>
              <a:pPr/>
              <a:t>56</a:t>
            </a:fld>
            <a:endParaRPr lang="en-US" dirty="0">
              <a:solidFill>
                <a:prstClr val="black"/>
              </a:solidFill>
            </a:endParaRPr>
          </a:p>
        </p:txBody>
      </p:sp>
      <p:sp>
        <p:nvSpPr>
          <p:cNvPr id="5" name="Date Placeholder 4"/>
          <p:cNvSpPr>
            <a:spLocks noGrp="1"/>
          </p:cNvSpPr>
          <p:nvPr>
            <p:ph type="dt" idx="11"/>
          </p:nvPr>
        </p:nvSpPr>
        <p:spPr/>
        <p:txBody>
          <a:bodyPr/>
          <a:lstStyle/>
          <a:p>
            <a:r>
              <a:rPr lang="en-US"/>
              <a:t>3/17/2020</a:t>
            </a:r>
            <a:endParaRPr lang="en-US" dirty="0"/>
          </a:p>
        </p:txBody>
      </p:sp>
    </p:spTree>
    <p:extLst>
      <p:ext uri="{BB962C8B-B14F-4D97-AF65-F5344CB8AC3E}">
        <p14:creationId xmlns:p14="http://schemas.microsoft.com/office/powerpoint/2010/main" val="32858342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Chuck this slide?</a:t>
            </a:r>
          </a:p>
        </p:txBody>
      </p:sp>
      <p:sp>
        <p:nvSpPr>
          <p:cNvPr id="4" name="Date Placeholder 3"/>
          <p:cNvSpPr>
            <a:spLocks noGrp="1"/>
          </p:cNvSpPr>
          <p:nvPr>
            <p:ph type="dt" idx="10"/>
          </p:nvPr>
        </p:nvSpPr>
        <p:spPr/>
        <p:txBody>
          <a:bodyPr/>
          <a:lstStyle/>
          <a:p>
            <a:r>
              <a:rPr lang="en-US"/>
              <a:t>3/17/2020</a:t>
            </a:r>
            <a:endParaRPr lang="en-US" dirty="0"/>
          </a:p>
        </p:txBody>
      </p:sp>
    </p:spTree>
    <p:extLst>
      <p:ext uri="{BB962C8B-B14F-4D97-AF65-F5344CB8AC3E}">
        <p14:creationId xmlns:p14="http://schemas.microsoft.com/office/powerpoint/2010/main" val="181328736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a:t>9/10/2019</a:t>
            </a:r>
            <a:endParaRPr lang="en-US" dirty="0"/>
          </a:p>
        </p:txBody>
      </p:sp>
      <p:sp>
        <p:nvSpPr>
          <p:cNvPr id="5" name="Slide Number Placeholder 4"/>
          <p:cNvSpPr>
            <a:spLocks noGrp="1"/>
          </p:cNvSpPr>
          <p:nvPr>
            <p:ph type="sldNum" sz="quarter" idx="11"/>
          </p:nvPr>
        </p:nvSpPr>
        <p:spPr/>
        <p:txBody>
          <a:bodyPr/>
          <a:lstStyle/>
          <a:p>
            <a:fld id="{A8E3ED14-1C06-B149-8A7D-CC5362078B58}" type="slidenum">
              <a:rPr lang="en-US" smtClean="0"/>
              <a:pPr/>
              <a:t>58</a:t>
            </a:fld>
            <a:endParaRPr lang="en-US" dirty="0"/>
          </a:p>
        </p:txBody>
      </p:sp>
      <p:sp>
        <p:nvSpPr>
          <p:cNvPr id="6" name="Header Placeholder 5"/>
          <p:cNvSpPr>
            <a:spLocks noGrp="1"/>
          </p:cNvSpPr>
          <p:nvPr>
            <p:ph type="hdr" sz="quarter" idx="12"/>
          </p:nvPr>
        </p:nvSpPr>
        <p:spPr/>
        <p:txBody>
          <a:bodyPr/>
          <a:lstStyle/>
          <a:p>
            <a:r>
              <a:rPr lang="en-US"/>
              <a:t>Pre-Award Training Grants</a:t>
            </a:r>
            <a:endParaRPr lang="en-US" dirty="0"/>
          </a:p>
        </p:txBody>
      </p:sp>
    </p:spTree>
    <p:extLst>
      <p:ext uri="{BB962C8B-B14F-4D97-AF65-F5344CB8AC3E}">
        <p14:creationId xmlns:p14="http://schemas.microsoft.com/office/powerpoint/2010/main" val="298172213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Pre-Award Training Grants</a:t>
            </a:r>
            <a:endParaRPr lang="en-US" dirty="0"/>
          </a:p>
        </p:txBody>
      </p:sp>
      <p:sp>
        <p:nvSpPr>
          <p:cNvPr id="5" name="Date Placeholder 4"/>
          <p:cNvSpPr>
            <a:spLocks noGrp="1"/>
          </p:cNvSpPr>
          <p:nvPr>
            <p:ph type="dt" idx="11"/>
          </p:nvPr>
        </p:nvSpPr>
        <p:spPr/>
        <p:txBody>
          <a:bodyPr/>
          <a:lstStyle/>
          <a:p>
            <a:r>
              <a:rPr lang="en-US" smtClean="0"/>
              <a:t>9/10/2019</a:t>
            </a:r>
            <a:endParaRPr lang="en-US" dirty="0"/>
          </a:p>
        </p:txBody>
      </p:sp>
      <p:sp>
        <p:nvSpPr>
          <p:cNvPr id="6" name="Slide Number Placeholder 5"/>
          <p:cNvSpPr>
            <a:spLocks noGrp="1"/>
          </p:cNvSpPr>
          <p:nvPr>
            <p:ph type="sldNum" sz="quarter" idx="12"/>
          </p:nvPr>
        </p:nvSpPr>
        <p:spPr/>
        <p:txBody>
          <a:bodyPr/>
          <a:lstStyle/>
          <a:p>
            <a:fld id="{A8E3ED14-1C06-B149-8A7D-CC5362078B58}" type="slidenum">
              <a:rPr lang="en-US" smtClean="0"/>
              <a:pPr/>
              <a:t>59</a:t>
            </a:fld>
            <a:endParaRPr lang="en-US" dirty="0"/>
          </a:p>
        </p:txBody>
      </p:sp>
    </p:spTree>
    <p:extLst>
      <p:ext uri="{BB962C8B-B14F-4D97-AF65-F5344CB8AC3E}">
        <p14:creationId xmlns:p14="http://schemas.microsoft.com/office/powerpoint/2010/main" val="13919646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a:t>9/10/2019</a:t>
            </a:r>
            <a:endParaRPr lang="en-US" dirty="0"/>
          </a:p>
        </p:txBody>
      </p:sp>
      <p:sp>
        <p:nvSpPr>
          <p:cNvPr id="5" name="Slide Number Placeholder 4"/>
          <p:cNvSpPr>
            <a:spLocks noGrp="1"/>
          </p:cNvSpPr>
          <p:nvPr>
            <p:ph type="sldNum" sz="quarter" idx="11"/>
          </p:nvPr>
        </p:nvSpPr>
        <p:spPr/>
        <p:txBody>
          <a:bodyPr/>
          <a:lstStyle/>
          <a:p>
            <a:fld id="{A8E3ED14-1C06-B149-8A7D-CC5362078B58}" type="slidenum">
              <a:rPr lang="en-US" smtClean="0"/>
              <a:pPr/>
              <a:t>6</a:t>
            </a:fld>
            <a:endParaRPr lang="en-US" dirty="0"/>
          </a:p>
        </p:txBody>
      </p:sp>
      <p:sp>
        <p:nvSpPr>
          <p:cNvPr id="6" name="Header Placeholder 5"/>
          <p:cNvSpPr>
            <a:spLocks noGrp="1"/>
          </p:cNvSpPr>
          <p:nvPr>
            <p:ph type="hdr" sz="quarter" idx="12"/>
          </p:nvPr>
        </p:nvSpPr>
        <p:spPr/>
        <p:txBody>
          <a:bodyPr/>
          <a:lstStyle/>
          <a:p>
            <a:r>
              <a:rPr lang="en-US"/>
              <a:t>Pre-Award Training Grants</a:t>
            </a:r>
            <a:endParaRPr lang="en-US" dirty="0"/>
          </a:p>
        </p:txBody>
      </p:sp>
    </p:spTree>
    <p:extLst>
      <p:ext uri="{BB962C8B-B14F-4D97-AF65-F5344CB8AC3E}">
        <p14:creationId xmlns:p14="http://schemas.microsoft.com/office/powerpoint/2010/main" val="47097875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Pre-Award Training Grants</a:t>
            </a:r>
            <a:endParaRPr lang="en-US" dirty="0"/>
          </a:p>
        </p:txBody>
      </p:sp>
      <p:sp>
        <p:nvSpPr>
          <p:cNvPr id="5" name="Date Placeholder 4"/>
          <p:cNvSpPr>
            <a:spLocks noGrp="1"/>
          </p:cNvSpPr>
          <p:nvPr>
            <p:ph type="dt" idx="11"/>
          </p:nvPr>
        </p:nvSpPr>
        <p:spPr/>
        <p:txBody>
          <a:bodyPr/>
          <a:lstStyle/>
          <a:p>
            <a:r>
              <a:rPr lang="en-US" smtClean="0"/>
              <a:t>9/10/2019</a:t>
            </a:r>
            <a:endParaRPr lang="en-US" dirty="0"/>
          </a:p>
        </p:txBody>
      </p:sp>
      <p:sp>
        <p:nvSpPr>
          <p:cNvPr id="6" name="Slide Number Placeholder 5"/>
          <p:cNvSpPr>
            <a:spLocks noGrp="1"/>
          </p:cNvSpPr>
          <p:nvPr>
            <p:ph type="sldNum" sz="quarter" idx="12"/>
          </p:nvPr>
        </p:nvSpPr>
        <p:spPr/>
        <p:txBody>
          <a:bodyPr/>
          <a:lstStyle/>
          <a:p>
            <a:fld id="{A8E3ED14-1C06-B149-8A7D-CC5362078B58}" type="slidenum">
              <a:rPr lang="en-US" smtClean="0"/>
              <a:pPr/>
              <a:t>60</a:t>
            </a:fld>
            <a:endParaRPr lang="en-US" dirty="0"/>
          </a:p>
        </p:txBody>
      </p:sp>
    </p:spTree>
    <p:extLst>
      <p:ext uri="{BB962C8B-B14F-4D97-AF65-F5344CB8AC3E}">
        <p14:creationId xmlns:p14="http://schemas.microsoft.com/office/powerpoint/2010/main" val="356638000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Pre-Award Training Grants</a:t>
            </a:r>
            <a:endParaRPr lang="en-US" dirty="0"/>
          </a:p>
        </p:txBody>
      </p:sp>
      <p:sp>
        <p:nvSpPr>
          <p:cNvPr id="5" name="Date Placeholder 4"/>
          <p:cNvSpPr>
            <a:spLocks noGrp="1"/>
          </p:cNvSpPr>
          <p:nvPr>
            <p:ph type="dt" idx="11"/>
          </p:nvPr>
        </p:nvSpPr>
        <p:spPr/>
        <p:txBody>
          <a:bodyPr/>
          <a:lstStyle/>
          <a:p>
            <a:r>
              <a:rPr lang="en-US" smtClean="0"/>
              <a:t>9/10/2019</a:t>
            </a:r>
            <a:endParaRPr lang="en-US" dirty="0"/>
          </a:p>
        </p:txBody>
      </p:sp>
      <p:sp>
        <p:nvSpPr>
          <p:cNvPr id="6" name="Slide Number Placeholder 5"/>
          <p:cNvSpPr>
            <a:spLocks noGrp="1"/>
          </p:cNvSpPr>
          <p:nvPr>
            <p:ph type="sldNum" sz="quarter" idx="12"/>
          </p:nvPr>
        </p:nvSpPr>
        <p:spPr/>
        <p:txBody>
          <a:bodyPr/>
          <a:lstStyle/>
          <a:p>
            <a:fld id="{A8E3ED14-1C06-B149-8A7D-CC5362078B58}" type="slidenum">
              <a:rPr lang="en-US" smtClean="0"/>
              <a:pPr/>
              <a:t>61</a:t>
            </a:fld>
            <a:endParaRPr lang="en-US" dirty="0"/>
          </a:p>
        </p:txBody>
      </p:sp>
    </p:spTree>
    <p:extLst>
      <p:ext uri="{BB962C8B-B14F-4D97-AF65-F5344CB8AC3E}">
        <p14:creationId xmlns:p14="http://schemas.microsoft.com/office/powerpoint/2010/main" val="1705630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0A2793-524F-4DE8-BF6D-CD4F7AC6207C}" type="slidenum">
              <a:rPr lang="en-US" smtClean="0"/>
              <a:pPr/>
              <a:t>62</a:t>
            </a:fld>
            <a:endParaRPr lang="en-US" dirty="0"/>
          </a:p>
        </p:txBody>
      </p:sp>
      <p:sp>
        <p:nvSpPr>
          <p:cNvPr id="5" name="Date Placeholder 4"/>
          <p:cNvSpPr>
            <a:spLocks noGrp="1"/>
          </p:cNvSpPr>
          <p:nvPr>
            <p:ph type="dt" idx="11"/>
          </p:nvPr>
        </p:nvSpPr>
        <p:spPr/>
        <p:txBody>
          <a:bodyPr/>
          <a:lstStyle/>
          <a:p>
            <a:r>
              <a:rPr lang="en-US"/>
              <a:t>3/17/2020</a:t>
            </a:r>
            <a:endParaRPr lang="en-US" dirty="0"/>
          </a:p>
        </p:txBody>
      </p:sp>
    </p:spTree>
    <p:extLst>
      <p:ext uri="{BB962C8B-B14F-4D97-AF65-F5344CB8AC3E}">
        <p14:creationId xmlns:p14="http://schemas.microsoft.com/office/powerpoint/2010/main" val="100217041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0A2793-524F-4DE8-BF6D-CD4F7AC6207C}" type="slidenum">
              <a:rPr lang="en-US" smtClean="0"/>
              <a:pPr/>
              <a:t>63</a:t>
            </a:fld>
            <a:endParaRPr lang="en-US" dirty="0"/>
          </a:p>
        </p:txBody>
      </p:sp>
      <p:sp>
        <p:nvSpPr>
          <p:cNvPr id="5" name="Date Placeholder 4"/>
          <p:cNvSpPr>
            <a:spLocks noGrp="1"/>
          </p:cNvSpPr>
          <p:nvPr>
            <p:ph type="dt" idx="11"/>
          </p:nvPr>
        </p:nvSpPr>
        <p:spPr/>
        <p:txBody>
          <a:bodyPr/>
          <a:lstStyle/>
          <a:p>
            <a:r>
              <a:rPr lang="en-US"/>
              <a:t>3/17/2020</a:t>
            </a:r>
            <a:endParaRPr lang="en-US" dirty="0"/>
          </a:p>
        </p:txBody>
      </p:sp>
    </p:spTree>
    <p:extLst>
      <p:ext uri="{BB962C8B-B14F-4D97-AF65-F5344CB8AC3E}">
        <p14:creationId xmlns:p14="http://schemas.microsoft.com/office/powerpoint/2010/main" val="46929586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Pre-Award Training Grants</a:t>
            </a:r>
            <a:endParaRPr lang="en-US" dirty="0"/>
          </a:p>
        </p:txBody>
      </p:sp>
      <p:sp>
        <p:nvSpPr>
          <p:cNvPr id="5" name="Date Placeholder 4"/>
          <p:cNvSpPr>
            <a:spLocks noGrp="1"/>
          </p:cNvSpPr>
          <p:nvPr>
            <p:ph type="dt" idx="11"/>
          </p:nvPr>
        </p:nvSpPr>
        <p:spPr/>
        <p:txBody>
          <a:bodyPr/>
          <a:lstStyle/>
          <a:p>
            <a:r>
              <a:rPr lang="en-US" smtClean="0"/>
              <a:t>9/10/2019</a:t>
            </a:r>
            <a:endParaRPr lang="en-US" dirty="0"/>
          </a:p>
        </p:txBody>
      </p:sp>
      <p:sp>
        <p:nvSpPr>
          <p:cNvPr id="6" name="Slide Number Placeholder 5"/>
          <p:cNvSpPr>
            <a:spLocks noGrp="1"/>
          </p:cNvSpPr>
          <p:nvPr>
            <p:ph type="sldNum" sz="quarter" idx="12"/>
          </p:nvPr>
        </p:nvSpPr>
        <p:spPr/>
        <p:txBody>
          <a:bodyPr/>
          <a:lstStyle/>
          <a:p>
            <a:fld id="{A8E3ED14-1C06-B149-8A7D-CC5362078B58}" type="slidenum">
              <a:rPr lang="en-US" smtClean="0"/>
              <a:pPr/>
              <a:t>64</a:t>
            </a:fld>
            <a:endParaRPr lang="en-US" dirty="0"/>
          </a:p>
        </p:txBody>
      </p:sp>
    </p:spTree>
    <p:extLst>
      <p:ext uri="{BB962C8B-B14F-4D97-AF65-F5344CB8AC3E}">
        <p14:creationId xmlns:p14="http://schemas.microsoft.com/office/powerpoint/2010/main" val="201138845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0A2793-524F-4DE8-BF6D-CD4F7AC6207C}" type="slidenum">
              <a:rPr lang="en-US" smtClean="0">
                <a:solidFill>
                  <a:prstClr val="black"/>
                </a:solidFill>
              </a:rPr>
              <a:pPr/>
              <a:t>65</a:t>
            </a:fld>
            <a:endParaRPr lang="en-US" dirty="0">
              <a:solidFill>
                <a:prstClr val="black"/>
              </a:solidFill>
            </a:endParaRPr>
          </a:p>
        </p:txBody>
      </p:sp>
      <p:sp>
        <p:nvSpPr>
          <p:cNvPr id="5" name="Date Placeholder 4"/>
          <p:cNvSpPr>
            <a:spLocks noGrp="1"/>
          </p:cNvSpPr>
          <p:nvPr>
            <p:ph type="dt" idx="11"/>
          </p:nvPr>
        </p:nvSpPr>
        <p:spPr/>
        <p:txBody>
          <a:bodyPr/>
          <a:lstStyle/>
          <a:p>
            <a:r>
              <a:rPr lang="en-US">
                <a:solidFill>
                  <a:prstClr val="black"/>
                </a:solidFill>
              </a:rPr>
              <a:t>3/17/2020</a:t>
            </a:r>
            <a:endParaRPr lang="en-US" dirty="0">
              <a:solidFill>
                <a:prstClr val="black"/>
              </a:solidFill>
            </a:endParaRPr>
          </a:p>
        </p:txBody>
      </p:sp>
    </p:spTree>
    <p:extLst>
      <p:ext uri="{BB962C8B-B14F-4D97-AF65-F5344CB8AC3E}">
        <p14:creationId xmlns:p14="http://schemas.microsoft.com/office/powerpoint/2010/main" val="256103687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Pre-Award Training Grants</a:t>
            </a:r>
            <a:endParaRPr lang="en-US" dirty="0"/>
          </a:p>
        </p:txBody>
      </p:sp>
      <p:sp>
        <p:nvSpPr>
          <p:cNvPr id="5" name="Date Placeholder 4"/>
          <p:cNvSpPr>
            <a:spLocks noGrp="1"/>
          </p:cNvSpPr>
          <p:nvPr>
            <p:ph type="dt" idx="11"/>
          </p:nvPr>
        </p:nvSpPr>
        <p:spPr/>
        <p:txBody>
          <a:bodyPr/>
          <a:lstStyle/>
          <a:p>
            <a:r>
              <a:rPr lang="en-US" smtClean="0"/>
              <a:t>9/10/2019</a:t>
            </a:r>
            <a:endParaRPr lang="en-US" dirty="0"/>
          </a:p>
        </p:txBody>
      </p:sp>
      <p:sp>
        <p:nvSpPr>
          <p:cNvPr id="6" name="Slide Number Placeholder 5"/>
          <p:cNvSpPr>
            <a:spLocks noGrp="1"/>
          </p:cNvSpPr>
          <p:nvPr>
            <p:ph type="sldNum" sz="quarter" idx="12"/>
          </p:nvPr>
        </p:nvSpPr>
        <p:spPr/>
        <p:txBody>
          <a:bodyPr/>
          <a:lstStyle/>
          <a:p>
            <a:fld id="{A8E3ED14-1C06-B149-8A7D-CC5362078B58}" type="slidenum">
              <a:rPr lang="en-US" smtClean="0"/>
              <a:pPr/>
              <a:t>66</a:t>
            </a:fld>
            <a:endParaRPr lang="en-US" dirty="0"/>
          </a:p>
        </p:txBody>
      </p:sp>
    </p:spTree>
    <p:extLst>
      <p:ext uri="{BB962C8B-B14F-4D97-AF65-F5344CB8AC3E}">
        <p14:creationId xmlns:p14="http://schemas.microsoft.com/office/powerpoint/2010/main" val="73802712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0A2793-524F-4DE8-BF6D-CD4F7AC6207C}" type="slidenum">
              <a:rPr lang="en-US" smtClean="0"/>
              <a:pPr/>
              <a:t>67</a:t>
            </a:fld>
            <a:endParaRPr lang="en-US" dirty="0"/>
          </a:p>
        </p:txBody>
      </p:sp>
      <p:sp>
        <p:nvSpPr>
          <p:cNvPr id="5" name="Date Placeholder 4"/>
          <p:cNvSpPr>
            <a:spLocks noGrp="1"/>
          </p:cNvSpPr>
          <p:nvPr>
            <p:ph type="dt" idx="11"/>
          </p:nvPr>
        </p:nvSpPr>
        <p:spPr/>
        <p:txBody>
          <a:bodyPr/>
          <a:lstStyle/>
          <a:p>
            <a:r>
              <a:rPr lang="en-US"/>
              <a:t>3/17/2020</a:t>
            </a:r>
            <a:endParaRPr lang="en-US" dirty="0"/>
          </a:p>
        </p:txBody>
      </p:sp>
    </p:spTree>
    <p:extLst>
      <p:ext uri="{BB962C8B-B14F-4D97-AF65-F5344CB8AC3E}">
        <p14:creationId xmlns:p14="http://schemas.microsoft.com/office/powerpoint/2010/main" val="277831649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Possibly bypass this demo for the sake of time</a:t>
            </a:r>
          </a:p>
        </p:txBody>
      </p:sp>
      <p:sp>
        <p:nvSpPr>
          <p:cNvPr id="4" name="Date Placeholder 3"/>
          <p:cNvSpPr>
            <a:spLocks noGrp="1"/>
          </p:cNvSpPr>
          <p:nvPr>
            <p:ph type="dt" idx="10"/>
          </p:nvPr>
        </p:nvSpPr>
        <p:spPr/>
        <p:txBody>
          <a:bodyPr/>
          <a:lstStyle/>
          <a:p>
            <a:r>
              <a:rPr lang="en-US"/>
              <a:t>3/17/2020</a:t>
            </a:r>
            <a:endParaRPr lang="en-US" dirty="0"/>
          </a:p>
        </p:txBody>
      </p:sp>
    </p:spTree>
    <p:extLst>
      <p:ext uri="{BB962C8B-B14F-4D97-AF65-F5344CB8AC3E}">
        <p14:creationId xmlns:p14="http://schemas.microsoft.com/office/powerpoint/2010/main" val="104462203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Pre-Award Training Grants</a:t>
            </a:r>
            <a:endParaRPr lang="en-US" dirty="0"/>
          </a:p>
        </p:txBody>
      </p:sp>
      <p:sp>
        <p:nvSpPr>
          <p:cNvPr id="5" name="Date Placeholder 4"/>
          <p:cNvSpPr>
            <a:spLocks noGrp="1"/>
          </p:cNvSpPr>
          <p:nvPr>
            <p:ph type="dt" idx="11"/>
          </p:nvPr>
        </p:nvSpPr>
        <p:spPr/>
        <p:txBody>
          <a:bodyPr/>
          <a:lstStyle/>
          <a:p>
            <a:r>
              <a:rPr lang="en-US" smtClean="0"/>
              <a:t>9/10/2019</a:t>
            </a:r>
            <a:endParaRPr lang="en-US" dirty="0"/>
          </a:p>
        </p:txBody>
      </p:sp>
      <p:sp>
        <p:nvSpPr>
          <p:cNvPr id="6" name="Slide Number Placeholder 5"/>
          <p:cNvSpPr>
            <a:spLocks noGrp="1"/>
          </p:cNvSpPr>
          <p:nvPr>
            <p:ph type="sldNum" sz="quarter" idx="12"/>
          </p:nvPr>
        </p:nvSpPr>
        <p:spPr/>
        <p:txBody>
          <a:bodyPr/>
          <a:lstStyle/>
          <a:p>
            <a:fld id="{A8E3ED14-1C06-B149-8A7D-CC5362078B58}" type="slidenum">
              <a:rPr lang="en-US" smtClean="0"/>
              <a:pPr/>
              <a:t>69</a:t>
            </a:fld>
            <a:endParaRPr lang="en-US" dirty="0"/>
          </a:p>
        </p:txBody>
      </p:sp>
    </p:spTree>
    <p:extLst>
      <p:ext uri="{BB962C8B-B14F-4D97-AF65-F5344CB8AC3E}">
        <p14:creationId xmlns:p14="http://schemas.microsoft.com/office/powerpoint/2010/main" val="27543691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a:t>9/10/2019</a:t>
            </a:r>
            <a:endParaRPr lang="en-US" dirty="0"/>
          </a:p>
        </p:txBody>
      </p:sp>
      <p:sp>
        <p:nvSpPr>
          <p:cNvPr id="5" name="Slide Number Placeholder 4"/>
          <p:cNvSpPr>
            <a:spLocks noGrp="1"/>
          </p:cNvSpPr>
          <p:nvPr>
            <p:ph type="sldNum" sz="quarter" idx="11"/>
          </p:nvPr>
        </p:nvSpPr>
        <p:spPr/>
        <p:txBody>
          <a:bodyPr/>
          <a:lstStyle/>
          <a:p>
            <a:fld id="{A8E3ED14-1C06-B149-8A7D-CC5362078B58}" type="slidenum">
              <a:rPr lang="en-US" smtClean="0"/>
              <a:pPr/>
              <a:t>7</a:t>
            </a:fld>
            <a:endParaRPr lang="en-US" dirty="0"/>
          </a:p>
        </p:txBody>
      </p:sp>
      <p:sp>
        <p:nvSpPr>
          <p:cNvPr id="6" name="Header Placeholder 5"/>
          <p:cNvSpPr>
            <a:spLocks noGrp="1"/>
          </p:cNvSpPr>
          <p:nvPr>
            <p:ph type="hdr" sz="quarter" idx="12"/>
          </p:nvPr>
        </p:nvSpPr>
        <p:spPr/>
        <p:txBody>
          <a:bodyPr/>
          <a:lstStyle/>
          <a:p>
            <a:r>
              <a:rPr lang="en-US"/>
              <a:t>Pre-Award Training Grants</a:t>
            </a:r>
            <a:endParaRPr lang="en-US" dirty="0"/>
          </a:p>
        </p:txBody>
      </p:sp>
    </p:spTree>
    <p:extLst>
      <p:ext uri="{BB962C8B-B14F-4D97-AF65-F5344CB8AC3E}">
        <p14:creationId xmlns:p14="http://schemas.microsoft.com/office/powerpoint/2010/main" val="294114845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Pre-Award Training Grants</a:t>
            </a:r>
            <a:endParaRPr lang="en-US" dirty="0"/>
          </a:p>
        </p:txBody>
      </p:sp>
      <p:sp>
        <p:nvSpPr>
          <p:cNvPr id="5" name="Date Placeholder 4"/>
          <p:cNvSpPr>
            <a:spLocks noGrp="1"/>
          </p:cNvSpPr>
          <p:nvPr>
            <p:ph type="dt" idx="11"/>
          </p:nvPr>
        </p:nvSpPr>
        <p:spPr/>
        <p:txBody>
          <a:bodyPr/>
          <a:lstStyle/>
          <a:p>
            <a:r>
              <a:rPr lang="en-US" smtClean="0"/>
              <a:t>9/10/2019</a:t>
            </a:r>
            <a:endParaRPr lang="en-US" dirty="0"/>
          </a:p>
        </p:txBody>
      </p:sp>
      <p:sp>
        <p:nvSpPr>
          <p:cNvPr id="6" name="Slide Number Placeholder 5"/>
          <p:cNvSpPr>
            <a:spLocks noGrp="1"/>
          </p:cNvSpPr>
          <p:nvPr>
            <p:ph type="sldNum" sz="quarter" idx="12"/>
          </p:nvPr>
        </p:nvSpPr>
        <p:spPr/>
        <p:txBody>
          <a:bodyPr/>
          <a:lstStyle/>
          <a:p>
            <a:fld id="{A8E3ED14-1C06-B149-8A7D-CC5362078B58}" type="slidenum">
              <a:rPr lang="en-US" smtClean="0"/>
              <a:pPr/>
              <a:t>70</a:t>
            </a:fld>
            <a:endParaRPr lang="en-US" dirty="0"/>
          </a:p>
        </p:txBody>
      </p:sp>
    </p:spTree>
    <p:extLst>
      <p:ext uri="{BB962C8B-B14F-4D97-AF65-F5344CB8AC3E}">
        <p14:creationId xmlns:p14="http://schemas.microsoft.com/office/powerpoint/2010/main" val="41506312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Pre-Award Training Grants</a:t>
            </a:r>
            <a:endParaRPr lang="en-US" dirty="0"/>
          </a:p>
        </p:txBody>
      </p:sp>
      <p:sp>
        <p:nvSpPr>
          <p:cNvPr id="5" name="Date Placeholder 4"/>
          <p:cNvSpPr>
            <a:spLocks noGrp="1"/>
          </p:cNvSpPr>
          <p:nvPr>
            <p:ph type="dt" idx="11"/>
          </p:nvPr>
        </p:nvSpPr>
        <p:spPr/>
        <p:txBody>
          <a:bodyPr/>
          <a:lstStyle/>
          <a:p>
            <a:r>
              <a:rPr lang="en-US" smtClean="0"/>
              <a:t>9/10/2019</a:t>
            </a:r>
            <a:endParaRPr lang="en-US" dirty="0"/>
          </a:p>
        </p:txBody>
      </p:sp>
      <p:sp>
        <p:nvSpPr>
          <p:cNvPr id="6" name="Slide Number Placeholder 5"/>
          <p:cNvSpPr>
            <a:spLocks noGrp="1"/>
          </p:cNvSpPr>
          <p:nvPr>
            <p:ph type="sldNum" sz="quarter" idx="12"/>
          </p:nvPr>
        </p:nvSpPr>
        <p:spPr/>
        <p:txBody>
          <a:bodyPr/>
          <a:lstStyle/>
          <a:p>
            <a:fld id="{A8E3ED14-1C06-B149-8A7D-CC5362078B58}" type="slidenum">
              <a:rPr lang="en-US" smtClean="0"/>
              <a:pPr/>
              <a:t>71</a:t>
            </a:fld>
            <a:endParaRPr lang="en-US" dirty="0"/>
          </a:p>
        </p:txBody>
      </p:sp>
    </p:spTree>
    <p:extLst>
      <p:ext uri="{BB962C8B-B14F-4D97-AF65-F5344CB8AC3E}">
        <p14:creationId xmlns:p14="http://schemas.microsoft.com/office/powerpoint/2010/main" val="417580934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Pre-Award Training Grants</a:t>
            </a:r>
            <a:endParaRPr lang="en-US" dirty="0"/>
          </a:p>
        </p:txBody>
      </p:sp>
      <p:sp>
        <p:nvSpPr>
          <p:cNvPr id="5" name="Date Placeholder 4"/>
          <p:cNvSpPr>
            <a:spLocks noGrp="1"/>
          </p:cNvSpPr>
          <p:nvPr>
            <p:ph type="dt" idx="11"/>
          </p:nvPr>
        </p:nvSpPr>
        <p:spPr/>
        <p:txBody>
          <a:bodyPr/>
          <a:lstStyle/>
          <a:p>
            <a:r>
              <a:rPr lang="en-US" smtClean="0"/>
              <a:t>9/10/2019</a:t>
            </a:r>
            <a:endParaRPr lang="en-US" dirty="0"/>
          </a:p>
        </p:txBody>
      </p:sp>
      <p:sp>
        <p:nvSpPr>
          <p:cNvPr id="6" name="Slide Number Placeholder 5"/>
          <p:cNvSpPr>
            <a:spLocks noGrp="1"/>
          </p:cNvSpPr>
          <p:nvPr>
            <p:ph type="sldNum" sz="quarter" idx="12"/>
          </p:nvPr>
        </p:nvSpPr>
        <p:spPr/>
        <p:txBody>
          <a:bodyPr/>
          <a:lstStyle/>
          <a:p>
            <a:fld id="{A8E3ED14-1C06-B149-8A7D-CC5362078B58}" type="slidenum">
              <a:rPr lang="en-US" smtClean="0"/>
              <a:pPr/>
              <a:t>72</a:t>
            </a:fld>
            <a:endParaRPr lang="en-US" dirty="0"/>
          </a:p>
        </p:txBody>
      </p:sp>
    </p:spTree>
    <p:extLst>
      <p:ext uri="{BB962C8B-B14F-4D97-AF65-F5344CB8AC3E}">
        <p14:creationId xmlns:p14="http://schemas.microsoft.com/office/powerpoint/2010/main" val="155833237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Pre-Award Training Grants</a:t>
            </a:r>
            <a:endParaRPr lang="en-US" dirty="0"/>
          </a:p>
        </p:txBody>
      </p:sp>
      <p:sp>
        <p:nvSpPr>
          <p:cNvPr id="5" name="Date Placeholder 4"/>
          <p:cNvSpPr>
            <a:spLocks noGrp="1"/>
          </p:cNvSpPr>
          <p:nvPr>
            <p:ph type="dt" idx="11"/>
          </p:nvPr>
        </p:nvSpPr>
        <p:spPr/>
        <p:txBody>
          <a:bodyPr/>
          <a:lstStyle/>
          <a:p>
            <a:r>
              <a:rPr lang="en-US" smtClean="0"/>
              <a:t>9/10/2019</a:t>
            </a:r>
            <a:endParaRPr lang="en-US" dirty="0"/>
          </a:p>
        </p:txBody>
      </p:sp>
      <p:sp>
        <p:nvSpPr>
          <p:cNvPr id="6" name="Slide Number Placeholder 5"/>
          <p:cNvSpPr>
            <a:spLocks noGrp="1"/>
          </p:cNvSpPr>
          <p:nvPr>
            <p:ph type="sldNum" sz="quarter" idx="12"/>
          </p:nvPr>
        </p:nvSpPr>
        <p:spPr/>
        <p:txBody>
          <a:bodyPr/>
          <a:lstStyle/>
          <a:p>
            <a:fld id="{A8E3ED14-1C06-B149-8A7D-CC5362078B58}" type="slidenum">
              <a:rPr lang="en-US" smtClean="0"/>
              <a:pPr/>
              <a:t>73</a:t>
            </a:fld>
            <a:endParaRPr lang="en-US" dirty="0"/>
          </a:p>
        </p:txBody>
      </p:sp>
    </p:spTree>
    <p:extLst>
      <p:ext uri="{BB962C8B-B14F-4D97-AF65-F5344CB8AC3E}">
        <p14:creationId xmlns:p14="http://schemas.microsoft.com/office/powerpoint/2010/main" val="44668613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Pre-Award Training Grants</a:t>
            </a:r>
            <a:endParaRPr lang="en-US" dirty="0"/>
          </a:p>
        </p:txBody>
      </p:sp>
      <p:sp>
        <p:nvSpPr>
          <p:cNvPr id="5" name="Date Placeholder 4"/>
          <p:cNvSpPr>
            <a:spLocks noGrp="1"/>
          </p:cNvSpPr>
          <p:nvPr>
            <p:ph type="dt" idx="11"/>
          </p:nvPr>
        </p:nvSpPr>
        <p:spPr/>
        <p:txBody>
          <a:bodyPr/>
          <a:lstStyle/>
          <a:p>
            <a:r>
              <a:rPr lang="en-US" smtClean="0"/>
              <a:t>9/10/2019</a:t>
            </a:r>
            <a:endParaRPr lang="en-US" dirty="0"/>
          </a:p>
        </p:txBody>
      </p:sp>
      <p:sp>
        <p:nvSpPr>
          <p:cNvPr id="6" name="Slide Number Placeholder 5"/>
          <p:cNvSpPr>
            <a:spLocks noGrp="1"/>
          </p:cNvSpPr>
          <p:nvPr>
            <p:ph type="sldNum" sz="quarter" idx="12"/>
          </p:nvPr>
        </p:nvSpPr>
        <p:spPr/>
        <p:txBody>
          <a:bodyPr/>
          <a:lstStyle/>
          <a:p>
            <a:fld id="{A8E3ED14-1C06-B149-8A7D-CC5362078B58}" type="slidenum">
              <a:rPr lang="en-US" smtClean="0"/>
              <a:pPr/>
              <a:t>74</a:t>
            </a:fld>
            <a:endParaRPr lang="en-US" dirty="0"/>
          </a:p>
        </p:txBody>
      </p:sp>
    </p:spTree>
    <p:extLst>
      <p:ext uri="{BB962C8B-B14F-4D97-AF65-F5344CB8AC3E}">
        <p14:creationId xmlns:p14="http://schemas.microsoft.com/office/powerpoint/2010/main" val="387403282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Possibly bypass this demo for the sake of time</a:t>
            </a:r>
          </a:p>
        </p:txBody>
      </p:sp>
      <p:sp>
        <p:nvSpPr>
          <p:cNvPr id="4" name="Date Placeholder 3"/>
          <p:cNvSpPr>
            <a:spLocks noGrp="1"/>
          </p:cNvSpPr>
          <p:nvPr>
            <p:ph type="dt" idx="10"/>
          </p:nvPr>
        </p:nvSpPr>
        <p:spPr/>
        <p:txBody>
          <a:bodyPr/>
          <a:lstStyle/>
          <a:p>
            <a:r>
              <a:rPr lang="en-US"/>
              <a:t>3/17/2020</a:t>
            </a:r>
            <a:endParaRPr lang="en-US" dirty="0"/>
          </a:p>
        </p:txBody>
      </p:sp>
    </p:spTree>
    <p:extLst>
      <p:ext uri="{BB962C8B-B14F-4D97-AF65-F5344CB8AC3E}">
        <p14:creationId xmlns:p14="http://schemas.microsoft.com/office/powerpoint/2010/main" val="420078826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Pre-Award Training Grants</a:t>
            </a:r>
            <a:endParaRPr lang="en-US" dirty="0"/>
          </a:p>
        </p:txBody>
      </p:sp>
      <p:sp>
        <p:nvSpPr>
          <p:cNvPr id="5" name="Date Placeholder 4"/>
          <p:cNvSpPr>
            <a:spLocks noGrp="1"/>
          </p:cNvSpPr>
          <p:nvPr>
            <p:ph type="dt" idx="11"/>
          </p:nvPr>
        </p:nvSpPr>
        <p:spPr/>
        <p:txBody>
          <a:bodyPr/>
          <a:lstStyle/>
          <a:p>
            <a:r>
              <a:rPr lang="en-US" smtClean="0"/>
              <a:t>9/10/2019</a:t>
            </a:r>
            <a:endParaRPr lang="en-US" dirty="0"/>
          </a:p>
        </p:txBody>
      </p:sp>
      <p:sp>
        <p:nvSpPr>
          <p:cNvPr id="6" name="Slide Number Placeholder 5"/>
          <p:cNvSpPr>
            <a:spLocks noGrp="1"/>
          </p:cNvSpPr>
          <p:nvPr>
            <p:ph type="sldNum" sz="quarter" idx="12"/>
          </p:nvPr>
        </p:nvSpPr>
        <p:spPr/>
        <p:txBody>
          <a:bodyPr/>
          <a:lstStyle/>
          <a:p>
            <a:fld id="{A8E3ED14-1C06-B149-8A7D-CC5362078B58}" type="slidenum">
              <a:rPr lang="en-US" smtClean="0"/>
              <a:pPr/>
              <a:t>76</a:t>
            </a:fld>
            <a:endParaRPr lang="en-US" dirty="0"/>
          </a:p>
        </p:txBody>
      </p:sp>
    </p:spTree>
    <p:extLst>
      <p:ext uri="{BB962C8B-B14F-4D97-AF65-F5344CB8AC3E}">
        <p14:creationId xmlns:p14="http://schemas.microsoft.com/office/powerpoint/2010/main" val="20076080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Pre-Award Training Grants</a:t>
            </a:r>
            <a:endParaRPr lang="en-US" dirty="0"/>
          </a:p>
        </p:txBody>
      </p:sp>
      <p:sp>
        <p:nvSpPr>
          <p:cNvPr id="5" name="Date Placeholder 4"/>
          <p:cNvSpPr>
            <a:spLocks noGrp="1"/>
          </p:cNvSpPr>
          <p:nvPr>
            <p:ph type="dt" idx="11"/>
          </p:nvPr>
        </p:nvSpPr>
        <p:spPr/>
        <p:txBody>
          <a:bodyPr/>
          <a:lstStyle/>
          <a:p>
            <a:r>
              <a:rPr lang="en-US" smtClean="0"/>
              <a:t>9/10/2019</a:t>
            </a:r>
            <a:endParaRPr lang="en-US" dirty="0"/>
          </a:p>
        </p:txBody>
      </p:sp>
      <p:sp>
        <p:nvSpPr>
          <p:cNvPr id="6" name="Slide Number Placeholder 5"/>
          <p:cNvSpPr>
            <a:spLocks noGrp="1"/>
          </p:cNvSpPr>
          <p:nvPr>
            <p:ph type="sldNum" sz="quarter" idx="12"/>
          </p:nvPr>
        </p:nvSpPr>
        <p:spPr/>
        <p:txBody>
          <a:bodyPr/>
          <a:lstStyle/>
          <a:p>
            <a:fld id="{A8E3ED14-1C06-B149-8A7D-CC5362078B58}" type="slidenum">
              <a:rPr lang="en-US" smtClean="0"/>
              <a:pPr/>
              <a:t>77</a:t>
            </a:fld>
            <a:endParaRPr lang="en-US" dirty="0"/>
          </a:p>
        </p:txBody>
      </p:sp>
    </p:spTree>
    <p:extLst>
      <p:ext uri="{BB962C8B-B14F-4D97-AF65-F5344CB8AC3E}">
        <p14:creationId xmlns:p14="http://schemas.microsoft.com/office/powerpoint/2010/main" val="322761378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0A2793-524F-4DE8-BF6D-CD4F7AC6207C}" type="slidenum">
              <a:rPr lang="en-US" smtClean="0"/>
              <a:pPr/>
              <a:t>78</a:t>
            </a:fld>
            <a:endParaRPr lang="en-US" dirty="0"/>
          </a:p>
        </p:txBody>
      </p:sp>
      <p:sp>
        <p:nvSpPr>
          <p:cNvPr id="5" name="Date Placeholder 4"/>
          <p:cNvSpPr>
            <a:spLocks noGrp="1"/>
          </p:cNvSpPr>
          <p:nvPr>
            <p:ph type="dt" idx="11"/>
          </p:nvPr>
        </p:nvSpPr>
        <p:spPr/>
        <p:txBody>
          <a:bodyPr/>
          <a:lstStyle/>
          <a:p>
            <a:r>
              <a:rPr lang="en-US"/>
              <a:t>3/17/2020</a:t>
            </a:r>
            <a:endParaRPr lang="en-US" dirty="0"/>
          </a:p>
        </p:txBody>
      </p:sp>
    </p:spTree>
    <p:extLst>
      <p:ext uri="{BB962C8B-B14F-4D97-AF65-F5344CB8AC3E}">
        <p14:creationId xmlns:p14="http://schemas.microsoft.com/office/powerpoint/2010/main" val="146521759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0A2793-524F-4DE8-BF6D-CD4F7AC6207C}" type="slidenum">
              <a:rPr lang="en-US" smtClean="0"/>
              <a:pPr/>
              <a:t>79</a:t>
            </a:fld>
            <a:endParaRPr lang="en-US" dirty="0"/>
          </a:p>
        </p:txBody>
      </p:sp>
      <p:sp>
        <p:nvSpPr>
          <p:cNvPr id="5" name="Date Placeholder 4"/>
          <p:cNvSpPr>
            <a:spLocks noGrp="1"/>
          </p:cNvSpPr>
          <p:nvPr>
            <p:ph type="dt" idx="11"/>
          </p:nvPr>
        </p:nvSpPr>
        <p:spPr/>
        <p:txBody>
          <a:bodyPr/>
          <a:lstStyle/>
          <a:p>
            <a:r>
              <a:rPr lang="en-US"/>
              <a:t>3/17/2020</a:t>
            </a:r>
            <a:endParaRPr lang="en-US" dirty="0"/>
          </a:p>
        </p:txBody>
      </p:sp>
    </p:spTree>
    <p:extLst>
      <p:ext uri="{BB962C8B-B14F-4D97-AF65-F5344CB8AC3E}">
        <p14:creationId xmlns:p14="http://schemas.microsoft.com/office/powerpoint/2010/main" val="35512339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a:t>9/10/2019</a:t>
            </a:r>
            <a:endParaRPr lang="en-US" dirty="0"/>
          </a:p>
        </p:txBody>
      </p:sp>
      <p:sp>
        <p:nvSpPr>
          <p:cNvPr id="5" name="Slide Number Placeholder 4"/>
          <p:cNvSpPr>
            <a:spLocks noGrp="1"/>
          </p:cNvSpPr>
          <p:nvPr>
            <p:ph type="sldNum" sz="quarter" idx="11"/>
          </p:nvPr>
        </p:nvSpPr>
        <p:spPr/>
        <p:txBody>
          <a:bodyPr/>
          <a:lstStyle/>
          <a:p>
            <a:fld id="{A8E3ED14-1C06-B149-8A7D-CC5362078B58}" type="slidenum">
              <a:rPr lang="en-US" smtClean="0"/>
              <a:pPr/>
              <a:t>8</a:t>
            </a:fld>
            <a:endParaRPr lang="en-US" dirty="0"/>
          </a:p>
        </p:txBody>
      </p:sp>
      <p:sp>
        <p:nvSpPr>
          <p:cNvPr id="6" name="Header Placeholder 5"/>
          <p:cNvSpPr>
            <a:spLocks noGrp="1"/>
          </p:cNvSpPr>
          <p:nvPr>
            <p:ph type="hdr" sz="quarter" idx="12"/>
          </p:nvPr>
        </p:nvSpPr>
        <p:spPr/>
        <p:txBody>
          <a:bodyPr/>
          <a:lstStyle/>
          <a:p>
            <a:r>
              <a:rPr lang="en-US"/>
              <a:t>Pre-Award Training Grants</a:t>
            </a:r>
            <a:endParaRPr lang="en-US" dirty="0"/>
          </a:p>
        </p:txBody>
      </p:sp>
    </p:spTree>
    <p:extLst>
      <p:ext uri="{BB962C8B-B14F-4D97-AF65-F5344CB8AC3E}">
        <p14:creationId xmlns:p14="http://schemas.microsoft.com/office/powerpoint/2010/main" val="186822983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Pre-Award Training Grants</a:t>
            </a:r>
            <a:endParaRPr lang="en-US" dirty="0"/>
          </a:p>
        </p:txBody>
      </p:sp>
      <p:sp>
        <p:nvSpPr>
          <p:cNvPr id="5" name="Date Placeholder 4"/>
          <p:cNvSpPr>
            <a:spLocks noGrp="1"/>
          </p:cNvSpPr>
          <p:nvPr>
            <p:ph type="dt" idx="11"/>
          </p:nvPr>
        </p:nvSpPr>
        <p:spPr/>
        <p:txBody>
          <a:bodyPr/>
          <a:lstStyle/>
          <a:p>
            <a:r>
              <a:rPr lang="en-US" smtClean="0"/>
              <a:t>9/10/2019</a:t>
            </a:r>
            <a:endParaRPr lang="en-US" dirty="0"/>
          </a:p>
        </p:txBody>
      </p:sp>
      <p:sp>
        <p:nvSpPr>
          <p:cNvPr id="6" name="Slide Number Placeholder 5"/>
          <p:cNvSpPr>
            <a:spLocks noGrp="1"/>
          </p:cNvSpPr>
          <p:nvPr>
            <p:ph type="sldNum" sz="quarter" idx="12"/>
          </p:nvPr>
        </p:nvSpPr>
        <p:spPr/>
        <p:txBody>
          <a:bodyPr/>
          <a:lstStyle/>
          <a:p>
            <a:fld id="{A8E3ED14-1C06-B149-8A7D-CC5362078B58}" type="slidenum">
              <a:rPr lang="en-US" smtClean="0"/>
              <a:pPr/>
              <a:t>80</a:t>
            </a:fld>
            <a:endParaRPr lang="en-US" dirty="0"/>
          </a:p>
        </p:txBody>
      </p:sp>
    </p:spTree>
    <p:extLst>
      <p:ext uri="{BB962C8B-B14F-4D97-AF65-F5344CB8AC3E}">
        <p14:creationId xmlns:p14="http://schemas.microsoft.com/office/powerpoint/2010/main" val="82620116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Possibly bypass this demo for the sake of time</a:t>
            </a:r>
          </a:p>
        </p:txBody>
      </p:sp>
      <p:sp>
        <p:nvSpPr>
          <p:cNvPr id="4" name="Date Placeholder 3"/>
          <p:cNvSpPr>
            <a:spLocks noGrp="1"/>
          </p:cNvSpPr>
          <p:nvPr>
            <p:ph type="dt" idx="10"/>
          </p:nvPr>
        </p:nvSpPr>
        <p:spPr/>
        <p:txBody>
          <a:bodyPr/>
          <a:lstStyle/>
          <a:p>
            <a:r>
              <a:rPr lang="en-US"/>
              <a:t>3/17/2020</a:t>
            </a:r>
            <a:endParaRPr lang="en-US" dirty="0"/>
          </a:p>
        </p:txBody>
      </p:sp>
    </p:spTree>
    <p:extLst>
      <p:ext uri="{BB962C8B-B14F-4D97-AF65-F5344CB8AC3E}">
        <p14:creationId xmlns:p14="http://schemas.microsoft.com/office/powerpoint/2010/main" val="108327604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Pre-Award Training Grants</a:t>
            </a:r>
            <a:endParaRPr lang="en-US" dirty="0"/>
          </a:p>
        </p:txBody>
      </p:sp>
      <p:sp>
        <p:nvSpPr>
          <p:cNvPr id="5" name="Date Placeholder 4"/>
          <p:cNvSpPr>
            <a:spLocks noGrp="1"/>
          </p:cNvSpPr>
          <p:nvPr>
            <p:ph type="dt" idx="11"/>
          </p:nvPr>
        </p:nvSpPr>
        <p:spPr/>
        <p:txBody>
          <a:bodyPr/>
          <a:lstStyle/>
          <a:p>
            <a:r>
              <a:rPr lang="en-US" smtClean="0"/>
              <a:t>9/10/2019</a:t>
            </a:r>
            <a:endParaRPr lang="en-US" dirty="0"/>
          </a:p>
        </p:txBody>
      </p:sp>
      <p:sp>
        <p:nvSpPr>
          <p:cNvPr id="6" name="Slide Number Placeholder 5"/>
          <p:cNvSpPr>
            <a:spLocks noGrp="1"/>
          </p:cNvSpPr>
          <p:nvPr>
            <p:ph type="sldNum" sz="quarter" idx="12"/>
          </p:nvPr>
        </p:nvSpPr>
        <p:spPr/>
        <p:txBody>
          <a:bodyPr/>
          <a:lstStyle/>
          <a:p>
            <a:fld id="{A8E3ED14-1C06-B149-8A7D-CC5362078B58}" type="slidenum">
              <a:rPr lang="en-US" smtClean="0"/>
              <a:pPr/>
              <a:t>82</a:t>
            </a:fld>
            <a:endParaRPr lang="en-US" dirty="0"/>
          </a:p>
        </p:txBody>
      </p:sp>
    </p:spTree>
    <p:extLst>
      <p:ext uri="{BB962C8B-B14F-4D97-AF65-F5344CB8AC3E}">
        <p14:creationId xmlns:p14="http://schemas.microsoft.com/office/powerpoint/2010/main" val="113423083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Pre-Award Training Grants</a:t>
            </a:r>
            <a:endParaRPr lang="en-US" dirty="0"/>
          </a:p>
        </p:txBody>
      </p:sp>
      <p:sp>
        <p:nvSpPr>
          <p:cNvPr id="5" name="Date Placeholder 4"/>
          <p:cNvSpPr>
            <a:spLocks noGrp="1"/>
          </p:cNvSpPr>
          <p:nvPr>
            <p:ph type="dt" idx="11"/>
          </p:nvPr>
        </p:nvSpPr>
        <p:spPr/>
        <p:txBody>
          <a:bodyPr/>
          <a:lstStyle/>
          <a:p>
            <a:r>
              <a:rPr lang="en-US" smtClean="0"/>
              <a:t>9/10/2019</a:t>
            </a:r>
            <a:endParaRPr lang="en-US" dirty="0"/>
          </a:p>
        </p:txBody>
      </p:sp>
      <p:sp>
        <p:nvSpPr>
          <p:cNvPr id="6" name="Slide Number Placeholder 5"/>
          <p:cNvSpPr>
            <a:spLocks noGrp="1"/>
          </p:cNvSpPr>
          <p:nvPr>
            <p:ph type="sldNum" sz="quarter" idx="12"/>
          </p:nvPr>
        </p:nvSpPr>
        <p:spPr/>
        <p:txBody>
          <a:bodyPr/>
          <a:lstStyle/>
          <a:p>
            <a:fld id="{A8E3ED14-1C06-B149-8A7D-CC5362078B58}" type="slidenum">
              <a:rPr lang="en-US" smtClean="0"/>
              <a:pPr/>
              <a:t>83</a:t>
            </a:fld>
            <a:endParaRPr lang="en-US" dirty="0"/>
          </a:p>
        </p:txBody>
      </p:sp>
    </p:spTree>
    <p:extLst>
      <p:ext uri="{BB962C8B-B14F-4D97-AF65-F5344CB8AC3E}">
        <p14:creationId xmlns:p14="http://schemas.microsoft.com/office/powerpoint/2010/main" val="285955068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a:t>3/17/2020</a:t>
            </a:r>
            <a:endParaRPr lang="en-US" dirty="0"/>
          </a:p>
        </p:txBody>
      </p:sp>
    </p:spTree>
    <p:extLst>
      <p:ext uri="{BB962C8B-B14F-4D97-AF65-F5344CB8AC3E}">
        <p14:creationId xmlns:p14="http://schemas.microsoft.com/office/powerpoint/2010/main" val="343035186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a:t>3/17/2020</a:t>
            </a:r>
            <a:endParaRPr lang="en-US" dirty="0"/>
          </a:p>
        </p:txBody>
      </p:sp>
    </p:spTree>
    <p:extLst>
      <p:ext uri="{BB962C8B-B14F-4D97-AF65-F5344CB8AC3E}">
        <p14:creationId xmlns:p14="http://schemas.microsoft.com/office/powerpoint/2010/main" val="145048980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Pre-Award Training Grants</a:t>
            </a:r>
            <a:endParaRPr lang="en-US" dirty="0"/>
          </a:p>
        </p:txBody>
      </p:sp>
      <p:sp>
        <p:nvSpPr>
          <p:cNvPr id="5" name="Date Placeholder 4"/>
          <p:cNvSpPr>
            <a:spLocks noGrp="1"/>
          </p:cNvSpPr>
          <p:nvPr>
            <p:ph type="dt" idx="11"/>
          </p:nvPr>
        </p:nvSpPr>
        <p:spPr/>
        <p:txBody>
          <a:bodyPr/>
          <a:lstStyle/>
          <a:p>
            <a:r>
              <a:rPr lang="en-US" smtClean="0"/>
              <a:t>9/10/2019</a:t>
            </a:r>
            <a:endParaRPr lang="en-US" dirty="0"/>
          </a:p>
        </p:txBody>
      </p:sp>
      <p:sp>
        <p:nvSpPr>
          <p:cNvPr id="6" name="Slide Number Placeholder 5"/>
          <p:cNvSpPr>
            <a:spLocks noGrp="1"/>
          </p:cNvSpPr>
          <p:nvPr>
            <p:ph type="sldNum" sz="quarter" idx="12"/>
          </p:nvPr>
        </p:nvSpPr>
        <p:spPr/>
        <p:txBody>
          <a:bodyPr/>
          <a:lstStyle/>
          <a:p>
            <a:fld id="{A8E3ED14-1C06-B149-8A7D-CC5362078B58}" type="slidenum">
              <a:rPr lang="en-US" smtClean="0"/>
              <a:pPr/>
              <a:t>86</a:t>
            </a:fld>
            <a:endParaRPr lang="en-US" dirty="0"/>
          </a:p>
        </p:txBody>
      </p:sp>
    </p:spTree>
    <p:extLst>
      <p:ext uri="{BB962C8B-B14F-4D97-AF65-F5344CB8AC3E}">
        <p14:creationId xmlns:p14="http://schemas.microsoft.com/office/powerpoint/2010/main" val="323852234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Pre-Award Training Grants</a:t>
            </a:r>
            <a:endParaRPr lang="en-US" dirty="0"/>
          </a:p>
        </p:txBody>
      </p:sp>
      <p:sp>
        <p:nvSpPr>
          <p:cNvPr id="5" name="Date Placeholder 4"/>
          <p:cNvSpPr>
            <a:spLocks noGrp="1"/>
          </p:cNvSpPr>
          <p:nvPr>
            <p:ph type="dt" idx="11"/>
          </p:nvPr>
        </p:nvSpPr>
        <p:spPr/>
        <p:txBody>
          <a:bodyPr/>
          <a:lstStyle/>
          <a:p>
            <a:r>
              <a:rPr lang="en-US" smtClean="0"/>
              <a:t>9/10/2019</a:t>
            </a:r>
            <a:endParaRPr lang="en-US" dirty="0"/>
          </a:p>
        </p:txBody>
      </p:sp>
      <p:sp>
        <p:nvSpPr>
          <p:cNvPr id="6" name="Slide Number Placeholder 5"/>
          <p:cNvSpPr>
            <a:spLocks noGrp="1"/>
          </p:cNvSpPr>
          <p:nvPr>
            <p:ph type="sldNum" sz="quarter" idx="12"/>
          </p:nvPr>
        </p:nvSpPr>
        <p:spPr/>
        <p:txBody>
          <a:bodyPr/>
          <a:lstStyle/>
          <a:p>
            <a:fld id="{A8E3ED14-1C06-B149-8A7D-CC5362078B58}" type="slidenum">
              <a:rPr lang="en-US" smtClean="0"/>
              <a:pPr/>
              <a:t>87</a:t>
            </a:fld>
            <a:endParaRPr lang="en-US" dirty="0"/>
          </a:p>
        </p:txBody>
      </p:sp>
    </p:spTree>
    <p:extLst>
      <p:ext uri="{BB962C8B-B14F-4D97-AF65-F5344CB8AC3E}">
        <p14:creationId xmlns:p14="http://schemas.microsoft.com/office/powerpoint/2010/main" val="318856428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Pre-Award Training Grants</a:t>
            </a:r>
            <a:endParaRPr lang="en-US" dirty="0"/>
          </a:p>
        </p:txBody>
      </p:sp>
      <p:sp>
        <p:nvSpPr>
          <p:cNvPr id="5" name="Date Placeholder 4"/>
          <p:cNvSpPr>
            <a:spLocks noGrp="1"/>
          </p:cNvSpPr>
          <p:nvPr>
            <p:ph type="dt" idx="11"/>
          </p:nvPr>
        </p:nvSpPr>
        <p:spPr/>
        <p:txBody>
          <a:bodyPr/>
          <a:lstStyle/>
          <a:p>
            <a:r>
              <a:rPr lang="en-US" smtClean="0"/>
              <a:t>9/10/2019</a:t>
            </a:r>
            <a:endParaRPr lang="en-US" dirty="0"/>
          </a:p>
        </p:txBody>
      </p:sp>
      <p:sp>
        <p:nvSpPr>
          <p:cNvPr id="6" name="Slide Number Placeholder 5"/>
          <p:cNvSpPr>
            <a:spLocks noGrp="1"/>
          </p:cNvSpPr>
          <p:nvPr>
            <p:ph type="sldNum" sz="quarter" idx="12"/>
          </p:nvPr>
        </p:nvSpPr>
        <p:spPr/>
        <p:txBody>
          <a:bodyPr/>
          <a:lstStyle/>
          <a:p>
            <a:fld id="{A8E3ED14-1C06-B149-8A7D-CC5362078B58}" type="slidenum">
              <a:rPr lang="en-US" smtClean="0"/>
              <a:pPr/>
              <a:t>88</a:t>
            </a:fld>
            <a:endParaRPr lang="en-US" dirty="0"/>
          </a:p>
        </p:txBody>
      </p:sp>
    </p:spTree>
    <p:extLst>
      <p:ext uri="{BB962C8B-B14F-4D97-AF65-F5344CB8AC3E}">
        <p14:creationId xmlns:p14="http://schemas.microsoft.com/office/powerpoint/2010/main" val="124471265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Pre-Award Training Grants</a:t>
            </a:r>
            <a:endParaRPr lang="en-US" dirty="0"/>
          </a:p>
        </p:txBody>
      </p:sp>
      <p:sp>
        <p:nvSpPr>
          <p:cNvPr id="5" name="Date Placeholder 4"/>
          <p:cNvSpPr>
            <a:spLocks noGrp="1"/>
          </p:cNvSpPr>
          <p:nvPr>
            <p:ph type="dt" idx="11"/>
          </p:nvPr>
        </p:nvSpPr>
        <p:spPr/>
        <p:txBody>
          <a:bodyPr/>
          <a:lstStyle/>
          <a:p>
            <a:r>
              <a:rPr lang="en-US" smtClean="0"/>
              <a:t>9/10/2019</a:t>
            </a:r>
            <a:endParaRPr lang="en-US" dirty="0"/>
          </a:p>
        </p:txBody>
      </p:sp>
      <p:sp>
        <p:nvSpPr>
          <p:cNvPr id="6" name="Slide Number Placeholder 5"/>
          <p:cNvSpPr>
            <a:spLocks noGrp="1"/>
          </p:cNvSpPr>
          <p:nvPr>
            <p:ph type="sldNum" sz="quarter" idx="12"/>
          </p:nvPr>
        </p:nvSpPr>
        <p:spPr/>
        <p:txBody>
          <a:bodyPr/>
          <a:lstStyle/>
          <a:p>
            <a:fld id="{A8E3ED14-1C06-B149-8A7D-CC5362078B58}" type="slidenum">
              <a:rPr lang="en-US" smtClean="0"/>
              <a:pPr/>
              <a:t>89</a:t>
            </a:fld>
            <a:endParaRPr lang="en-US" dirty="0"/>
          </a:p>
        </p:txBody>
      </p:sp>
    </p:spTree>
    <p:extLst>
      <p:ext uri="{BB962C8B-B14F-4D97-AF65-F5344CB8AC3E}">
        <p14:creationId xmlns:p14="http://schemas.microsoft.com/office/powerpoint/2010/main" val="17161330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a:t>9/10/2019</a:t>
            </a:r>
            <a:endParaRPr lang="en-US" dirty="0"/>
          </a:p>
        </p:txBody>
      </p:sp>
      <p:sp>
        <p:nvSpPr>
          <p:cNvPr id="5" name="Slide Number Placeholder 4"/>
          <p:cNvSpPr>
            <a:spLocks noGrp="1"/>
          </p:cNvSpPr>
          <p:nvPr>
            <p:ph type="sldNum" sz="quarter" idx="11"/>
          </p:nvPr>
        </p:nvSpPr>
        <p:spPr/>
        <p:txBody>
          <a:bodyPr/>
          <a:lstStyle/>
          <a:p>
            <a:fld id="{A8E3ED14-1C06-B149-8A7D-CC5362078B58}" type="slidenum">
              <a:rPr lang="en-US" smtClean="0"/>
              <a:pPr/>
              <a:t>9</a:t>
            </a:fld>
            <a:endParaRPr lang="en-US" dirty="0"/>
          </a:p>
        </p:txBody>
      </p:sp>
      <p:sp>
        <p:nvSpPr>
          <p:cNvPr id="6" name="Header Placeholder 5"/>
          <p:cNvSpPr>
            <a:spLocks noGrp="1"/>
          </p:cNvSpPr>
          <p:nvPr>
            <p:ph type="hdr" sz="quarter" idx="12"/>
          </p:nvPr>
        </p:nvSpPr>
        <p:spPr/>
        <p:txBody>
          <a:bodyPr/>
          <a:lstStyle/>
          <a:p>
            <a:r>
              <a:rPr lang="en-US"/>
              <a:t>Pre-Award Training Grants</a:t>
            </a:r>
            <a:endParaRPr lang="en-US" dirty="0"/>
          </a:p>
        </p:txBody>
      </p:sp>
    </p:spTree>
    <p:extLst>
      <p:ext uri="{BB962C8B-B14F-4D97-AF65-F5344CB8AC3E}">
        <p14:creationId xmlns:p14="http://schemas.microsoft.com/office/powerpoint/2010/main" val="150571675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Pre-Award Training Grants</a:t>
            </a:r>
            <a:endParaRPr lang="en-US" dirty="0"/>
          </a:p>
        </p:txBody>
      </p:sp>
      <p:sp>
        <p:nvSpPr>
          <p:cNvPr id="5" name="Date Placeholder 4"/>
          <p:cNvSpPr>
            <a:spLocks noGrp="1"/>
          </p:cNvSpPr>
          <p:nvPr>
            <p:ph type="dt" idx="11"/>
          </p:nvPr>
        </p:nvSpPr>
        <p:spPr/>
        <p:txBody>
          <a:bodyPr/>
          <a:lstStyle/>
          <a:p>
            <a:r>
              <a:rPr lang="en-US" smtClean="0"/>
              <a:t>9/10/2019</a:t>
            </a:r>
            <a:endParaRPr lang="en-US" dirty="0"/>
          </a:p>
        </p:txBody>
      </p:sp>
      <p:sp>
        <p:nvSpPr>
          <p:cNvPr id="6" name="Slide Number Placeholder 5"/>
          <p:cNvSpPr>
            <a:spLocks noGrp="1"/>
          </p:cNvSpPr>
          <p:nvPr>
            <p:ph type="sldNum" sz="quarter" idx="12"/>
          </p:nvPr>
        </p:nvSpPr>
        <p:spPr/>
        <p:txBody>
          <a:bodyPr/>
          <a:lstStyle/>
          <a:p>
            <a:fld id="{A8E3ED14-1C06-B149-8A7D-CC5362078B58}" type="slidenum">
              <a:rPr lang="en-US" smtClean="0"/>
              <a:pPr/>
              <a:t>90</a:t>
            </a:fld>
            <a:endParaRPr lang="en-US" dirty="0"/>
          </a:p>
        </p:txBody>
      </p:sp>
    </p:spTree>
    <p:extLst>
      <p:ext uri="{BB962C8B-B14F-4D97-AF65-F5344CB8AC3E}">
        <p14:creationId xmlns:p14="http://schemas.microsoft.com/office/powerpoint/2010/main" val="83219780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Pre-Award Training Grants</a:t>
            </a:r>
            <a:endParaRPr lang="en-US" dirty="0"/>
          </a:p>
        </p:txBody>
      </p:sp>
      <p:sp>
        <p:nvSpPr>
          <p:cNvPr id="5" name="Date Placeholder 4"/>
          <p:cNvSpPr>
            <a:spLocks noGrp="1"/>
          </p:cNvSpPr>
          <p:nvPr>
            <p:ph type="dt" idx="11"/>
          </p:nvPr>
        </p:nvSpPr>
        <p:spPr/>
        <p:txBody>
          <a:bodyPr/>
          <a:lstStyle/>
          <a:p>
            <a:r>
              <a:rPr lang="en-US" smtClean="0"/>
              <a:t>9/10/2019</a:t>
            </a:r>
            <a:endParaRPr lang="en-US" dirty="0"/>
          </a:p>
        </p:txBody>
      </p:sp>
      <p:sp>
        <p:nvSpPr>
          <p:cNvPr id="6" name="Slide Number Placeholder 5"/>
          <p:cNvSpPr>
            <a:spLocks noGrp="1"/>
          </p:cNvSpPr>
          <p:nvPr>
            <p:ph type="sldNum" sz="quarter" idx="12"/>
          </p:nvPr>
        </p:nvSpPr>
        <p:spPr/>
        <p:txBody>
          <a:bodyPr/>
          <a:lstStyle/>
          <a:p>
            <a:fld id="{A8E3ED14-1C06-B149-8A7D-CC5362078B58}" type="slidenum">
              <a:rPr lang="en-US" smtClean="0"/>
              <a:pPr/>
              <a:t>91</a:t>
            </a:fld>
            <a:endParaRPr lang="en-US" dirty="0"/>
          </a:p>
        </p:txBody>
      </p:sp>
    </p:spTree>
    <p:extLst>
      <p:ext uri="{BB962C8B-B14F-4D97-AF65-F5344CB8AC3E}">
        <p14:creationId xmlns:p14="http://schemas.microsoft.com/office/powerpoint/2010/main" val="2093735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0A2793-524F-4DE8-BF6D-CD4F7AC6207C}" type="slidenum">
              <a:rPr lang="en-US" smtClean="0"/>
              <a:pPr/>
              <a:t>92</a:t>
            </a:fld>
            <a:endParaRPr lang="en-US" dirty="0"/>
          </a:p>
        </p:txBody>
      </p:sp>
    </p:spTree>
    <p:extLst>
      <p:ext uri="{BB962C8B-B14F-4D97-AF65-F5344CB8AC3E}">
        <p14:creationId xmlns:p14="http://schemas.microsoft.com/office/powerpoint/2010/main" val="230718376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Pre-Award Training Grants</a:t>
            </a:r>
            <a:endParaRPr lang="en-US" dirty="0"/>
          </a:p>
        </p:txBody>
      </p:sp>
      <p:sp>
        <p:nvSpPr>
          <p:cNvPr id="5" name="Date Placeholder 4"/>
          <p:cNvSpPr>
            <a:spLocks noGrp="1"/>
          </p:cNvSpPr>
          <p:nvPr>
            <p:ph type="dt" idx="11"/>
          </p:nvPr>
        </p:nvSpPr>
        <p:spPr/>
        <p:txBody>
          <a:bodyPr/>
          <a:lstStyle/>
          <a:p>
            <a:r>
              <a:rPr lang="en-US" smtClean="0"/>
              <a:t>9/10/2019</a:t>
            </a:r>
            <a:endParaRPr lang="en-US" dirty="0"/>
          </a:p>
        </p:txBody>
      </p:sp>
      <p:sp>
        <p:nvSpPr>
          <p:cNvPr id="6" name="Slide Number Placeholder 5"/>
          <p:cNvSpPr>
            <a:spLocks noGrp="1"/>
          </p:cNvSpPr>
          <p:nvPr>
            <p:ph type="sldNum" sz="quarter" idx="12"/>
          </p:nvPr>
        </p:nvSpPr>
        <p:spPr/>
        <p:txBody>
          <a:bodyPr/>
          <a:lstStyle/>
          <a:p>
            <a:fld id="{A8E3ED14-1C06-B149-8A7D-CC5362078B58}" type="slidenum">
              <a:rPr lang="en-US" smtClean="0"/>
              <a:pPr/>
              <a:t>93</a:t>
            </a:fld>
            <a:endParaRPr lang="en-US" dirty="0"/>
          </a:p>
        </p:txBody>
      </p:sp>
    </p:spTree>
    <p:extLst>
      <p:ext uri="{BB962C8B-B14F-4D97-AF65-F5344CB8AC3E}">
        <p14:creationId xmlns:p14="http://schemas.microsoft.com/office/powerpoint/2010/main" val="142435063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Pre-Award Training Grants</a:t>
            </a:r>
            <a:endParaRPr lang="en-US" dirty="0"/>
          </a:p>
        </p:txBody>
      </p:sp>
      <p:sp>
        <p:nvSpPr>
          <p:cNvPr id="5" name="Date Placeholder 4"/>
          <p:cNvSpPr>
            <a:spLocks noGrp="1"/>
          </p:cNvSpPr>
          <p:nvPr>
            <p:ph type="dt" idx="11"/>
          </p:nvPr>
        </p:nvSpPr>
        <p:spPr/>
        <p:txBody>
          <a:bodyPr/>
          <a:lstStyle/>
          <a:p>
            <a:r>
              <a:rPr lang="en-US" smtClean="0"/>
              <a:t>9/10/2019</a:t>
            </a:r>
            <a:endParaRPr lang="en-US" dirty="0"/>
          </a:p>
        </p:txBody>
      </p:sp>
      <p:sp>
        <p:nvSpPr>
          <p:cNvPr id="6" name="Slide Number Placeholder 5"/>
          <p:cNvSpPr>
            <a:spLocks noGrp="1"/>
          </p:cNvSpPr>
          <p:nvPr>
            <p:ph type="sldNum" sz="quarter" idx="12"/>
          </p:nvPr>
        </p:nvSpPr>
        <p:spPr/>
        <p:txBody>
          <a:bodyPr/>
          <a:lstStyle/>
          <a:p>
            <a:fld id="{A8E3ED14-1C06-B149-8A7D-CC5362078B58}" type="slidenum">
              <a:rPr lang="en-US" smtClean="0"/>
              <a:pPr/>
              <a:t>94</a:t>
            </a:fld>
            <a:endParaRPr lang="en-US" dirty="0"/>
          </a:p>
        </p:txBody>
      </p:sp>
    </p:spTree>
    <p:extLst>
      <p:ext uri="{BB962C8B-B14F-4D97-AF65-F5344CB8AC3E}">
        <p14:creationId xmlns:p14="http://schemas.microsoft.com/office/powerpoint/2010/main" val="236149935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Pre-Award Training Grants</a:t>
            </a:r>
            <a:endParaRPr lang="en-US" dirty="0"/>
          </a:p>
        </p:txBody>
      </p:sp>
      <p:sp>
        <p:nvSpPr>
          <p:cNvPr id="5" name="Date Placeholder 4"/>
          <p:cNvSpPr>
            <a:spLocks noGrp="1"/>
          </p:cNvSpPr>
          <p:nvPr>
            <p:ph type="dt" idx="11"/>
          </p:nvPr>
        </p:nvSpPr>
        <p:spPr/>
        <p:txBody>
          <a:bodyPr/>
          <a:lstStyle/>
          <a:p>
            <a:r>
              <a:rPr lang="en-US" smtClean="0"/>
              <a:t>9/10/2019</a:t>
            </a:r>
            <a:endParaRPr lang="en-US" dirty="0"/>
          </a:p>
        </p:txBody>
      </p:sp>
      <p:sp>
        <p:nvSpPr>
          <p:cNvPr id="6" name="Slide Number Placeholder 5"/>
          <p:cNvSpPr>
            <a:spLocks noGrp="1"/>
          </p:cNvSpPr>
          <p:nvPr>
            <p:ph type="sldNum" sz="quarter" idx="12"/>
          </p:nvPr>
        </p:nvSpPr>
        <p:spPr/>
        <p:txBody>
          <a:bodyPr/>
          <a:lstStyle/>
          <a:p>
            <a:fld id="{A8E3ED14-1C06-B149-8A7D-CC5362078B58}" type="slidenum">
              <a:rPr lang="en-US" smtClean="0"/>
              <a:pPr/>
              <a:t>95</a:t>
            </a:fld>
            <a:endParaRPr lang="en-US" dirty="0"/>
          </a:p>
        </p:txBody>
      </p:sp>
    </p:spTree>
    <p:extLst>
      <p:ext uri="{BB962C8B-B14F-4D97-AF65-F5344CB8AC3E}">
        <p14:creationId xmlns:p14="http://schemas.microsoft.com/office/powerpoint/2010/main" val="397478762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Pre-Award Training Grants</a:t>
            </a:r>
            <a:endParaRPr lang="en-US" dirty="0"/>
          </a:p>
        </p:txBody>
      </p:sp>
      <p:sp>
        <p:nvSpPr>
          <p:cNvPr id="5" name="Date Placeholder 4"/>
          <p:cNvSpPr>
            <a:spLocks noGrp="1"/>
          </p:cNvSpPr>
          <p:nvPr>
            <p:ph type="dt" idx="11"/>
          </p:nvPr>
        </p:nvSpPr>
        <p:spPr/>
        <p:txBody>
          <a:bodyPr/>
          <a:lstStyle/>
          <a:p>
            <a:r>
              <a:rPr lang="en-US" smtClean="0"/>
              <a:t>9/10/2019</a:t>
            </a:r>
            <a:endParaRPr lang="en-US" dirty="0"/>
          </a:p>
        </p:txBody>
      </p:sp>
      <p:sp>
        <p:nvSpPr>
          <p:cNvPr id="6" name="Slide Number Placeholder 5"/>
          <p:cNvSpPr>
            <a:spLocks noGrp="1"/>
          </p:cNvSpPr>
          <p:nvPr>
            <p:ph type="sldNum" sz="quarter" idx="12"/>
          </p:nvPr>
        </p:nvSpPr>
        <p:spPr/>
        <p:txBody>
          <a:bodyPr/>
          <a:lstStyle/>
          <a:p>
            <a:fld id="{A8E3ED14-1C06-B149-8A7D-CC5362078B58}" type="slidenum">
              <a:rPr lang="en-US" smtClean="0"/>
              <a:pPr/>
              <a:t>96</a:t>
            </a:fld>
            <a:endParaRPr lang="en-US" dirty="0"/>
          </a:p>
        </p:txBody>
      </p:sp>
    </p:spTree>
    <p:extLst>
      <p:ext uri="{BB962C8B-B14F-4D97-AF65-F5344CB8AC3E}">
        <p14:creationId xmlns:p14="http://schemas.microsoft.com/office/powerpoint/2010/main" val="270727570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9/10/2019</a:t>
            </a:r>
            <a:endParaRPr lang="en-US" dirty="0"/>
          </a:p>
        </p:txBody>
      </p:sp>
      <p:sp>
        <p:nvSpPr>
          <p:cNvPr id="5" name="Slide Number Placeholder 4"/>
          <p:cNvSpPr>
            <a:spLocks noGrp="1"/>
          </p:cNvSpPr>
          <p:nvPr>
            <p:ph type="sldNum" sz="quarter" idx="11"/>
          </p:nvPr>
        </p:nvSpPr>
        <p:spPr/>
        <p:txBody>
          <a:bodyPr/>
          <a:lstStyle/>
          <a:p>
            <a:fld id="{A8E3ED14-1C06-B149-8A7D-CC5362078B58}" type="slidenum">
              <a:rPr lang="en-US" smtClean="0"/>
              <a:pPr/>
              <a:t>97</a:t>
            </a:fld>
            <a:endParaRPr lang="en-US" dirty="0"/>
          </a:p>
        </p:txBody>
      </p:sp>
      <p:sp>
        <p:nvSpPr>
          <p:cNvPr id="6" name="Header Placeholder 5"/>
          <p:cNvSpPr>
            <a:spLocks noGrp="1"/>
          </p:cNvSpPr>
          <p:nvPr>
            <p:ph type="hdr" sz="quarter" idx="12"/>
          </p:nvPr>
        </p:nvSpPr>
        <p:spPr/>
        <p:txBody>
          <a:bodyPr/>
          <a:lstStyle/>
          <a:p>
            <a:r>
              <a:rPr lang="en-US"/>
              <a:t>Pre-Award Training Grants</a:t>
            </a:r>
            <a:endParaRPr lang="en-US" dirty="0"/>
          </a:p>
        </p:txBody>
      </p:sp>
    </p:spTree>
    <p:extLst>
      <p:ext uri="{BB962C8B-B14F-4D97-AF65-F5344CB8AC3E}">
        <p14:creationId xmlns:p14="http://schemas.microsoft.com/office/powerpoint/2010/main" val="365294043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Pre-Award Training Grants</a:t>
            </a:r>
            <a:endParaRPr lang="en-US" dirty="0"/>
          </a:p>
        </p:txBody>
      </p:sp>
      <p:sp>
        <p:nvSpPr>
          <p:cNvPr id="5" name="Date Placeholder 4"/>
          <p:cNvSpPr>
            <a:spLocks noGrp="1"/>
          </p:cNvSpPr>
          <p:nvPr>
            <p:ph type="dt" idx="11"/>
          </p:nvPr>
        </p:nvSpPr>
        <p:spPr/>
        <p:txBody>
          <a:bodyPr/>
          <a:lstStyle/>
          <a:p>
            <a:r>
              <a:rPr lang="en-US" smtClean="0"/>
              <a:t>9/10/2019</a:t>
            </a:r>
            <a:endParaRPr lang="en-US" dirty="0"/>
          </a:p>
        </p:txBody>
      </p:sp>
      <p:sp>
        <p:nvSpPr>
          <p:cNvPr id="6" name="Slide Number Placeholder 5"/>
          <p:cNvSpPr>
            <a:spLocks noGrp="1"/>
          </p:cNvSpPr>
          <p:nvPr>
            <p:ph type="sldNum" sz="quarter" idx="12"/>
          </p:nvPr>
        </p:nvSpPr>
        <p:spPr/>
        <p:txBody>
          <a:bodyPr/>
          <a:lstStyle/>
          <a:p>
            <a:fld id="{A8E3ED14-1C06-B149-8A7D-CC5362078B58}" type="slidenum">
              <a:rPr lang="en-US" smtClean="0"/>
              <a:pPr/>
              <a:t>98</a:t>
            </a:fld>
            <a:endParaRPr lang="en-US" dirty="0"/>
          </a:p>
        </p:txBody>
      </p:sp>
    </p:spTree>
    <p:extLst>
      <p:ext uri="{BB962C8B-B14F-4D97-AF65-F5344CB8AC3E}">
        <p14:creationId xmlns:p14="http://schemas.microsoft.com/office/powerpoint/2010/main" val="67661664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Pre-Award Training Grants</a:t>
            </a:r>
            <a:endParaRPr lang="en-US" dirty="0"/>
          </a:p>
        </p:txBody>
      </p:sp>
      <p:sp>
        <p:nvSpPr>
          <p:cNvPr id="5" name="Date Placeholder 4"/>
          <p:cNvSpPr>
            <a:spLocks noGrp="1"/>
          </p:cNvSpPr>
          <p:nvPr>
            <p:ph type="dt" idx="11"/>
          </p:nvPr>
        </p:nvSpPr>
        <p:spPr/>
        <p:txBody>
          <a:bodyPr/>
          <a:lstStyle/>
          <a:p>
            <a:r>
              <a:rPr lang="en-US" smtClean="0"/>
              <a:t>9/10/2019</a:t>
            </a:r>
            <a:endParaRPr lang="en-US" dirty="0"/>
          </a:p>
        </p:txBody>
      </p:sp>
      <p:sp>
        <p:nvSpPr>
          <p:cNvPr id="6" name="Slide Number Placeholder 5"/>
          <p:cNvSpPr>
            <a:spLocks noGrp="1"/>
          </p:cNvSpPr>
          <p:nvPr>
            <p:ph type="sldNum" sz="quarter" idx="12"/>
          </p:nvPr>
        </p:nvSpPr>
        <p:spPr/>
        <p:txBody>
          <a:bodyPr/>
          <a:lstStyle/>
          <a:p>
            <a:fld id="{A8E3ED14-1C06-B149-8A7D-CC5362078B58}" type="slidenum">
              <a:rPr lang="en-US" smtClean="0"/>
              <a:pPr/>
              <a:t>99</a:t>
            </a:fld>
            <a:endParaRPr lang="en-US" dirty="0"/>
          </a:p>
        </p:txBody>
      </p:sp>
    </p:spTree>
    <p:extLst>
      <p:ext uri="{BB962C8B-B14F-4D97-AF65-F5344CB8AC3E}">
        <p14:creationId xmlns:p14="http://schemas.microsoft.com/office/powerpoint/2010/main" val="3671826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AC7E75DF-1795-4224-8796-75386AFDF779}" type="datetimeFigureOut">
              <a:rPr lang="en-US" smtClean="0"/>
              <a:t>9/8/2020</a:t>
            </a:fld>
            <a:endParaRPr lang="en-US" dirty="0"/>
          </a:p>
        </p:txBody>
      </p:sp>
      <p:sp>
        <p:nvSpPr>
          <p:cNvPr id="5" name="Footer Placeholder 4"/>
          <p:cNvSpPr>
            <a:spLocks noGrp="1"/>
          </p:cNvSpPr>
          <p:nvPr>
            <p:ph type="ftr" sz="quarter" idx="11"/>
          </p:nvPr>
        </p:nvSpPr>
        <p:spPr/>
        <p:txBody>
          <a:bodyPr/>
          <a:lstStyle/>
          <a:p>
            <a:r>
              <a:rPr lang="en-US" dirty="0"/>
              <a:t>2</a:t>
            </a:r>
          </a:p>
        </p:txBody>
      </p:sp>
      <p:sp>
        <p:nvSpPr>
          <p:cNvPr id="6" name="Slide Number Placeholder 5"/>
          <p:cNvSpPr>
            <a:spLocks noGrp="1"/>
          </p:cNvSpPr>
          <p:nvPr>
            <p:ph type="sldNum" sz="quarter" idx="12"/>
          </p:nvPr>
        </p:nvSpPr>
        <p:spPr/>
        <p:txBody>
          <a:bodyPr/>
          <a:lstStyle/>
          <a:p>
            <a:fld id="{4B72C52A-5129-4F55-81A9-7734A419C134}" type="slidenum">
              <a:rPr lang="en-US" smtClean="0"/>
              <a:t>‹#›</a:t>
            </a:fld>
            <a:endParaRPr lang="en-US" dirty="0"/>
          </a:p>
        </p:txBody>
      </p:sp>
    </p:spTree>
    <p:extLst>
      <p:ext uri="{BB962C8B-B14F-4D97-AF65-F5344CB8AC3E}">
        <p14:creationId xmlns:p14="http://schemas.microsoft.com/office/powerpoint/2010/main" val="3260455846"/>
      </p:ext>
    </p:extLst>
  </p:cSld>
  <p:clrMapOvr>
    <a:masterClrMapping/>
  </p:clrMapOvr>
  <p:timing>
    <p:tnLst>
      <p:par>
        <p:cTn id="1" dur="indefinite" restart="never" nodeType="tmRoot"/>
      </p:par>
    </p:tnLst>
  </p:timing>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7E75DF-1795-4224-8796-75386AFDF779}" type="datetimeFigureOut">
              <a:rPr lang="en-US" smtClean="0"/>
              <a:t>9/8/2020</a:t>
            </a:fld>
            <a:endParaRPr lang="en-US" dirty="0"/>
          </a:p>
        </p:txBody>
      </p:sp>
      <p:sp>
        <p:nvSpPr>
          <p:cNvPr id="5" name="Footer Placeholder 4"/>
          <p:cNvSpPr>
            <a:spLocks noGrp="1"/>
          </p:cNvSpPr>
          <p:nvPr>
            <p:ph type="ftr" sz="quarter" idx="11"/>
          </p:nvPr>
        </p:nvSpPr>
        <p:spPr/>
        <p:txBody>
          <a:bodyPr/>
          <a:lstStyle/>
          <a:p>
            <a:r>
              <a:rPr lang="en-US" dirty="0"/>
              <a:t>2</a:t>
            </a:r>
          </a:p>
        </p:txBody>
      </p:sp>
      <p:sp>
        <p:nvSpPr>
          <p:cNvPr id="6" name="Slide Number Placeholder 5"/>
          <p:cNvSpPr>
            <a:spLocks noGrp="1"/>
          </p:cNvSpPr>
          <p:nvPr>
            <p:ph type="sldNum" sz="quarter" idx="12"/>
          </p:nvPr>
        </p:nvSpPr>
        <p:spPr/>
        <p:txBody>
          <a:bodyPr/>
          <a:lstStyle/>
          <a:p>
            <a:fld id="{4B72C52A-5129-4F55-81A9-7734A419C134}" type="slidenum">
              <a:rPr lang="en-US" smtClean="0"/>
              <a:t>‹#›</a:t>
            </a:fld>
            <a:endParaRPr lang="en-US" dirty="0"/>
          </a:p>
        </p:txBody>
      </p:sp>
    </p:spTree>
    <p:extLst>
      <p:ext uri="{BB962C8B-B14F-4D97-AF65-F5344CB8AC3E}">
        <p14:creationId xmlns:p14="http://schemas.microsoft.com/office/powerpoint/2010/main" val="3989759153"/>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C7E75DF-1795-4224-8796-75386AFDF779}" type="datetimeFigureOut">
              <a:rPr lang="en-US" smtClean="0"/>
              <a:t>9/8/2020</a:t>
            </a:fld>
            <a:endParaRPr lang="en-US" dirty="0"/>
          </a:p>
        </p:txBody>
      </p:sp>
      <p:sp>
        <p:nvSpPr>
          <p:cNvPr id="5" name="Footer Placeholder 4"/>
          <p:cNvSpPr>
            <a:spLocks noGrp="1"/>
          </p:cNvSpPr>
          <p:nvPr>
            <p:ph type="ftr" sz="quarter" idx="11"/>
          </p:nvPr>
        </p:nvSpPr>
        <p:spPr/>
        <p:txBody>
          <a:bodyPr/>
          <a:lstStyle/>
          <a:p>
            <a:r>
              <a:rPr lang="en-US" dirty="0"/>
              <a:t>2</a:t>
            </a:r>
          </a:p>
        </p:txBody>
      </p:sp>
      <p:sp>
        <p:nvSpPr>
          <p:cNvPr id="6" name="Slide Number Placeholder 5"/>
          <p:cNvSpPr>
            <a:spLocks noGrp="1"/>
          </p:cNvSpPr>
          <p:nvPr>
            <p:ph type="sldNum" sz="quarter" idx="12"/>
          </p:nvPr>
        </p:nvSpPr>
        <p:spPr/>
        <p:txBody>
          <a:bodyPr/>
          <a:lstStyle/>
          <a:p>
            <a:fld id="{4B72C52A-5129-4F55-81A9-7734A419C134}" type="slidenum">
              <a:rPr lang="en-US" smtClean="0"/>
              <a:t>‹#›</a:t>
            </a:fld>
            <a:endParaRPr lang="en-US" dirty="0"/>
          </a:p>
        </p:txBody>
      </p:sp>
    </p:spTree>
    <p:extLst>
      <p:ext uri="{BB962C8B-B14F-4D97-AF65-F5344CB8AC3E}">
        <p14:creationId xmlns:p14="http://schemas.microsoft.com/office/powerpoint/2010/main" val="1277636669"/>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1">
    <p:spTree>
      <p:nvGrpSpPr>
        <p:cNvPr id="1" name=""/>
        <p:cNvGrpSpPr/>
        <p:nvPr/>
      </p:nvGrpSpPr>
      <p:grpSpPr>
        <a:xfrm>
          <a:off x="0" y="0"/>
          <a:ext cx="0" cy="0"/>
          <a:chOff x="0" y="0"/>
          <a:chExt cx="0" cy="0"/>
        </a:xfrm>
      </p:grpSpPr>
      <p:sp>
        <p:nvSpPr>
          <p:cNvPr id="12" name="Subtitle 2"/>
          <p:cNvSpPr>
            <a:spLocks noGrp="1"/>
          </p:cNvSpPr>
          <p:nvPr>
            <p:ph type="subTitle" idx="1" hasCustomPrompt="1"/>
          </p:nvPr>
        </p:nvSpPr>
        <p:spPr>
          <a:xfrm>
            <a:off x="609600" y="4453460"/>
            <a:ext cx="10972800" cy="1136476"/>
          </a:xfrm>
          <a:prstGeom prst="rect">
            <a:avLst/>
          </a:prstGeom>
        </p:spPr>
        <p:txBody>
          <a:bodyPr/>
          <a:lstStyle>
            <a:lvl1pPr marL="0" indent="0" algn="l">
              <a:buNone/>
              <a:defRPr>
                <a:solidFill>
                  <a:schemeClr val="bg2">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8152" y="450850"/>
            <a:ext cx="10972800" cy="2752344"/>
          </a:xfrm>
          <a:prstGeom prst="rect">
            <a:avLst/>
          </a:prstGeom>
        </p:spPr>
      </p:pic>
      <p:pic>
        <p:nvPicPr>
          <p:cNvPr id="13" name="Picture 12" descr="logo-hsci.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73025" y="5924741"/>
            <a:ext cx="2607259" cy="576072"/>
          </a:xfrm>
          <a:prstGeom prst="rect">
            <a:avLst/>
          </a:prstGeom>
        </p:spPr>
      </p:pic>
      <p:sp>
        <p:nvSpPr>
          <p:cNvPr id="7" name="Line 19"/>
          <p:cNvSpPr>
            <a:spLocks noChangeShapeType="1"/>
          </p:cNvSpPr>
          <p:nvPr userDrawn="1"/>
        </p:nvSpPr>
        <p:spPr bwMode="auto">
          <a:xfrm>
            <a:off x="609601" y="4333603"/>
            <a:ext cx="10972799" cy="0"/>
          </a:xfrm>
          <a:prstGeom prst="line">
            <a:avLst/>
          </a:prstGeom>
          <a:noFill/>
          <a:ln w="6350" cap="sq" cmpd="sng">
            <a:solidFill>
              <a:schemeClr val="tx1">
                <a:lumMod val="50000"/>
                <a:lumOff val="50000"/>
              </a:schemeClr>
            </a:solidFill>
            <a:prstDash val="solid"/>
            <a:round/>
            <a:headEnd/>
            <a:tailEnd/>
          </a:ln>
          <a:effectLst/>
        </p:spPr>
        <p:txBody>
          <a:bodyPr/>
          <a:lstStyle/>
          <a:p>
            <a:pPr>
              <a:spcBef>
                <a:spcPct val="50000"/>
              </a:spcBef>
              <a:defRPr/>
            </a:pPr>
            <a:endParaRPr lang="en-US" sz="1800" dirty="0">
              <a:ln>
                <a:solidFill>
                  <a:schemeClr val="tx1">
                    <a:lumMod val="75000"/>
                    <a:lumOff val="25000"/>
                  </a:schemeClr>
                </a:solidFill>
              </a:ln>
              <a:ea typeface="+mn-ea"/>
            </a:endParaRPr>
          </a:p>
        </p:txBody>
      </p:sp>
      <p:sp>
        <p:nvSpPr>
          <p:cNvPr id="8" name="Title 1"/>
          <p:cNvSpPr>
            <a:spLocks noGrp="1"/>
          </p:cNvSpPr>
          <p:nvPr>
            <p:ph type="ctrTitle" hasCustomPrompt="1"/>
          </p:nvPr>
        </p:nvSpPr>
        <p:spPr>
          <a:xfrm>
            <a:off x="609600" y="3338151"/>
            <a:ext cx="10972800" cy="914579"/>
          </a:xfrm>
          <a:prstGeom prst="rect">
            <a:avLst/>
          </a:prstGeom>
        </p:spPr>
        <p:txBody>
          <a:bodyPr/>
          <a:lstStyle>
            <a:lvl1pPr>
              <a:lnSpc>
                <a:spcPct val="100000"/>
              </a:lnSpc>
              <a:defRPr/>
            </a:lvl1pPr>
          </a:lstStyle>
          <a:p>
            <a:r>
              <a:rPr lang="en-US" dirty="0"/>
              <a:t>Click to Edit the Master Title Style</a:t>
            </a:r>
          </a:p>
        </p:txBody>
      </p:sp>
    </p:spTree>
    <p:extLst>
      <p:ext uri="{BB962C8B-B14F-4D97-AF65-F5344CB8AC3E}">
        <p14:creationId xmlns:p14="http://schemas.microsoft.com/office/powerpoint/2010/main" val="39331267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2">
    <p:spTree>
      <p:nvGrpSpPr>
        <p:cNvPr id="1" name=""/>
        <p:cNvGrpSpPr/>
        <p:nvPr/>
      </p:nvGrpSpPr>
      <p:grpSpPr>
        <a:xfrm>
          <a:off x="0" y="0"/>
          <a:ext cx="0" cy="0"/>
          <a:chOff x="0" y="0"/>
          <a:chExt cx="0" cy="0"/>
        </a:xfrm>
      </p:grpSpPr>
      <p:sp>
        <p:nvSpPr>
          <p:cNvPr id="8" name="Subtitle 2"/>
          <p:cNvSpPr>
            <a:spLocks noGrp="1"/>
          </p:cNvSpPr>
          <p:nvPr>
            <p:ph type="subTitle" idx="1" hasCustomPrompt="1"/>
          </p:nvPr>
        </p:nvSpPr>
        <p:spPr>
          <a:xfrm>
            <a:off x="609600" y="4453460"/>
            <a:ext cx="10972800" cy="1136476"/>
          </a:xfrm>
          <a:prstGeom prst="rect">
            <a:avLst/>
          </a:prstGeom>
        </p:spPr>
        <p:txBody>
          <a:bodyPr/>
          <a:lstStyle>
            <a:lvl1pPr marL="0" indent="0" algn="l">
              <a:buNone/>
              <a:defRPr>
                <a:solidFill>
                  <a:schemeClr val="bg2">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7485" y="450850"/>
            <a:ext cx="10923519" cy="2739982"/>
          </a:xfrm>
          <a:prstGeom prst="rect">
            <a:avLst/>
          </a:prstGeom>
        </p:spPr>
      </p:pic>
      <p:pic>
        <p:nvPicPr>
          <p:cNvPr id="13" name="Picture 12" descr="logo-hsci.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73025" y="5924741"/>
            <a:ext cx="2607259" cy="576072"/>
          </a:xfrm>
          <a:prstGeom prst="rect">
            <a:avLst/>
          </a:prstGeom>
        </p:spPr>
      </p:pic>
      <p:sp>
        <p:nvSpPr>
          <p:cNvPr id="9" name="Line 19"/>
          <p:cNvSpPr>
            <a:spLocks noChangeShapeType="1"/>
          </p:cNvSpPr>
          <p:nvPr userDrawn="1"/>
        </p:nvSpPr>
        <p:spPr bwMode="auto">
          <a:xfrm>
            <a:off x="609601" y="4333603"/>
            <a:ext cx="10972799" cy="0"/>
          </a:xfrm>
          <a:prstGeom prst="line">
            <a:avLst/>
          </a:prstGeom>
          <a:noFill/>
          <a:ln w="6350" cap="sq" cmpd="sng">
            <a:solidFill>
              <a:schemeClr val="tx1">
                <a:lumMod val="50000"/>
                <a:lumOff val="50000"/>
              </a:schemeClr>
            </a:solidFill>
            <a:prstDash val="solid"/>
            <a:round/>
            <a:headEnd/>
            <a:tailEnd/>
          </a:ln>
          <a:effectLst/>
        </p:spPr>
        <p:txBody>
          <a:bodyPr/>
          <a:lstStyle/>
          <a:p>
            <a:pPr>
              <a:spcBef>
                <a:spcPct val="50000"/>
              </a:spcBef>
              <a:defRPr/>
            </a:pPr>
            <a:endParaRPr lang="en-US" sz="1800" dirty="0">
              <a:ln>
                <a:solidFill>
                  <a:schemeClr val="tx1">
                    <a:lumMod val="75000"/>
                    <a:lumOff val="25000"/>
                  </a:schemeClr>
                </a:solidFill>
              </a:ln>
              <a:ea typeface="+mn-ea"/>
            </a:endParaRPr>
          </a:p>
        </p:txBody>
      </p:sp>
      <p:sp>
        <p:nvSpPr>
          <p:cNvPr id="10" name="Title 1"/>
          <p:cNvSpPr>
            <a:spLocks noGrp="1"/>
          </p:cNvSpPr>
          <p:nvPr>
            <p:ph type="ctrTitle" hasCustomPrompt="1"/>
          </p:nvPr>
        </p:nvSpPr>
        <p:spPr>
          <a:xfrm>
            <a:off x="609600" y="3338151"/>
            <a:ext cx="10972800" cy="914579"/>
          </a:xfrm>
          <a:prstGeom prst="rect">
            <a:avLst/>
          </a:prstGeom>
        </p:spPr>
        <p:txBody>
          <a:bodyPr/>
          <a:lstStyle>
            <a:lvl1pPr>
              <a:lnSpc>
                <a:spcPct val="100000"/>
              </a:lnSpc>
              <a:defRPr>
                <a:latin typeface="Segoe UI" panose="020B0502040204020203" pitchFamily="34" charset="0"/>
                <a:ea typeface="Segoe UI" panose="020B0502040204020203" pitchFamily="34" charset="0"/>
                <a:cs typeface="Segoe UI" panose="020B0502040204020203" pitchFamily="34" charset="0"/>
              </a:defRPr>
            </a:lvl1pPr>
          </a:lstStyle>
          <a:p>
            <a:r>
              <a:rPr lang="en-US" dirty="0"/>
              <a:t>Click to Edit the Master Title Style</a:t>
            </a:r>
          </a:p>
        </p:txBody>
      </p:sp>
    </p:spTree>
    <p:extLst>
      <p:ext uri="{BB962C8B-B14F-4D97-AF65-F5344CB8AC3E}">
        <p14:creationId xmlns:p14="http://schemas.microsoft.com/office/powerpoint/2010/main" val="24944317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US" dirty="0"/>
              <a:t>2</a:t>
            </a:r>
          </a:p>
        </p:txBody>
      </p:sp>
      <p:sp>
        <p:nvSpPr>
          <p:cNvPr id="10" name="Title 1"/>
          <p:cNvSpPr>
            <a:spLocks noGrp="1"/>
          </p:cNvSpPr>
          <p:nvPr>
            <p:ph type="title" hasCustomPrompt="1"/>
          </p:nvPr>
        </p:nvSpPr>
        <p:spPr>
          <a:xfrm>
            <a:off x="609600" y="293179"/>
            <a:ext cx="10972800" cy="958432"/>
          </a:xfrm>
        </p:spPr>
        <p:txBody>
          <a:bodyPr/>
          <a:lstStyle>
            <a:lvl1pPr>
              <a:defRPr>
                <a:solidFill>
                  <a:srgbClr val="569BBE"/>
                </a:solidFill>
              </a:defRPr>
            </a:lvl1pPr>
          </a:lstStyle>
          <a:p>
            <a:r>
              <a:rPr lang="en-US" dirty="0"/>
              <a:t>Click to Edit the Master Title Style</a:t>
            </a:r>
          </a:p>
        </p:txBody>
      </p:sp>
      <p:sp>
        <p:nvSpPr>
          <p:cNvPr id="11" name="Text Placeholder 2"/>
          <p:cNvSpPr>
            <a:spLocks noGrp="1"/>
          </p:cNvSpPr>
          <p:nvPr>
            <p:ph idx="1" hasCustomPrompt="1"/>
          </p:nvPr>
        </p:nvSpPr>
        <p:spPr>
          <a:xfrm>
            <a:off x="609601" y="1431344"/>
            <a:ext cx="10972799" cy="4151577"/>
          </a:xfrm>
          <a:prstGeom prst="rect">
            <a:avLst/>
          </a:prstGeom>
          <a:ln>
            <a:noFill/>
          </a:ln>
        </p:spPr>
        <p:txBody>
          <a:bodyPr vert="horz" lIns="0" tIns="0" rIns="0" bIns="0" rtlCol="0">
            <a:normAutofit/>
          </a:bodyPr>
          <a:lstStyle>
            <a:lvl1pPr>
              <a:defRPr>
                <a:solidFill>
                  <a:schemeClr val="tx1">
                    <a:lumMod val="75000"/>
                    <a:lumOff val="25000"/>
                  </a:schemeClr>
                </a:solidFill>
              </a:defRPr>
            </a:lvl1pPr>
            <a:lvl2pPr marL="742950" indent="-285750">
              <a:buFont typeface="Arial"/>
              <a:buChar char="•"/>
              <a:defRPr sz="2000"/>
            </a:lvl2pPr>
            <a:lvl3pPr>
              <a:defRPr sz="1800">
                <a:solidFill>
                  <a:schemeClr val="accent2"/>
                </a:solidFill>
              </a:defRPr>
            </a:lvl3pPr>
            <a:lvl4pPr marL="1600200" indent="-228600">
              <a:buFont typeface="Arial"/>
              <a:buChar char="•"/>
              <a:defRPr sz="1400">
                <a:solidFill>
                  <a:schemeClr val="tx1">
                    <a:lumMod val="75000"/>
                    <a:lumOff val="25000"/>
                  </a:schemeClr>
                </a:solidFill>
              </a:defRPr>
            </a:lvl4pPr>
            <a:lvl5pPr marL="2057400" indent="-228600">
              <a:buClrTx/>
              <a:buFont typeface="Arial"/>
              <a:buChar char="•"/>
              <a:defRPr sz="14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170340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8" name="Footer Placeholder 7"/>
          <p:cNvSpPr>
            <a:spLocks noGrp="1"/>
          </p:cNvSpPr>
          <p:nvPr>
            <p:ph type="ftr" sz="quarter" idx="10"/>
          </p:nvPr>
        </p:nvSpPr>
        <p:spPr/>
        <p:txBody>
          <a:bodyPr/>
          <a:lstStyle/>
          <a:p>
            <a:r>
              <a:rPr lang="en-US" dirty="0"/>
              <a:t>2</a:t>
            </a:r>
          </a:p>
        </p:txBody>
      </p:sp>
      <p:sp>
        <p:nvSpPr>
          <p:cNvPr id="18" name="Title 1"/>
          <p:cNvSpPr>
            <a:spLocks noGrp="1"/>
          </p:cNvSpPr>
          <p:nvPr>
            <p:ph type="title" hasCustomPrompt="1"/>
          </p:nvPr>
        </p:nvSpPr>
        <p:spPr>
          <a:xfrm>
            <a:off x="609600" y="293179"/>
            <a:ext cx="10972800" cy="958432"/>
          </a:xfrm>
        </p:spPr>
        <p:txBody>
          <a:bodyPr/>
          <a:lstStyle>
            <a:lvl1pPr>
              <a:defRPr>
                <a:solidFill>
                  <a:schemeClr val="tx2"/>
                </a:solidFill>
              </a:defRPr>
            </a:lvl1pPr>
          </a:lstStyle>
          <a:p>
            <a:r>
              <a:rPr lang="en-US" dirty="0"/>
              <a:t>Click to Edit the Master Title Style</a:t>
            </a:r>
          </a:p>
        </p:txBody>
      </p:sp>
      <p:sp>
        <p:nvSpPr>
          <p:cNvPr id="19" name="Text Placeholder 2"/>
          <p:cNvSpPr>
            <a:spLocks noGrp="1"/>
          </p:cNvSpPr>
          <p:nvPr>
            <p:ph type="body" idx="1" hasCustomPrompt="1"/>
          </p:nvPr>
        </p:nvSpPr>
        <p:spPr>
          <a:xfrm>
            <a:off x="609600" y="1518335"/>
            <a:ext cx="5386917" cy="561147"/>
          </a:xfrm>
        </p:spPr>
        <p:txBody>
          <a:bodyPr anchor="ctr" anchorCtr="0">
            <a:normAutofit/>
          </a:bodyPr>
          <a:lstStyle>
            <a:lvl1pPr marL="0" indent="0">
              <a:buNone/>
              <a:defRPr sz="22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 </a:t>
            </a:r>
          </a:p>
        </p:txBody>
      </p:sp>
      <p:sp>
        <p:nvSpPr>
          <p:cNvPr id="20" name="Content Placeholder 3"/>
          <p:cNvSpPr>
            <a:spLocks noGrp="1"/>
          </p:cNvSpPr>
          <p:nvPr>
            <p:ph sz="half" idx="2" hasCustomPrompt="1"/>
          </p:nvPr>
        </p:nvSpPr>
        <p:spPr>
          <a:xfrm>
            <a:off x="609600" y="2128489"/>
            <a:ext cx="5386917" cy="3549681"/>
          </a:xfrm>
        </p:spPr>
        <p:txBody>
          <a:bodyPr/>
          <a:lstStyle>
            <a:lvl1pPr>
              <a:buClrTx/>
              <a:defRPr sz="2000">
                <a:solidFill>
                  <a:schemeClr val="tx1">
                    <a:lumMod val="75000"/>
                    <a:lumOff val="25000"/>
                  </a:schemeClr>
                </a:solidFill>
              </a:defRPr>
            </a:lvl1pPr>
            <a:lvl2pPr marL="742950" indent="-285750">
              <a:buClrTx/>
              <a:buFont typeface="Arial"/>
              <a:buChar char="•"/>
              <a:defRPr sz="1800">
                <a:solidFill>
                  <a:schemeClr val="bg2">
                    <a:lumMod val="50000"/>
                  </a:schemeClr>
                </a:solidFill>
              </a:defRPr>
            </a:lvl2pPr>
            <a:lvl3pPr>
              <a:buClrTx/>
              <a:defRPr sz="1600">
                <a:solidFill>
                  <a:schemeClr val="accent2"/>
                </a:solidFill>
              </a:defRPr>
            </a:lvl3pPr>
            <a:lvl4pPr marL="1600200" indent="-228600">
              <a:buFont typeface="Arial"/>
              <a:buChar char="•"/>
              <a:defRPr sz="1400">
                <a:solidFill>
                  <a:schemeClr val="tx1">
                    <a:lumMod val="75000"/>
                    <a:lumOff val="25000"/>
                  </a:schemeClr>
                </a:solidFill>
              </a:defRPr>
            </a:lvl4pPr>
            <a:lvl5pPr marL="2057400" indent="-228600">
              <a:buFont typeface="Arial"/>
              <a:buChar char="•"/>
              <a:defRPr sz="1400">
                <a:solidFill>
                  <a:schemeClr val="tx1">
                    <a:lumMod val="75000"/>
                    <a:lumOff val="25000"/>
                  </a:schemeClr>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4"/>
          <p:cNvSpPr>
            <a:spLocks noGrp="1"/>
          </p:cNvSpPr>
          <p:nvPr>
            <p:ph type="body" sz="quarter" idx="3" hasCustomPrompt="1"/>
          </p:nvPr>
        </p:nvSpPr>
        <p:spPr>
          <a:xfrm>
            <a:off x="6193368" y="1521509"/>
            <a:ext cx="5389033" cy="561147"/>
          </a:xfrm>
        </p:spPr>
        <p:txBody>
          <a:bodyPr anchor="ctr" anchorCtr="0">
            <a:normAutofit/>
          </a:bodyPr>
          <a:lstStyle>
            <a:lvl1pPr marL="0" indent="0">
              <a:buNone/>
              <a:defRPr sz="22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 </a:t>
            </a:r>
          </a:p>
        </p:txBody>
      </p:sp>
      <p:sp>
        <p:nvSpPr>
          <p:cNvPr id="22" name="Content Placeholder 5"/>
          <p:cNvSpPr>
            <a:spLocks noGrp="1"/>
          </p:cNvSpPr>
          <p:nvPr>
            <p:ph sz="quarter" idx="4" hasCustomPrompt="1"/>
          </p:nvPr>
        </p:nvSpPr>
        <p:spPr>
          <a:xfrm>
            <a:off x="6193368" y="2128489"/>
            <a:ext cx="5389033" cy="3549680"/>
          </a:xfrm>
        </p:spPr>
        <p:txBody>
          <a:bodyPr/>
          <a:lstStyle>
            <a:lvl1pPr>
              <a:buClrTx/>
              <a:defRPr sz="2000">
                <a:solidFill>
                  <a:schemeClr val="tx1">
                    <a:lumMod val="75000"/>
                    <a:lumOff val="25000"/>
                  </a:schemeClr>
                </a:solidFill>
              </a:defRPr>
            </a:lvl1pPr>
            <a:lvl2pPr marL="742950" indent="-285750">
              <a:buClrTx/>
              <a:buFont typeface="Arial"/>
              <a:buChar char="•"/>
              <a:defRPr sz="1800">
                <a:solidFill>
                  <a:schemeClr val="bg2">
                    <a:lumMod val="50000"/>
                  </a:schemeClr>
                </a:solidFill>
              </a:defRPr>
            </a:lvl2pPr>
            <a:lvl3pPr>
              <a:buClrTx/>
              <a:defRPr sz="1600">
                <a:solidFill>
                  <a:schemeClr val="accent2"/>
                </a:solidFill>
              </a:defRPr>
            </a:lvl3pPr>
            <a:lvl4pPr marL="1600200" indent="-228600">
              <a:buFont typeface="Arial"/>
              <a:buChar char="•"/>
              <a:defRPr sz="1400">
                <a:solidFill>
                  <a:schemeClr val="tx1">
                    <a:lumMod val="75000"/>
                    <a:lumOff val="25000"/>
                  </a:schemeClr>
                </a:solidFill>
              </a:defRPr>
            </a:lvl4pPr>
            <a:lvl5pPr marL="2057400" indent="-228600">
              <a:buFont typeface="Arial"/>
              <a:buChar char="•"/>
              <a:defRPr sz="1400">
                <a:solidFill>
                  <a:schemeClr val="tx1">
                    <a:lumMod val="75000"/>
                    <a:lumOff val="25000"/>
                  </a:schemeClr>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6930627"/>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a:t>2</a:t>
            </a:r>
          </a:p>
        </p:txBody>
      </p:sp>
      <p:sp>
        <p:nvSpPr>
          <p:cNvPr id="4" name="Title 1"/>
          <p:cNvSpPr>
            <a:spLocks noGrp="1"/>
          </p:cNvSpPr>
          <p:nvPr>
            <p:ph type="title" hasCustomPrompt="1"/>
          </p:nvPr>
        </p:nvSpPr>
        <p:spPr>
          <a:xfrm>
            <a:off x="609600" y="293179"/>
            <a:ext cx="10972800" cy="958432"/>
          </a:xfrm>
        </p:spPr>
        <p:txBody>
          <a:bodyPr/>
          <a:lstStyle>
            <a:lvl1pPr>
              <a:defRPr>
                <a:solidFill>
                  <a:srgbClr val="569BBE"/>
                </a:solidFill>
              </a:defRPr>
            </a:lvl1pPr>
          </a:lstStyle>
          <a:p>
            <a:r>
              <a:rPr lang="en-US" dirty="0"/>
              <a:t>Click to Edit the Master Title Style</a:t>
            </a:r>
          </a:p>
        </p:txBody>
      </p:sp>
    </p:spTree>
    <p:extLst>
      <p:ext uri="{BB962C8B-B14F-4D97-AF65-F5344CB8AC3E}">
        <p14:creationId xmlns:p14="http://schemas.microsoft.com/office/powerpoint/2010/main" val="26058271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31504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5043688B-8E7C-4EFC-BA4B-ACF40C487A86}" type="datetimeFigureOut">
              <a:rPr lang="en-US" smtClean="0"/>
              <a:pPr/>
              <a:t>9/8/2020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1CDBDD4-DF87-43B5-AE28-DCF137CAD766}" type="slidenum">
              <a:rPr lang="en-US" smtClean="0"/>
              <a:pPr/>
              <a:t>‹#›</a:t>
            </a:fld>
            <a:endParaRPr lang="en-US" dirty="0"/>
          </a:p>
        </p:txBody>
      </p:sp>
    </p:spTree>
    <p:extLst>
      <p:ext uri="{BB962C8B-B14F-4D97-AF65-F5344CB8AC3E}">
        <p14:creationId xmlns:p14="http://schemas.microsoft.com/office/powerpoint/2010/main" val="24264023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solidFill>
                  <a:schemeClr val="tx1"/>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043688B-8E7C-4EFC-BA4B-ACF40C487A86}" type="datetimeFigureOut">
              <a:rPr lang="en-US" smtClean="0"/>
              <a:pPr/>
              <a:t>9/8/2020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1CDBDD4-DF87-43B5-AE28-DCF137CAD766}" type="slidenum">
              <a:rPr lang="en-US" smtClean="0"/>
              <a:pPr/>
              <a:t>‹#›</a:t>
            </a:fld>
            <a:endParaRPr lang="en-US" dirty="0"/>
          </a:p>
        </p:txBody>
      </p:sp>
    </p:spTree>
    <p:extLst>
      <p:ext uri="{BB962C8B-B14F-4D97-AF65-F5344CB8AC3E}">
        <p14:creationId xmlns:p14="http://schemas.microsoft.com/office/powerpoint/2010/main" val="396989557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C7E75DF-1795-4224-8796-75386AFDF779}" type="datetimeFigureOut">
              <a:rPr lang="en-US" smtClean="0"/>
              <a:t>9/8/2020</a:t>
            </a:fld>
            <a:endParaRPr lang="en-US" dirty="0"/>
          </a:p>
        </p:txBody>
      </p:sp>
      <p:sp>
        <p:nvSpPr>
          <p:cNvPr id="5" name="Footer Placeholder 4"/>
          <p:cNvSpPr>
            <a:spLocks noGrp="1"/>
          </p:cNvSpPr>
          <p:nvPr>
            <p:ph type="ftr" sz="quarter" idx="11"/>
          </p:nvPr>
        </p:nvSpPr>
        <p:spPr/>
        <p:txBody>
          <a:bodyPr/>
          <a:lstStyle/>
          <a:p>
            <a:r>
              <a:rPr lang="en-US" dirty="0"/>
              <a:t>2</a:t>
            </a:r>
          </a:p>
        </p:txBody>
      </p:sp>
      <p:sp>
        <p:nvSpPr>
          <p:cNvPr id="6" name="Slide Number Placeholder 5"/>
          <p:cNvSpPr>
            <a:spLocks noGrp="1"/>
          </p:cNvSpPr>
          <p:nvPr>
            <p:ph type="sldNum" sz="quarter" idx="12"/>
          </p:nvPr>
        </p:nvSpPr>
        <p:spPr/>
        <p:txBody>
          <a:bodyPr/>
          <a:lstStyle/>
          <a:p>
            <a:fld id="{4B72C52A-5129-4F55-81A9-7734A419C134}" type="slidenum">
              <a:rPr lang="en-US" smtClean="0"/>
              <a:t>‹#›</a:t>
            </a:fld>
            <a:endParaRPr lang="en-US" dirty="0"/>
          </a:p>
        </p:txBody>
      </p:sp>
    </p:spTree>
    <p:extLst>
      <p:ext uri="{BB962C8B-B14F-4D97-AF65-F5344CB8AC3E}">
        <p14:creationId xmlns:p14="http://schemas.microsoft.com/office/powerpoint/2010/main" val="155041371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5043688B-8E7C-4EFC-BA4B-ACF40C487A86}" type="datetimeFigureOut">
              <a:rPr lang="en-US" smtClean="0"/>
              <a:pPr/>
              <a:t>9/8/2020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1CDBDD4-DF87-43B5-AE28-DCF137CAD766}" type="slidenum">
              <a:rPr lang="en-US" smtClean="0"/>
              <a:pPr/>
              <a:t>‹#›</a:t>
            </a:fld>
            <a:endParaRPr lang="en-US" dirty="0"/>
          </a:p>
        </p:txBody>
      </p:sp>
    </p:spTree>
    <p:extLst>
      <p:ext uri="{BB962C8B-B14F-4D97-AF65-F5344CB8AC3E}">
        <p14:creationId xmlns:p14="http://schemas.microsoft.com/office/powerpoint/2010/main" val="22520818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solidFill>
                  <a:schemeClr val="tx1"/>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043688B-8E7C-4EFC-BA4B-ACF40C487A86}" type="datetimeFigureOut">
              <a:rPr lang="en-US" smtClean="0"/>
              <a:pPr/>
              <a:t>9/8/2020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1CDBDD4-DF87-43B5-AE28-DCF137CAD766}" type="slidenum">
              <a:rPr lang="en-US" smtClean="0"/>
              <a:pPr/>
              <a:t>‹#›</a:t>
            </a:fld>
            <a:endParaRPr lang="en-US" dirty="0"/>
          </a:p>
        </p:txBody>
      </p:sp>
    </p:spTree>
    <p:extLst>
      <p:ext uri="{BB962C8B-B14F-4D97-AF65-F5344CB8AC3E}">
        <p14:creationId xmlns:p14="http://schemas.microsoft.com/office/powerpoint/2010/main" val="25769490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normAutofit/>
          </a:bodyPr>
          <a:lstStyle>
            <a:lvl1pPr>
              <a:defRPr sz="280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043688B-8E7C-4EFC-BA4B-ACF40C487A86}" type="datetimeFigureOut">
              <a:rPr lang="en-US" smtClean="0"/>
              <a:pPr/>
              <a:t>9/8/2020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1CDBDD4-DF87-43B5-AE28-DCF137CAD766}" type="slidenum">
              <a:rPr lang="en-US" smtClean="0"/>
              <a:pPr/>
              <a:t>‹#›</a:t>
            </a:fld>
            <a:endParaRPr lang="en-US" dirty="0"/>
          </a:p>
        </p:txBody>
      </p:sp>
    </p:spTree>
    <p:extLst>
      <p:ext uri="{BB962C8B-B14F-4D97-AF65-F5344CB8AC3E}">
        <p14:creationId xmlns:p14="http://schemas.microsoft.com/office/powerpoint/2010/main" val="2098959976"/>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vl1pPr>
          </a:lstStyle>
          <a:p>
            <a:r>
              <a:rPr lang="en-US" dirty="0"/>
              <a:t>Click to edit Master title style</a:t>
            </a:r>
          </a:p>
        </p:txBody>
      </p:sp>
      <p:sp>
        <p:nvSpPr>
          <p:cNvPr id="3" name="Date Placeholder 2"/>
          <p:cNvSpPr>
            <a:spLocks noGrp="1"/>
          </p:cNvSpPr>
          <p:nvPr>
            <p:ph type="dt" sz="half" idx="10"/>
          </p:nvPr>
        </p:nvSpPr>
        <p:spPr/>
        <p:txBody>
          <a:bodyPr/>
          <a:lstStyle/>
          <a:p>
            <a:fld id="{5043688B-8E7C-4EFC-BA4B-ACF40C487A86}" type="datetimeFigureOut">
              <a:rPr lang="en-US" smtClean="0"/>
              <a:pPr/>
              <a:t>9/8/2020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1CDBDD4-DF87-43B5-AE28-DCF137CAD766}" type="slidenum">
              <a:rPr lang="en-US" smtClean="0"/>
              <a:pPr/>
              <a:t>‹#›</a:t>
            </a:fld>
            <a:endParaRPr lang="en-US" dirty="0"/>
          </a:p>
        </p:txBody>
      </p:sp>
    </p:spTree>
    <p:extLst>
      <p:ext uri="{BB962C8B-B14F-4D97-AF65-F5344CB8AC3E}">
        <p14:creationId xmlns:p14="http://schemas.microsoft.com/office/powerpoint/2010/main" val="1401988467"/>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43688B-8E7C-4EFC-BA4B-ACF40C487A86}" type="datetimeFigureOut">
              <a:rPr lang="en-US" smtClean="0"/>
              <a:pPr/>
              <a:t>9/8/2020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1CDBDD4-DF87-43B5-AE28-DCF137CAD766}" type="slidenum">
              <a:rPr lang="en-US" smtClean="0"/>
              <a:pPr/>
              <a:t>‹#›</a:t>
            </a:fld>
            <a:endParaRPr lang="en-US" dirty="0"/>
          </a:p>
        </p:txBody>
      </p:sp>
    </p:spTree>
    <p:extLst>
      <p:ext uri="{BB962C8B-B14F-4D97-AF65-F5344CB8AC3E}">
        <p14:creationId xmlns:p14="http://schemas.microsoft.com/office/powerpoint/2010/main" val="9175335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3200"/>
            </a:lvl2pPr>
            <a:lvl3pPr>
              <a:defRPr sz="2800"/>
            </a:lvl3pPr>
            <a:lvl4pPr>
              <a:defRPr sz="2400"/>
            </a:lvl4pPr>
            <a:lvl5pPr>
              <a:defRPr sz="1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5043688B-8E7C-4EFC-BA4B-ACF40C487A86}" type="datetimeFigureOut">
              <a:rPr lang="en-US" smtClean="0"/>
              <a:pPr/>
              <a:t>9/8/2020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1CDBDD4-DF87-43B5-AE28-DCF137CAD766}" type="slidenum">
              <a:rPr lang="en-US" smtClean="0"/>
              <a:pPr/>
              <a:t>‹#›</a:t>
            </a:fld>
            <a:endParaRPr lang="en-US" dirty="0"/>
          </a:p>
        </p:txBody>
      </p:sp>
    </p:spTree>
    <p:extLst>
      <p:ext uri="{BB962C8B-B14F-4D97-AF65-F5344CB8AC3E}">
        <p14:creationId xmlns:p14="http://schemas.microsoft.com/office/powerpoint/2010/main" val="24575120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043688B-8E7C-4EFC-BA4B-ACF40C487A86}" type="datetimeFigureOut">
              <a:rPr lang="en-US" smtClean="0"/>
              <a:pPr/>
              <a:t>9/8/2020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1CDBDD4-DF87-43B5-AE28-DCF137CAD766}" type="slidenum">
              <a:rPr lang="en-US" smtClean="0"/>
              <a:pPr/>
              <a:t>‹#›</a:t>
            </a:fld>
            <a:endParaRPr lang="en-US" dirty="0"/>
          </a:p>
        </p:txBody>
      </p:sp>
    </p:spTree>
    <p:extLst>
      <p:ext uri="{BB962C8B-B14F-4D97-AF65-F5344CB8AC3E}">
        <p14:creationId xmlns:p14="http://schemas.microsoft.com/office/powerpoint/2010/main" val="6653599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43688B-8E7C-4EFC-BA4B-ACF40C487A86}" type="datetimeFigureOut">
              <a:rPr lang="en-US" smtClean="0"/>
              <a:pPr/>
              <a:t>9/8/2020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1CDBDD4-DF87-43B5-AE28-DCF137CAD766}" type="slidenum">
              <a:rPr lang="en-US" smtClean="0"/>
              <a:pPr/>
              <a:t>‹#›</a:t>
            </a:fld>
            <a:endParaRPr lang="en-US" dirty="0"/>
          </a:p>
        </p:txBody>
      </p:sp>
    </p:spTree>
    <p:extLst>
      <p:ext uri="{BB962C8B-B14F-4D97-AF65-F5344CB8AC3E}">
        <p14:creationId xmlns:p14="http://schemas.microsoft.com/office/powerpoint/2010/main" val="519947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043688B-8E7C-4EFC-BA4B-ACF40C487A86}" type="datetimeFigureOut">
              <a:rPr lang="en-US" smtClean="0"/>
              <a:pPr/>
              <a:t>9/8/2020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1CDBDD4-DF87-43B5-AE28-DCF137CAD766}" type="slidenum">
              <a:rPr lang="en-US" smtClean="0"/>
              <a:pPr/>
              <a:t>‹#›</a:t>
            </a:fld>
            <a:endParaRPr lang="en-US" dirty="0"/>
          </a:p>
        </p:txBody>
      </p:sp>
    </p:spTree>
    <p:extLst>
      <p:ext uri="{BB962C8B-B14F-4D97-AF65-F5344CB8AC3E}">
        <p14:creationId xmlns:p14="http://schemas.microsoft.com/office/powerpoint/2010/main" val="16066307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Title 3">
    <p:spTree>
      <p:nvGrpSpPr>
        <p:cNvPr id="1" name=""/>
        <p:cNvGrpSpPr/>
        <p:nvPr/>
      </p:nvGrpSpPr>
      <p:grpSpPr>
        <a:xfrm>
          <a:off x="0" y="0"/>
          <a:ext cx="0" cy="0"/>
          <a:chOff x="0" y="0"/>
          <a:chExt cx="0" cy="0"/>
        </a:xfrm>
      </p:grpSpPr>
      <p:sp>
        <p:nvSpPr>
          <p:cNvPr id="7" name="Subtitle 2"/>
          <p:cNvSpPr>
            <a:spLocks noGrp="1"/>
          </p:cNvSpPr>
          <p:nvPr>
            <p:ph type="subTitle" idx="1" hasCustomPrompt="1"/>
          </p:nvPr>
        </p:nvSpPr>
        <p:spPr>
          <a:xfrm>
            <a:off x="609600" y="4453460"/>
            <a:ext cx="10972800" cy="1136476"/>
          </a:xfrm>
          <a:prstGeom prst="rect">
            <a:avLst/>
          </a:prstGeom>
        </p:spPr>
        <p:txBody>
          <a:bodyPr/>
          <a:lstStyle>
            <a:lvl1pPr marL="0" indent="0" algn="l">
              <a:buNone/>
              <a:defRPr>
                <a:solidFill>
                  <a:schemeClr val="bg2">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6" name="Title 1"/>
          <p:cNvSpPr>
            <a:spLocks noGrp="1"/>
          </p:cNvSpPr>
          <p:nvPr>
            <p:ph type="ctrTitle" hasCustomPrompt="1"/>
          </p:nvPr>
        </p:nvSpPr>
        <p:spPr>
          <a:xfrm>
            <a:off x="609600" y="3338151"/>
            <a:ext cx="10972800" cy="914579"/>
          </a:xfrm>
          <a:prstGeom prst="rect">
            <a:avLst/>
          </a:prstGeom>
        </p:spPr>
        <p:txBody>
          <a:bodyPr/>
          <a:lstStyle>
            <a:lvl1pPr>
              <a:lnSpc>
                <a:spcPct val="100000"/>
              </a:lnSpc>
              <a:defRPr/>
            </a:lvl1pPr>
          </a:lstStyle>
          <a:p>
            <a:r>
              <a:rPr lang="en-US" dirty="0"/>
              <a:t>Click to Edit the Master Title Style</a:t>
            </a:r>
          </a:p>
        </p:txBody>
      </p:sp>
    </p:spTree>
    <p:extLst>
      <p:ext uri="{BB962C8B-B14F-4D97-AF65-F5344CB8AC3E}">
        <p14:creationId xmlns:p14="http://schemas.microsoft.com/office/powerpoint/2010/main" val="1086886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atin typeface="Segoe UI" panose="020B0502040204020203" pitchFamily="34" charset="0"/>
                <a:ea typeface="Segoe UI" panose="020B0502040204020203" pitchFamily="34" charset="0"/>
                <a:cs typeface="Segoe UI" panose="020B0502040204020203" pitchFamily="34" charset="0"/>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fld id="{AC7E75DF-1795-4224-8796-75386AFDF779}" type="datetimeFigureOut">
              <a:rPr lang="en-US" smtClean="0"/>
              <a:pPr/>
              <a:t>9/8/2020</a:t>
            </a:fld>
            <a:endParaRPr lang="en-US" dirty="0"/>
          </a:p>
        </p:txBody>
      </p:sp>
      <p:sp>
        <p:nvSpPr>
          <p:cNvPr id="5" name="Footer Placeholder 4"/>
          <p:cNvSpPr>
            <a:spLocks noGrp="1"/>
          </p:cNvSpPr>
          <p:nvPr>
            <p:ph type="ftr" sz="quarter" idx="11"/>
          </p:nvPr>
        </p:nvSpPr>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fld id="{4B72C52A-5129-4F55-81A9-7734A419C134}" type="slidenum">
              <a:rPr lang="en-US" smtClean="0"/>
              <a:pPr/>
              <a:t>‹#›</a:t>
            </a:fld>
            <a:endParaRPr lang="en-US" dirty="0"/>
          </a:p>
        </p:txBody>
      </p:sp>
      <p:sp>
        <p:nvSpPr>
          <p:cNvPr id="7" name="Line 19"/>
          <p:cNvSpPr>
            <a:spLocks noChangeShapeType="1"/>
          </p:cNvSpPr>
          <p:nvPr userDrawn="1"/>
        </p:nvSpPr>
        <p:spPr bwMode="auto">
          <a:xfrm>
            <a:off x="609601" y="4194853"/>
            <a:ext cx="10972799" cy="0"/>
          </a:xfrm>
          <a:prstGeom prst="line">
            <a:avLst/>
          </a:prstGeom>
          <a:noFill/>
          <a:ln w="6350" cap="sq" cmpd="sng">
            <a:solidFill>
              <a:schemeClr val="tx1">
                <a:lumMod val="50000"/>
                <a:lumOff val="50000"/>
              </a:schemeClr>
            </a:solidFill>
            <a:prstDash val="solid"/>
            <a:round/>
            <a:headEnd/>
            <a:tailEnd/>
          </a:ln>
          <a:effectLst/>
        </p:spPr>
        <p:txBody>
          <a:bodyPr/>
          <a:lstStyle/>
          <a:p>
            <a:pPr>
              <a:spcBef>
                <a:spcPct val="50000"/>
              </a:spcBef>
              <a:defRPr/>
            </a:pPr>
            <a:endParaRPr lang="en-US" sz="1800" dirty="0">
              <a:ln>
                <a:solidFill>
                  <a:schemeClr val="tx1">
                    <a:lumMod val="75000"/>
                    <a:lumOff val="25000"/>
                  </a:schemeClr>
                </a:solidFill>
              </a:ln>
              <a:latin typeface="Segoe UI" panose="020B0502040204020203" pitchFamily="34" charset="0"/>
              <a:ea typeface="Segoe UI" panose="020B0502040204020203" pitchFamily="34" charset="0"/>
              <a:cs typeface="Segoe UI" panose="020B0502040204020203" pitchFamily="34" charset="0"/>
            </a:endParaRPr>
          </a:p>
        </p:txBody>
      </p:sp>
      <p:pic>
        <p:nvPicPr>
          <p:cNvPr id="8" name="Picture 7" descr="logo-hsci.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73025" y="5924741"/>
            <a:ext cx="2607259" cy="576072"/>
          </a:xfrm>
          <a:prstGeom prst="rect">
            <a:avLst/>
          </a:prstGeom>
        </p:spPr>
      </p:pic>
    </p:spTree>
    <p:extLst>
      <p:ext uri="{BB962C8B-B14F-4D97-AF65-F5344CB8AC3E}">
        <p14:creationId xmlns:p14="http://schemas.microsoft.com/office/powerpoint/2010/main" val="641685400"/>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1">
    <p:spTree>
      <p:nvGrpSpPr>
        <p:cNvPr id="1" name=""/>
        <p:cNvGrpSpPr/>
        <p:nvPr/>
      </p:nvGrpSpPr>
      <p:grpSpPr>
        <a:xfrm>
          <a:off x="0" y="0"/>
          <a:ext cx="0" cy="0"/>
          <a:chOff x="0" y="0"/>
          <a:chExt cx="0" cy="0"/>
        </a:xfrm>
      </p:grpSpPr>
      <p:sp>
        <p:nvSpPr>
          <p:cNvPr id="12" name="Subtitle 2"/>
          <p:cNvSpPr>
            <a:spLocks noGrp="1"/>
          </p:cNvSpPr>
          <p:nvPr>
            <p:ph type="subTitle" idx="1" hasCustomPrompt="1"/>
          </p:nvPr>
        </p:nvSpPr>
        <p:spPr>
          <a:xfrm>
            <a:off x="609600" y="4453460"/>
            <a:ext cx="10972800" cy="1136476"/>
          </a:xfrm>
          <a:prstGeom prst="rect">
            <a:avLst/>
          </a:prstGeom>
        </p:spPr>
        <p:txBody>
          <a:bodyPr/>
          <a:lstStyle>
            <a:lvl1pPr marL="0" indent="0" algn="l">
              <a:buNone/>
              <a:defRPr>
                <a:solidFill>
                  <a:schemeClr val="bg2">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7" name="Line 19"/>
          <p:cNvSpPr>
            <a:spLocks noChangeShapeType="1"/>
          </p:cNvSpPr>
          <p:nvPr userDrawn="1"/>
        </p:nvSpPr>
        <p:spPr bwMode="auto">
          <a:xfrm>
            <a:off x="609601" y="4333603"/>
            <a:ext cx="10972799" cy="0"/>
          </a:xfrm>
          <a:prstGeom prst="line">
            <a:avLst/>
          </a:prstGeom>
          <a:noFill/>
          <a:ln w="6350" cap="sq" cmpd="sng">
            <a:solidFill>
              <a:schemeClr val="tx1">
                <a:lumMod val="50000"/>
                <a:lumOff val="50000"/>
              </a:schemeClr>
            </a:solidFill>
            <a:prstDash val="solid"/>
            <a:round/>
            <a:headEnd/>
            <a:tailEnd/>
          </a:ln>
          <a:effectLst/>
        </p:spPr>
        <p:txBody>
          <a:bodyPr/>
          <a:lstStyle/>
          <a:p>
            <a:pPr defTabSz="457200">
              <a:spcBef>
                <a:spcPct val="50000"/>
              </a:spcBef>
              <a:defRPr/>
            </a:pPr>
            <a:endParaRPr lang="en-US" dirty="0">
              <a:ln>
                <a:solidFill>
                  <a:srgbClr val="262626">
                    <a:lumMod val="75000"/>
                    <a:lumOff val="25000"/>
                  </a:srgbClr>
                </a:solidFill>
              </a:ln>
              <a:solidFill>
                <a:srgbClr val="262626"/>
              </a:solidFill>
            </a:endParaRPr>
          </a:p>
        </p:txBody>
      </p:sp>
      <p:sp>
        <p:nvSpPr>
          <p:cNvPr id="8" name="Title 1"/>
          <p:cNvSpPr>
            <a:spLocks noGrp="1"/>
          </p:cNvSpPr>
          <p:nvPr>
            <p:ph type="ctrTitle" hasCustomPrompt="1"/>
          </p:nvPr>
        </p:nvSpPr>
        <p:spPr>
          <a:xfrm>
            <a:off x="609600" y="3338151"/>
            <a:ext cx="10972800" cy="914579"/>
          </a:xfrm>
          <a:prstGeom prst="rect">
            <a:avLst/>
          </a:prstGeom>
        </p:spPr>
        <p:txBody>
          <a:bodyPr/>
          <a:lstStyle>
            <a:lvl1pPr>
              <a:lnSpc>
                <a:spcPct val="100000"/>
              </a:lnSpc>
              <a:defRPr/>
            </a:lvl1pPr>
          </a:lstStyle>
          <a:p>
            <a:r>
              <a:rPr lang="en-US" dirty="0"/>
              <a:t>Click to Edit the Master Title Style</a:t>
            </a:r>
          </a:p>
        </p:txBody>
      </p:sp>
    </p:spTree>
    <p:extLst>
      <p:ext uri="{BB962C8B-B14F-4D97-AF65-F5344CB8AC3E}">
        <p14:creationId xmlns:p14="http://schemas.microsoft.com/office/powerpoint/2010/main" val="8921722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2">
    <p:spTree>
      <p:nvGrpSpPr>
        <p:cNvPr id="1" name=""/>
        <p:cNvGrpSpPr/>
        <p:nvPr/>
      </p:nvGrpSpPr>
      <p:grpSpPr>
        <a:xfrm>
          <a:off x="0" y="0"/>
          <a:ext cx="0" cy="0"/>
          <a:chOff x="0" y="0"/>
          <a:chExt cx="0" cy="0"/>
        </a:xfrm>
      </p:grpSpPr>
      <p:sp>
        <p:nvSpPr>
          <p:cNvPr id="8" name="Subtitle 2"/>
          <p:cNvSpPr>
            <a:spLocks noGrp="1"/>
          </p:cNvSpPr>
          <p:nvPr>
            <p:ph type="subTitle" idx="1" hasCustomPrompt="1"/>
          </p:nvPr>
        </p:nvSpPr>
        <p:spPr>
          <a:xfrm>
            <a:off x="609600" y="4453460"/>
            <a:ext cx="10972800" cy="1136476"/>
          </a:xfrm>
          <a:prstGeom prst="rect">
            <a:avLst/>
          </a:prstGeom>
        </p:spPr>
        <p:txBody>
          <a:bodyPr/>
          <a:lstStyle>
            <a:lvl1pPr marL="0" indent="0" algn="l">
              <a:buNone/>
              <a:defRPr>
                <a:solidFill>
                  <a:schemeClr val="bg2">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9" name="Line 19"/>
          <p:cNvSpPr>
            <a:spLocks noChangeShapeType="1"/>
          </p:cNvSpPr>
          <p:nvPr userDrawn="1"/>
        </p:nvSpPr>
        <p:spPr bwMode="auto">
          <a:xfrm>
            <a:off x="609601" y="4333603"/>
            <a:ext cx="10972799" cy="0"/>
          </a:xfrm>
          <a:prstGeom prst="line">
            <a:avLst/>
          </a:prstGeom>
          <a:noFill/>
          <a:ln w="6350" cap="sq" cmpd="sng">
            <a:solidFill>
              <a:schemeClr val="tx1">
                <a:lumMod val="50000"/>
                <a:lumOff val="50000"/>
              </a:schemeClr>
            </a:solidFill>
            <a:prstDash val="solid"/>
            <a:round/>
            <a:headEnd/>
            <a:tailEnd/>
          </a:ln>
          <a:effectLst/>
        </p:spPr>
        <p:txBody>
          <a:bodyPr/>
          <a:lstStyle/>
          <a:p>
            <a:pPr defTabSz="457200">
              <a:spcBef>
                <a:spcPct val="50000"/>
              </a:spcBef>
              <a:defRPr/>
            </a:pPr>
            <a:endParaRPr lang="en-US" dirty="0">
              <a:ln>
                <a:solidFill>
                  <a:srgbClr val="262626">
                    <a:lumMod val="75000"/>
                    <a:lumOff val="25000"/>
                  </a:srgbClr>
                </a:solidFill>
              </a:ln>
              <a:solidFill>
                <a:srgbClr val="262626"/>
              </a:solidFill>
            </a:endParaRPr>
          </a:p>
        </p:txBody>
      </p:sp>
      <p:sp>
        <p:nvSpPr>
          <p:cNvPr id="10" name="Title 1"/>
          <p:cNvSpPr>
            <a:spLocks noGrp="1"/>
          </p:cNvSpPr>
          <p:nvPr>
            <p:ph type="ctrTitle" hasCustomPrompt="1"/>
          </p:nvPr>
        </p:nvSpPr>
        <p:spPr>
          <a:xfrm>
            <a:off x="609600" y="3338151"/>
            <a:ext cx="10972800" cy="914579"/>
          </a:xfrm>
          <a:prstGeom prst="rect">
            <a:avLst/>
          </a:prstGeom>
        </p:spPr>
        <p:txBody>
          <a:bodyPr/>
          <a:lstStyle>
            <a:lvl1pPr>
              <a:lnSpc>
                <a:spcPct val="100000"/>
              </a:lnSpc>
              <a:defRPr/>
            </a:lvl1pPr>
          </a:lstStyle>
          <a:p>
            <a:r>
              <a:rPr lang="en-US" dirty="0"/>
              <a:t>Click to Edit the Master Title Style</a:t>
            </a:r>
          </a:p>
        </p:txBody>
      </p:sp>
    </p:spTree>
    <p:extLst>
      <p:ext uri="{BB962C8B-B14F-4D97-AF65-F5344CB8AC3E}">
        <p14:creationId xmlns:p14="http://schemas.microsoft.com/office/powerpoint/2010/main" val="28970664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3">
    <p:spTree>
      <p:nvGrpSpPr>
        <p:cNvPr id="1" name=""/>
        <p:cNvGrpSpPr/>
        <p:nvPr/>
      </p:nvGrpSpPr>
      <p:grpSpPr>
        <a:xfrm>
          <a:off x="0" y="0"/>
          <a:ext cx="0" cy="0"/>
          <a:chOff x="0" y="0"/>
          <a:chExt cx="0" cy="0"/>
        </a:xfrm>
      </p:grpSpPr>
      <p:sp>
        <p:nvSpPr>
          <p:cNvPr id="7" name="Subtitle 2"/>
          <p:cNvSpPr>
            <a:spLocks noGrp="1"/>
          </p:cNvSpPr>
          <p:nvPr>
            <p:ph type="subTitle" idx="1" hasCustomPrompt="1"/>
          </p:nvPr>
        </p:nvSpPr>
        <p:spPr>
          <a:xfrm>
            <a:off x="609600" y="4453460"/>
            <a:ext cx="10972800" cy="1136476"/>
          </a:xfrm>
          <a:prstGeom prst="rect">
            <a:avLst/>
          </a:prstGeom>
        </p:spPr>
        <p:txBody>
          <a:bodyPr/>
          <a:lstStyle>
            <a:lvl1pPr marL="0" indent="0" algn="l">
              <a:buNone/>
              <a:defRPr>
                <a:solidFill>
                  <a:schemeClr val="bg2">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6" name="Title 1"/>
          <p:cNvSpPr>
            <a:spLocks noGrp="1"/>
          </p:cNvSpPr>
          <p:nvPr>
            <p:ph type="ctrTitle" hasCustomPrompt="1"/>
          </p:nvPr>
        </p:nvSpPr>
        <p:spPr>
          <a:xfrm>
            <a:off x="609600" y="3338151"/>
            <a:ext cx="10972800" cy="914579"/>
          </a:xfrm>
          <a:prstGeom prst="rect">
            <a:avLst/>
          </a:prstGeom>
        </p:spPr>
        <p:txBody>
          <a:bodyPr/>
          <a:lstStyle>
            <a:lvl1pPr>
              <a:lnSpc>
                <a:spcPct val="100000"/>
              </a:lnSpc>
              <a:defRPr/>
            </a:lvl1pPr>
          </a:lstStyle>
          <a:p>
            <a:r>
              <a:rPr lang="en-US" dirty="0"/>
              <a:t>Click to Edit the Master Title Style</a:t>
            </a:r>
          </a:p>
        </p:txBody>
      </p:sp>
    </p:spTree>
    <p:extLst>
      <p:ext uri="{BB962C8B-B14F-4D97-AF65-F5344CB8AC3E}">
        <p14:creationId xmlns:p14="http://schemas.microsoft.com/office/powerpoint/2010/main" val="6303575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4421485"/>
            <a:ext cx="10972800" cy="1362075"/>
          </a:xfrm>
          <a:prstGeom prst="rect">
            <a:avLst/>
          </a:prstGeom>
        </p:spPr>
        <p:txBody>
          <a:bodyPr anchor="t">
            <a:normAutofit/>
          </a:bodyPr>
          <a:lstStyle>
            <a:lvl1pPr algn="l">
              <a:defRPr sz="3600" b="1" cap="none"/>
            </a:lvl1pPr>
          </a:lstStyle>
          <a:p>
            <a:r>
              <a:rPr lang="en-US" dirty="0"/>
              <a:t>Click to Edit the Master Title Style</a:t>
            </a:r>
          </a:p>
        </p:txBody>
      </p:sp>
      <p:sp>
        <p:nvSpPr>
          <p:cNvPr id="3" name="Text Placeholder 2"/>
          <p:cNvSpPr>
            <a:spLocks noGrp="1"/>
          </p:cNvSpPr>
          <p:nvPr>
            <p:ph type="body" idx="1" hasCustomPrompt="1"/>
          </p:nvPr>
        </p:nvSpPr>
        <p:spPr>
          <a:xfrm>
            <a:off x="609600" y="2605089"/>
            <a:ext cx="10972800" cy="1500187"/>
          </a:xfrm>
          <a:prstGeom prst="rect">
            <a:avLst/>
          </a:prstGeom>
        </p:spPr>
        <p:txBody>
          <a:bodyPr anchor="b"/>
          <a:lstStyle>
            <a:lvl1pPr marL="0" indent="0">
              <a:buNone/>
              <a:defRPr sz="20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7" name="Line 19"/>
          <p:cNvSpPr>
            <a:spLocks noChangeShapeType="1"/>
          </p:cNvSpPr>
          <p:nvPr userDrawn="1"/>
        </p:nvSpPr>
        <p:spPr bwMode="auto">
          <a:xfrm>
            <a:off x="609601" y="4194853"/>
            <a:ext cx="10972799" cy="0"/>
          </a:xfrm>
          <a:prstGeom prst="line">
            <a:avLst/>
          </a:prstGeom>
          <a:noFill/>
          <a:ln w="6350" cap="sq" cmpd="sng">
            <a:solidFill>
              <a:schemeClr val="tx1">
                <a:lumMod val="50000"/>
                <a:lumOff val="50000"/>
              </a:schemeClr>
            </a:solidFill>
            <a:prstDash val="solid"/>
            <a:round/>
            <a:headEnd/>
            <a:tailEnd/>
          </a:ln>
          <a:effectLst/>
        </p:spPr>
        <p:txBody>
          <a:bodyPr/>
          <a:lstStyle/>
          <a:p>
            <a:pPr defTabSz="457200">
              <a:spcBef>
                <a:spcPct val="50000"/>
              </a:spcBef>
              <a:defRPr/>
            </a:pPr>
            <a:endParaRPr lang="en-US" dirty="0">
              <a:ln>
                <a:solidFill>
                  <a:srgbClr val="262626">
                    <a:lumMod val="75000"/>
                    <a:lumOff val="25000"/>
                  </a:srgbClr>
                </a:solidFill>
              </a:ln>
              <a:solidFill>
                <a:srgbClr val="262626"/>
              </a:solidFill>
            </a:endParaRPr>
          </a:p>
        </p:txBody>
      </p:sp>
    </p:spTree>
    <p:extLst>
      <p:ext uri="{BB962C8B-B14F-4D97-AF65-F5344CB8AC3E}">
        <p14:creationId xmlns:p14="http://schemas.microsoft.com/office/powerpoint/2010/main" val="15504087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endParaRPr lang="en-US" dirty="0">
              <a:solidFill>
                <a:srgbClr val="262626">
                  <a:tint val="75000"/>
                </a:srgbClr>
              </a:solidFill>
            </a:endParaRPr>
          </a:p>
        </p:txBody>
      </p:sp>
      <p:sp>
        <p:nvSpPr>
          <p:cNvPr id="10" name="Title 1"/>
          <p:cNvSpPr>
            <a:spLocks noGrp="1"/>
          </p:cNvSpPr>
          <p:nvPr>
            <p:ph type="title" hasCustomPrompt="1"/>
          </p:nvPr>
        </p:nvSpPr>
        <p:spPr>
          <a:xfrm>
            <a:off x="609600" y="89460"/>
            <a:ext cx="10972800" cy="958432"/>
          </a:xfrm>
        </p:spPr>
        <p:txBody>
          <a:bodyPr/>
          <a:lstStyle>
            <a:lvl1pPr>
              <a:defRPr>
                <a:solidFill>
                  <a:schemeClr val="tx1"/>
                </a:solidFill>
              </a:defRPr>
            </a:lvl1pPr>
          </a:lstStyle>
          <a:p>
            <a:r>
              <a:rPr lang="en-US" dirty="0"/>
              <a:t>Click to Edit the Master Title Style</a:t>
            </a:r>
          </a:p>
        </p:txBody>
      </p:sp>
      <p:sp>
        <p:nvSpPr>
          <p:cNvPr id="11" name="Text Placeholder 2"/>
          <p:cNvSpPr>
            <a:spLocks noGrp="1"/>
          </p:cNvSpPr>
          <p:nvPr>
            <p:ph idx="1" hasCustomPrompt="1"/>
          </p:nvPr>
        </p:nvSpPr>
        <p:spPr>
          <a:xfrm>
            <a:off x="609601" y="1431344"/>
            <a:ext cx="10972799" cy="4151577"/>
          </a:xfrm>
          <a:prstGeom prst="rect">
            <a:avLst/>
          </a:prstGeom>
          <a:ln>
            <a:noFill/>
          </a:ln>
        </p:spPr>
        <p:txBody>
          <a:bodyPr vert="horz" lIns="0" tIns="0" rIns="0" bIns="0" rtlCol="0">
            <a:normAutofit/>
          </a:bodyPr>
          <a:lstStyle>
            <a:lvl1pPr>
              <a:defRPr sz="3200">
                <a:solidFill>
                  <a:schemeClr val="tx1">
                    <a:lumMod val="75000"/>
                    <a:lumOff val="25000"/>
                  </a:schemeClr>
                </a:solidFill>
              </a:defRPr>
            </a:lvl1pPr>
            <a:lvl2pPr marL="742950" indent="-285750">
              <a:buFont typeface="Arial"/>
              <a:buChar char="•"/>
              <a:defRPr sz="2800"/>
            </a:lvl2pPr>
            <a:lvl3pPr>
              <a:defRPr sz="2400">
                <a:solidFill>
                  <a:schemeClr val="accent2"/>
                </a:solidFill>
              </a:defRPr>
            </a:lvl3pPr>
            <a:lvl4pPr marL="1600200" indent="-228600">
              <a:buFont typeface="Arial"/>
              <a:buChar char="•"/>
              <a:defRPr sz="2000">
                <a:solidFill>
                  <a:schemeClr val="tx1">
                    <a:lumMod val="75000"/>
                    <a:lumOff val="25000"/>
                  </a:schemeClr>
                </a:solidFill>
              </a:defRPr>
            </a:lvl4pPr>
            <a:lvl5pPr marL="2057400" indent="-228600">
              <a:buClrTx/>
              <a:buFont typeface="Arial"/>
              <a:buChar char="•"/>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587080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8" name="Footer Placeholder 7"/>
          <p:cNvSpPr>
            <a:spLocks noGrp="1"/>
          </p:cNvSpPr>
          <p:nvPr>
            <p:ph type="ftr" sz="quarter" idx="10"/>
          </p:nvPr>
        </p:nvSpPr>
        <p:spPr/>
        <p:txBody>
          <a:bodyPr/>
          <a:lstStyle/>
          <a:p>
            <a:endParaRPr lang="en-US" dirty="0">
              <a:solidFill>
                <a:srgbClr val="262626">
                  <a:tint val="75000"/>
                </a:srgbClr>
              </a:solidFill>
            </a:endParaRPr>
          </a:p>
        </p:txBody>
      </p:sp>
      <p:sp>
        <p:nvSpPr>
          <p:cNvPr id="18" name="Title 1"/>
          <p:cNvSpPr>
            <a:spLocks noGrp="1"/>
          </p:cNvSpPr>
          <p:nvPr>
            <p:ph type="title" hasCustomPrompt="1"/>
          </p:nvPr>
        </p:nvSpPr>
        <p:spPr>
          <a:xfrm>
            <a:off x="609600" y="293179"/>
            <a:ext cx="10972800" cy="958432"/>
          </a:xfrm>
        </p:spPr>
        <p:txBody>
          <a:bodyPr/>
          <a:lstStyle>
            <a:lvl1pPr>
              <a:defRPr>
                <a:solidFill>
                  <a:schemeClr val="tx2"/>
                </a:solidFill>
              </a:defRPr>
            </a:lvl1pPr>
          </a:lstStyle>
          <a:p>
            <a:r>
              <a:rPr lang="en-US" dirty="0"/>
              <a:t>Click to Edit the Master Title Style</a:t>
            </a:r>
          </a:p>
        </p:txBody>
      </p:sp>
      <p:sp>
        <p:nvSpPr>
          <p:cNvPr id="19" name="Text Placeholder 2"/>
          <p:cNvSpPr>
            <a:spLocks noGrp="1"/>
          </p:cNvSpPr>
          <p:nvPr>
            <p:ph type="body" idx="1" hasCustomPrompt="1"/>
          </p:nvPr>
        </p:nvSpPr>
        <p:spPr>
          <a:xfrm>
            <a:off x="609600" y="1518335"/>
            <a:ext cx="5386917" cy="561147"/>
          </a:xfrm>
        </p:spPr>
        <p:txBody>
          <a:bodyPr anchor="ctr" anchorCtr="0">
            <a:normAutofit/>
          </a:bodyPr>
          <a:lstStyle>
            <a:lvl1pPr marL="0" indent="0">
              <a:buNone/>
              <a:defRPr sz="22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 </a:t>
            </a:r>
          </a:p>
        </p:txBody>
      </p:sp>
      <p:sp>
        <p:nvSpPr>
          <p:cNvPr id="20" name="Content Placeholder 3"/>
          <p:cNvSpPr>
            <a:spLocks noGrp="1"/>
          </p:cNvSpPr>
          <p:nvPr>
            <p:ph sz="half" idx="2" hasCustomPrompt="1"/>
          </p:nvPr>
        </p:nvSpPr>
        <p:spPr>
          <a:xfrm>
            <a:off x="609600" y="2128489"/>
            <a:ext cx="5386917" cy="3549681"/>
          </a:xfrm>
        </p:spPr>
        <p:txBody>
          <a:bodyPr/>
          <a:lstStyle>
            <a:lvl1pPr>
              <a:buClrTx/>
              <a:defRPr sz="3200">
                <a:solidFill>
                  <a:schemeClr val="tx1">
                    <a:lumMod val="75000"/>
                    <a:lumOff val="25000"/>
                  </a:schemeClr>
                </a:solidFill>
              </a:defRPr>
            </a:lvl1pPr>
            <a:lvl2pPr marL="742950" indent="-285750">
              <a:buClrTx/>
              <a:buFont typeface="Arial"/>
              <a:buChar char="•"/>
              <a:defRPr sz="2800">
                <a:solidFill>
                  <a:schemeClr val="bg2">
                    <a:lumMod val="50000"/>
                  </a:schemeClr>
                </a:solidFill>
              </a:defRPr>
            </a:lvl2pPr>
            <a:lvl3pPr>
              <a:buClrTx/>
              <a:defRPr sz="2400">
                <a:solidFill>
                  <a:schemeClr val="accent2"/>
                </a:solidFill>
              </a:defRPr>
            </a:lvl3pPr>
            <a:lvl4pPr marL="1600200" indent="-228600">
              <a:buFont typeface="Arial"/>
              <a:buChar char="•"/>
              <a:defRPr sz="2000">
                <a:solidFill>
                  <a:schemeClr val="tx1">
                    <a:lumMod val="75000"/>
                    <a:lumOff val="25000"/>
                  </a:schemeClr>
                </a:solidFill>
              </a:defRPr>
            </a:lvl4pPr>
            <a:lvl5pPr marL="2057400" indent="-228600">
              <a:buFont typeface="Arial"/>
              <a:buChar char="•"/>
              <a:defRPr sz="1800">
                <a:solidFill>
                  <a:schemeClr val="tx1">
                    <a:lumMod val="75000"/>
                    <a:lumOff val="25000"/>
                  </a:schemeClr>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4"/>
          <p:cNvSpPr>
            <a:spLocks noGrp="1"/>
          </p:cNvSpPr>
          <p:nvPr>
            <p:ph type="body" sz="quarter" idx="3" hasCustomPrompt="1"/>
          </p:nvPr>
        </p:nvSpPr>
        <p:spPr>
          <a:xfrm>
            <a:off x="6193368" y="1521509"/>
            <a:ext cx="5389033" cy="561147"/>
          </a:xfrm>
        </p:spPr>
        <p:txBody>
          <a:bodyPr anchor="ctr" anchorCtr="0">
            <a:normAutofit/>
          </a:bodyPr>
          <a:lstStyle>
            <a:lvl1pPr marL="0" indent="0">
              <a:buNone/>
              <a:defRPr sz="22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 </a:t>
            </a:r>
          </a:p>
        </p:txBody>
      </p:sp>
      <p:sp>
        <p:nvSpPr>
          <p:cNvPr id="22" name="Content Placeholder 5"/>
          <p:cNvSpPr>
            <a:spLocks noGrp="1"/>
          </p:cNvSpPr>
          <p:nvPr>
            <p:ph sz="quarter" idx="4" hasCustomPrompt="1"/>
          </p:nvPr>
        </p:nvSpPr>
        <p:spPr>
          <a:xfrm>
            <a:off x="6193368" y="2128489"/>
            <a:ext cx="5389033" cy="3549680"/>
          </a:xfrm>
        </p:spPr>
        <p:txBody>
          <a:bodyPr>
            <a:normAutofit/>
          </a:bodyPr>
          <a:lstStyle>
            <a:lvl1pPr marL="285750" indent="-347472" algn="l" defTabSz="457200" rtl="0" eaLnBrk="1" latinLnBrk="0" hangingPunct="1">
              <a:spcBef>
                <a:spcPts val="0"/>
              </a:spcBef>
              <a:buClrTx/>
              <a:buFont typeface="Arial"/>
              <a:buChar char="•"/>
              <a:defRPr lang="en-US" sz="3200" kern="1200" dirty="0" smtClean="0">
                <a:solidFill>
                  <a:schemeClr val="tx1">
                    <a:lumMod val="75000"/>
                    <a:lumOff val="25000"/>
                  </a:schemeClr>
                </a:solidFill>
                <a:latin typeface="Calibri Light" panose="020F0302020204030204" pitchFamily="34" charset="0"/>
                <a:ea typeface="+mn-ea"/>
                <a:cs typeface="+mn-cs"/>
              </a:defRPr>
            </a:lvl1pPr>
            <a:lvl2pPr marL="742950" indent="-285750" algn="l" defTabSz="457200" rtl="0" eaLnBrk="1" latinLnBrk="0" hangingPunct="1">
              <a:spcBef>
                <a:spcPts val="0"/>
              </a:spcBef>
              <a:buClrTx/>
              <a:buFont typeface="Arial"/>
              <a:buChar char="•"/>
              <a:defRPr lang="en-US" sz="3200" kern="1200" dirty="0" smtClean="0">
                <a:solidFill>
                  <a:schemeClr val="tx1">
                    <a:lumMod val="75000"/>
                    <a:lumOff val="25000"/>
                  </a:schemeClr>
                </a:solidFill>
                <a:latin typeface="Calibri Light" panose="020F0302020204030204" pitchFamily="34" charset="0"/>
                <a:ea typeface="+mn-ea"/>
                <a:cs typeface="+mn-cs"/>
              </a:defRPr>
            </a:lvl2pPr>
            <a:lvl3pPr marL="1143000" indent="-228600" algn="l" defTabSz="457200" rtl="0" eaLnBrk="1" latinLnBrk="0" hangingPunct="1">
              <a:spcBef>
                <a:spcPts val="0"/>
              </a:spcBef>
              <a:buClrTx/>
              <a:buFont typeface="Arial"/>
              <a:buChar char="•"/>
              <a:defRPr lang="en-US" sz="3200" kern="1200" dirty="0" smtClean="0">
                <a:solidFill>
                  <a:schemeClr val="tx1">
                    <a:lumMod val="75000"/>
                    <a:lumOff val="25000"/>
                  </a:schemeClr>
                </a:solidFill>
                <a:latin typeface="Calibri Light" panose="020F0302020204030204" pitchFamily="34" charset="0"/>
                <a:ea typeface="+mn-ea"/>
                <a:cs typeface="+mn-cs"/>
              </a:defRPr>
            </a:lvl3pPr>
            <a:lvl4pPr marL="1600200" indent="-228600" algn="l" defTabSz="457200" rtl="0" eaLnBrk="1" latinLnBrk="0" hangingPunct="1">
              <a:spcBef>
                <a:spcPts val="0"/>
              </a:spcBef>
              <a:buClrTx/>
              <a:buFont typeface="Arial"/>
              <a:buChar char="•"/>
              <a:defRPr lang="en-US" sz="3200" kern="1200" dirty="0" smtClean="0">
                <a:solidFill>
                  <a:schemeClr val="tx1">
                    <a:lumMod val="75000"/>
                    <a:lumOff val="25000"/>
                  </a:schemeClr>
                </a:solidFill>
                <a:latin typeface="Calibri Light" panose="020F0302020204030204" pitchFamily="34" charset="0"/>
                <a:ea typeface="+mn-ea"/>
                <a:cs typeface="+mn-cs"/>
              </a:defRPr>
            </a:lvl4pPr>
            <a:lvl5pPr marL="2057400" indent="-228600" algn="l" defTabSz="457200" rtl="0" eaLnBrk="1" latinLnBrk="0" hangingPunct="1">
              <a:spcBef>
                <a:spcPts val="0"/>
              </a:spcBef>
              <a:buClrTx/>
              <a:buFont typeface="Arial"/>
              <a:buChar char="•"/>
              <a:defRPr lang="en-US" sz="3200" kern="1200" dirty="0">
                <a:solidFill>
                  <a:schemeClr val="tx1">
                    <a:lumMod val="75000"/>
                    <a:lumOff val="25000"/>
                  </a:schemeClr>
                </a:solidFill>
                <a:latin typeface="Calibri Light" panose="020F0302020204030204" pitchFamily="34" charset="0"/>
                <a:ea typeface="+mn-ea"/>
                <a:cs typeface="+mn-cs"/>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19909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srgbClr val="262626">
                  <a:tint val="75000"/>
                </a:srgbClr>
              </a:solidFill>
            </a:endParaRPr>
          </a:p>
        </p:txBody>
      </p:sp>
      <p:sp>
        <p:nvSpPr>
          <p:cNvPr id="4" name="Title 1"/>
          <p:cNvSpPr>
            <a:spLocks noGrp="1"/>
          </p:cNvSpPr>
          <p:nvPr>
            <p:ph type="title" hasCustomPrompt="1"/>
          </p:nvPr>
        </p:nvSpPr>
        <p:spPr>
          <a:xfrm>
            <a:off x="609599" y="168051"/>
            <a:ext cx="10972800" cy="958432"/>
          </a:xfrm>
        </p:spPr>
        <p:txBody>
          <a:bodyPr/>
          <a:lstStyle>
            <a:lvl1pPr>
              <a:defRPr>
                <a:solidFill>
                  <a:schemeClr val="tx1"/>
                </a:solidFill>
              </a:defRPr>
            </a:lvl1pPr>
          </a:lstStyle>
          <a:p>
            <a:r>
              <a:rPr lang="en-US" dirty="0"/>
              <a:t>Click to Edit the Master Title Style</a:t>
            </a:r>
          </a:p>
        </p:txBody>
      </p:sp>
    </p:spTree>
    <p:extLst>
      <p:ext uri="{BB962C8B-B14F-4D97-AF65-F5344CB8AC3E}">
        <p14:creationId xmlns:p14="http://schemas.microsoft.com/office/powerpoint/2010/main" val="11506273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9717" y="4584432"/>
            <a:ext cx="7315200" cy="438376"/>
          </a:xfrm>
          <a:prstGeom prst="rect">
            <a:avLst/>
          </a:prstGeom>
        </p:spPr>
        <p:txBody>
          <a:bodyPr anchor="b"/>
          <a:lstStyle>
            <a:lvl1pPr algn="l">
              <a:defRPr sz="2000" b="0" i="0"/>
            </a:lvl1pPr>
          </a:lstStyle>
          <a:p>
            <a:r>
              <a:rPr lang="en-US" dirty="0"/>
              <a:t>Click to Edit the Master Title Style</a:t>
            </a:r>
          </a:p>
        </p:txBody>
      </p:sp>
      <p:sp>
        <p:nvSpPr>
          <p:cNvPr id="3" name="Picture Placeholder 2"/>
          <p:cNvSpPr>
            <a:spLocks noGrp="1"/>
          </p:cNvSpPr>
          <p:nvPr>
            <p:ph type="pic" idx="1"/>
          </p:nvPr>
        </p:nvSpPr>
        <p:spPr>
          <a:xfrm>
            <a:off x="2389717" y="457200"/>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hasCustomPrompt="1"/>
          </p:nvPr>
        </p:nvSpPr>
        <p:spPr>
          <a:xfrm>
            <a:off x="2389717" y="5151170"/>
            <a:ext cx="7315200" cy="622566"/>
          </a:xfrm>
          <a:prstGeom prst="rect">
            <a:avLst/>
          </a:prstGeom>
        </p:spPr>
        <p:txBody>
          <a:bodyPr>
            <a:normAutofit/>
          </a:bodyPr>
          <a:lstStyle>
            <a:lvl1pPr marL="0" indent="0">
              <a:buNone/>
              <a:defRPr sz="1600">
                <a:solidFill>
                  <a:schemeClr val="bg2">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Footer Placeholder 4"/>
          <p:cNvSpPr>
            <a:spLocks noGrp="1"/>
          </p:cNvSpPr>
          <p:nvPr>
            <p:ph type="ftr" sz="quarter" idx="10"/>
          </p:nvPr>
        </p:nvSpPr>
        <p:spPr/>
        <p:txBody>
          <a:bodyPr/>
          <a:lstStyle/>
          <a:p>
            <a:endParaRPr lang="en-US" dirty="0">
              <a:solidFill>
                <a:srgbClr val="262626">
                  <a:tint val="75000"/>
                </a:srgbClr>
              </a:solidFill>
            </a:endParaRPr>
          </a:p>
        </p:txBody>
      </p:sp>
    </p:spTree>
    <p:extLst>
      <p:ext uri="{BB962C8B-B14F-4D97-AF65-F5344CB8AC3E}">
        <p14:creationId xmlns:p14="http://schemas.microsoft.com/office/powerpoint/2010/main" val="29977420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74088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Title 1">
    <p:spTree>
      <p:nvGrpSpPr>
        <p:cNvPr id="1" name=""/>
        <p:cNvGrpSpPr/>
        <p:nvPr/>
      </p:nvGrpSpPr>
      <p:grpSpPr>
        <a:xfrm>
          <a:off x="0" y="0"/>
          <a:ext cx="0" cy="0"/>
          <a:chOff x="0" y="0"/>
          <a:chExt cx="0" cy="0"/>
        </a:xfrm>
      </p:grpSpPr>
      <p:sp>
        <p:nvSpPr>
          <p:cNvPr id="12" name="Subtitle 2"/>
          <p:cNvSpPr>
            <a:spLocks noGrp="1"/>
          </p:cNvSpPr>
          <p:nvPr>
            <p:ph type="subTitle" idx="1" hasCustomPrompt="1"/>
          </p:nvPr>
        </p:nvSpPr>
        <p:spPr>
          <a:xfrm>
            <a:off x="609600" y="4453460"/>
            <a:ext cx="10972800" cy="1136476"/>
          </a:xfrm>
          <a:prstGeom prst="rect">
            <a:avLst/>
          </a:prstGeom>
        </p:spPr>
        <p:txBody>
          <a:bodyPr/>
          <a:lstStyle>
            <a:lvl1pPr marL="0" indent="0" algn="l">
              <a:buNone/>
              <a:defRPr>
                <a:solidFill>
                  <a:schemeClr val="bg2">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7" name="Line 19"/>
          <p:cNvSpPr>
            <a:spLocks noChangeShapeType="1"/>
          </p:cNvSpPr>
          <p:nvPr userDrawn="1"/>
        </p:nvSpPr>
        <p:spPr bwMode="auto">
          <a:xfrm>
            <a:off x="609601" y="4333603"/>
            <a:ext cx="10972799" cy="0"/>
          </a:xfrm>
          <a:prstGeom prst="line">
            <a:avLst/>
          </a:prstGeom>
          <a:noFill/>
          <a:ln w="6350" cap="sq" cmpd="sng">
            <a:solidFill>
              <a:schemeClr val="tx1">
                <a:lumMod val="50000"/>
                <a:lumOff val="50000"/>
              </a:schemeClr>
            </a:solidFill>
            <a:prstDash val="solid"/>
            <a:round/>
            <a:headEnd/>
            <a:tailEnd/>
          </a:ln>
          <a:effectLst/>
        </p:spPr>
        <p:txBody>
          <a:bodyPr/>
          <a:lstStyle/>
          <a:p>
            <a:pPr defTabSz="457200">
              <a:spcBef>
                <a:spcPct val="50000"/>
              </a:spcBef>
              <a:defRPr/>
            </a:pPr>
            <a:endParaRPr lang="en-US" sz="1800" dirty="0">
              <a:ln>
                <a:solidFill>
                  <a:srgbClr val="262626">
                    <a:lumMod val="75000"/>
                    <a:lumOff val="25000"/>
                  </a:srgbClr>
                </a:solidFill>
              </a:ln>
              <a:solidFill>
                <a:srgbClr val="262626"/>
              </a:solidFill>
            </a:endParaRPr>
          </a:p>
        </p:txBody>
      </p:sp>
      <p:sp>
        <p:nvSpPr>
          <p:cNvPr id="8" name="Title 1"/>
          <p:cNvSpPr>
            <a:spLocks noGrp="1"/>
          </p:cNvSpPr>
          <p:nvPr>
            <p:ph type="ctrTitle" hasCustomPrompt="1"/>
          </p:nvPr>
        </p:nvSpPr>
        <p:spPr>
          <a:xfrm>
            <a:off x="609600" y="3338151"/>
            <a:ext cx="10972800" cy="914579"/>
          </a:xfrm>
          <a:prstGeom prst="rect">
            <a:avLst/>
          </a:prstGeom>
        </p:spPr>
        <p:txBody>
          <a:bodyPr/>
          <a:lstStyle>
            <a:lvl1pPr>
              <a:lnSpc>
                <a:spcPct val="100000"/>
              </a:lnSpc>
              <a:defRPr/>
            </a:lvl1pPr>
          </a:lstStyle>
          <a:p>
            <a:r>
              <a:rPr lang="en-US" dirty="0"/>
              <a:t>Click to Edit the Master Title Style</a:t>
            </a:r>
          </a:p>
        </p:txBody>
      </p:sp>
    </p:spTree>
    <p:extLst>
      <p:ext uri="{BB962C8B-B14F-4D97-AF65-F5344CB8AC3E}">
        <p14:creationId xmlns:p14="http://schemas.microsoft.com/office/powerpoint/2010/main" val="316423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AC7E75DF-1795-4224-8796-75386AFDF779}" type="datetimeFigureOut">
              <a:rPr lang="en-US" smtClean="0"/>
              <a:t>9/8/2020</a:t>
            </a:fld>
            <a:endParaRPr lang="en-US" dirty="0"/>
          </a:p>
        </p:txBody>
      </p:sp>
      <p:sp>
        <p:nvSpPr>
          <p:cNvPr id="6" name="Footer Placeholder 5"/>
          <p:cNvSpPr>
            <a:spLocks noGrp="1"/>
          </p:cNvSpPr>
          <p:nvPr>
            <p:ph type="ftr" sz="quarter" idx="11"/>
          </p:nvPr>
        </p:nvSpPr>
        <p:spPr/>
        <p:txBody>
          <a:bodyPr/>
          <a:lstStyle/>
          <a:p>
            <a:r>
              <a:rPr lang="en-US" dirty="0"/>
              <a:t>2</a:t>
            </a:r>
          </a:p>
        </p:txBody>
      </p:sp>
      <p:sp>
        <p:nvSpPr>
          <p:cNvPr id="7" name="Slide Number Placeholder 6"/>
          <p:cNvSpPr>
            <a:spLocks noGrp="1"/>
          </p:cNvSpPr>
          <p:nvPr>
            <p:ph type="sldNum" sz="quarter" idx="12"/>
          </p:nvPr>
        </p:nvSpPr>
        <p:spPr/>
        <p:txBody>
          <a:bodyPr/>
          <a:lstStyle/>
          <a:p>
            <a:fld id="{4B72C52A-5129-4F55-81A9-7734A419C134}" type="slidenum">
              <a:rPr lang="en-US" smtClean="0"/>
              <a:t>‹#›</a:t>
            </a:fld>
            <a:endParaRPr lang="en-US" dirty="0"/>
          </a:p>
        </p:txBody>
      </p:sp>
    </p:spTree>
    <p:extLst>
      <p:ext uri="{BB962C8B-B14F-4D97-AF65-F5344CB8AC3E}">
        <p14:creationId xmlns:p14="http://schemas.microsoft.com/office/powerpoint/2010/main" val="1851605265"/>
      </p:ext>
    </p:extLst>
  </p:cSld>
  <p:clrMapOvr>
    <a:masterClrMapping/>
  </p:clrMapOvr>
  <p:timing>
    <p:tnLst>
      <p:par>
        <p:cTn id="1" dur="indefinite" restart="never" nodeType="tmRoot"/>
      </p:par>
    </p:tnLst>
  </p:timing>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_Title 2">
    <p:spTree>
      <p:nvGrpSpPr>
        <p:cNvPr id="1" name=""/>
        <p:cNvGrpSpPr/>
        <p:nvPr/>
      </p:nvGrpSpPr>
      <p:grpSpPr>
        <a:xfrm>
          <a:off x="0" y="0"/>
          <a:ext cx="0" cy="0"/>
          <a:chOff x="0" y="0"/>
          <a:chExt cx="0" cy="0"/>
        </a:xfrm>
      </p:grpSpPr>
      <p:sp>
        <p:nvSpPr>
          <p:cNvPr id="8" name="Subtitle 2"/>
          <p:cNvSpPr>
            <a:spLocks noGrp="1"/>
          </p:cNvSpPr>
          <p:nvPr>
            <p:ph type="subTitle" idx="1" hasCustomPrompt="1"/>
          </p:nvPr>
        </p:nvSpPr>
        <p:spPr>
          <a:xfrm>
            <a:off x="609600" y="4453460"/>
            <a:ext cx="10972800" cy="1136476"/>
          </a:xfrm>
          <a:prstGeom prst="rect">
            <a:avLst/>
          </a:prstGeom>
        </p:spPr>
        <p:txBody>
          <a:bodyPr/>
          <a:lstStyle>
            <a:lvl1pPr marL="0" indent="0" algn="l">
              <a:buNone/>
              <a:defRPr>
                <a:solidFill>
                  <a:schemeClr val="bg2">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9" name="Line 19"/>
          <p:cNvSpPr>
            <a:spLocks noChangeShapeType="1"/>
          </p:cNvSpPr>
          <p:nvPr userDrawn="1"/>
        </p:nvSpPr>
        <p:spPr bwMode="auto">
          <a:xfrm>
            <a:off x="609601" y="4333603"/>
            <a:ext cx="10972799" cy="0"/>
          </a:xfrm>
          <a:prstGeom prst="line">
            <a:avLst/>
          </a:prstGeom>
          <a:noFill/>
          <a:ln w="6350" cap="sq" cmpd="sng">
            <a:solidFill>
              <a:schemeClr val="tx1">
                <a:lumMod val="50000"/>
                <a:lumOff val="50000"/>
              </a:schemeClr>
            </a:solidFill>
            <a:prstDash val="solid"/>
            <a:round/>
            <a:headEnd/>
            <a:tailEnd/>
          </a:ln>
          <a:effectLst/>
        </p:spPr>
        <p:txBody>
          <a:bodyPr/>
          <a:lstStyle/>
          <a:p>
            <a:pPr defTabSz="457200">
              <a:spcBef>
                <a:spcPct val="50000"/>
              </a:spcBef>
              <a:defRPr/>
            </a:pPr>
            <a:endParaRPr lang="en-US" sz="1800" dirty="0">
              <a:ln>
                <a:solidFill>
                  <a:srgbClr val="262626">
                    <a:lumMod val="75000"/>
                    <a:lumOff val="25000"/>
                  </a:srgbClr>
                </a:solidFill>
              </a:ln>
              <a:solidFill>
                <a:srgbClr val="262626"/>
              </a:solidFill>
            </a:endParaRPr>
          </a:p>
        </p:txBody>
      </p:sp>
      <p:sp>
        <p:nvSpPr>
          <p:cNvPr id="10" name="Title 1"/>
          <p:cNvSpPr>
            <a:spLocks noGrp="1"/>
          </p:cNvSpPr>
          <p:nvPr>
            <p:ph type="ctrTitle" hasCustomPrompt="1"/>
          </p:nvPr>
        </p:nvSpPr>
        <p:spPr>
          <a:xfrm>
            <a:off x="609600" y="3338151"/>
            <a:ext cx="10972800" cy="914579"/>
          </a:xfrm>
          <a:prstGeom prst="rect">
            <a:avLst/>
          </a:prstGeom>
        </p:spPr>
        <p:txBody>
          <a:bodyPr/>
          <a:lstStyle>
            <a:lvl1pPr>
              <a:lnSpc>
                <a:spcPct val="100000"/>
              </a:lnSpc>
              <a:defRPr/>
            </a:lvl1pPr>
          </a:lstStyle>
          <a:p>
            <a:r>
              <a:rPr lang="en-US" dirty="0"/>
              <a:t>Click to Edit the Master Title Style</a:t>
            </a:r>
          </a:p>
        </p:txBody>
      </p:sp>
    </p:spTree>
    <p:extLst>
      <p:ext uri="{BB962C8B-B14F-4D97-AF65-F5344CB8AC3E}">
        <p14:creationId xmlns:p14="http://schemas.microsoft.com/office/powerpoint/2010/main" val="15568953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Title 3">
    <p:spTree>
      <p:nvGrpSpPr>
        <p:cNvPr id="1" name=""/>
        <p:cNvGrpSpPr/>
        <p:nvPr/>
      </p:nvGrpSpPr>
      <p:grpSpPr>
        <a:xfrm>
          <a:off x="0" y="0"/>
          <a:ext cx="0" cy="0"/>
          <a:chOff x="0" y="0"/>
          <a:chExt cx="0" cy="0"/>
        </a:xfrm>
      </p:grpSpPr>
      <p:sp>
        <p:nvSpPr>
          <p:cNvPr id="7" name="Subtitle 2"/>
          <p:cNvSpPr>
            <a:spLocks noGrp="1"/>
          </p:cNvSpPr>
          <p:nvPr>
            <p:ph type="subTitle" idx="1" hasCustomPrompt="1"/>
          </p:nvPr>
        </p:nvSpPr>
        <p:spPr>
          <a:xfrm>
            <a:off x="609600" y="4453460"/>
            <a:ext cx="10972800" cy="1136476"/>
          </a:xfrm>
          <a:prstGeom prst="rect">
            <a:avLst/>
          </a:prstGeom>
        </p:spPr>
        <p:txBody>
          <a:bodyPr/>
          <a:lstStyle>
            <a:lvl1pPr marL="0" indent="0" algn="l">
              <a:buNone/>
              <a:defRPr>
                <a:solidFill>
                  <a:schemeClr val="bg2">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5" name="Line 19"/>
          <p:cNvSpPr>
            <a:spLocks noChangeShapeType="1"/>
          </p:cNvSpPr>
          <p:nvPr userDrawn="1"/>
        </p:nvSpPr>
        <p:spPr bwMode="auto">
          <a:xfrm>
            <a:off x="609601" y="4333603"/>
            <a:ext cx="10972799" cy="0"/>
          </a:xfrm>
          <a:prstGeom prst="line">
            <a:avLst/>
          </a:prstGeom>
          <a:noFill/>
          <a:ln w="6350" cap="sq" cmpd="sng">
            <a:solidFill>
              <a:schemeClr val="tx1">
                <a:lumMod val="50000"/>
                <a:lumOff val="50000"/>
              </a:schemeClr>
            </a:solidFill>
            <a:prstDash val="solid"/>
            <a:round/>
            <a:headEnd/>
            <a:tailEnd/>
          </a:ln>
          <a:effectLst/>
        </p:spPr>
        <p:txBody>
          <a:bodyPr/>
          <a:lstStyle/>
          <a:p>
            <a:pPr defTabSz="457200">
              <a:spcBef>
                <a:spcPct val="50000"/>
              </a:spcBef>
              <a:defRPr/>
            </a:pPr>
            <a:endParaRPr lang="en-US" sz="1800" dirty="0">
              <a:ln>
                <a:solidFill>
                  <a:srgbClr val="262626">
                    <a:lumMod val="75000"/>
                    <a:lumOff val="25000"/>
                  </a:srgbClr>
                </a:solidFill>
              </a:ln>
              <a:solidFill>
                <a:srgbClr val="262626"/>
              </a:solidFill>
            </a:endParaRPr>
          </a:p>
        </p:txBody>
      </p:sp>
      <p:sp>
        <p:nvSpPr>
          <p:cNvPr id="16" name="Title 1"/>
          <p:cNvSpPr>
            <a:spLocks noGrp="1"/>
          </p:cNvSpPr>
          <p:nvPr>
            <p:ph type="ctrTitle" hasCustomPrompt="1"/>
          </p:nvPr>
        </p:nvSpPr>
        <p:spPr>
          <a:xfrm>
            <a:off x="609600" y="3338151"/>
            <a:ext cx="10972800" cy="914579"/>
          </a:xfrm>
          <a:prstGeom prst="rect">
            <a:avLst/>
          </a:prstGeom>
        </p:spPr>
        <p:txBody>
          <a:bodyPr/>
          <a:lstStyle>
            <a:lvl1pPr>
              <a:lnSpc>
                <a:spcPct val="100000"/>
              </a:lnSpc>
              <a:defRPr/>
            </a:lvl1pPr>
          </a:lstStyle>
          <a:p>
            <a:r>
              <a:rPr lang="en-US" dirty="0"/>
              <a:t>Click to Edit the Master Title Style</a:t>
            </a:r>
          </a:p>
        </p:txBody>
      </p:sp>
    </p:spTree>
    <p:extLst>
      <p:ext uri="{BB962C8B-B14F-4D97-AF65-F5344CB8AC3E}">
        <p14:creationId xmlns:p14="http://schemas.microsoft.com/office/powerpoint/2010/main" val="34697179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endParaRPr lang="en-US" dirty="0">
              <a:solidFill>
                <a:srgbClr val="262626">
                  <a:tint val="75000"/>
                </a:srgbClr>
              </a:solidFill>
            </a:endParaRPr>
          </a:p>
        </p:txBody>
      </p:sp>
      <p:sp>
        <p:nvSpPr>
          <p:cNvPr id="10" name="Title 1"/>
          <p:cNvSpPr>
            <a:spLocks noGrp="1"/>
          </p:cNvSpPr>
          <p:nvPr>
            <p:ph type="title" hasCustomPrompt="1"/>
          </p:nvPr>
        </p:nvSpPr>
        <p:spPr>
          <a:xfrm>
            <a:off x="609600" y="89460"/>
            <a:ext cx="10972800" cy="958432"/>
          </a:xfrm>
        </p:spPr>
        <p:txBody>
          <a:bodyPr/>
          <a:lstStyle>
            <a:lvl1pPr>
              <a:defRPr>
                <a:solidFill>
                  <a:schemeClr val="tx1"/>
                </a:solidFill>
              </a:defRPr>
            </a:lvl1pPr>
          </a:lstStyle>
          <a:p>
            <a:r>
              <a:rPr lang="en-US" dirty="0"/>
              <a:t>Click to Edit the Master Title Style</a:t>
            </a:r>
          </a:p>
        </p:txBody>
      </p:sp>
      <p:sp>
        <p:nvSpPr>
          <p:cNvPr id="11" name="Text Placeholder 2"/>
          <p:cNvSpPr>
            <a:spLocks noGrp="1"/>
          </p:cNvSpPr>
          <p:nvPr>
            <p:ph idx="1" hasCustomPrompt="1"/>
          </p:nvPr>
        </p:nvSpPr>
        <p:spPr>
          <a:xfrm>
            <a:off x="609601" y="1431344"/>
            <a:ext cx="10972799" cy="4151577"/>
          </a:xfrm>
          <a:prstGeom prst="rect">
            <a:avLst/>
          </a:prstGeom>
          <a:ln>
            <a:noFill/>
          </a:ln>
        </p:spPr>
        <p:txBody>
          <a:bodyPr vert="horz" lIns="0" tIns="0" rIns="0" bIns="0" rtlCol="0">
            <a:normAutofit/>
          </a:bodyPr>
          <a:lstStyle>
            <a:lvl1pPr>
              <a:defRPr sz="3200">
                <a:solidFill>
                  <a:schemeClr val="tx1">
                    <a:lumMod val="75000"/>
                    <a:lumOff val="25000"/>
                  </a:schemeClr>
                </a:solidFill>
              </a:defRPr>
            </a:lvl1pPr>
            <a:lvl2pPr marL="742950" indent="-285750">
              <a:buFont typeface="Arial"/>
              <a:buChar char="•"/>
              <a:defRPr sz="2800"/>
            </a:lvl2pPr>
            <a:lvl3pPr>
              <a:defRPr sz="2400">
                <a:solidFill>
                  <a:schemeClr val="accent2"/>
                </a:solidFill>
              </a:defRPr>
            </a:lvl3pPr>
            <a:lvl4pPr marL="1600200" indent="-228600">
              <a:buFont typeface="Arial"/>
              <a:buChar char="•"/>
              <a:defRPr sz="2000">
                <a:solidFill>
                  <a:schemeClr val="tx1">
                    <a:lumMod val="75000"/>
                    <a:lumOff val="25000"/>
                  </a:schemeClr>
                </a:solidFill>
              </a:defRPr>
            </a:lvl4pPr>
            <a:lvl5pPr marL="2057400" indent="-228600">
              <a:buClrTx/>
              <a:buFont typeface="Arial"/>
              <a:buChar char="•"/>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146248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8" name="Footer Placeholder 7"/>
          <p:cNvSpPr>
            <a:spLocks noGrp="1"/>
          </p:cNvSpPr>
          <p:nvPr>
            <p:ph type="ftr" sz="quarter" idx="10"/>
          </p:nvPr>
        </p:nvSpPr>
        <p:spPr/>
        <p:txBody>
          <a:bodyPr/>
          <a:lstStyle/>
          <a:p>
            <a:endParaRPr lang="en-US" dirty="0">
              <a:solidFill>
                <a:srgbClr val="262626">
                  <a:tint val="75000"/>
                </a:srgbClr>
              </a:solidFill>
            </a:endParaRPr>
          </a:p>
        </p:txBody>
      </p:sp>
      <p:sp>
        <p:nvSpPr>
          <p:cNvPr id="18" name="Title 1"/>
          <p:cNvSpPr>
            <a:spLocks noGrp="1"/>
          </p:cNvSpPr>
          <p:nvPr>
            <p:ph type="title" hasCustomPrompt="1"/>
          </p:nvPr>
        </p:nvSpPr>
        <p:spPr>
          <a:xfrm>
            <a:off x="609600" y="293179"/>
            <a:ext cx="10972800" cy="958432"/>
          </a:xfrm>
        </p:spPr>
        <p:txBody>
          <a:bodyPr/>
          <a:lstStyle>
            <a:lvl1pPr>
              <a:defRPr>
                <a:solidFill>
                  <a:schemeClr val="tx2"/>
                </a:solidFill>
              </a:defRPr>
            </a:lvl1pPr>
          </a:lstStyle>
          <a:p>
            <a:r>
              <a:rPr lang="en-US" dirty="0"/>
              <a:t>Click to Edit the Master Title Style</a:t>
            </a:r>
          </a:p>
        </p:txBody>
      </p:sp>
      <p:sp>
        <p:nvSpPr>
          <p:cNvPr id="19" name="Text Placeholder 2"/>
          <p:cNvSpPr>
            <a:spLocks noGrp="1"/>
          </p:cNvSpPr>
          <p:nvPr>
            <p:ph type="body" idx="1" hasCustomPrompt="1"/>
          </p:nvPr>
        </p:nvSpPr>
        <p:spPr>
          <a:xfrm>
            <a:off x="609600" y="1518335"/>
            <a:ext cx="5386917" cy="561147"/>
          </a:xfrm>
        </p:spPr>
        <p:txBody>
          <a:bodyPr anchor="ctr" anchorCtr="0">
            <a:normAutofit/>
          </a:bodyPr>
          <a:lstStyle>
            <a:lvl1pPr marL="0" indent="0">
              <a:buNone/>
              <a:defRPr sz="22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 </a:t>
            </a:r>
          </a:p>
        </p:txBody>
      </p:sp>
      <p:sp>
        <p:nvSpPr>
          <p:cNvPr id="20" name="Content Placeholder 3"/>
          <p:cNvSpPr>
            <a:spLocks noGrp="1"/>
          </p:cNvSpPr>
          <p:nvPr>
            <p:ph sz="half" idx="2" hasCustomPrompt="1"/>
          </p:nvPr>
        </p:nvSpPr>
        <p:spPr>
          <a:xfrm>
            <a:off x="609600" y="2128489"/>
            <a:ext cx="5386917" cy="3549681"/>
          </a:xfrm>
        </p:spPr>
        <p:txBody>
          <a:bodyPr/>
          <a:lstStyle>
            <a:lvl1pPr>
              <a:buClrTx/>
              <a:defRPr sz="3200">
                <a:solidFill>
                  <a:schemeClr val="tx1">
                    <a:lumMod val="75000"/>
                    <a:lumOff val="25000"/>
                  </a:schemeClr>
                </a:solidFill>
              </a:defRPr>
            </a:lvl1pPr>
            <a:lvl2pPr marL="742950" indent="-285750">
              <a:buClrTx/>
              <a:buFont typeface="Arial"/>
              <a:buChar char="•"/>
              <a:defRPr sz="2800">
                <a:solidFill>
                  <a:schemeClr val="bg2">
                    <a:lumMod val="50000"/>
                  </a:schemeClr>
                </a:solidFill>
              </a:defRPr>
            </a:lvl2pPr>
            <a:lvl3pPr>
              <a:buClrTx/>
              <a:defRPr sz="2400">
                <a:solidFill>
                  <a:schemeClr val="accent2"/>
                </a:solidFill>
              </a:defRPr>
            </a:lvl3pPr>
            <a:lvl4pPr marL="1600200" indent="-228600">
              <a:buFont typeface="Arial"/>
              <a:buChar char="•"/>
              <a:defRPr sz="2000">
                <a:solidFill>
                  <a:schemeClr val="tx1">
                    <a:lumMod val="75000"/>
                    <a:lumOff val="25000"/>
                  </a:schemeClr>
                </a:solidFill>
              </a:defRPr>
            </a:lvl4pPr>
            <a:lvl5pPr marL="2057400" indent="-228600">
              <a:buFont typeface="Arial"/>
              <a:buChar char="•"/>
              <a:defRPr sz="1800">
                <a:solidFill>
                  <a:schemeClr val="tx1">
                    <a:lumMod val="75000"/>
                    <a:lumOff val="25000"/>
                  </a:schemeClr>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4"/>
          <p:cNvSpPr>
            <a:spLocks noGrp="1"/>
          </p:cNvSpPr>
          <p:nvPr>
            <p:ph type="body" sz="quarter" idx="3" hasCustomPrompt="1"/>
          </p:nvPr>
        </p:nvSpPr>
        <p:spPr>
          <a:xfrm>
            <a:off x="6193368" y="1521509"/>
            <a:ext cx="5389033" cy="561147"/>
          </a:xfrm>
        </p:spPr>
        <p:txBody>
          <a:bodyPr anchor="ctr" anchorCtr="0">
            <a:normAutofit/>
          </a:bodyPr>
          <a:lstStyle>
            <a:lvl1pPr marL="0" indent="0">
              <a:buNone/>
              <a:defRPr sz="22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 </a:t>
            </a:r>
          </a:p>
        </p:txBody>
      </p:sp>
      <p:sp>
        <p:nvSpPr>
          <p:cNvPr id="22" name="Content Placeholder 5"/>
          <p:cNvSpPr>
            <a:spLocks noGrp="1"/>
          </p:cNvSpPr>
          <p:nvPr>
            <p:ph sz="quarter" idx="4" hasCustomPrompt="1"/>
          </p:nvPr>
        </p:nvSpPr>
        <p:spPr>
          <a:xfrm>
            <a:off x="6193368" y="2128489"/>
            <a:ext cx="5389033" cy="3549680"/>
          </a:xfrm>
        </p:spPr>
        <p:txBody>
          <a:bodyPr>
            <a:normAutofit/>
          </a:bodyPr>
          <a:lstStyle>
            <a:lvl1pPr marL="285750" indent="-347472" algn="l" defTabSz="457200" rtl="0" eaLnBrk="1" latinLnBrk="0" hangingPunct="1">
              <a:spcBef>
                <a:spcPts val="0"/>
              </a:spcBef>
              <a:buClrTx/>
              <a:buFont typeface="Arial"/>
              <a:buChar char="•"/>
              <a:defRPr lang="en-US" sz="3200" kern="1200" dirty="0" smtClean="0">
                <a:solidFill>
                  <a:schemeClr val="tx1">
                    <a:lumMod val="75000"/>
                    <a:lumOff val="25000"/>
                  </a:schemeClr>
                </a:solidFill>
                <a:latin typeface="Calibri Light" panose="020F0302020204030204" pitchFamily="34" charset="0"/>
                <a:ea typeface="+mn-ea"/>
                <a:cs typeface="+mn-cs"/>
              </a:defRPr>
            </a:lvl1pPr>
            <a:lvl2pPr marL="742950" indent="-285750" algn="l" defTabSz="457200" rtl="0" eaLnBrk="1" latinLnBrk="0" hangingPunct="1">
              <a:spcBef>
                <a:spcPts val="0"/>
              </a:spcBef>
              <a:buClrTx/>
              <a:buFont typeface="Arial"/>
              <a:buChar char="•"/>
              <a:defRPr lang="en-US" sz="3200" kern="1200" dirty="0" smtClean="0">
                <a:solidFill>
                  <a:schemeClr val="tx1">
                    <a:lumMod val="75000"/>
                    <a:lumOff val="25000"/>
                  </a:schemeClr>
                </a:solidFill>
                <a:latin typeface="Calibri Light" panose="020F0302020204030204" pitchFamily="34" charset="0"/>
                <a:ea typeface="+mn-ea"/>
                <a:cs typeface="+mn-cs"/>
              </a:defRPr>
            </a:lvl2pPr>
            <a:lvl3pPr marL="1143000" indent="-228600" algn="l" defTabSz="457200" rtl="0" eaLnBrk="1" latinLnBrk="0" hangingPunct="1">
              <a:spcBef>
                <a:spcPts val="0"/>
              </a:spcBef>
              <a:buClrTx/>
              <a:buFont typeface="Arial"/>
              <a:buChar char="•"/>
              <a:defRPr lang="en-US" sz="3200" kern="1200" dirty="0" smtClean="0">
                <a:solidFill>
                  <a:schemeClr val="tx1">
                    <a:lumMod val="75000"/>
                    <a:lumOff val="25000"/>
                  </a:schemeClr>
                </a:solidFill>
                <a:latin typeface="Calibri Light" panose="020F0302020204030204" pitchFamily="34" charset="0"/>
                <a:ea typeface="+mn-ea"/>
                <a:cs typeface="+mn-cs"/>
              </a:defRPr>
            </a:lvl3pPr>
            <a:lvl4pPr marL="1600200" indent="-228600" algn="l" defTabSz="457200" rtl="0" eaLnBrk="1" latinLnBrk="0" hangingPunct="1">
              <a:spcBef>
                <a:spcPts val="0"/>
              </a:spcBef>
              <a:buClrTx/>
              <a:buFont typeface="Arial"/>
              <a:buChar char="•"/>
              <a:defRPr lang="en-US" sz="3200" kern="1200" dirty="0" smtClean="0">
                <a:solidFill>
                  <a:schemeClr val="tx1">
                    <a:lumMod val="75000"/>
                    <a:lumOff val="25000"/>
                  </a:schemeClr>
                </a:solidFill>
                <a:latin typeface="Calibri Light" panose="020F0302020204030204" pitchFamily="34" charset="0"/>
                <a:ea typeface="+mn-ea"/>
                <a:cs typeface="+mn-cs"/>
              </a:defRPr>
            </a:lvl4pPr>
            <a:lvl5pPr marL="2057400" indent="-228600" algn="l" defTabSz="457200" rtl="0" eaLnBrk="1" latinLnBrk="0" hangingPunct="1">
              <a:spcBef>
                <a:spcPts val="0"/>
              </a:spcBef>
              <a:buClrTx/>
              <a:buFont typeface="Arial"/>
              <a:buChar char="•"/>
              <a:defRPr lang="en-US" sz="3200" kern="1200" dirty="0">
                <a:solidFill>
                  <a:schemeClr val="tx1">
                    <a:lumMod val="75000"/>
                    <a:lumOff val="25000"/>
                  </a:schemeClr>
                </a:solidFill>
                <a:latin typeface="Calibri Light" panose="020F0302020204030204" pitchFamily="34" charset="0"/>
                <a:ea typeface="+mn-ea"/>
                <a:cs typeface="+mn-cs"/>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Line 19"/>
          <p:cNvSpPr>
            <a:spLocks noChangeShapeType="1"/>
          </p:cNvSpPr>
          <p:nvPr userDrawn="1"/>
        </p:nvSpPr>
        <p:spPr bwMode="auto">
          <a:xfrm>
            <a:off x="609602" y="1325563"/>
            <a:ext cx="10972799" cy="0"/>
          </a:xfrm>
          <a:prstGeom prst="line">
            <a:avLst/>
          </a:prstGeom>
          <a:noFill/>
          <a:ln w="6350" cap="sq" cmpd="sng">
            <a:solidFill>
              <a:schemeClr val="tx1">
                <a:lumMod val="50000"/>
                <a:lumOff val="50000"/>
              </a:schemeClr>
            </a:solidFill>
            <a:prstDash val="solid"/>
            <a:round/>
            <a:headEnd/>
            <a:tailEnd/>
          </a:ln>
          <a:effectLst/>
        </p:spPr>
        <p:txBody>
          <a:bodyPr/>
          <a:lstStyle/>
          <a:p>
            <a:pPr defTabSz="457200">
              <a:spcBef>
                <a:spcPct val="50000"/>
              </a:spcBef>
              <a:defRPr/>
            </a:pPr>
            <a:endParaRPr lang="en-US" sz="1800" dirty="0">
              <a:ln>
                <a:solidFill>
                  <a:srgbClr val="262626">
                    <a:lumMod val="75000"/>
                    <a:lumOff val="25000"/>
                  </a:srgbClr>
                </a:solidFill>
              </a:ln>
              <a:solidFill>
                <a:srgbClr val="262626"/>
              </a:solidFill>
            </a:endParaRPr>
          </a:p>
        </p:txBody>
      </p:sp>
    </p:spTree>
    <p:extLst>
      <p:ext uri="{BB962C8B-B14F-4D97-AF65-F5344CB8AC3E}">
        <p14:creationId xmlns:p14="http://schemas.microsoft.com/office/powerpoint/2010/main" val="25673272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srgbClr val="262626">
                  <a:tint val="75000"/>
                </a:srgbClr>
              </a:solidFill>
            </a:endParaRPr>
          </a:p>
        </p:txBody>
      </p:sp>
      <p:sp>
        <p:nvSpPr>
          <p:cNvPr id="4" name="Title 1"/>
          <p:cNvSpPr>
            <a:spLocks noGrp="1"/>
          </p:cNvSpPr>
          <p:nvPr>
            <p:ph type="title" hasCustomPrompt="1"/>
          </p:nvPr>
        </p:nvSpPr>
        <p:spPr>
          <a:xfrm>
            <a:off x="609599" y="168051"/>
            <a:ext cx="10972800" cy="958432"/>
          </a:xfrm>
        </p:spPr>
        <p:txBody>
          <a:bodyPr/>
          <a:lstStyle>
            <a:lvl1pPr>
              <a:defRPr>
                <a:solidFill>
                  <a:schemeClr val="tx1"/>
                </a:solidFill>
              </a:defRPr>
            </a:lvl1pPr>
          </a:lstStyle>
          <a:p>
            <a:r>
              <a:rPr lang="en-US" dirty="0"/>
              <a:t>Click to Edit the Master Title Style</a:t>
            </a:r>
          </a:p>
        </p:txBody>
      </p:sp>
      <p:sp>
        <p:nvSpPr>
          <p:cNvPr id="5" name="Line 19"/>
          <p:cNvSpPr>
            <a:spLocks noChangeShapeType="1"/>
          </p:cNvSpPr>
          <p:nvPr userDrawn="1"/>
        </p:nvSpPr>
        <p:spPr bwMode="auto">
          <a:xfrm>
            <a:off x="609602" y="1325563"/>
            <a:ext cx="10972799" cy="0"/>
          </a:xfrm>
          <a:prstGeom prst="line">
            <a:avLst/>
          </a:prstGeom>
          <a:noFill/>
          <a:ln w="6350" cap="sq" cmpd="sng">
            <a:solidFill>
              <a:schemeClr val="tx1">
                <a:lumMod val="50000"/>
                <a:lumOff val="50000"/>
              </a:schemeClr>
            </a:solidFill>
            <a:prstDash val="solid"/>
            <a:round/>
            <a:headEnd/>
            <a:tailEnd/>
          </a:ln>
          <a:effectLst/>
        </p:spPr>
        <p:txBody>
          <a:bodyPr/>
          <a:lstStyle/>
          <a:p>
            <a:pPr defTabSz="457200">
              <a:spcBef>
                <a:spcPct val="50000"/>
              </a:spcBef>
              <a:defRPr/>
            </a:pPr>
            <a:endParaRPr lang="en-US" sz="1800" dirty="0">
              <a:ln>
                <a:solidFill>
                  <a:srgbClr val="262626">
                    <a:lumMod val="75000"/>
                    <a:lumOff val="25000"/>
                  </a:srgbClr>
                </a:solidFill>
              </a:ln>
              <a:solidFill>
                <a:srgbClr val="262626"/>
              </a:solidFill>
            </a:endParaRPr>
          </a:p>
        </p:txBody>
      </p:sp>
    </p:spTree>
    <p:extLst>
      <p:ext uri="{BB962C8B-B14F-4D97-AF65-F5344CB8AC3E}">
        <p14:creationId xmlns:p14="http://schemas.microsoft.com/office/powerpoint/2010/main" val="1381133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_Title 3">
    <p:spTree>
      <p:nvGrpSpPr>
        <p:cNvPr id="1" name=""/>
        <p:cNvGrpSpPr/>
        <p:nvPr/>
      </p:nvGrpSpPr>
      <p:grpSpPr>
        <a:xfrm>
          <a:off x="0" y="0"/>
          <a:ext cx="0" cy="0"/>
          <a:chOff x="0" y="0"/>
          <a:chExt cx="0" cy="0"/>
        </a:xfrm>
      </p:grpSpPr>
      <p:sp>
        <p:nvSpPr>
          <p:cNvPr id="7" name="Subtitle 2"/>
          <p:cNvSpPr>
            <a:spLocks noGrp="1"/>
          </p:cNvSpPr>
          <p:nvPr>
            <p:ph type="subTitle" idx="1" hasCustomPrompt="1"/>
          </p:nvPr>
        </p:nvSpPr>
        <p:spPr>
          <a:xfrm>
            <a:off x="609600" y="4453460"/>
            <a:ext cx="10972800" cy="1136476"/>
          </a:xfrm>
          <a:prstGeom prst="rect">
            <a:avLst/>
          </a:prstGeom>
        </p:spPr>
        <p:txBody>
          <a:bodyPr/>
          <a:lstStyle>
            <a:lvl1pPr marL="0" indent="0" algn="l">
              <a:buNone/>
              <a:defRPr>
                <a:solidFill>
                  <a:schemeClr val="bg2">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5" name="Line 19"/>
          <p:cNvSpPr>
            <a:spLocks noChangeShapeType="1"/>
          </p:cNvSpPr>
          <p:nvPr userDrawn="1"/>
        </p:nvSpPr>
        <p:spPr bwMode="auto">
          <a:xfrm>
            <a:off x="609601" y="4333603"/>
            <a:ext cx="10972799" cy="0"/>
          </a:xfrm>
          <a:prstGeom prst="line">
            <a:avLst/>
          </a:prstGeom>
          <a:noFill/>
          <a:ln w="6350" cap="sq" cmpd="sng">
            <a:solidFill>
              <a:schemeClr val="tx1">
                <a:lumMod val="50000"/>
                <a:lumOff val="50000"/>
              </a:schemeClr>
            </a:solidFill>
            <a:prstDash val="solid"/>
            <a:round/>
            <a:headEnd/>
            <a:tailEnd/>
          </a:ln>
          <a:effectLst/>
        </p:spPr>
        <p:txBody>
          <a:bodyPr/>
          <a:lstStyle/>
          <a:p>
            <a:pPr defTabSz="457200">
              <a:spcBef>
                <a:spcPct val="50000"/>
              </a:spcBef>
              <a:defRPr/>
            </a:pPr>
            <a:endParaRPr lang="en-US" dirty="0">
              <a:ln>
                <a:solidFill>
                  <a:srgbClr val="262626">
                    <a:lumMod val="75000"/>
                    <a:lumOff val="25000"/>
                  </a:srgbClr>
                </a:solidFill>
              </a:ln>
              <a:solidFill>
                <a:srgbClr val="262626"/>
              </a:solidFill>
            </a:endParaRPr>
          </a:p>
        </p:txBody>
      </p:sp>
      <p:sp>
        <p:nvSpPr>
          <p:cNvPr id="16" name="Title 1"/>
          <p:cNvSpPr>
            <a:spLocks noGrp="1"/>
          </p:cNvSpPr>
          <p:nvPr>
            <p:ph type="ctrTitle" hasCustomPrompt="1"/>
          </p:nvPr>
        </p:nvSpPr>
        <p:spPr>
          <a:xfrm>
            <a:off x="609600" y="3338151"/>
            <a:ext cx="10972800" cy="914579"/>
          </a:xfrm>
          <a:prstGeom prst="rect">
            <a:avLst/>
          </a:prstGeom>
        </p:spPr>
        <p:txBody>
          <a:bodyPr/>
          <a:lstStyle>
            <a:lvl1pPr>
              <a:lnSpc>
                <a:spcPct val="100000"/>
              </a:lnSpc>
              <a:defRPr/>
            </a:lvl1pPr>
          </a:lstStyle>
          <a:p>
            <a:r>
              <a:rPr lang="en-US" dirty="0"/>
              <a:t>Click to Edit the Master Title Style</a:t>
            </a:r>
          </a:p>
        </p:txBody>
      </p:sp>
    </p:spTree>
    <p:extLst>
      <p:ext uri="{BB962C8B-B14F-4D97-AF65-F5344CB8AC3E}">
        <p14:creationId xmlns:p14="http://schemas.microsoft.com/office/powerpoint/2010/main" val="9458887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US">
                <a:solidFill>
                  <a:srgbClr val="262626">
                    <a:tint val="75000"/>
                  </a:srgbClr>
                </a:solidFill>
              </a:rPr>
              <a:t>Data Tables 1 - 4</a:t>
            </a:r>
            <a:endParaRPr lang="en-US" dirty="0">
              <a:solidFill>
                <a:srgbClr val="262626">
                  <a:tint val="75000"/>
                </a:srgbClr>
              </a:solidFill>
            </a:endParaRPr>
          </a:p>
        </p:txBody>
      </p:sp>
      <p:sp>
        <p:nvSpPr>
          <p:cNvPr id="10" name="Title 1"/>
          <p:cNvSpPr>
            <a:spLocks noGrp="1"/>
          </p:cNvSpPr>
          <p:nvPr>
            <p:ph type="title" hasCustomPrompt="1"/>
          </p:nvPr>
        </p:nvSpPr>
        <p:spPr>
          <a:xfrm>
            <a:off x="609600" y="89460"/>
            <a:ext cx="10972800" cy="958432"/>
          </a:xfrm>
        </p:spPr>
        <p:txBody>
          <a:bodyPr/>
          <a:lstStyle>
            <a:lvl1pPr>
              <a:defRPr>
                <a:solidFill>
                  <a:schemeClr val="tx1"/>
                </a:solidFill>
              </a:defRPr>
            </a:lvl1pPr>
          </a:lstStyle>
          <a:p>
            <a:r>
              <a:rPr lang="en-US" dirty="0"/>
              <a:t>Click to Edit the Master Title Style</a:t>
            </a:r>
          </a:p>
        </p:txBody>
      </p:sp>
      <p:sp>
        <p:nvSpPr>
          <p:cNvPr id="11" name="Text Placeholder 2"/>
          <p:cNvSpPr>
            <a:spLocks noGrp="1"/>
          </p:cNvSpPr>
          <p:nvPr>
            <p:ph idx="1" hasCustomPrompt="1"/>
          </p:nvPr>
        </p:nvSpPr>
        <p:spPr>
          <a:xfrm>
            <a:off x="609601" y="1431344"/>
            <a:ext cx="10972799" cy="4151577"/>
          </a:xfrm>
          <a:prstGeom prst="rect">
            <a:avLst/>
          </a:prstGeom>
          <a:ln>
            <a:noFill/>
          </a:ln>
        </p:spPr>
        <p:txBody>
          <a:bodyPr vert="horz" lIns="0" tIns="0" rIns="0" bIns="0" rtlCol="0">
            <a:normAutofit/>
          </a:bodyPr>
          <a:lstStyle>
            <a:lvl1pPr>
              <a:defRPr sz="3200">
                <a:solidFill>
                  <a:schemeClr val="tx1">
                    <a:lumMod val="75000"/>
                    <a:lumOff val="25000"/>
                  </a:schemeClr>
                </a:solidFill>
              </a:defRPr>
            </a:lvl1pPr>
            <a:lvl2pPr marL="742950" indent="-285750">
              <a:buFont typeface="Arial"/>
              <a:buChar char="•"/>
              <a:defRPr sz="2800"/>
            </a:lvl2pPr>
            <a:lvl3pPr>
              <a:defRPr sz="2400">
                <a:solidFill>
                  <a:schemeClr val="accent2"/>
                </a:solidFill>
              </a:defRPr>
            </a:lvl3pPr>
            <a:lvl4pPr marL="1600200" indent="-228600">
              <a:buFont typeface="Arial"/>
              <a:buChar char="•"/>
              <a:defRPr sz="2000">
                <a:solidFill>
                  <a:schemeClr val="tx1">
                    <a:lumMod val="75000"/>
                    <a:lumOff val="25000"/>
                  </a:schemeClr>
                </a:solidFill>
              </a:defRPr>
            </a:lvl4pPr>
            <a:lvl5pPr marL="2057400" indent="-228600">
              <a:buClrTx/>
              <a:buFont typeface="Arial"/>
              <a:buChar char="•"/>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731885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8" name="Footer Placeholder 7"/>
          <p:cNvSpPr>
            <a:spLocks noGrp="1"/>
          </p:cNvSpPr>
          <p:nvPr>
            <p:ph type="ftr" sz="quarter" idx="10"/>
          </p:nvPr>
        </p:nvSpPr>
        <p:spPr/>
        <p:txBody>
          <a:bodyPr/>
          <a:lstStyle/>
          <a:p>
            <a:r>
              <a:rPr lang="en-US">
                <a:solidFill>
                  <a:srgbClr val="262626">
                    <a:tint val="75000"/>
                  </a:srgbClr>
                </a:solidFill>
              </a:rPr>
              <a:t>Data Tables 1 - 4</a:t>
            </a:r>
            <a:endParaRPr lang="en-US" dirty="0">
              <a:solidFill>
                <a:srgbClr val="262626">
                  <a:tint val="75000"/>
                </a:srgbClr>
              </a:solidFill>
            </a:endParaRPr>
          </a:p>
        </p:txBody>
      </p:sp>
      <p:sp>
        <p:nvSpPr>
          <p:cNvPr id="18" name="Title 1"/>
          <p:cNvSpPr>
            <a:spLocks noGrp="1"/>
          </p:cNvSpPr>
          <p:nvPr>
            <p:ph type="title" hasCustomPrompt="1"/>
          </p:nvPr>
        </p:nvSpPr>
        <p:spPr>
          <a:xfrm>
            <a:off x="609600" y="293179"/>
            <a:ext cx="10972800" cy="958432"/>
          </a:xfrm>
        </p:spPr>
        <p:txBody>
          <a:bodyPr/>
          <a:lstStyle>
            <a:lvl1pPr>
              <a:defRPr>
                <a:solidFill>
                  <a:schemeClr val="tx2"/>
                </a:solidFill>
              </a:defRPr>
            </a:lvl1pPr>
          </a:lstStyle>
          <a:p>
            <a:r>
              <a:rPr lang="en-US" dirty="0"/>
              <a:t>Click to Edit the Master Title Style</a:t>
            </a:r>
          </a:p>
        </p:txBody>
      </p:sp>
      <p:sp>
        <p:nvSpPr>
          <p:cNvPr id="19" name="Text Placeholder 2"/>
          <p:cNvSpPr>
            <a:spLocks noGrp="1"/>
          </p:cNvSpPr>
          <p:nvPr>
            <p:ph type="body" idx="1" hasCustomPrompt="1"/>
          </p:nvPr>
        </p:nvSpPr>
        <p:spPr>
          <a:xfrm>
            <a:off x="609600" y="1518335"/>
            <a:ext cx="5386917" cy="561147"/>
          </a:xfrm>
        </p:spPr>
        <p:txBody>
          <a:bodyPr anchor="ctr" anchorCtr="0">
            <a:normAutofit/>
          </a:bodyPr>
          <a:lstStyle>
            <a:lvl1pPr marL="0" indent="0">
              <a:buNone/>
              <a:defRPr sz="22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 </a:t>
            </a:r>
          </a:p>
        </p:txBody>
      </p:sp>
      <p:sp>
        <p:nvSpPr>
          <p:cNvPr id="20" name="Content Placeholder 3"/>
          <p:cNvSpPr>
            <a:spLocks noGrp="1"/>
          </p:cNvSpPr>
          <p:nvPr>
            <p:ph sz="half" idx="2" hasCustomPrompt="1"/>
          </p:nvPr>
        </p:nvSpPr>
        <p:spPr>
          <a:xfrm>
            <a:off x="609600" y="2128489"/>
            <a:ext cx="5386917" cy="3549681"/>
          </a:xfrm>
        </p:spPr>
        <p:txBody>
          <a:bodyPr/>
          <a:lstStyle>
            <a:lvl1pPr>
              <a:buClrTx/>
              <a:defRPr sz="3200">
                <a:solidFill>
                  <a:schemeClr val="tx1">
                    <a:lumMod val="75000"/>
                    <a:lumOff val="25000"/>
                  </a:schemeClr>
                </a:solidFill>
              </a:defRPr>
            </a:lvl1pPr>
            <a:lvl2pPr marL="742950" indent="-285750">
              <a:buClrTx/>
              <a:buFont typeface="Arial"/>
              <a:buChar char="•"/>
              <a:defRPr sz="2800">
                <a:solidFill>
                  <a:schemeClr val="bg2">
                    <a:lumMod val="50000"/>
                  </a:schemeClr>
                </a:solidFill>
              </a:defRPr>
            </a:lvl2pPr>
            <a:lvl3pPr>
              <a:buClrTx/>
              <a:defRPr sz="2400">
                <a:solidFill>
                  <a:schemeClr val="accent2"/>
                </a:solidFill>
              </a:defRPr>
            </a:lvl3pPr>
            <a:lvl4pPr marL="1600200" indent="-228600">
              <a:buFont typeface="Arial"/>
              <a:buChar char="•"/>
              <a:defRPr sz="2000">
                <a:solidFill>
                  <a:schemeClr val="tx1">
                    <a:lumMod val="75000"/>
                    <a:lumOff val="25000"/>
                  </a:schemeClr>
                </a:solidFill>
              </a:defRPr>
            </a:lvl4pPr>
            <a:lvl5pPr marL="2057400" indent="-228600">
              <a:buFont typeface="Arial"/>
              <a:buChar char="•"/>
              <a:defRPr sz="1800">
                <a:solidFill>
                  <a:schemeClr val="tx1">
                    <a:lumMod val="75000"/>
                    <a:lumOff val="25000"/>
                  </a:schemeClr>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4"/>
          <p:cNvSpPr>
            <a:spLocks noGrp="1"/>
          </p:cNvSpPr>
          <p:nvPr>
            <p:ph type="body" sz="quarter" idx="3" hasCustomPrompt="1"/>
          </p:nvPr>
        </p:nvSpPr>
        <p:spPr>
          <a:xfrm>
            <a:off x="6193368" y="1521509"/>
            <a:ext cx="5389033" cy="561147"/>
          </a:xfrm>
        </p:spPr>
        <p:txBody>
          <a:bodyPr anchor="ctr" anchorCtr="0">
            <a:normAutofit/>
          </a:bodyPr>
          <a:lstStyle>
            <a:lvl1pPr marL="0" indent="0">
              <a:buNone/>
              <a:defRPr sz="22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 </a:t>
            </a:r>
          </a:p>
        </p:txBody>
      </p:sp>
      <p:sp>
        <p:nvSpPr>
          <p:cNvPr id="22" name="Content Placeholder 5"/>
          <p:cNvSpPr>
            <a:spLocks noGrp="1"/>
          </p:cNvSpPr>
          <p:nvPr>
            <p:ph sz="quarter" idx="4" hasCustomPrompt="1"/>
          </p:nvPr>
        </p:nvSpPr>
        <p:spPr>
          <a:xfrm>
            <a:off x="6193368" y="2128489"/>
            <a:ext cx="5389033" cy="3549680"/>
          </a:xfrm>
        </p:spPr>
        <p:txBody>
          <a:bodyPr>
            <a:normAutofit/>
          </a:bodyPr>
          <a:lstStyle>
            <a:lvl1pPr marL="285750" indent="-347472" algn="l" defTabSz="457200" rtl="0" eaLnBrk="1" latinLnBrk="0" hangingPunct="1">
              <a:spcBef>
                <a:spcPts val="0"/>
              </a:spcBef>
              <a:buClrTx/>
              <a:buFont typeface="Arial"/>
              <a:buChar char="•"/>
              <a:defRPr lang="en-US" sz="3200" kern="1200" dirty="0" smtClean="0">
                <a:solidFill>
                  <a:schemeClr val="tx1">
                    <a:lumMod val="75000"/>
                    <a:lumOff val="25000"/>
                  </a:schemeClr>
                </a:solidFill>
                <a:latin typeface="Calibri Light" panose="020F0302020204030204" pitchFamily="34" charset="0"/>
                <a:ea typeface="+mn-ea"/>
                <a:cs typeface="+mn-cs"/>
              </a:defRPr>
            </a:lvl1pPr>
            <a:lvl2pPr marL="742950" indent="-285750" algn="l" defTabSz="457200" rtl="0" eaLnBrk="1" latinLnBrk="0" hangingPunct="1">
              <a:spcBef>
                <a:spcPts val="0"/>
              </a:spcBef>
              <a:buClrTx/>
              <a:buFont typeface="Arial"/>
              <a:buChar char="•"/>
              <a:defRPr lang="en-US" sz="3200" kern="1200" dirty="0" smtClean="0">
                <a:solidFill>
                  <a:schemeClr val="tx1">
                    <a:lumMod val="75000"/>
                    <a:lumOff val="25000"/>
                  </a:schemeClr>
                </a:solidFill>
                <a:latin typeface="Calibri Light" panose="020F0302020204030204" pitchFamily="34" charset="0"/>
                <a:ea typeface="+mn-ea"/>
                <a:cs typeface="+mn-cs"/>
              </a:defRPr>
            </a:lvl2pPr>
            <a:lvl3pPr marL="1143000" indent="-228600" algn="l" defTabSz="457200" rtl="0" eaLnBrk="1" latinLnBrk="0" hangingPunct="1">
              <a:spcBef>
                <a:spcPts val="0"/>
              </a:spcBef>
              <a:buClrTx/>
              <a:buFont typeface="Arial"/>
              <a:buChar char="•"/>
              <a:defRPr lang="en-US" sz="3200" kern="1200" dirty="0" smtClean="0">
                <a:solidFill>
                  <a:schemeClr val="tx1">
                    <a:lumMod val="75000"/>
                    <a:lumOff val="25000"/>
                  </a:schemeClr>
                </a:solidFill>
                <a:latin typeface="Calibri Light" panose="020F0302020204030204" pitchFamily="34" charset="0"/>
                <a:ea typeface="+mn-ea"/>
                <a:cs typeface="+mn-cs"/>
              </a:defRPr>
            </a:lvl3pPr>
            <a:lvl4pPr marL="1600200" indent="-228600" algn="l" defTabSz="457200" rtl="0" eaLnBrk="1" latinLnBrk="0" hangingPunct="1">
              <a:spcBef>
                <a:spcPts val="0"/>
              </a:spcBef>
              <a:buClrTx/>
              <a:buFont typeface="Arial"/>
              <a:buChar char="•"/>
              <a:defRPr lang="en-US" sz="3200" kern="1200" dirty="0" smtClean="0">
                <a:solidFill>
                  <a:schemeClr val="tx1">
                    <a:lumMod val="75000"/>
                    <a:lumOff val="25000"/>
                  </a:schemeClr>
                </a:solidFill>
                <a:latin typeface="Calibri Light" panose="020F0302020204030204" pitchFamily="34" charset="0"/>
                <a:ea typeface="+mn-ea"/>
                <a:cs typeface="+mn-cs"/>
              </a:defRPr>
            </a:lvl4pPr>
            <a:lvl5pPr marL="2057400" indent="-228600" algn="l" defTabSz="457200" rtl="0" eaLnBrk="1" latinLnBrk="0" hangingPunct="1">
              <a:spcBef>
                <a:spcPts val="0"/>
              </a:spcBef>
              <a:buClrTx/>
              <a:buFont typeface="Arial"/>
              <a:buChar char="•"/>
              <a:defRPr lang="en-US" sz="3200" kern="1200" dirty="0">
                <a:solidFill>
                  <a:schemeClr val="tx1">
                    <a:lumMod val="75000"/>
                    <a:lumOff val="25000"/>
                  </a:schemeClr>
                </a:solidFill>
                <a:latin typeface="Calibri Light" panose="020F0302020204030204" pitchFamily="34" charset="0"/>
                <a:ea typeface="+mn-ea"/>
                <a:cs typeface="+mn-cs"/>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Line 19"/>
          <p:cNvSpPr>
            <a:spLocks noChangeShapeType="1"/>
          </p:cNvSpPr>
          <p:nvPr userDrawn="1"/>
        </p:nvSpPr>
        <p:spPr bwMode="auto">
          <a:xfrm>
            <a:off x="609602" y="1325563"/>
            <a:ext cx="10972799" cy="0"/>
          </a:xfrm>
          <a:prstGeom prst="line">
            <a:avLst/>
          </a:prstGeom>
          <a:noFill/>
          <a:ln w="6350" cap="sq" cmpd="sng">
            <a:solidFill>
              <a:schemeClr val="tx1">
                <a:lumMod val="50000"/>
                <a:lumOff val="50000"/>
              </a:schemeClr>
            </a:solidFill>
            <a:prstDash val="solid"/>
            <a:round/>
            <a:headEnd/>
            <a:tailEnd/>
          </a:ln>
          <a:effectLst/>
        </p:spPr>
        <p:txBody>
          <a:bodyPr/>
          <a:lstStyle/>
          <a:p>
            <a:pPr defTabSz="457200">
              <a:spcBef>
                <a:spcPct val="50000"/>
              </a:spcBef>
              <a:defRPr/>
            </a:pPr>
            <a:endParaRPr lang="en-US" dirty="0">
              <a:ln>
                <a:solidFill>
                  <a:srgbClr val="262626">
                    <a:lumMod val="75000"/>
                    <a:lumOff val="25000"/>
                  </a:srgbClr>
                </a:solidFill>
              </a:ln>
              <a:solidFill>
                <a:srgbClr val="262626"/>
              </a:solidFill>
            </a:endParaRPr>
          </a:p>
        </p:txBody>
      </p:sp>
    </p:spTree>
    <p:extLst>
      <p:ext uri="{BB962C8B-B14F-4D97-AF65-F5344CB8AC3E}">
        <p14:creationId xmlns:p14="http://schemas.microsoft.com/office/powerpoint/2010/main" val="31507150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solidFill>
                  <a:srgbClr val="262626">
                    <a:tint val="75000"/>
                  </a:srgbClr>
                </a:solidFill>
              </a:rPr>
              <a:t>Data Tables 1 - 4</a:t>
            </a:r>
            <a:endParaRPr lang="en-US" dirty="0">
              <a:solidFill>
                <a:srgbClr val="262626">
                  <a:tint val="75000"/>
                </a:srgbClr>
              </a:solidFill>
            </a:endParaRPr>
          </a:p>
        </p:txBody>
      </p:sp>
      <p:sp>
        <p:nvSpPr>
          <p:cNvPr id="4" name="Title 1"/>
          <p:cNvSpPr>
            <a:spLocks noGrp="1"/>
          </p:cNvSpPr>
          <p:nvPr>
            <p:ph type="title" hasCustomPrompt="1"/>
          </p:nvPr>
        </p:nvSpPr>
        <p:spPr>
          <a:xfrm>
            <a:off x="609599" y="168051"/>
            <a:ext cx="10972800" cy="958432"/>
          </a:xfrm>
        </p:spPr>
        <p:txBody>
          <a:bodyPr/>
          <a:lstStyle>
            <a:lvl1pPr>
              <a:defRPr>
                <a:solidFill>
                  <a:schemeClr val="tx1"/>
                </a:solidFill>
              </a:defRPr>
            </a:lvl1pPr>
          </a:lstStyle>
          <a:p>
            <a:r>
              <a:rPr lang="en-US" dirty="0"/>
              <a:t>Click to Edit the Master Title Style</a:t>
            </a:r>
          </a:p>
        </p:txBody>
      </p:sp>
      <p:sp>
        <p:nvSpPr>
          <p:cNvPr id="5" name="Line 19"/>
          <p:cNvSpPr>
            <a:spLocks noChangeShapeType="1"/>
          </p:cNvSpPr>
          <p:nvPr userDrawn="1"/>
        </p:nvSpPr>
        <p:spPr bwMode="auto">
          <a:xfrm>
            <a:off x="609602" y="1325563"/>
            <a:ext cx="10972799" cy="0"/>
          </a:xfrm>
          <a:prstGeom prst="line">
            <a:avLst/>
          </a:prstGeom>
          <a:noFill/>
          <a:ln w="6350" cap="sq" cmpd="sng">
            <a:solidFill>
              <a:schemeClr val="tx1">
                <a:lumMod val="50000"/>
                <a:lumOff val="50000"/>
              </a:schemeClr>
            </a:solidFill>
            <a:prstDash val="solid"/>
            <a:round/>
            <a:headEnd/>
            <a:tailEnd/>
          </a:ln>
          <a:effectLst/>
        </p:spPr>
        <p:txBody>
          <a:bodyPr/>
          <a:lstStyle/>
          <a:p>
            <a:pPr defTabSz="457200">
              <a:spcBef>
                <a:spcPct val="50000"/>
              </a:spcBef>
              <a:defRPr/>
            </a:pPr>
            <a:endParaRPr lang="en-US" dirty="0">
              <a:ln>
                <a:solidFill>
                  <a:srgbClr val="262626">
                    <a:lumMod val="75000"/>
                    <a:lumOff val="25000"/>
                  </a:srgbClr>
                </a:solidFill>
              </a:ln>
              <a:solidFill>
                <a:srgbClr val="262626"/>
              </a:solidFill>
            </a:endParaRPr>
          </a:p>
        </p:txBody>
      </p:sp>
    </p:spTree>
    <p:extLst>
      <p:ext uri="{BB962C8B-B14F-4D97-AF65-F5344CB8AC3E}">
        <p14:creationId xmlns:p14="http://schemas.microsoft.com/office/powerpoint/2010/main" val="42795569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3_Title 1">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2" name="Subtitle 2"/>
          <p:cNvSpPr>
            <a:spLocks noGrp="1"/>
          </p:cNvSpPr>
          <p:nvPr>
            <p:ph type="subTitle" idx="1" hasCustomPrompt="1"/>
          </p:nvPr>
        </p:nvSpPr>
        <p:spPr>
          <a:xfrm>
            <a:off x="609600" y="4453460"/>
            <a:ext cx="10972800" cy="1136476"/>
          </a:xfrm>
          <a:prstGeom prst="rect">
            <a:avLst/>
          </a:prstGeom>
        </p:spPr>
        <p:txBody>
          <a:bodyPr/>
          <a:lstStyle>
            <a:lvl1pPr marL="0" indent="0" algn="l">
              <a:buNone/>
              <a:defRPr>
                <a:solidFill>
                  <a:schemeClr val="bg2">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8152" y="450850"/>
            <a:ext cx="10972800" cy="2752344"/>
          </a:xfrm>
          <a:prstGeom prst="rect">
            <a:avLst/>
          </a:prstGeom>
        </p:spPr>
      </p:pic>
      <p:pic>
        <p:nvPicPr>
          <p:cNvPr id="13" name="Picture 12" descr="logo-hsci.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973025" y="5924741"/>
            <a:ext cx="2607259" cy="576072"/>
          </a:xfrm>
          <a:prstGeom prst="rect">
            <a:avLst/>
          </a:prstGeom>
        </p:spPr>
      </p:pic>
      <p:sp>
        <p:nvSpPr>
          <p:cNvPr id="7" name="Line 19"/>
          <p:cNvSpPr>
            <a:spLocks noChangeShapeType="1"/>
          </p:cNvSpPr>
          <p:nvPr userDrawn="1"/>
        </p:nvSpPr>
        <p:spPr bwMode="auto">
          <a:xfrm>
            <a:off x="609601" y="4333603"/>
            <a:ext cx="10972799" cy="0"/>
          </a:xfrm>
          <a:prstGeom prst="line">
            <a:avLst/>
          </a:prstGeom>
          <a:noFill/>
          <a:ln w="6350" cap="sq" cmpd="sng">
            <a:solidFill>
              <a:schemeClr val="tx1">
                <a:lumMod val="50000"/>
                <a:lumOff val="50000"/>
              </a:schemeClr>
            </a:solidFill>
            <a:prstDash val="solid"/>
            <a:round/>
            <a:headEnd/>
            <a:tailEnd/>
          </a:ln>
          <a:effectLst/>
        </p:spPr>
        <p:txBody>
          <a:bodyPr/>
          <a:lstStyle/>
          <a:p>
            <a:pPr defTabSz="457200">
              <a:spcBef>
                <a:spcPct val="50000"/>
              </a:spcBef>
              <a:defRPr/>
            </a:pPr>
            <a:endParaRPr lang="en-US" dirty="0">
              <a:ln>
                <a:solidFill>
                  <a:prstClr val="black">
                    <a:lumMod val="75000"/>
                    <a:lumOff val="25000"/>
                  </a:prstClr>
                </a:solidFill>
              </a:ln>
              <a:solidFill>
                <a:prstClr val="black"/>
              </a:solidFill>
            </a:endParaRPr>
          </a:p>
        </p:txBody>
      </p:sp>
      <p:sp>
        <p:nvSpPr>
          <p:cNvPr id="8" name="Title 1"/>
          <p:cNvSpPr>
            <a:spLocks noGrp="1"/>
          </p:cNvSpPr>
          <p:nvPr>
            <p:ph type="ctrTitle" hasCustomPrompt="1"/>
          </p:nvPr>
        </p:nvSpPr>
        <p:spPr>
          <a:xfrm>
            <a:off x="609600" y="3338151"/>
            <a:ext cx="10972800" cy="914579"/>
          </a:xfrm>
          <a:prstGeom prst="rect">
            <a:avLst/>
          </a:prstGeom>
        </p:spPr>
        <p:txBody>
          <a:bodyPr/>
          <a:lstStyle>
            <a:lvl1pPr>
              <a:lnSpc>
                <a:spcPct val="100000"/>
              </a:lnSpc>
              <a:defRPr/>
            </a:lvl1pPr>
          </a:lstStyle>
          <a:p>
            <a:r>
              <a:rPr lang="en-US" dirty="0"/>
              <a:t>Click to Edit the Master Title Style</a:t>
            </a:r>
          </a:p>
        </p:txBody>
      </p:sp>
    </p:spTree>
    <p:extLst>
      <p:ext uri="{BB962C8B-B14F-4D97-AF65-F5344CB8AC3E}">
        <p14:creationId xmlns:p14="http://schemas.microsoft.com/office/powerpoint/2010/main" val="2436390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9775" y="355600"/>
            <a:ext cx="10515600" cy="1325563"/>
          </a:xfrm>
        </p:spPr>
        <p:txBody>
          <a:bodyPr>
            <a:normAutofit/>
          </a:bodyPr>
          <a:lstStyle>
            <a:lvl1pPr>
              <a:defRPr sz="4400"/>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AC7E75DF-1795-4224-8796-75386AFDF779}" type="datetimeFigureOut">
              <a:rPr lang="en-US" smtClean="0"/>
              <a:t>9/8/2020</a:t>
            </a:fld>
            <a:endParaRPr lang="en-US" dirty="0"/>
          </a:p>
        </p:txBody>
      </p:sp>
      <p:sp>
        <p:nvSpPr>
          <p:cNvPr id="8" name="Footer Placeholder 7"/>
          <p:cNvSpPr>
            <a:spLocks noGrp="1"/>
          </p:cNvSpPr>
          <p:nvPr>
            <p:ph type="ftr" sz="quarter" idx="11"/>
          </p:nvPr>
        </p:nvSpPr>
        <p:spPr/>
        <p:txBody>
          <a:bodyPr/>
          <a:lstStyle/>
          <a:p>
            <a:r>
              <a:rPr lang="en-US" dirty="0"/>
              <a:t>2</a:t>
            </a:r>
          </a:p>
        </p:txBody>
      </p:sp>
      <p:sp>
        <p:nvSpPr>
          <p:cNvPr id="9" name="Slide Number Placeholder 8"/>
          <p:cNvSpPr>
            <a:spLocks noGrp="1"/>
          </p:cNvSpPr>
          <p:nvPr>
            <p:ph type="sldNum" sz="quarter" idx="12"/>
          </p:nvPr>
        </p:nvSpPr>
        <p:spPr/>
        <p:txBody>
          <a:bodyPr/>
          <a:lstStyle/>
          <a:p>
            <a:fld id="{4B72C52A-5129-4F55-81A9-7734A419C134}" type="slidenum">
              <a:rPr lang="en-US" smtClean="0"/>
              <a:t>‹#›</a:t>
            </a:fld>
            <a:endParaRPr lang="en-US" dirty="0"/>
          </a:p>
        </p:txBody>
      </p:sp>
    </p:spTree>
    <p:extLst>
      <p:ext uri="{BB962C8B-B14F-4D97-AF65-F5344CB8AC3E}">
        <p14:creationId xmlns:p14="http://schemas.microsoft.com/office/powerpoint/2010/main" val="610245663"/>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3_Titl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8" name="Subtitle 2"/>
          <p:cNvSpPr>
            <a:spLocks noGrp="1"/>
          </p:cNvSpPr>
          <p:nvPr>
            <p:ph type="subTitle" idx="1" hasCustomPrompt="1"/>
          </p:nvPr>
        </p:nvSpPr>
        <p:spPr>
          <a:xfrm>
            <a:off x="609600" y="4453460"/>
            <a:ext cx="10972800" cy="1136476"/>
          </a:xfrm>
          <a:prstGeom prst="rect">
            <a:avLst/>
          </a:prstGeom>
        </p:spPr>
        <p:txBody>
          <a:bodyPr/>
          <a:lstStyle>
            <a:lvl1pPr marL="0" indent="0" algn="l">
              <a:buNone/>
              <a:defRPr>
                <a:solidFill>
                  <a:schemeClr val="bg2">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7485" y="450850"/>
            <a:ext cx="10923519" cy="2739982"/>
          </a:xfrm>
          <a:prstGeom prst="rect">
            <a:avLst/>
          </a:prstGeom>
        </p:spPr>
      </p:pic>
      <p:pic>
        <p:nvPicPr>
          <p:cNvPr id="13" name="Picture 12" descr="logo-hsci.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973025" y="5924741"/>
            <a:ext cx="2607259" cy="576072"/>
          </a:xfrm>
          <a:prstGeom prst="rect">
            <a:avLst/>
          </a:prstGeom>
        </p:spPr>
      </p:pic>
      <p:sp>
        <p:nvSpPr>
          <p:cNvPr id="9" name="Line 19"/>
          <p:cNvSpPr>
            <a:spLocks noChangeShapeType="1"/>
          </p:cNvSpPr>
          <p:nvPr userDrawn="1"/>
        </p:nvSpPr>
        <p:spPr bwMode="auto">
          <a:xfrm>
            <a:off x="609601" y="4333603"/>
            <a:ext cx="10972799" cy="0"/>
          </a:xfrm>
          <a:prstGeom prst="line">
            <a:avLst/>
          </a:prstGeom>
          <a:noFill/>
          <a:ln w="6350" cap="sq" cmpd="sng">
            <a:solidFill>
              <a:schemeClr val="tx1">
                <a:lumMod val="50000"/>
                <a:lumOff val="50000"/>
              </a:schemeClr>
            </a:solidFill>
            <a:prstDash val="solid"/>
            <a:round/>
            <a:headEnd/>
            <a:tailEnd/>
          </a:ln>
          <a:effectLst/>
        </p:spPr>
        <p:txBody>
          <a:bodyPr/>
          <a:lstStyle/>
          <a:p>
            <a:pPr defTabSz="457200">
              <a:spcBef>
                <a:spcPct val="50000"/>
              </a:spcBef>
              <a:defRPr/>
            </a:pPr>
            <a:endParaRPr lang="en-US" dirty="0">
              <a:ln>
                <a:solidFill>
                  <a:prstClr val="black">
                    <a:lumMod val="75000"/>
                    <a:lumOff val="25000"/>
                  </a:prstClr>
                </a:solidFill>
              </a:ln>
              <a:solidFill>
                <a:prstClr val="black"/>
              </a:solidFill>
            </a:endParaRPr>
          </a:p>
        </p:txBody>
      </p:sp>
      <p:sp>
        <p:nvSpPr>
          <p:cNvPr id="10" name="Title 1"/>
          <p:cNvSpPr>
            <a:spLocks noGrp="1"/>
          </p:cNvSpPr>
          <p:nvPr>
            <p:ph type="ctrTitle" hasCustomPrompt="1"/>
          </p:nvPr>
        </p:nvSpPr>
        <p:spPr>
          <a:xfrm>
            <a:off x="609600" y="3338151"/>
            <a:ext cx="10972800" cy="914579"/>
          </a:xfrm>
          <a:prstGeom prst="rect">
            <a:avLst/>
          </a:prstGeom>
        </p:spPr>
        <p:txBody>
          <a:bodyPr/>
          <a:lstStyle>
            <a:lvl1pPr>
              <a:lnSpc>
                <a:spcPct val="100000"/>
              </a:lnSpc>
              <a:defRPr/>
            </a:lvl1pPr>
          </a:lstStyle>
          <a:p>
            <a:r>
              <a:rPr lang="en-US" dirty="0"/>
              <a:t>Click to Edit the Master Title Style</a:t>
            </a:r>
          </a:p>
        </p:txBody>
      </p:sp>
    </p:spTree>
    <p:extLst>
      <p:ext uri="{BB962C8B-B14F-4D97-AF65-F5344CB8AC3E}">
        <p14:creationId xmlns:p14="http://schemas.microsoft.com/office/powerpoint/2010/main" val="14411897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US">
                <a:solidFill>
                  <a:prstClr val="black">
                    <a:tint val="75000"/>
                  </a:prstClr>
                </a:solidFill>
              </a:rPr>
              <a:t>Data Tables 1 - 4</a:t>
            </a:r>
            <a:endParaRPr lang="en-US" dirty="0">
              <a:solidFill>
                <a:prstClr val="black">
                  <a:tint val="75000"/>
                </a:prstClr>
              </a:solidFill>
            </a:endParaRPr>
          </a:p>
        </p:txBody>
      </p:sp>
      <p:sp>
        <p:nvSpPr>
          <p:cNvPr id="10" name="Title 1"/>
          <p:cNvSpPr>
            <a:spLocks noGrp="1"/>
          </p:cNvSpPr>
          <p:nvPr>
            <p:ph type="title" hasCustomPrompt="1"/>
          </p:nvPr>
        </p:nvSpPr>
        <p:spPr>
          <a:xfrm>
            <a:off x="609600" y="293179"/>
            <a:ext cx="10972800" cy="958432"/>
          </a:xfrm>
        </p:spPr>
        <p:txBody>
          <a:bodyPr/>
          <a:lstStyle>
            <a:lvl1pPr>
              <a:defRPr>
                <a:solidFill>
                  <a:srgbClr val="569BBE"/>
                </a:solidFill>
              </a:defRPr>
            </a:lvl1pPr>
          </a:lstStyle>
          <a:p>
            <a:r>
              <a:rPr lang="en-US" dirty="0"/>
              <a:t>Click to Edit the Master Title Style</a:t>
            </a:r>
          </a:p>
        </p:txBody>
      </p:sp>
      <p:sp>
        <p:nvSpPr>
          <p:cNvPr id="11" name="Text Placeholder 2"/>
          <p:cNvSpPr>
            <a:spLocks noGrp="1"/>
          </p:cNvSpPr>
          <p:nvPr>
            <p:ph idx="1" hasCustomPrompt="1"/>
          </p:nvPr>
        </p:nvSpPr>
        <p:spPr>
          <a:xfrm>
            <a:off x="609601" y="1431344"/>
            <a:ext cx="10972799" cy="4151577"/>
          </a:xfrm>
          <a:prstGeom prst="rect">
            <a:avLst/>
          </a:prstGeom>
          <a:ln>
            <a:noFill/>
          </a:ln>
        </p:spPr>
        <p:txBody>
          <a:bodyPr vert="horz" lIns="0" tIns="0" rIns="0" bIns="0" rtlCol="0">
            <a:normAutofit/>
          </a:bodyPr>
          <a:lstStyle>
            <a:lvl1pPr>
              <a:defRPr>
                <a:solidFill>
                  <a:schemeClr val="tx1">
                    <a:lumMod val="75000"/>
                    <a:lumOff val="25000"/>
                  </a:schemeClr>
                </a:solidFill>
              </a:defRPr>
            </a:lvl1pPr>
            <a:lvl2pPr marL="742950" indent="-285750">
              <a:buFont typeface="Arial"/>
              <a:buChar char="•"/>
              <a:defRPr sz="2000"/>
            </a:lvl2pPr>
            <a:lvl3pPr>
              <a:defRPr sz="1800">
                <a:solidFill>
                  <a:schemeClr val="accent2"/>
                </a:solidFill>
              </a:defRPr>
            </a:lvl3pPr>
            <a:lvl4pPr marL="1600200" indent="-228600">
              <a:buFont typeface="Arial"/>
              <a:buChar char="•"/>
              <a:defRPr sz="1400">
                <a:solidFill>
                  <a:schemeClr val="tx1">
                    <a:lumMod val="75000"/>
                    <a:lumOff val="25000"/>
                  </a:schemeClr>
                </a:solidFill>
              </a:defRPr>
            </a:lvl4pPr>
            <a:lvl5pPr marL="2057400" indent="-228600">
              <a:buClrTx/>
              <a:buFont typeface="Arial"/>
              <a:buChar char="•"/>
              <a:defRPr sz="14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201389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Comparison">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8" name="Footer Placeholder 7"/>
          <p:cNvSpPr>
            <a:spLocks noGrp="1"/>
          </p:cNvSpPr>
          <p:nvPr>
            <p:ph type="ftr" sz="quarter" idx="10"/>
          </p:nvPr>
        </p:nvSpPr>
        <p:spPr/>
        <p:txBody>
          <a:bodyPr/>
          <a:lstStyle/>
          <a:p>
            <a:r>
              <a:rPr lang="en-US">
                <a:solidFill>
                  <a:prstClr val="black">
                    <a:tint val="75000"/>
                  </a:prstClr>
                </a:solidFill>
              </a:rPr>
              <a:t>Data Tables 1 - 4</a:t>
            </a:r>
            <a:endParaRPr lang="en-US" dirty="0">
              <a:solidFill>
                <a:prstClr val="black">
                  <a:tint val="75000"/>
                </a:prstClr>
              </a:solidFill>
            </a:endParaRPr>
          </a:p>
        </p:txBody>
      </p:sp>
      <p:sp>
        <p:nvSpPr>
          <p:cNvPr id="18" name="Title 1"/>
          <p:cNvSpPr>
            <a:spLocks noGrp="1"/>
          </p:cNvSpPr>
          <p:nvPr>
            <p:ph type="title" hasCustomPrompt="1"/>
          </p:nvPr>
        </p:nvSpPr>
        <p:spPr>
          <a:xfrm>
            <a:off x="609600" y="293179"/>
            <a:ext cx="10972800" cy="958432"/>
          </a:xfrm>
        </p:spPr>
        <p:txBody>
          <a:bodyPr/>
          <a:lstStyle>
            <a:lvl1pPr>
              <a:defRPr>
                <a:solidFill>
                  <a:schemeClr val="tx2"/>
                </a:solidFill>
              </a:defRPr>
            </a:lvl1pPr>
          </a:lstStyle>
          <a:p>
            <a:r>
              <a:rPr lang="en-US" dirty="0"/>
              <a:t>Click to Edit the Master Title Style</a:t>
            </a:r>
          </a:p>
        </p:txBody>
      </p:sp>
      <p:sp>
        <p:nvSpPr>
          <p:cNvPr id="19" name="Text Placeholder 2"/>
          <p:cNvSpPr>
            <a:spLocks noGrp="1"/>
          </p:cNvSpPr>
          <p:nvPr>
            <p:ph type="body" idx="1" hasCustomPrompt="1"/>
          </p:nvPr>
        </p:nvSpPr>
        <p:spPr>
          <a:xfrm>
            <a:off x="609600" y="1518335"/>
            <a:ext cx="5386917" cy="561147"/>
          </a:xfrm>
        </p:spPr>
        <p:txBody>
          <a:bodyPr anchor="ctr" anchorCtr="0">
            <a:normAutofit/>
          </a:bodyPr>
          <a:lstStyle>
            <a:lvl1pPr marL="0" indent="0">
              <a:buNone/>
              <a:defRPr sz="22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 </a:t>
            </a:r>
          </a:p>
        </p:txBody>
      </p:sp>
      <p:sp>
        <p:nvSpPr>
          <p:cNvPr id="20" name="Content Placeholder 3"/>
          <p:cNvSpPr>
            <a:spLocks noGrp="1"/>
          </p:cNvSpPr>
          <p:nvPr>
            <p:ph sz="half" idx="2" hasCustomPrompt="1"/>
          </p:nvPr>
        </p:nvSpPr>
        <p:spPr>
          <a:xfrm>
            <a:off x="609600" y="2128489"/>
            <a:ext cx="5386917" cy="3549681"/>
          </a:xfrm>
        </p:spPr>
        <p:txBody>
          <a:bodyPr/>
          <a:lstStyle>
            <a:lvl1pPr>
              <a:buClrTx/>
              <a:defRPr sz="2000">
                <a:solidFill>
                  <a:schemeClr val="tx1">
                    <a:lumMod val="75000"/>
                    <a:lumOff val="25000"/>
                  </a:schemeClr>
                </a:solidFill>
              </a:defRPr>
            </a:lvl1pPr>
            <a:lvl2pPr marL="742950" indent="-285750">
              <a:buClrTx/>
              <a:buFont typeface="Arial"/>
              <a:buChar char="•"/>
              <a:defRPr sz="1800">
                <a:solidFill>
                  <a:schemeClr val="bg2">
                    <a:lumMod val="50000"/>
                  </a:schemeClr>
                </a:solidFill>
              </a:defRPr>
            </a:lvl2pPr>
            <a:lvl3pPr>
              <a:buClrTx/>
              <a:defRPr sz="1600">
                <a:solidFill>
                  <a:schemeClr val="accent2"/>
                </a:solidFill>
              </a:defRPr>
            </a:lvl3pPr>
            <a:lvl4pPr marL="1600200" indent="-228600">
              <a:buFont typeface="Arial"/>
              <a:buChar char="•"/>
              <a:defRPr sz="1400">
                <a:solidFill>
                  <a:schemeClr val="tx1">
                    <a:lumMod val="75000"/>
                    <a:lumOff val="25000"/>
                  </a:schemeClr>
                </a:solidFill>
              </a:defRPr>
            </a:lvl4pPr>
            <a:lvl5pPr marL="2057400" indent="-228600">
              <a:buFont typeface="Arial"/>
              <a:buChar char="•"/>
              <a:defRPr sz="1400">
                <a:solidFill>
                  <a:schemeClr val="tx1">
                    <a:lumMod val="75000"/>
                    <a:lumOff val="25000"/>
                  </a:schemeClr>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4"/>
          <p:cNvSpPr>
            <a:spLocks noGrp="1"/>
          </p:cNvSpPr>
          <p:nvPr>
            <p:ph type="body" sz="quarter" idx="3" hasCustomPrompt="1"/>
          </p:nvPr>
        </p:nvSpPr>
        <p:spPr>
          <a:xfrm>
            <a:off x="6193368" y="1521509"/>
            <a:ext cx="5389033" cy="561147"/>
          </a:xfrm>
        </p:spPr>
        <p:txBody>
          <a:bodyPr anchor="ctr" anchorCtr="0">
            <a:normAutofit/>
          </a:bodyPr>
          <a:lstStyle>
            <a:lvl1pPr marL="0" indent="0">
              <a:buNone/>
              <a:defRPr sz="22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 </a:t>
            </a:r>
          </a:p>
        </p:txBody>
      </p:sp>
      <p:sp>
        <p:nvSpPr>
          <p:cNvPr id="22" name="Content Placeholder 5"/>
          <p:cNvSpPr>
            <a:spLocks noGrp="1"/>
          </p:cNvSpPr>
          <p:nvPr>
            <p:ph sz="quarter" idx="4" hasCustomPrompt="1"/>
          </p:nvPr>
        </p:nvSpPr>
        <p:spPr>
          <a:xfrm>
            <a:off x="6193368" y="2128489"/>
            <a:ext cx="5389033" cy="3549680"/>
          </a:xfrm>
        </p:spPr>
        <p:txBody>
          <a:bodyPr/>
          <a:lstStyle>
            <a:lvl1pPr>
              <a:buClrTx/>
              <a:defRPr sz="2000">
                <a:solidFill>
                  <a:schemeClr val="tx1">
                    <a:lumMod val="75000"/>
                    <a:lumOff val="25000"/>
                  </a:schemeClr>
                </a:solidFill>
              </a:defRPr>
            </a:lvl1pPr>
            <a:lvl2pPr marL="742950" indent="-285750">
              <a:buClrTx/>
              <a:buFont typeface="Arial"/>
              <a:buChar char="•"/>
              <a:defRPr sz="1800">
                <a:solidFill>
                  <a:schemeClr val="bg2">
                    <a:lumMod val="50000"/>
                  </a:schemeClr>
                </a:solidFill>
              </a:defRPr>
            </a:lvl2pPr>
            <a:lvl3pPr>
              <a:buClrTx/>
              <a:defRPr sz="1600">
                <a:solidFill>
                  <a:schemeClr val="accent2"/>
                </a:solidFill>
              </a:defRPr>
            </a:lvl3pPr>
            <a:lvl4pPr marL="1600200" indent="-228600">
              <a:buFont typeface="Arial"/>
              <a:buChar char="•"/>
              <a:defRPr sz="1400">
                <a:solidFill>
                  <a:schemeClr val="tx1">
                    <a:lumMod val="75000"/>
                    <a:lumOff val="25000"/>
                  </a:schemeClr>
                </a:solidFill>
              </a:defRPr>
            </a:lvl4pPr>
            <a:lvl5pPr marL="2057400" indent="-228600">
              <a:buFont typeface="Arial"/>
              <a:buChar char="•"/>
              <a:defRPr sz="1400">
                <a:solidFill>
                  <a:schemeClr val="tx1">
                    <a:lumMod val="75000"/>
                    <a:lumOff val="25000"/>
                  </a:schemeClr>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381014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solidFill>
                  <a:prstClr val="black">
                    <a:tint val="75000"/>
                  </a:prstClr>
                </a:solidFill>
              </a:rPr>
              <a:t>Data Tables 1 - 4</a:t>
            </a:r>
            <a:endParaRPr lang="en-US" dirty="0">
              <a:solidFill>
                <a:prstClr val="black">
                  <a:tint val="75000"/>
                </a:prstClr>
              </a:solidFill>
            </a:endParaRPr>
          </a:p>
        </p:txBody>
      </p:sp>
      <p:sp>
        <p:nvSpPr>
          <p:cNvPr id="4" name="Title 1"/>
          <p:cNvSpPr>
            <a:spLocks noGrp="1"/>
          </p:cNvSpPr>
          <p:nvPr>
            <p:ph type="title" hasCustomPrompt="1"/>
          </p:nvPr>
        </p:nvSpPr>
        <p:spPr>
          <a:xfrm>
            <a:off x="609600" y="293179"/>
            <a:ext cx="10972800" cy="958432"/>
          </a:xfrm>
        </p:spPr>
        <p:txBody>
          <a:bodyPr/>
          <a:lstStyle>
            <a:lvl1pPr>
              <a:defRPr>
                <a:solidFill>
                  <a:srgbClr val="569BBE"/>
                </a:solidFill>
              </a:defRPr>
            </a:lvl1pPr>
          </a:lstStyle>
          <a:p>
            <a:r>
              <a:rPr lang="en-US" dirty="0"/>
              <a:t>Click to Edit the Master Title Style</a:t>
            </a:r>
          </a:p>
        </p:txBody>
      </p:sp>
    </p:spTree>
    <p:extLst>
      <p:ext uri="{BB962C8B-B14F-4D97-AF65-F5344CB8AC3E}">
        <p14:creationId xmlns:p14="http://schemas.microsoft.com/office/powerpoint/2010/main" val="37898069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US" dirty="0">
                <a:solidFill>
                  <a:prstClr val="black">
                    <a:tint val="75000"/>
                  </a:prstClr>
                </a:solidFill>
              </a:rPr>
              <a:t>2</a:t>
            </a:r>
          </a:p>
        </p:txBody>
      </p:sp>
      <p:sp>
        <p:nvSpPr>
          <p:cNvPr id="10" name="Title 1"/>
          <p:cNvSpPr>
            <a:spLocks noGrp="1"/>
          </p:cNvSpPr>
          <p:nvPr>
            <p:ph type="title" hasCustomPrompt="1"/>
          </p:nvPr>
        </p:nvSpPr>
        <p:spPr>
          <a:xfrm>
            <a:off x="609600" y="293179"/>
            <a:ext cx="10972800" cy="958432"/>
          </a:xfrm>
        </p:spPr>
        <p:txBody>
          <a:bodyPr/>
          <a:lstStyle>
            <a:lvl1pPr>
              <a:defRPr>
                <a:solidFill>
                  <a:srgbClr val="569BBE"/>
                </a:solidFill>
              </a:defRPr>
            </a:lvl1pPr>
          </a:lstStyle>
          <a:p>
            <a:r>
              <a:rPr lang="en-US" dirty="0"/>
              <a:t>Click to Edit the Master Title Style</a:t>
            </a:r>
          </a:p>
        </p:txBody>
      </p:sp>
      <p:sp>
        <p:nvSpPr>
          <p:cNvPr id="11" name="Text Placeholder 2"/>
          <p:cNvSpPr>
            <a:spLocks noGrp="1"/>
          </p:cNvSpPr>
          <p:nvPr>
            <p:ph idx="1" hasCustomPrompt="1"/>
          </p:nvPr>
        </p:nvSpPr>
        <p:spPr>
          <a:xfrm>
            <a:off x="609601" y="1431344"/>
            <a:ext cx="10972799" cy="4151577"/>
          </a:xfrm>
          <a:prstGeom prst="rect">
            <a:avLst/>
          </a:prstGeom>
          <a:ln>
            <a:noFill/>
          </a:ln>
        </p:spPr>
        <p:txBody>
          <a:bodyPr vert="horz" lIns="0" tIns="0" rIns="0" bIns="0" rtlCol="0">
            <a:normAutofit/>
          </a:bodyPr>
          <a:lstStyle>
            <a:lvl1pPr>
              <a:defRPr>
                <a:solidFill>
                  <a:schemeClr val="tx1">
                    <a:lumMod val="75000"/>
                    <a:lumOff val="25000"/>
                  </a:schemeClr>
                </a:solidFill>
              </a:defRPr>
            </a:lvl1pPr>
            <a:lvl2pPr marL="742950" indent="-285750">
              <a:buFont typeface="Arial"/>
              <a:buChar char="•"/>
              <a:defRPr sz="2000"/>
            </a:lvl2pPr>
            <a:lvl3pPr>
              <a:defRPr sz="1800">
                <a:solidFill>
                  <a:schemeClr val="accent2"/>
                </a:solidFill>
              </a:defRPr>
            </a:lvl3pPr>
            <a:lvl4pPr marL="1600200" indent="-228600">
              <a:buFont typeface="Arial"/>
              <a:buChar char="•"/>
              <a:defRPr sz="1400">
                <a:solidFill>
                  <a:schemeClr val="tx1">
                    <a:lumMod val="75000"/>
                    <a:lumOff val="25000"/>
                  </a:schemeClr>
                </a:solidFill>
              </a:defRPr>
            </a:lvl4pPr>
            <a:lvl5pPr marL="2057400" indent="-228600">
              <a:buClrTx/>
              <a:buFont typeface="Arial"/>
              <a:buChar char="•"/>
              <a:defRPr sz="14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22891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Comparison">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8" name="Footer Placeholder 7"/>
          <p:cNvSpPr>
            <a:spLocks noGrp="1"/>
          </p:cNvSpPr>
          <p:nvPr>
            <p:ph type="ftr" sz="quarter" idx="10"/>
          </p:nvPr>
        </p:nvSpPr>
        <p:spPr/>
        <p:txBody>
          <a:bodyPr/>
          <a:lstStyle/>
          <a:p>
            <a:r>
              <a:rPr lang="en-US" dirty="0">
                <a:solidFill>
                  <a:prstClr val="black">
                    <a:tint val="75000"/>
                  </a:prstClr>
                </a:solidFill>
              </a:rPr>
              <a:t>2</a:t>
            </a:r>
          </a:p>
        </p:txBody>
      </p:sp>
      <p:sp>
        <p:nvSpPr>
          <p:cNvPr id="18" name="Title 1"/>
          <p:cNvSpPr>
            <a:spLocks noGrp="1"/>
          </p:cNvSpPr>
          <p:nvPr>
            <p:ph type="title" hasCustomPrompt="1"/>
          </p:nvPr>
        </p:nvSpPr>
        <p:spPr>
          <a:xfrm>
            <a:off x="609600" y="293179"/>
            <a:ext cx="10972800" cy="958432"/>
          </a:xfrm>
        </p:spPr>
        <p:txBody>
          <a:bodyPr/>
          <a:lstStyle>
            <a:lvl1pPr>
              <a:defRPr>
                <a:solidFill>
                  <a:schemeClr val="tx2"/>
                </a:solidFill>
              </a:defRPr>
            </a:lvl1pPr>
          </a:lstStyle>
          <a:p>
            <a:r>
              <a:rPr lang="en-US" dirty="0"/>
              <a:t>Click to Edit the Master Title Style</a:t>
            </a:r>
          </a:p>
        </p:txBody>
      </p:sp>
      <p:sp>
        <p:nvSpPr>
          <p:cNvPr id="19" name="Text Placeholder 2"/>
          <p:cNvSpPr>
            <a:spLocks noGrp="1"/>
          </p:cNvSpPr>
          <p:nvPr>
            <p:ph type="body" idx="1" hasCustomPrompt="1"/>
          </p:nvPr>
        </p:nvSpPr>
        <p:spPr>
          <a:xfrm>
            <a:off x="609600" y="1518335"/>
            <a:ext cx="5386917" cy="561147"/>
          </a:xfrm>
        </p:spPr>
        <p:txBody>
          <a:bodyPr anchor="ctr" anchorCtr="0">
            <a:normAutofit/>
          </a:bodyPr>
          <a:lstStyle>
            <a:lvl1pPr marL="0" indent="0">
              <a:buNone/>
              <a:defRPr sz="22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 </a:t>
            </a:r>
          </a:p>
        </p:txBody>
      </p:sp>
      <p:sp>
        <p:nvSpPr>
          <p:cNvPr id="20" name="Content Placeholder 3"/>
          <p:cNvSpPr>
            <a:spLocks noGrp="1"/>
          </p:cNvSpPr>
          <p:nvPr>
            <p:ph sz="half" idx="2" hasCustomPrompt="1"/>
          </p:nvPr>
        </p:nvSpPr>
        <p:spPr>
          <a:xfrm>
            <a:off x="609600" y="2128489"/>
            <a:ext cx="5386917" cy="3549681"/>
          </a:xfrm>
        </p:spPr>
        <p:txBody>
          <a:bodyPr/>
          <a:lstStyle>
            <a:lvl1pPr>
              <a:buClrTx/>
              <a:defRPr sz="2000">
                <a:solidFill>
                  <a:schemeClr val="tx1">
                    <a:lumMod val="75000"/>
                    <a:lumOff val="25000"/>
                  </a:schemeClr>
                </a:solidFill>
              </a:defRPr>
            </a:lvl1pPr>
            <a:lvl2pPr marL="742950" indent="-285750">
              <a:buClrTx/>
              <a:buFont typeface="Arial"/>
              <a:buChar char="•"/>
              <a:defRPr sz="1800">
                <a:solidFill>
                  <a:schemeClr val="bg2">
                    <a:lumMod val="50000"/>
                  </a:schemeClr>
                </a:solidFill>
              </a:defRPr>
            </a:lvl2pPr>
            <a:lvl3pPr>
              <a:buClrTx/>
              <a:defRPr sz="1600">
                <a:solidFill>
                  <a:schemeClr val="accent2"/>
                </a:solidFill>
              </a:defRPr>
            </a:lvl3pPr>
            <a:lvl4pPr marL="1600200" indent="-228600">
              <a:buFont typeface="Arial"/>
              <a:buChar char="•"/>
              <a:defRPr sz="1400">
                <a:solidFill>
                  <a:schemeClr val="tx1">
                    <a:lumMod val="75000"/>
                    <a:lumOff val="25000"/>
                  </a:schemeClr>
                </a:solidFill>
              </a:defRPr>
            </a:lvl4pPr>
            <a:lvl5pPr marL="2057400" indent="-228600">
              <a:buFont typeface="Arial"/>
              <a:buChar char="•"/>
              <a:defRPr sz="1400">
                <a:solidFill>
                  <a:schemeClr val="tx1">
                    <a:lumMod val="75000"/>
                    <a:lumOff val="25000"/>
                  </a:schemeClr>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4"/>
          <p:cNvSpPr>
            <a:spLocks noGrp="1"/>
          </p:cNvSpPr>
          <p:nvPr>
            <p:ph type="body" sz="quarter" idx="3" hasCustomPrompt="1"/>
          </p:nvPr>
        </p:nvSpPr>
        <p:spPr>
          <a:xfrm>
            <a:off x="6193368" y="1521509"/>
            <a:ext cx="5389033" cy="561147"/>
          </a:xfrm>
        </p:spPr>
        <p:txBody>
          <a:bodyPr anchor="ctr" anchorCtr="0">
            <a:normAutofit/>
          </a:bodyPr>
          <a:lstStyle>
            <a:lvl1pPr marL="0" indent="0">
              <a:buNone/>
              <a:defRPr sz="22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 </a:t>
            </a:r>
          </a:p>
        </p:txBody>
      </p:sp>
      <p:sp>
        <p:nvSpPr>
          <p:cNvPr id="22" name="Content Placeholder 5"/>
          <p:cNvSpPr>
            <a:spLocks noGrp="1"/>
          </p:cNvSpPr>
          <p:nvPr>
            <p:ph sz="quarter" idx="4" hasCustomPrompt="1"/>
          </p:nvPr>
        </p:nvSpPr>
        <p:spPr>
          <a:xfrm>
            <a:off x="6193368" y="2128489"/>
            <a:ext cx="5389033" cy="3549680"/>
          </a:xfrm>
        </p:spPr>
        <p:txBody>
          <a:bodyPr/>
          <a:lstStyle>
            <a:lvl1pPr>
              <a:buClrTx/>
              <a:defRPr sz="2000">
                <a:solidFill>
                  <a:schemeClr val="tx1">
                    <a:lumMod val="75000"/>
                    <a:lumOff val="25000"/>
                  </a:schemeClr>
                </a:solidFill>
              </a:defRPr>
            </a:lvl1pPr>
            <a:lvl2pPr marL="742950" indent="-285750">
              <a:buClrTx/>
              <a:buFont typeface="Arial"/>
              <a:buChar char="•"/>
              <a:defRPr sz="1800">
                <a:solidFill>
                  <a:schemeClr val="bg2">
                    <a:lumMod val="50000"/>
                  </a:schemeClr>
                </a:solidFill>
              </a:defRPr>
            </a:lvl2pPr>
            <a:lvl3pPr>
              <a:buClrTx/>
              <a:defRPr sz="1600">
                <a:solidFill>
                  <a:schemeClr val="accent2"/>
                </a:solidFill>
              </a:defRPr>
            </a:lvl3pPr>
            <a:lvl4pPr marL="1600200" indent="-228600">
              <a:buFont typeface="Arial"/>
              <a:buChar char="•"/>
              <a:defRPr sz="1400">
                <a:solidFill>
                  <a:schemeClr val="tx1">
                    <a:lumMod val="75000"/>
                    <a:lumOff val="25000"/>
                  </a:schemeClr>
                </a:solidFill>
              </a:defRPr>
            </a:lvl4pPr>
            <a:lvl5pPr marL="2057400" indent="-228600">
              <a:buFont typeface="Arial"/>
              <a:buChar char="•"/>
              <a:defRPr sz="1400">
                <a:solidFill>
                  <a:schemeClr val="tx1">
                    <a:lumMod val="75000"/>
                    <a:lumOff val="25000"/>
                  </a:schemeClr>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111370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a:solidFill>
                  <a:prstClr val="black">
                    <a:tint val="75000"/>
                  </a:prstClr>
                </a:solidFill>
              </a:rPr>
              <a:t>2</a:t>
            </a:r>
          </a:p>
        </p:txBody>
      </p:sp>
      <p:sp>
        <p:nvSpPr>
          <p:cNvPr id="4" name="Title 1"/>
          <p:cNvSpPr>
            <a:spLocks noGrp="1"/>
          </p:cNvSpPr>
          <p:nvPr>
            <p:ph type="title" hasCustomPrompt="1"/>
          </p:nvPr>
        </p:nvSpPr>
        <p:spPr>
          <a:xfrm>
            <a:off x="609600" y="293179"/>
            <a:ext cx="10972800" cy="958432"/>
          </a:xfrm>
        </p:spPr>
        <p:txBody>
          <a:bodyPr/>
          <a:lstStyle>
            <a:lvl1pPr>
              <a:defRPr>
                <a:solidFill>
                  <a:srgbClr val="569BBE"/>
                </a:solidFill>
              </a:defRPr>
            </a:lvl1pPr>
          </a:lstStyle>
          <a:p>
            <a:r>
              <a:rPr lang="en-US" dirty="0"/>
              <a:t>Click to Edit the Master Title Style</a:t>
            </a:r>
          </a:p>
        </p:txBody>
      </p:sp>
    </p:spTree>
    <p:extLst>
      <p:ext uri="{BB962C8B-B14F-4D97-AF65-F5344CB8AC3E}">
        <p14:creationId xmlns:p14="http://schemas.microsoft.com/office/powerpoint/2010/main" val="4399571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itle 1">
    <p:spTree>
      <p:nvGrpSpPr>
        <p:cNvPr id="1" name=""/>
        <p:cNvGrpSpPr/>
        <p:nvPr/>
      </p:nvGrpSpPr>
      <p:grpSpPr>
        <a:xfrm>
          <a:off x="0" y="0"/>
          <a:ext cx="0" cy="0"/>
          <a:chOff x="0" y="0"/>
          <a:chExt cx="0" cy="0"/>
        </a:xfrm>
      </p:grpSpPr>
      <p:sp>
        <p:nvSpPr>
          <p:cNvPr id="12" name="Subtitle 2"/>
          <p:cNvSpPr>
            <a:spLocks noGrp="1"/>
          </p:cNvSpPr>
          <p:nvPr>
            <p:ph type="subTitle" idx="1" hasCustomPrompt="1"/>
          </p:nvPr>
        </p:nvSpPr>
        <p:spPr>
          <a:xfrm>
            <a:off x="609600" y="4453460"/>
            <a:ext cx="10972800" cy="1136476"/>
          </a:xfrm>
          <a:prstGeom prst="rect">
            <a:avLst/>
          </a:prstGeom>
        </p:spPr>
        <p:txBody>
          <a:bodyPr/>
          <a:lstStyle>
            <a:lvl1pPr marL="0" indent="0" algn="l">
              <a:buNone/>
              <a:defRPr>
                <a:solidFill>
                  <a:schemeClr val="bg2">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7" name="Line 19"/>
          <p:cNvSpPr>
            <a:spLocks noChangeShapeType="1"/>
          </p:cNvSpPr>
          <p:nvPr userDrawn="1"/>
        </p:nvSpPr>
        <p:spPr bwMode="auto">
          <a:xfrm>
            <a:off x="609601" y="4333603"/>
            <a:ext cx="10972799" cy="0"/>
          </a:xfrm>
          <a:prstGeom prst="line">
            <a:avLst/>
          </a:prstGeom>
          <a:noFill/>
          <a:ln w="6350" cap="sq" cmpd="sng">
            <a:solidFill>
              <a:schemeClr val="tx1">
                <a:lumMod val="50000"/>
                <a:lumOff val="50000"/>
              </a:schemeClr>
            </a:solidFill>
            <a:prstDash val="solid"/>
            <a:round/>
            <a:headEnd/>
            <a:tailEnd/>
          </a:ln>
          <a:effectLst/>
        </p:spPr>
        <p:txBody>
          <a:bodyPr/>
          <a:lstStyle/>
          <a:p>
            <a:pPr defTabSz="457200">
              <a:spcBef>
                <a:spcPct val="50000"/>
              </a:spcBef>
              <a:defRPr/>
            </a:pPr>
            <a:endParaRPr lang="en-US" sz="1800" dirty="0">
              <a:ln>
                <a:solidFill>
                  <a:srgbClr val="262626">
                    <a:lumMod val="75000"/>
                    <a:lumOff val="25000"/>
                  </a:srgbClr>
                </a:solidFill>
              </a:ln>
              <a:solidFill>
                <a:srgbClr val="262626"/>
              </a:solidFill>
            </a:endParaRPr>
          </a:p>
        </p:txBody>
      </p:sp>
      <p:sp>
        <p:nvSpPr>
          <p:cNvPr id="8" name="Title 1"/>
          <p:cNvSpPr>
            <a:spLocks noGrp="1"/>
          </p:cNvSpPr>
          <p:nvPr>
            <p:ph type="ctrTitle" hasCustomPrompt="1"/>
          </p:nvPr>
        </p:nvSpPr>
        <p:spPr>
          <a:xfrm>
            <a:off x="609600" y="3338151"/>
            <a:ext cx="10972800" cy="914579"/>
          </a:xfrm>
          <a:prstGeom prst="rect">
            <a:avLst/>
          </a:prstGeom>
        </p:spPr>
        <p:txBody>
          <a:bodyPr/>
          <a:lstStyle>
            <a:lvl1pPr>
              <a:lnSpc>
                <a:spcPct val="100000"/>
              </a:lnSpc>
              <a:defRPr/>
            </a:lvl1pPr>
          </a:lstStyle>
          <a:p>
            <a:r>
              <a:rPr lang="en-US" dirty="0"/>
              <a:t>Click to Edit the Master Title Style</a:t>
            </a:r>
          </a:p>
        </p:txBody>
      </p:sp>
    </p:spTree>
    <p:extLst>
      <p:ext uri="{BB962C8B-B14F-4D97-AF65-F5344CB8AC3E}">
        <p14:creationId xmlns:p14="http://schemas.microsoft.com/office/powerpoint/2010/main" val="42812976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Title 2">
    <p:spTree>
      <p:nvGrpSpPr>
        <p:cNvPr id="1" name=""/>
        <p:cNvGrpSpPr/>
        <p:nvPr/>
      </p:nvGrpSpPr>
      <p:grpSpPr>
        <a:xfrm>
          <a:off x="0" y="0"/>
          <a:ext cx="0" cy="0"/>
          <a:chOff x="0" y="0"/>
          <a:chExt cx="0" cy="0"/>
        </a:xfrm>
      </p:grpSpPr>
      <p:sp>
        <p:nvSpPr>
          <p:cNvPr id="8" name="Subtitle 2"/>
          <p:cNvSpPr>
            <a:spLocks noGrp="1"/>
          </p:cNvSpPr>
          <p:nvPr>
            <p:ph type="subTitle" idx="1" hasCustomPrompt="1"/>
          </p:nvPr>
        </p:nvSpPr>
        <p:spPr>
          <a:xfrm>
            <a:off x="609600" y="4453460"/>
            <a:ext cx="10972800" cy="1136476"/>
          </a:xfrm>
          <a:prstGeom prst="rect">
            <a:avLst/>
          </a:prstGeom>
        </p:spPr>
        <p:txBody>
          <a:bodyPr/>
          <a:lstStyle>
            <a:lvl1pPr marL="0" indent="0" algn="l">
              <a:buNone/>
              <a:defRPr>
                <a:solidFill>
                  <a:schemeClr val="bg2">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9" name="Line 19"/>
          <p:cNvSpPr>
            <a:spLocks noChangeShapeType="1"/>
          </p:cNvSpPr>
          <p:nvPr userDrawn="1"/>
        </p:nvSpPr>
        <p:spPr bwMode="auto">
          <a:xfrm>
            <a:off x="609601" y="4333603"/>
            <a:ext cx="10972799" cy="0"/>
          </a:xfrm>
          <a:prstGeom prst="line">
            <a:avLst/>
          </a:prstGeom>
          <a:noFill/>
          <a:ln w="6350" cap="sq" cmpd="sng">
            <a:solidFill>
              <a:schemeClr val="tx1">
                <a:lumMod val="50000"/>
                <a:lumOff val="50000"/>
              </a:schemeClr>
            </a:solidFill>
            <a:prstDash val="solid"/>
            <a:round/>
            <a:headEnd/>
            <a:tailEnd/>
          </a:ln>
          <a:effectLst/>
        </p:spPr>
        <p:txBody>
          <a:bodyPr/>
          <a:lstStyle/>
          <a:p>
            <a:pPr defTabSz="457200">
              <a:spcBef>
                <a:spcPct val="50000"/>
              </a:spcBef>
              <a:defRPr/>
            </a:pPr>
            <a:endParaRPr lang="en-US" sz="1800" dirty="0">
              <a:ln>
                <a:solidFill>
                  <a:srgbClr val="262626">
                    <a:lumMod val="75000"/>
                    <a:lumOff val="25000"/>
                  </a:srgbClr>
                </a:solidFill>
              </a:ln>
              <a:solidFill>
                <a:srgbClr val="262626"/>
              </a:solidFill>
            </a:endParaRPr>
          </a:p>
        </p:txBody>
      </p:sp>
      <p:sp>
        <p:nvSpPr>
          <p:cNvPr id="10" name="Title 1"/>
          <p:cNvSpPr>
            <a:spLocks noGrp="1"/>
          </p:cNvSpPr>
          <p:nvPr>
            <p:ph type="ctrTitle" hasCustomPrompt="1"/>
          </p:nvPr>
        </p:nvSpPr>
        <p:spPr>
          <a:xfrm>
            <a:off x="609600" y="3338151"/>
            <a:ext cx="10972800" cy="914579"/>
          </a:xfrm>
          <a:prstGeom prst="rect">
            <a:avLst/>
          </a:prstGeom>
        </p:spPr>
        <p:txBody>
          <a:bodyPr/>
          <a:lstStyle>
            <a:lvl1pPr>
              <a:lnSpc>
                <a:spcPct val="100000"/>
              </a:lnSpc>
              <a:defRPr/>
            </a:lvl1pPr>
          </a:lstStyle>
          <a:p>
            <a:r>
              <a:rPr lang="en-US" dirty="0"/>
              <a:t>Click to Edit the Master Title Style</a:t>
            </a:r>
          </a:p>
        </p:txBody>
      </p:sp>
    </p:spTree>
    <p:extLst>
      <p:ext uri="{BB962C8B-B14F-4D97-AF65-F5344CB8AC3E}">
        <p14:creationId xmlns:p14="http://schemas.microsoft.com/office/powerpoint/2010/main" val="38351002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itle 3">
    <p:spTree>
      <p:nvGrpSpPr>
        <p:cNvPr id="1" name=""/>
        <p:cNvGrpSpPr/>
        <p:nvPr/>
      </p:nvGrpSpPr>
      <p:grpSpPr>
        <a:xfrm>
          <a:off x="0" y="0"/>
          <a:ext cx="0" cy="0"/>
          <a:chOff x="0" y="0"/>
          <a:chExt cx="0" cy="0"/>
        </a:xfrm>
      </p:grpSpPr>
      <p:sp>
        <p:nvSpPr>
          <p:cNvPr id="7" name="Subtitle 2"/>
          <p:cNvSpPr>
            <a:spLocks noGrp="1"/>
          </p:cNvSpPr>
          <p:nvPr>
            <p:ph type="subTitle" idx="1" hasCustomPrompt="1"/>
          </p:nvPr>
        </p:nvSpPr>
        <p:spPr>
          <a:xfrm>
            <a:off x="609600" y="4453460"/>
            <a:ext cx="10972800" cy="1136476"/>
          </a:xfrm>
          <a:prstGeom prst="rect">
            <a:avLst/>
          </a:prstGeom>
        </p:spPr>
        <p:txBody>
          <a:bodyPr/>
          <a:lstStyle>
            <a:lvl1pPr marL="0" indent="0" algn="l">
              <a:buNone/>
              <a:defRPr>
                <a:solidFill>
                  <a:schemeClr val="bg2">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5" name="Line 19"/>
          <p:cNvSpPr>
            <a:spLocks noChangeShapeType="1"/>
          </p:cNvSpPr>
          <p:nvPr userDrawn="1"/>
        </p:nvSpPr>
        <p:spPr bwMode="auto">
          <a:xfrm>
            <a:off x="609601" y="4333603"/>
            <a:ext cx="10972799" cy="0"/>
          </a:xfrm>
          <a:prstGeom prst="line">
            <a:avLst/>
          </a:prstGeom>
          <a:noFill/>
          <a:ln w="6350" cap="sq" cmpd="sng">
            <a:solidFill>
              <a:schemeClr val="tx1">
                <a:lumMod val="50000"/>
                <a:lumOff val="50000"/>
              </a:schemeClr>
            </a:solidFill>
            <a:prstDash val="solid"/>
            <a:round/>
            <a:headEnd/>
            <a:tailEnd/>
          </a:ln>
          <a:effectLst/>
        </p:spPr>
        <p:txBody>
          <a:bodyPr/>
          <a:lstStyle/>
          <a:p>
            <a:pPr defTabSz="457200">
              <a:spcBef>
                <a:spcPct val="50000"/>
              </a:spcBef>
              <a:defRPr/>
            </a:pPr>
            <a:endParaRPr lang="en-US" sz="1800" dirty="0">
              <a:ln>
                <a:solidFill>
                  <a:srgbClr val="262626">
                    <a:lumMod val="75000"/>
                    <a:lumOff val="25000"/>
                  </a:srgbClr>
                </a:solidFill>
              </a:ln>
              <a:solidFill>
                <a:srgbClr val="262626"/>
              </a:solidFill>
            </a:endParaRPr>
          </a:p>
        </p:txBody>
      </p:sp>
      <p:sp>
        <p:nvSpPr>
          <p:cNvPr id="16" name="Title 1"/>
          <p:cNvSpPr>
            <a:spLocks noGrp="1"/>
          </p:cNvSpPr>
          <p:nvPr>
            <p:ph type="ctrTitle" hasCustomPrompt="1"/>
          </p:nvPr>
        </p:nvSpPr>
        <p:spPr>
          <a:xfrm>
            <a:off x="609600" y="3338151"/>
            <a:ext cx="10972800" cy="914579"/>
          </a:xfrm>
          <a:prstGeom prst="rect">
            <a:avLst/>
          </a:prstGeom>
        </p:spPr>
        <p:txBody>
          <a:bodyPr/>
          <a:lstStyle>
            <a:lvl1pPr>
              <a:lnSpc>
                <a:spcPct val="100000"/>
              </a:lnSpc>
              <a:defRPr/>
            </a:lvl1pPr>
          </a:lstStyle>
          <a:p>
            <a:r>
              <a:rPr lang="en-US" dirty="0"/>
              <a:t>Click to Edit the Master Title Style</a:t>
            </a:r>
          </a:p>
        </p:txBody>
      </p:sp>
    </p:spTree>
    <p:extLst>
      <p:ext uri="{BB962C8B-B14F-4D97-AF65-F5344CB8AC3E}">
        <p14:creationId xmlns:p14="http://schemas.microsoft.com/office/powerpoint/2010/main" val="4124527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lang="en-US" dirty="0"/>
              <a:t>Click to edit Master title style</a:t>
            </a:r>
          </a:p>
        </p:txBody>
      </p:sp>
      <p:sp>
        <p:nvSpPr>
          <p:cNvPr id="3" name="Date Placeholder 2"/>
          <p:cNvSpPr>
            <a:spLocks noGrp="1"/>
          </p:cNvSpPr>
          <p:nvPr>
            <p:ph type="dt" sz="half" idx="10"/>
          </p:nvPr>
        </p:nvSpPr>
        <p:spPr/>
        <p:txBody>
          <a:bodyPr/>
          <a:lstStyle/>
          <a:p>
            <a:fld id="{AC7E75DF-1795-4224-8796-75386AFDF779}" type="datetimeFigureOut">
              <a:rPr lang="en-US" smtClean="0"/>
              <a:t>9/8/2020</a:t>
            </a:fld>
            <a:endParaRPr lang="en-US" dirty="0"/>
          </a:p>
        </p:txBody>
      </p:sp>
      <p:sp>
        <p:nvSpPr>
          <p:cNvPr id="4" name="Footer Placeholder 3"/>
          <p:cNvSpPr>
            <a:spLocks noGrp="1"/>
          </p:cNvSpPr>
          <p:nvPr>
            <p:ph type="ftr" sz="quarter" idx="11"/>
          </p:nvPr>
        </p:nvSpPr>
        <p:spPr/>
        <p:txBody>
          <a:bodyPr/>
          <a:lstStyle/>
          <a:p>
            <a:r>
              <a:rPr lang="en-US" dirty="0"/>
              <a:t>2</a:t>
            </a:r>
          </a:p>
        </p:txBody>
      </p:sp>
      <p:sp>
        <p:nvSpPr>
          <p:cNvPr id="5" name="Slide Number Placeholder 4"/>
          <p:cNvSpPr>
            <a:spLocks noGrp="1"/>
          </p:cNvSpPr>
          <p:nvPr>
            <p:ph type="sldNum" sz="quarter" idx="12"/>
          </p:nvPr>
        </p:nvSpPr>
        <p:spPr/>
        <p:txBody>
          <a:bodyPr/>
          <a:lstStyle/>
          <a:p>
            <a:fld id="{4B72C52A-5129-4F55-81A9-7734A419C134}" type="slidenum">
              <a:rPr lang="en-US" smtClean="0"/>
              <a:t>‹#›</a:t>
            </a:fld>
            <a:endParaRPr lang="en-US" dirty="0"/>
          </a:p>
        </p:txBody>
      </p:sp>
    </p:spTree>
    <p:extLst>
      <p:ext uri="{BB962C8B-B14F-4D97-AF65-F5344CB8AC3E}">
        <p14:creationId xmlns:p14="http://schemas.microsoft.com/office/powerpoint/2010/main" val="1404611062"/>
      </p:ext>
    </p:extLst>
  </p:cSld>
  <p:clrMapOvr>
    <a:masterClrMapping/>
  </p:clrMapOvr>
  <p:timing>
    <p:tnLst>
      <p:par>
        <p:cTn id="1" dur="indefinite" restart="never" nodeType="tmRoot"/>
      </p:par>
    </p:tnLst>
  </p:timing>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4421485"/>
            <a:ext cx="10972800" cy="1362075"/>
          </a:xfrm>
          <a:prstGeom prst="rect">
            <a:avLst/>
          </a:prstGeom>
        </p:spPr>
        <p:txBody>
          <a:bodyPr anchor="t">
            <a:normAutofit/>
          </a:bodyPr>
          <a:lstStyle>
            <a:lvl1pPr algn="l">
              <a:defRPr sz="3600" b="1" cap="none"/>
            </a:lvl1pPr>
          </a:lstStyle>
          <a:p>
            <a:r>
              <a:rPr lang="en-US" dirty="0"/>
              <a:t>Click to Edit the Master Title Style</a:t>
            </a:r>
          </a:p>
        </p:txBody>
      </p:sp>
      <p:sp>
        <p:nvSpPr>
          <p:cNvPr id="3" name="Text Placeholder 2"/>
          <p:cNvSpPr>
            <a:spLocks noGrp="1"/>
          </p:cNvSpPr>
          <p:nvPr>
            <p:ph type="body" idx="1" hasCustomPrompt="1"/>
          </p:nvPr>
        </p:nvSpPr>
        <p:spPr>
          <a:xfrm>
            <a:off x="609600" y="2605089"/>
            <a:ext cx="10972800" cy="1500187"/>
          </a:xfrm>
          <a:prstGeom prst="rect">
            <a:avLst/>
          </a:prstGeom>
        </p:spPr>
        <p:txBody>
          <a:bodyPr anchor="b"/>
          <a:lstStyle>
            <a:lvl1pPr marL="0" indent="0">
              <a:buNone/>
              <a:defRPr sz="20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7" name="Line 19"/>
          <p:cNvSpPr>
            <a:spLocks noChangeShapeType="1"/>
          </p:cNvSpPr>
          <p:nvPr userDrawn="1"/>
        </p:nvSpPr>
        <p:spPr bwMode="auto">
          <a:xfrm>
            <a:off x="609601" y="4194853"/>
            <a:ext cx="10972799" cy="0"/>
          </a:xfrm>
          <a:prstGeom prst="line">
            <a:avLst/>
          </a:prstGeom>
          <a:noFill/>
          <a:ln w="6350" cap="sq" cmpd="sng">
            <a:solidFill>
              <a:schemeClr val="tx1">
                <a:lumMod val="50000"/>
                <a:lumOff val="50000"/>
              </a:schemeClr>
            </a:solidFill>
            <a:prstDash val="solid"/>
            <a:round/>
            <a:headEnd/>
            <a:tailEnd/>
          </a:ln>
          <a:effectLst/>
        </p:spPr>
        <p:txBody>
          <a:bodyPr/>
          <a:lstStyle/>
          <a:p>
            <a:pPr defTabSz="457200">
              <a:spcBef>
                <a:spcPct val="50000"/>
              </a:spcBef>
              <a:defRPr/>
            </a:pPr>
            <a:endParaRPr lang="en-US" sz="1800" dirty="0">
              <a:ln>
                <a:solidFill>
                  <a:srgbClr val="262626">
                    <a:lumMod val="75000"/>
                    <a:lumOff val="25000"/>
                  </a:srgbClr>
                </a:solidFill>
              </a:ln>
              <a:solidFill>
                <a:srgbClr val="262626"/>
              </a:solidFill>
            </a:endParaRPr>
          </a:p>
        </p:txBody>
      </p:sp>
    </p:spTree>
    <p:extLst>
      <p:ext uri="{BB962C8B-B14F-4D97-AF65-F5344CB8AC3E}">
        <p14:creationId xmlns:p14="http://schemas.microsoft.com/office/powerpoint/2010/main" val="255810891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endParaRPr lang="en-US" dirty="0">
              <a:solidFill>
                <a:srgbClr val="262626">
                  <a:tint val="75000"/>
                </a:srgbClr>
              </a:solidFill>
            </a:endParaRPr>
          </a:p>
        </p:txBody>
      </p:sp>
      <p:sp>
        <p:nvSpPr>
          <p:cNvPr id="10" name="Title 1"/>
          <p:cNvSpPr>
            <a:spLocks noGrp="1"/>
          </p:cNvSpPr>
          <p:nvPr>
            <p:ph type="title" hasCustomPrompt="1"/>
          </p:nvPr>
        </p:nvSpPr>
        <p:spPr>
          <a:xfrm>
            <a:off x="609600" y="89460"/>
            <a:ext cx="10972800" cy="958432"/>
          </a:xfrm>
        </p:spPr>
        <p:txBody>
          <a:bodyPr/>
          <a:lstStyle>
            <a:lvl1pPr>
              <a:defRPr>
                <a:solidFill>
                  <a:schemeClr val="tx1"/>
                </a:solidFill>
              </a:defRPr>
            </a:lvl1pPr>
          </a:lstStyle>
          <a:p>
            <a:r>
              <a:rPr lang="en-US" dirty="0"/>
              <a:t>Click to Edit the Master Title Style</a:t>
            </a:r>
          </a:p>
        </p:txBody>
      </p:sp>
      <p:sp>
        <p:nvSpPr>
          <p:cNvPr id="11" name="Text Placeholder 2"/>
          <p:cNvSpPr>
            <a:spLocks noGrp="1"/>
          </p:cNvSpPr>
          <p:nvPr>
            <p:ph idx="1" hasCustomPrompt="1"/>
          </p:nvPr>
        </p:nvSpPr>
        <p:spPr>
          <a:xfrm>
            <a:off x="609601" y="1431344"/>
            <a:ext cx="10972799" cy="4151577"/>
          </a:xfrm>
          <a:prstGeom prst="rect">
            <a:avLst/>
          </a:prstGeom>
          <a:ln>
            <a:noFill/>
          </a:ln>
        </p:spPr>
        <p:txBody>
          <a:bodyPr vert="horz" lIns="0" tIns="0" rIns="0" bIns="0" rtlCol="0">
            <a:normAutofit/>
          </a:bodyPr>
          <a:lstStyle>
            <a:lvl1pPr>
              <a:defRPr sz="3200">
                <a:solidFill>
                  <a:schemeClr val="tx1">
                    <a:lumMod val="75000"/>
                    <a:lumOff val="25000"/>
                  </a:schemeClr>
                </a:solidFill>
              </a:defRPr>
            </a:lvl1pPr>
            <a:lvl2pPr marL="742950" indent="-285750">
              <a:buFont typeface="Arial"/>
              <a:buChar char="•"/>
              <a:defRPr sz="2800"/>
            </a:lvl2pPr>
            <a:lvl3pPr>
              <a:defRPr sz="2400">
                <a:solidFill>
                  <a:schemeClr val="accent2"/>
                </a:solidFill>
              </a:defRPr>
            </a:lvl3pPr>
            <a:lvl4pPr marL="1600200" indent="-228600">
              <a:buFont typeface="Arial"/>
              <a:buChar char="•"/>
              <a:defRPr sz="2000">
                <a:solidFill>
                  <a:schemeClr val="tx1">
                    <a:lumMod val="75000"/>
                    <a:lumOff val="25000"/>
                  </a:schemeClr>
                </a:solidFill>
              </a:defRPr>
            </a:lvl4pPr>
            <a:lvl5pPr marL="2057400" indent="-228600">
              <a:buClrTx/>
              <a:buFont typeface="Arial"/>
              <a:buChar char="•"/>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361505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8" name="Footer Placeholder 7"/>
          <p:cNvSpPr>
            <a:spLocks noGrp="1"/>
          </p:cNvSpPr>
          <p:nvPr>
            <p:ph type="ftr" sz="quarter" idx="10"/>
          </p:nvPr>
        </p:nvSpPr>
        <p:spPr/>
        <p:txBody>
          <a:bodyPr/>
          <a:lstStyle/>
          <a:p>
            <a:endParaRPr lang="en-US" dirty="0">
              <a:solidFill>
                <a:srgbClr val="262626">
                  <a:tint val="75000"/>
                </a:srgbClr>
              </a:solidFill>
            </a:endParaRPr>
          </a:p>
        </p:txBody>
      </p:sp>
      <p:sp>
        <p:nvSpPr>
          <p:cNvPr id="18" name="Title 1"/>
          <p:cNvSpPr>
            <a:spLocks noGrp="1"/>
          </p:cNvSpPr>
          <p:nvPr>
            <p:ph type="title" hasCustomPrompt="1"/>
          </p:nvPr>
        </p:nvSpPr>
        <p:spPr>
          <a:xfrm>
            <a:off x="609600" y="293179"/>
            <a:ext cx="10972800" cy="958432"/>
          </a:xfrm>
        </p:spPr>
        <p:txBody>
          <a:bodyPr/>
          <a:lstStyle>
            <a:lvl1pPr>
              <a:defRPr>
                <a:solidFill>
                  <a:schemeClr val="tx2"/>
                </a:solidFill>
              </a:defRPr>
            </a:lvl1pPr>
          </a:lstStyle>
          <a:p>
            <a:r>
              <a:rPr lang="en-US" dirty="0"/>
              <a:t>Click to Edit the Master Title Style</a:t>
            </a:r>
          </a:p>
        </p:txBody>
      </p:sp>
      <p:sp>
        <p:nvSpPr>
          <p:cNvPr id="19" name="Text Placeholder 2"/>
          <p:cNvSpPr>
            <a:spLocks noGrp="1"/>
          </p:cNvSpPr>
          <p:nvPr>
            <p:ph type="body" idx="1" hasCustomPrompt="1"/>
          </p:nvPr>
        </p:nvSpPr>
        <p:spPr>
          <a:xfrm>
            <a:off x="609600" y="1518335"/>
            <a:ext cx="5386917" cy="561147"/>
          </a:xfrm>
        </p:spPr>
        <p:txBody>
          <a:bodyPr anchor="ctr" anchorCtr="0">
            <a:normAutofit/>
          </a:bodyPr>
          <a:lstStyle>
            <a:lvl1pPr marL="0" indent="0">
              <a:buNone/>
              <a:defRPr sz="22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 </a:t>
            </a:r>
          </a:p>
        </p:txBody>
      </p:sp>
      <p:sp>
        <p:nvSpPr>
          <p:cNvPr id="20" name="Content Placeholder 3"/>
          <p:cNvSpPr>
            <a:spLocks noGrp="1"/>
          </p:cNvSpPr>
          <p:nvPr>
            <p:ph sz="half" idx="2" hasCustomPrompt="1"/>
          </p:nvPr>
        </p:nvSpPr>
        <p:spPr>
          <a:xfrm>
            <a:off x="609600" y="2128489"/>
            <a:ext cx="5386917" cy="3549681"/>
          </a:xfrm>
        </p:spPr>
        <p:txBody>
          <a:bodyPr/>
          <a:lstStyle>
            <a:lvl1pPr>
              <a:buClrTx/>
              <a:defRPr sz="3200">
                <a:solidFill>
                  <a:schemeClr val="tx1">
                    <a:lumMod val="75000"/>
                    <a:lumOff val="25000"/>
                  </a:schemeClr>
                </a:solidFill>
              </a:defRPr>
            </a:lvl1pPr>
            <a:lvl2pPr marL="742950" indent="-285750">
              <a:buClrTx/>
              <a:buFont typeface="Arial"/>
              <a:buChar char="•"/>
              <a:defRPr sz="2800">
                <a:solidFill>
                  <a:schemeClr val="bg2">
                    <a:lumMod val="50000"/>
                  </a:schemeClr>
                </a:solidFill>
              </a:defRPr>
            </a:lvl2pPr>
            <a:lvl3pPr>
              <a:buClrTx/>
              <a:defRPr sz="2400">
                <a:solidFill>
                  <a:schemeClr val="accent2"/>
                </a:solidFill>
              </a:defRPr>
            </a:lvl3pPr>
            <a:lvl4pPr marL="1600200" indent="-228600">
              <a:buFont typeface="Arial"/>
              <a:buChar char="•"/>
              <a:defRPr sz="2000">
                <a:solidFill>
                  <a:schemeClr val="tx1">
                    <a:lumMod val="75000"/>
                    <a:lumOff val="25000"/>
                  </a:schemeClr>
                </a:solidFill>
              </a:defRPr>
            </a:lvl4pPr>
            <a:lvl5pPr marL="2057400" indent="-228600">
              <a:buFont typeface="Arial"/>
              <a:buChar char="•"/>
              <a:defRPr sz="1800">
                <a:solidFill>
                  <a:schemeClr val="tx1">
                    <a:lumMod val="75000"/>
                    <a:lumOff val="25000"/>
                  </a:schemeClr>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4"/>
          <p:cNvSpPr>
            <a:spLocks noGrp="1"/>
          </p:cNvSpPr>
          <p:nvPr>
            <p:ph type="body" sz="quarter" idx="3" hasCustomPrompt="1"/>
          </p:nvPr>
        </p:nvSpPr>
        <p:spPr>
          <a:xfrm>
            <a:off x="6193368" y="1521509"/>
            <a:ext cx="5389033" cy="561147"/>
          </a:xfrm>
        </p:spPr>
        <p:txBody>
          <a:bodyPr anchor="ctr" anchorCtr="0">
            <a:normAutofit/>
          </a:bodyPr>
          <a:lstStyle>
            <a:lvl1pPr marL="0" indent="0">
              <a:buNone/>
              <a:defRPr sz="22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 </a:t>
            </a:r>
          </a:p>
        </p:txBody>
      </p:sp>
      <p:sp>
        <p:nvSpPr>
          <p:cNvPr id="22" name="Content Placeholder 5"/>
          <p:cNvSpPr>
            <a:spLocks noGrp="1"/>
          </p:cNvSpPr>
          <p:nvPr>
            <p:ph sz="quarter" idx="4" hasCustomPrompt="1"/>
          </p:nvPr>
        </p:nvSpPr>
        <p:spPr>
          <a:xfrm>
            <a:off x="6193368" y="2128489"/>
            <a:ext cx="5389033" cy="3549680"/>
          </a:xfrm>
        </p:spPr>
        <p:txBody>
          <a:bodyPr>
            <a:normAutofit/>
          </a:bodyPr>
          <a:lstStyle>
            <a:lvl1pPr marL="285750" indent="-347472" algn="l" defTabSz="457200" rtl="0" eaLnBrk="1" latinLnBrk="0" hangingPunct="1">
              <a:spcBef>
                <a:spcPts val="0"/>
              </a:spcBef>
              <a:buClrTx/>
              <a:buFont typeface="Arial"/>
              <a:buChar char="•"/>
              <a:defRPr lang="en-US" sz="3200" kern="1200" dirty="0" smtClean="0">
                <a:solidFill>
                  <a:schemeClr val="tx1">
                    <a:lumMod val="75000"/>
                    <a:lumOff val="25000"/>
                  </a:schemeClr>
                </a:solidFill>
                <a:latin typeface="Calibri Light" panose="020F0302020204030204" pitchFamily="34" charset="0"/>
                <a:ea typeface="+mn-ea"/>
                <a:cs typeface="+mn-cs"/>
              </a:defRPr>
            </a:lvl1pPr>
            <a:lvl2pPr marL="742950" indent="-285750" algn="l" defTabSz="457200" rtl="0" eaLnBrk="1" latinLnBrk="0" hangingPunct="1">
              <a:spcBef>
                <a:spcPts val="0"/>
              </a:spcBef>
              <a:buClrTx/>
              <a:buFont typeface="Arial"/>
              <a:buChar char="•"/>
              <a:defRPr lang="en-US" sz="3200" kern="1200" dirty="0" smtClean="0">
                <a:solidFill>
                  <a:schemeClr val="tx1">
                    <a:lumMod val="75000"/>
                    <a:lumOff val="25000"/>
                  </a:schemeClr>
                </a:solidFill>
                <a:latin typeface="Calibri Light" panose="020F0302020204030204" pitchFamily="34" charset="0"/>
                <a:ea typeface="+mn-ea"/>
                <a:cs typeface="+mn-cs"/>
              </a:defRPr>
            </a:lvl2pPr>
            <a:lvl3pPr marL="1143000" indent="-228600" algn="l" defTabSz="457200" rtl="0" eaLnBrk="1" latinLnBrk="0" hangingPunct="1">
              <a:spcBef>
                <a:spcPts val="0"/>
              </a:spcBef>
              <a:buClrTx/>
              <a:buFont typeface="Arial"/>
              <a:buChar char="•"/>
              <a:defRPr lang="en-US" sz="3200" kern="1200" dirty="0" smtClean="0">
                <a:solidFill>
                  <a:schemeClr val="tx1">
                    <a:lumMod val="75000"/>
                    <a:lumOff val="25000"/>
                  </a:schemeClr>
                </a:solidFill>
                <a:latin typeface="Calibri Light" panose="020F0302020204030204" pitchFamily="34" charset="0"/>
                <a:ea typeface="+mn-ea"/>
                <a:cs typeface="+mn-cs"/>
              </a:defRPr>
            </a:lvl3pPr>
            <a:lvl4pPr marL="1600200" indent="-228600" algn="l" defTabSz="457200" rtl="0" eaLnBrk="1" latinLnBrk="0" hangingPunct="1">
              <a:spcBef>
                <a:spcPts val="0"/>
              </a:spcBef>
              <a:buClrTx/>
              <a:buFont typeface="Arial"/>
              <a:buChar char="•"/>
              <a:defRPr lang="en-US" sz="3200" kern="1200" dirty="0" smtClean="0">
                <a:solidFill>
                  <a:schemeClr val="tx1">
                    <a:lumMod val="75000"/>
                    <a:lumOff val="25000"/>
                  </a:schemeClr>
                </a:solidFill>
                <a:latin typeface="Calibri Light" panose="020F0302020204030204" pitchFamily="34" charset="0"/>
                <a:ea typeface="+mn-ea"/>
                <a:cs typeface="+mn-cs"/>
              </a:defRPr>
            </a:lvl4pPr>
            <a:lvl5pPr marL="2057400" indent="-228600" algn="l" defTabSz="457200" rtl="0" eaLnBrk="1" latinLnBrk="0" hangingPunct="1">
              <a:spcBef>
                <a:spcPts val="0"/>
              </a:spcBef>
              <a:buClrTx/>
              <a:buFont typeface="Arial"/>
              <a:buChar char="•"/>
              <a:defRPr lang="en-US" sz="3200" kern="1200" dirty="0">
                <a:solidFill>
                  <a:schemeClr val="tx1">
                    <a:lumMod val="75000"/>
                    <a:lumOff val="25000"/>
                  </a:schemeClr>
                </a:solidFill>
                <a:latin typeface="Calibri Light" panose="020F0302020204030204" pitchFamily="34" charset="0"/>
                <a:ea typeface="+mn-ea"/>
                <a:cs typeface="+mn-cs"/>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741977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srgbClr val="262626">
                  <a:tint val="75000"/>
                </a:srgbClr>
              </a:solidFill>
            </a:endParaRPr>
          </a:p>
        </p:txBody>
      </p:sp>
      <p:sp>
        <p:nvSpPr>
          <p:cNvPr id="4" name="Title 1"/>
          <p:cNvSpPr>
            <a:spLocks noGrp="1"/>
          </p:cNvSpPr>
          <p:nvPr>
            <p:ph type="title" hasCustomPrompt="1"/>
          </p:nvPr>
        </p:nvSpPr>
        <p:spPr>
          <a:xfrm>
            <a:off x="609599" y="168051"/>
            <a:ext cx="10972800" cy="958432"/>
          </a:xfrm>
        </p:spPr>
        <p:txBody>
          <a:bodyPr/>
          <a:lstStyle>
            <a:lvl1pPr>
              <a:defRPr>
                <a:solidFill>
                  <a:schemeClr val="tx1"/>
                </a:solidFill>
              </a:defRPr>
            </a:lvl1pPr>
          </a:lstStyle>
          <a:p>
            <a:r>
              <a:rPr lang="en-US" dirty="0"/>
              <a:t>Click to Edit the Master Title Style</a:t>
            </a:r>
          </a:p>
        </p:txBody>
      </p:sp>
      <p:sp>
        <p:nvSpPr>
          <p:cNvPr id="5" name="Line 19"/>
          <p:cNvSpPr>
            <a:spLocks noChangeShapeType="1"/>
          </p:cNvSpPr>
          <p:nvPr userDrawn="1"/>
        </p:nvSpPr>
        <p:spPr bwMode="auto">
          <a:xfrm>
            <a:off x="609602" y="1325563"/>
            <a:ext cx="10972799" cy="0"/>
          </a:xfrm>
          <a:prstGeom prst="line">
            <a:avLst/>
          </a:prstGeom>
          <a:noFill/>
          <a:ln w="6350" cap="sq" cmpd="sng">
            <a:solidFill>
              <a:schemeClr val="tx1">
                <a:lumMod val="50000"/>
                <a:lumOff val="50000"/>
              </a:schemeClr>
            </a:solidFill>
            <a:prstDash val="solid"/>
            <a:round/>
            <a:headEnd/>
            <a:tailEnd/>
          </a:ln>
          <a:effectLst/>
        </p:spPr>
        <p:txBody>
          <a:bodyPr/>
          <a:lstStyle/>
          <a:p>
            <a:pPr defTabSz="457200">
              <a:spcBef>
                <a:spcPct val="50000"/>
              </a:spcBef>
              <a:defRPr/>
            </a:pPr>
            <a:endParaRPr lang="en-US" sz="1800" dirty="0">
              <a:ln>
                <a:solidFill>
                  <a:srgbClr val="262626">
                    <a:lumMod val="75000"/>
                    <a:lumOff val="25000"/>
                  </a:srgbClr>
                </a:solidFill>
              </a:ln>
              <a:solidFill>
                <a:srgbClr val="262626"/>
              </a:solidFill>
            </a:endParaRPr>
          </a:p>
        </p:txBody>
      </p:sp>
    </p:spTree>
    <p:extLst>
      <p:ext uri="{BB962C8B-B14F-4D97-AF65-F5344CB8AC3E}">
        <p14:creationId xmlns:p14="http://schemas.microsoft.com/office/powerpoint/2010/main" val="13660447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9717" y="4584432"/>
            <a:ext cx="7315200" cy="438376"/>
          </a:xfrm>
          <a:prstGeom prst="rect">
            <a:avLst/>
          </a:prstGeom>
        </p:spPr>
        <p:txBody>
          <a:bodyPr anchor="b"/>
          <a:lstStyle>
            <a:lvl1pPr algn="l">
              <a:defRPr sz="2000" b="0" i="0"/>
            </a:lvl1pPr>
          </a:lstStyle>
          <a:p>
            <a:r>
              <a:rPr lang="en-US" dirty="0"/>
              <a:t>Click to Edit the Master Title Style</a:t>
            </a:r>
          </a:p>
        </p:txBody>
      </p:sp>
      <p:sp>
        <p:nvSpPr>
          <p:cNvPr id="3" name="Picture Placeholder 2"/>
          <p:cNvSpPr>
            <a:spLocks noGrp="1"/>
          </p:cNvSpPr>
          <p:nvPr>
            <p:ph type="pic" idx="1"/>
          </p:nvPr>
        </p:nvSpPr>
        <p:spPr>
          <a:xfrm>
            <a:off x="2389717" y="457200"/>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hasCustomPrompt="1"/>
          </p:nvPr>
        </p:nvSpPr>
        <p:spPr>
          <a:xfrm>
            <a:off x="2389717" y="5151170"/>
            <a:ext cx="7315200" cy="622566"/>
          </a:xfrm>
          <a:prstGeom prst="rect">
            <a:avLst/>
          </a:prstGeom>
        </p:spPr>
        <p:txBody>
          <a:bodyPr>
            <a:normAutofit/>
          </a:bodyPr>
          <a:lstStyle>
            <a:lvl1pPr marL="0" indent="0">
              <a:buNone/>
              <a:defRPr sz="1600">
                <a:solidFill>
                  <a:schemeClr val="bg2">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Footer Placeholder 4"/>
          <p:cNvSpPr>
            <a:spLocks noGrp="1"/>
          </p:cNvSpPr>
          <p:nvPr>
            <p:ph type="ftr" sz="quarter" idx="10"/>
          </p:nvPr>
        </p:nvSpPr>
        <p:spPr/>
        <p:txBody>
          <a:bodyPr/>
          <a:lstStyle/>
          <a:p>
            <a:endParaRPr lang="en-US" dirty="0">
              <a:solidFill>
                <a:srgbClr val="262626">
                  <a:tint val="75000"/>
                </a:srgbClr>
              </a:solidFill>
            </a:endParaRPr>
          </a:p>
        </p:txBody>
      </p:sp>
    </p:spTree>
    <p:extLst>
      <p:ext uri="{BB962C8B-B14F-4D97-AF65-F5344CB8AC3E}">
        <p14:creationId xmlns:p14="http://schemas.microsoft.com/office/powerpoint/2010/main" val="2594281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1915815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endParaRPr lang="en-US" dirty="0">
              <a:solidFill>
                <a:prstClr val="black">
                  <a:tint val="75000"/>
                </a:prstClr>
              </a:solidFill>
            </a:endParaRPr>
          </a:p>
        </p:txBody>
      </p:sp>
      <p:sp>
        <p:nvSpPr>
          <p:cNvPr id="10" name="Title 1"/>
          <p:cNvSpPr>
            <a:spLocks noGrp="1"/>
          </p:cNvSpPr>
          <p:nvPr>
            <p:ph type="title" hasCustomPrompt="1"/>
          </p:nvPr>
        </p:nvSpPr>
        <p:spPr>
          <a:xfrm>
            <a:off x="609600" y="293179"/>
            <a:ext cx="10972800" cy="958432"/>
          </a:xfrm>
        </p:spPr>
        <p:txBody>
          <a:bodyPr/>
          <a:lstStyle>
            <a:lvl1pPr>
              <a:defRPr>
                <a:solidFill>
                  <a:srgbClr val="569BBE"/>
                </a:solidFill>
              </a:defRPr>
            </a:lvl1pPr>
          </a:lstStyle>
          <a:p>
            <a:r>
              <a:rPr lang="en-US" dirty="0"/>
              <a:t>Click to Edit the Master Title Style</a:t>
            </a:r>
          </a:p>
        </p:txBody>
      </p:sp>
      <p:sp>
        <p:nvSpPr>
          <p:cNvPr id="11" name="Text Placeholder 2"/>
          <p:cNvSpPr>
            <a:spLocks noGrp="1"/>
          </p:cNvSpPr>
          <p:nvPr>
            <p:ph idx="1" hasCustomPrompt="1"/>
          </p:nvPr>
        </p:nvSpPr>
        <p:spPr>
          <a:xfrm>
            <a:off x="609601" y="1431344"/>
            <a:ext cx="10972799" cy="4151577"/>
          </a:xfrm>
          <a:prstGeom prst="rect">
            <a:avLst/>
          </a:prstGeom>
          <a:ln>
            <a:noFill/>
          </a:ln>
        </p:spPr>
        <p:txBody>
          <a:bodyPr vert="horz" lIns="0" tIns="0" rIns="0" bIns="0" rtlCol="0">
            <a:normAutofit/>
          </a:bodyPr>
          <a:lstStyle>
            <a:lvl1pPr>
              <a:defRPr>
                <a:solidFill>
                  <a:schemeClr val="tx1">
                    <a:lumMod val="75000"/>
                    <a:lumOff val="25000"/>
                  </a:schemeClr>
                </a:solidFill>
              </a:defRPr>
            </a:lvl1pPr>
            <a:lvl2pPr marL="742950" indent="-285750">
              <a:buFont typeface="Arial"/>
              <a:buChar char="•"/>
              <a:defRPr sz="2000"/>
            </a:lvl2pPr>
            <a:lvl3pPr>
              <a:defRPr sz="1800">
                <a:solidFill>
                  <a:schemeClr val="accent2"/>
                </a:solidFill>
              </a:defRPr>
            </a:lvl3pPr>
            <a:lvl4pPr marL="1600200" indent="-228600">
              <a:buFont typeface="Arial"/>
              <a:buChar char="•"/>
              <a:defRPr sz="1400">
                <a:solidFill>
                  <a:schemeClr val="tx1">
                    <a:lumMod val="75000"/>
                    <a:lumOff val="25000"/>
                  </a:schemeClr>
                </a:solidFill>
              </a:defRPr>
            </a:lvl4pPr>
            <a:lvl5pPr marL="2057400" indent="-228600">
              <a:buClrTx/>
              <a:buFont typeface="Arial"/>
              <a:buChar char="•"/>
              <a:defRPr sz="14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363472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B72C52A-5129-4F55-81A9-7734A419C134}" type="slidenum">
              <a:rPr lang="en-US" smtClean="0"/>
              <a:t>‹#›</a:t>
            </a:fld>
            <a:endParaRPr lang="en-US" dirty="0"/>
          </a:p>
        </p:txBody>
      </p:sp>
    </p:spTree>
    <p:extLst>
      <p:ext uri="{BB962C8B-B14F-4D97-AF65-F5344CB8AC3E}">
        <p14:creationId xmlns:p14="http://schemas.microsoft.com/office/powerpoint/2010/main" val="338996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B72C52A-5129-4F55-81A9-7734A419C134}" type="slidenum">
              <a:rPr lang="en-US" smtClean="0"/>
              <a:t>‹#›</a:t>
            </a:fld>
            <a:endParaRPr lang="en-US" dirty="0"/>
          </a:p>
        </p:txBody>
      </p:sp>
    </p:spTree>
    <p:extLst>
      <p:ext uri="{BB962C8B-B14F-4D97-AF65-F5344CB8AC3E}">
        <p14:creationId xmlns:p14="http://schemas.microsoft.com/office/powerpoint/2010/main" val="275587435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atin typeface="Segoe UI" panose="020B0502040204020203" pitchFamily="34" charset="0"/>
                <a:ea typeface="Segoe UI" panose="020B0502040204020203" pitchFamily="34" charset="0"/>
                <a:cs typeface="Segoe UI" panose="020B0502040204020203" pitchFamily="34" charset="0"/>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endParaRPr lang="en-US" dirty="0"/>
          </a:p>
        </p:txBody>
      </p:sp>
      <p:sp>
        <p:nvSpPr>
          <p:cNvPr id="5" name="Footer Placeholder 4"/>
          <p:cNvSpPr>
            <a:spLocks noGrp="1"/>
          </p:cNvSpPr>
          <p:nvPr>
            <p:ph type="ftr" sz="quarter" idx="11"/>
          </p:nvPr>
        </p:nvSpPr>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fld id="{4B72C52A-5129-4F55-81A9-7734A419C134}" type="slidenum">
              <a:rPr lang="en-US" smtClean="0"/>
              <a:pPr/>
              <a:t>‹#›</a:t>
            </a:fld>
            <a:endParaRPr lang="en-US" dirty="0"/>
          </a:p>
        </p:txBody>
      </p:sp>
      <p:sp>
        <p:nvSpPr>
          <p:cNvPr id="7" name="Line 19"/>
          <p:cNvSpPr>
            <a:spLocks noChangeShapeType="1"/>
          </p:cNvSpPr>
          <p:nvPr userDrawn="1"/>
        </p:nvSpPr>
        <p:spPr bwMode="auto">
          <a:xfrm>
            <a:off x="609601" y="4194853"/>
            <a:ext cx="10972799" cy="0"/>
          </a:xfrm>
          <a:prstGeom prst="line">
            <a:avLst/>
          </a:prstGeom>
          <a:noFill/>
          <a:ln w="6350" cap="sq" cmpd="sng">
            <a:solidFill>
              <a:schemeClr val="tx1">
                <a:lumMod val="50000"/>
                <a:lumOff val="50000"/>
              </a:schemeClr>
            </a:solidFill>
            <a:prstDash val="solid"/>
            <a:round/>
            <a:headEnd/>
            <a:tailEnd/>
          </a:ln>
          <a:effectLst/>
        </p:spPr>
        <p:txBody>
          <a:bodyPr/>
          <a:lstStyle/>
          <a:p>
            <a:pPr>
              <a:spcBef>
                <a:spcPct val="50000"/>
              </a:spcBef>
              <a:defRPr/>
            </a:pPr>
            <a:endParaRPr lang="en-US" sz="1800" dirty="0">
              <a:ln>
                <a:solidFill>
                  <a:schemeClr val="tx1">
                    <a:lumMod val="75000"/>
                    <a:lumOff val="25000"/>
                  </a:schemeClr>
                </a:solidFill>
              </a:ln>
              <a:latin typeface="Segoe UI" panose="020B0502040204020203" pitchFamily="34" charset="0"/>
              <a:ea typeface="Segoe UI" panose="020B0502040204020203" pitchFamily="34" charset="0"/>
              <a:cs typeface="Segoe UI" panose="020B0502040204020203" pitchFamily="34" charset="0"/>
            </a:endParaRPr>
          </a:p>
        </p:txBody>
      </p:sp>
      <p:pic>
        <p:nvPicPr>
          <p:cNvPr id="8" name="Picture 7" descr="logo-hsci.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73025" y="5924741"/>
            <a:ext cx="2607259" cy="576072"/>
          </a:xfrm>
          <a:prstGeom prst="rect">
            <a:avLst/>
          </a:prstGeom>
        </p:spPr>
      </p:pic>
    </p:spTree>
    <p:extLst>
      <p:ext uri="{BB962C8B-B14F-4D97-AF65-F5344CB8AC3E}">
        <p14:creationId xmlns:p14="http://schemas.microsoft.com/office/powerpoint/2010/main" val="3049331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7E75DF-1795-4224-8796-75386AFDF779}" type="datetimeFigureOut">
              <a:rPr lang="en-US" smtClean="0"/>
              <a:t>9/8/2020</a:t>
            </a:fld>
            <a:endParaRPr lang="en-US" dirty="0"/>
          </a:p>
        </p:txBody>
      </p:sp>
      <p:sp>
        <p:nvSpPr>
          <p:cNvPr id="3" name="Footer Placeholder 2"/>
          <p:cNvSpPr>
            <a:spLocks noGrp="1"/>
          </p:cNvSpPr>
          <p:nvPr>
            <p:ph type="ftr" sz="quarter" idx="11"/>
          </p:nvPr>
        </p:nvSpPr>
        <p:spPr/>
        <p:txBody>
          <a:bodyPr/>
          <a:lstStyle/>
          <a:p>
            <a:r>
              <a:rPr lang="en-US" dirty="0"/>
              <a:t>2</a:t>
            </a:r>
          </a:p>
        </p:txBody>
      </p:sp>
      <p:sp>
        <p:nvSpPr>
          <p:cNvPr id="4" name="Slide Number Placeholder 3"/>
          <p:cNvSpPr>
            <a:spLocks noGrp="1"/>
          </p:cNvSpPr>
          <p:nvPr>
            <p:ph type="sldNum" sz="quarter" idx="12"/>
          </p:nvPr>
        </p:nvSpPr>
        <p:spPr/>
        <p:txBody>
          <a:bodyPr/>
          <a:lstStyle/>
          <a:p>
            <a:fld id="{4B72C52A-5129-4F55-81A9-7734A419C134}" type="slidenum">
              <a:rPr lang="en-US" smtClean="0"/>
              <a:t>‹#›</a:t>
            </a:fld>
            <a:endParaRPr lang="en-US" dirty="0"/>
          </a:p>
        </p:txBody>
      </p:sp>
    </p:spTree>
    <p:extLst>
      <p:ext uri="{BB962C8B-B14F-4D97-AF65-F5344CB8AC3E}">
        <p14:creationId xmlns:p14="http://schemas.microsoft.com/office/powerpoint/2010/main" val="2615355632"/>
      </p:ext>
    </p:extLst>
  </p:cSld>
  <p:clrMapOvr>
    <a:masterClrMapping/>
  </p:clrMapOvr>
  <p:hf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B72C52A-5129-4F55-81A9-7734A419C134}" type="slidenum">
              <a:rPr lang="en-US" smtClean="0"/>
              <a:t>‹#›</a:t>
            </a:fld>
            <a:endParaRPr lang="en-US" dirty="0"/>
          </a:p>
        </p:txBody>
      </p:sp>
    </p:spTree>
    <p:extLst>
      <p:ext uri="{BB962C8B-B14F-4D97-AF65-F5344CB8AC3E}">
        <p14:creationId xmlns:p14="http://schemas.microsoft.com/office/powerpoint/2010/main" val="348087816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9775" y="355600"/>
            <a:ext cx="10515600" cy="1325563"/>
          </a:xfrm>
        </p:spPr>
        <p:txBody>
          <a:bodyPr>
            <a:normAutofit/>
          </a:bodyPr>
          <a:lstStyle>
            <a:lvl1pPr>
              <a:defRPr sz="4400"/>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B72C52A-5129-4F55-81A9-7734A419C134}" type="slidenum">
              <a:rPr lang="en-US" smtClean="0"/>
              <a:t>‹#›</a:t>
            </a:fld>
            <a:endParaRPr lang="en-US" dirty="0"/>
          </a:p>
        </p:txBody>
      </p:sp>
    </p:spTree>
    <p:extLst>
      <p:ext uri="{BB962C8B-B14F-4D97-AF65-F5344CB8AC3E}">
        <p14:creationId xmlns:p14="http://schemas.microsoft.com/office/powerpoint/2010/main" val="384624581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lang="en-US" dirty="0"/>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B72C52A-5129-4F55-81A9-7734A419C134}" type="slidenum">
              <a:rPr lang="en-US" smtClean="0"/>
              <a:t>‹#›</a:t>
            </a:fld>
            <a:endParaRPr lang="en-US" dirty="0"/>
          </a:p>
        </p:txBody>
      </p:sp>
    </p:spTree>
    <p:extLst>
      <p:ext uri="{BB962C8B-B14F-4D97-AF65-F5344CB8AC3E}">
        <p14:creationId xmlns:p14="http://schemas.microsoft.com/office/powerpoint/2010/main" val="139879990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B72C52A-5129-4F55-81A9-7734A419C134}" type="slidenum">
              <a:rPr lang="en-US" smtClean="0"/>
              <a:t>‹#›</a:t>
            </a:fld>
            <a:endParaRPr lang="en-US" dirty="0"/>
          </a:p>
        </p:txBody>
      </p:sp>
    </p:spTree>
    <p:extLst>
      <p:ext uri="{BB962C8B-B14F-4D97-AF65-F5344CB8AC3E}">
        <p14:creationId xmlns:p14="http://schemas.microsoft.com/office/powerpoint/2010/main" val="48984478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B72C52A-5129-4F55-81A9-7734A419C134}" type="slidenum">
              <a:rPr lang="en-US" smtClean="0"/>
              <a:t>‹#›</a:t>
            </a:fld>
            <a:endParaRPr lang="en-US" dirty="0"/>
          </a:p>
        </p:txBody>
      </p:sp>
    </p:spTree>
    <p:extLst>
      <p:ext uri="{BB962C8B-B14F-4D97-AF65-F5344CB8AC3E}">
        <p14:creationId xmlns:p14="http://schemas.microsoft.com/office/powerpoint/2010/main" val="66365991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B72C52A-5129-4F55-81A9-7734A419C134}" type="slidenum">
              <a:rPr lang="en-US" smtClean="0"/>
              <a:t>‹#›</a:t>
            </a:fld>
            <a:endParaRPr lang="en-US" dirty="0"/>
          </a:p>
        </p:txBody>
      </p:sp>
    </p:spTree>
    <p:extLst>
      <p:ext uri="{BB962C8B-B14F-4D97-AF65-F5344CB8AC3E}">
        <p14:creationId xmlns:p14="http://schemas.microsoft.com/office/powerpoint/2010/main" val="355494237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B72C52A-5129-4F55-81A9-7734A419C134}" type="slidenum">
              <a:rPr lang="en-US" smtClean="0"/>
              <a:t>‹#›</a:t>
            </a:fld>
            <a:endParaRPr lang="en-US" dirty="0"/>
          </a:p>
        </p:txBody>
      </p:sp>
    </p:spTree>
    <p:extLst>
      <p:ext uri="{BB962C8B-B14F-4D97-AF65-F5344CB8AC3E}">
        <p14:creationId xmlns:p14="http://schemas.microsoft.com/office/powerpoint/2010/main" val="159053029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B72C52A-5129-4F55-81A9-7734A419C134}" type="slidenum">
              <a:rPr lang="en-US" smtClean="0"/>
              <a:t>‹#›</a:t>
            </a:fld>
            <a:endParaRPr lang="en-US" dirty="0"/>
          </a:p>
        </p:txBody>
      </p:sp>
    </p:spTree>
    <p:extLst>
      <p:ext uri="{BB962C8B-B14F-4D97-AF65-F5344CB8AC3E}">
        <p14:creationId xmlns:p14="http://schemas.microsoft.com/office/powerpoint/2010/main" val="161017150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itle 1">
    <p:spTree>
      <p:nvGrpSpPr>
        <p:cNvPr id="1" name=""/>
        <p:cNvGrpSpPr/>
        <p:nvPr/>
      </p:nvGrpSpPr>
      <p:grpSpPr>
        <a:xfrm>
          <a:off x="0" y="0"/>
          <a:ext cx="0" cy="0"/>
          <a:chOff x="0" y="0"/>
          <a:chExt cx="0" cy="0"/>
        </a:xfrm>
      </p:grpSpPr>
      <p:sp>
        <p:nvSpPr>
          <p:cNvPr id="12" name="Subtitle 2"/>
          <p:cNvSpPr>
            <a:spLocks noGrp="1"/>
          </p:cNvSpPr>
          <p:nvPr>
            <p:ph type="subTitle" idx="1" hasCustomPrompt="1"/>
          </p:nvPr>
        </p:nvSpPr>
        <p:spPr>
          <a:xfrm>
            <a:off x="609600" y="4453460"/>
            <a:ext cx="10972800" cy="1136476"/>
          </a:xfrm>
          <a:prstGeom prst="rect">
            <a:avLst/>
          </a:prstGeom>
        </p:spPr>
        <p:txBody>
          <a:bodyPr/>
          <a:lstStyle>
            <a:lvl1pPr marL="0" indent="0" algn="l">
              <a:buNone/>
              <a:defRPr>
                <a:solidFill>
                  <a:schemeClr val="bg2">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8152" y="450850"/>
            <a:ext cx="10972800" cy="2752344"/>
          </a:xfrm>
          <a:prstGeom prst="rect">
            <a:avLst/>
          </a:prstGeom>
        </p:spPr>
      </p:pic>
      <p:pic>
        <p:nvPicPr>
          <p:cNvPr id="13" name="Picture 12" descr="logo-hsci.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973025" y="5924741"/>
            <a:ext cx="2607259" cy="576072"/>
          </a:xfrm>
          <a:prstGeom prst="rect">
            <a:avLst/>
          </a:prstGeom>
        </p:spPr>
      </p:pic>
      <p:sp>
        <p:nvSpPr>
          <p:cNvPr id="7" name="Line 19"/>
          <p:cNvSpPr>
            <a:spLocks noChangeShapeType="1"/>
          </p:cNvSpPr>
          <p:nvPr userDrawn="1"/>
        </p:nvSpPr>
        <p:spPr bwMode="auto">
          <a:xfrm>
            <a:off x="609601" y="4333603"/>
            <a:ext cx="10972799" cy="0"/>
          </a:xfrm>
          <a:prstGeom prst="line">
            <a:avLst/>
          </a:prstGeom>
          <a:noFill/>
          <a:ln w="6350" cap="sq" cmpd="sng">
            <a:solidFill>
              <a:schemeClr val="tx1">
                <a:lumMod val="50000"/>
                <a:lumOff val="50000"/>
              </a:schemeClr>
            </a:solidFill>
            <a:prstDash val="solid"/>
            <a:round/>
            <a:headEnd/>
            <a:tailEnd/>
          </a:ln>
          <a:effectLst/>
        </p:spPr>
        <p:txBody>
          <a:bodyPr/>
          <a:lstStyle/>
          <a:p>
            <a:pPr>
              <a:spcBef>
                <a:spcPct val="50000"/>
              </a:spcBef>
              <a:defRPr/>
            </a:pPr>
            <a:endParaRPr lang="en-US" sz="1800" dirty="0">
              <a:ln>
                <a:solidFill>
                  <a:schemeClr val="tx1">
                    <a:lumMod val="75000"/>
                    <a:lumOff val="25000"/>
                  </a:schemeClr>
                </a:solidFill>
              </a:ln>
              <a:ea typeface="+mn-ea"/>
            </a:endParaRPr>
          </a:p>
        </p:txBody>
      </p:sp>
      <p:sp>
        <p:nvSpPr>
          <p:cNvPr id="8" name="Title 1"/>
          <p:cNvSpPr>
            <a:spLocks noGrp="1"/>
          </p:cNvSpPr>
          <p:nvPr>
            <p:ph type="ctrTitle" hasCustomPrompt="1"/>
          </p:nvPr>
        </p:nvSpPr>
        <p:spPr>
          <a:xfrm>
            <a:off x="609600" y="3338151"/>
            <a:ext cx="10972800" cy="914579"/>
          </a:xfrm>
          <a:prstGeom prst="rect">
            <a:avLst/>
          </a:prstGeom>
        </p:spPr>
        <p:txBody>
          <a:bodyPr/>
          <a:lstStyle>
            <a:lvl1pPr>
              <a:lnSpc>
                <a:spcPct val="100000"/>
              </a:lnSpc>
              <a:defRPr/>
            </a:lvl1pPr>
          </a:lstStyle>
          <a:p>
            <a:r>
              <a:rPr lang="en-US" dirty="0"/>
              <a:t>Click to Edit the Master Title Style</a:t>
            </a:r>
          </a:p>
        </p:txBody>
      </p:sp>
    </p:spTree>
    <p:extLst>
      <p:ext uri="{BB962C8B-B14F-4D97-AF65-F5344CB8AC3E}">
        <p14:creationId xmlns:p14="http://schemas.microsoft.com/office/powerpoint/2010/main" val="330590586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Title 2">
    <p:spTree>
      <p:nvGrpSpPr>
        <p:cNvPr id="1" name=""/>
        <p:cNvGrpSpPr/>
        <p:nvPr/>
      </p:nvGrpSpPr>
      <p:grpSpPr>
        <a:xfrm>
          <a:off x="0" y="0"/>
          <a:ext cx="0" cy="0"/>
          <a:chOff x="0" y="0"/>
          <a:chExt cx="0" cy="0"/>
        </a:xfrm>
      </p:grpSpPr>
      <p:sp>
        <p:nvSpPr>
          <p:cNvPr id="8" name="Subtitle 2"/>
          <p:cNvSpPr>
            <a:spLocks noGrp="1"/>
          </p:cNvSpPr>
          <p:nvPr>
            <p:ph type="subTitle" idx="1" hasCustomPrompt="1"/>
          </p:nvPr>
        </p:nvSpPr>
        <p:spPr>
          <a:xfrm>
            <a:off x="609600" y="4453460"/>
            <a:ext cx="10972800" cy="1136476"/>
          </a:xfrm>
          <a:prstGeom prst="rect">
            <a:avLst/>
          </a:prstGeom>
        </p:spPr>
        <p:txBody>
          <a:bodyPr/>
          <a:lstStyle>
            <a:lvl1pPr marL="0" indent="0" algn="l">
              <a:buNone/>
              <a:defRPr>
                <a:solidFill>
                  <a:schemeClr val="bg2">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7485" y="450850"/>
            <a:ext cx="10923519" cy="2739982"/>
          </a:xfrm>
          <a:prstGeom prst="rect">
            <a:avLst/>
          </a:prstGeom>
        </p:spPr>
      </p:pic>
      <p:pic>
        <p:nvPicPr>
          <p:cNvPr id="13" name="Picture 12" descr="logo-hsci.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973025" y="5924741"/>
            <a:ext cx="2607259" cy="576072"/>
          </a:xfrm>
          <a:prstGeom prst="rect">
            <a:avLst/>
          </a:prstGeom>
        </p:spPr>
      </p:pic>
      <p:sp>
        <p:nvSpPr>
          <p:cNvPr id="9" name="Line 19"/>
          <p:cNvSpPr>
            <a:spLocks noChangeShapeType="1"/>
          </p:cNvSpPr>
          <p:nvPr userDrawn="1"/>
        </p:nvSpPr>
        <p:spPr bwMode="auto">
          <a:xfrm>
            <a:off x="609601" y="4333603"/>
            <a:ext cx="10972799" cy="0"/>
          </a:xfrm>
          <a:prstGeom prst="line">
            <a:avLst/>
          </a:prstGeom>
          <a:noFill/>
          <a:ln w="6350" cap="sq" cmpd="sng">
            <a:solidFill>
              <a:schemeClr val="tx1">
                <a:lumMod val="50000"/>
                <a:lumOff val="50000"/>
              </a:schemeClr>
            </a:solidFill>
            <a:prstDash val="solid"/>
            <a:round/>
            <a:headEnd/>
            <a:tailEnd/>
          </a:ln>
          <a:effectLst/>
        </p:spPr>
        <p:txBody>
          <a:bodyPr/>
          <a:lstStyle/>
          <a:p>
            <a:pPr>
              <a:spcBef>
                <a:spcPct val="50000"/>
              </a:spcBef>
              <a:defRPr/>
            </a:pPr>
            <a:endParaRPr lang="en-US" sz="1800" dirty="0">
              <a:ln>
                <a:solidFill>
                  <a:schemeClr val="tx1">
                    <a:lumMod val="75000"/>
                    <a:lumOff val="25000"/>
                  </a:schemeClr>
                </a:solidFill>
              </a:ln>
              <a:ea typeface="+mn-ea"/>
            </a:endParaRPr>
          </a:p>
        </p:txBody>
      </p:sp>
      <p:sp>
        <p:nvSpPr>
          <p:cNvPr id="10" name="Title 1"/>
          <p:cNvSpPr>
            <a:spLocks noGrp="1"/>
          </p:cNvSpPr>
          <p:nvPr>
            <p:ph type="ctrTitle" hasCustomPrompt="1"/>
          </p:nvPr>
        </p:nvSpPr>
        <p:spPr>
          <a:xfrm>
            <a:off x="609600" y="3338151"/>
            <a:ext cx="10972800" cy="914579"/>
          </a:xfrm>
          <a:prstGeom prst="rect">
            <a:avLst/>
          </a:prstGeom>
        </p:spPr>
        <p:txBody>
          <a:bodyPr/>
          <a:lstStyle>
            <a:lvl1pPr>
              <a:lnSpc>
                <a:spcPct val="100000"/>
              </a:lnSpc>
              <a:defRPr>
                <a:latin typeface="Segoe UI" panose="020B0502040204020203" pitchFamily="34" charset="0"/>
                <a:ea typeface="Segoe UI" panose="020B0502040204020203" pitchFamily="34" charset="0"/>
                <a:cs typeface="Segoe UI" panose="020B0502040204020203" pitchFamily="34" charset="0"/>
              </a:defRPr>
            </a:lvl1pPr>
          </a:lstStyle>
          <a:p>
            <a:r>
              <a:rPr lang="en-US" dirty="0"/>
              <a:t>Click to Edit the Master Title Style</a:t>
            </a:r>
          </a:p>
        </p:txBody>
      </p:sp>
    </p:spTree>
    <p:extLst>
      <p:ext uri="{BB962C8B-B14F-4D97-AF65-F5344CB8AC3E}">
        <p14:creationId xmlns:p14="http://schemas.microsoft.com/office/powerpoint/2010/main" val="165463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C7E75DF-1795-4224-8796-75386AFDF779}" type="datetimeFigureOut">
              <a:rPr lang="en-US" smtClean="0"/>
              <a:t>9/8/2020</a:t>
            </a:fld>
            <a:endParaRPr lang="en-US" dirty="0"/>
          </a:p>
        </p:txBody>
      </p:sp>
      <p:sp>
        <p:nvSpPr>
          <p:cNvPr id="6" name="Footer Placeholder 5"/>
          <p:cNvSpPr>
            <a:spLocks noGrp="1"/>
          </p:cNvSpPr>
          <p:nvPr>
            <p:ph type="ftr" sz="quarter" idx="11"/>
          </p:nvPr>
        </p:nvSpPr>
        <p:spPr/>
        <p:txBody>
          <a:bodyPr/>
          <a:lstStyle/>
          <a:p>
            <a:r>
              <a:rPr lang="en-US" dirty="0"/>
              <a:t>2</a:t>
            </a:r>
          </a:p>
        </p:txBody>
      </p:sp>
      <p:sp>
        <p:nvSpPr>
          <p:cNvPr id="7" name="Slide Number Placeholder 6"/>
          <p:cNvSpPr>
            <a:spLocks noGrp="1"/>
          </p:cNvSpPr>
          <p:nvPr>
            <p:ph type="sldNum" sz="quarter" idx="12"/>
          </p:nvPr>
        </p:nvSpPr>
        <p:spPr/>
        <p:txBody>
          <a:bodyPr/>
          <a:lstStyle/>
          <a:p>
            <a:fld id="{4B72C52A-5129-4F55-81A9-7734A419C134}" type="slidenum">
              <a:rPr lang="en-US" smtClean="0"/>
              <a:t>‹#›</a:t>
            </a:fld>
            <a:endParaRPr lang="en-US" dirty="0"/>
          </a:p>
        </p:txBody>
      </p:sp>
    </p:spTree>
    <p:extLst>
      <p:ext uri="{BB962C8B-B14F-4D97-AF65-F5344CB8AC3E}">
        <p14:creationId xmlns:p14="http://schemas.microsoft.com/office/powerpoint/2010/main" val="452316800"/>
      </p:ext>
    </p:extLst>
  </p:cSld>
  <p:clrMapOvr>
    <a:masterClrMapping/>
  </p:clrMapOvr>
  <p:hf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endParaRPr lang="en-US" dirty="0"/>
          </a:p>
        </p:txBody>
      </p:sp>
      <p:sp>
        <p:nvSpPr>
          <p:cNvPr id="10" name="Title 1"/>
          <p:cNvSpPr>
            <a:spLocks noGrp="1"/>
          </p:cNvSpPr>
          <p:nvPr>
            <p:ph type="title" hasCustomPrompt="1"/>
          </p:nvPr>
        </p:nvSpPr>
        <p:spPr>
          <a:xfrm>
            <a:off x="609600" y="293179"/>
            <a:ext cx="10972800" cy="958432"/>
          </a:xfrm>
        </p:spPr>
        <p:txBody>
          <a:bodyPr/>
          <a:lstStyle>
            <a:lvl1pPr>
              <a:defRPr>
                <a:solidFill>
                  <a:srgbClr val="569BBE"/>
                </a:solidFill>
              </a:defRPr>
            </a:lvl1pPr>
          </a:lstStyle>
          <a:p>
            <a:r>
              <a:rPr lang="en-US" dirty="0"/>
              <a:t>Click to Edit the Master Title Style</a:t>
            </a:r>
          </a:p>
        </p:txBody>
      </p:sp>
      <p:sp>
        <p:nvSpPr>
          <p:cNvPr id="11" name="Text Placeholder 2"/>
          <p:cNvSpPr>
            <a:spLocks noGrp="1"/>
          </p:cNvSpPr>
          <p:nvPr>
            <p:ph idx="1" hasCustomPrompt="1"/>
          </p:nvPr>
        </p:nvSpPr>
        <p:spPr>
          <a:xfrm>
            <a:off x="609601" y="1431344"/>
            <a:ext cx="10972799" cy="4151577"/>
          </a:xfrm>
          <a:prstGeom prst="rect">
            <a:avLst/>
          </a:prstGeom>
          <a:ln>
            <a:noFill/>
          </a:ln>
        </p:spPr>
        <p:txBody>
          <a:bodyPr vert="horz" lIns="0" tIns="0" rIns="0" bIns="0" rtlCol="0">
            <a:normAutofit/>
          </a:bodyPr>
          <a:lstStyle>
            <a:lvl1pPr>
              <a:defRPr>
                <a:solidFill>
                  <a:schemeClr val="tx1">
                    <a:lumMod val="75000"/>
                    <a:lumOff val="25000"/>
                  </a:schemeClr>
                </a:solidFill>
              </a:defRPr>
            </a:lvl1pPr>
            <a:lvl2pPr marL="742950" indent="-285750">
              <a:buFont typeface="Arial"/>
              <a:buChar char="•"/>
              <a:defRPr sz="2000"/>
            </a:lvl2pPr>
            <a:lvl3pPr>
              <a:defRPr sz="1800">
                <a:solidFill>
                  <a:schemeClr val="accent2"/>
                </a:solidFill>
              </a:defRPr>
            </a:lvl3pPr>
            <a:lvl4pPr marL="1600200" indent="-228600">
              <a:buFont typeface="Arial"/>
              <a:buChar char="•"/>
              <a:defRPr sz="1400">
                <a:solidFill>
                  <a:schemeClr val="tx1">
                    <a:lumMod val="75000"/>
                    <a:lumOff val="25000"/>
                  </a:schemeClr>
                </a:solidFill>
              </a:defRPr>
            </a:lvl4pPr>
            <a:lvl5pPr marL="2057400" indent="-228600">
              <a:buClrTx/>
              <a:buFont typeface="Arial"/>
              <a:buChar char="•"/>
              <a:defRPr sz="14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8303122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8" name="Footer Placeholder 7"/>
          <p:cNvSpPr>
            <a:spLocks noGrp="1"/>
          </p:cNvSpPr>
          <p:nvPr>
            <p:ph type="ftr" sz="quarter" idx="10"/>
          </p:nvPr>
        </p:nvSpPr>
        <p:spPr/>
        <p:txBody>
          <a:bodyPr/>
          <a:lstStyle/>
          <a:p>
            <a:endParaRPr lang="en-US" dirty="0"/>
          </a:p>
        </p:txBody>
      </p:sp>
      <p:sp>
        <p:nvSpPr>
          <p:cNvPr id="18" name="Title 1"/>
          <p:cNvSpPr>
            <a:spLocks noGrp="1"/>
          </p:cNvSpPr>
          <p:nvPr>
            <p:ph type="title" hasCustomPrompt="1"/>
          </p:nvPr>
        </p:nvSpPr>
        <p:spPr>
          <a:xfrm>
            <a:off x="609600" y="293179"/>
            <a:ext cx="10972800" cy="958432"/>
          </a:xfrm>
        </p:spPr>
        <p:txBody>
          <a:bodyPr/>
          <a:lstStyle>
            <a:lvl1pPr>
              <a:defRPr>
                <a:solidFill>
                  <a:schemeClr val="tx2"/>
                </a:solidFill>
              </a:defRPr>
            </a:lvl1pPr>
          </a:lstStyle>
          <a:p>
            <a:r>
              <a:rPr lang="en-US" dirty="0"/>
              <a:t>Click to Edit the Master Title Style</a:t>
            </a:r>
          </a:p>
        </p:txBody>
      </p:sp>
      <p:sp>
        <p:nvSpPr>
          <p:cNvPr id="19" name="Text Placeholder 2"/>
          <p:cNvSpPr>
            <a:spLocks noGrp="1"/>
          </p:cNvSpPr>
          <p:nvPr>
            <p:ph type="body" idx="1" hasCustomPrompt="1"/>
          </p:nvPr>
        </p:nvSpPr>
        <p:spPr>
          <a:xfrm>
            <a:off x="609600" y="1518335"/>
            <a:ext cx="5386917" cy="561147"/>
          </a:xfrm>
        </p:spPr>
        <p:txBody>
          <a:bodyPr anchor="ctr" anchorCtr="0">
            <a:normAutofit/>
          </a:bodyPr>
          <a:lstStyle>
            <a:lvl1pPr marL="0" indent="0">
              <a:buNone/>
              <a:defRPr sz="22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 </a:t>
            </a:r>
          </a:p>
        </p:txBody>
      </p:sp>
      <p:sp>
        <p:nvSpPr>
          <p:cNvPr id="20" name="Content Placeholder 3"/>
          <p:cNvSpPr>
            <a:spLocks noGrp="1"/>
          </p:cNvSpPr>
          <p:nvPr>
            <p:ph sz="half" idx="2" hasCustomPrompt="1"/>
          </p:nvPr>
        </p:nvSpPr>
        <p:spPr>
          <a:xfrm>
            <a:off x="609600" y="2128489"/>
            <a:ext cx="5386917" cy="3549681"/>
          </a:xfrm>
        </p:spPr>
        <p:txBody>
          <a:bodyPr/>
          <a:lstStyle>
            <a:lvl1pPr>
              <a:buClrTx/>
              <a:defRPr sz="2000">
                <a:solidFill>
                  <a:schemeClr val="tx1">
                    <a:lumMod val="75000"/>
                    <a:lumOff val="25000"/>
                  </a:schemeClr>
                </a:solidFill>
              </a:defRPr>
            </a:lvl1pPr>
            <a:lvl2pPr marL="742950" indent="-285750">
              <a:buClrTx/>
              <a:buFont typeface="Arial"/>
              <a:buChar char="•"/>
              <a:defRPr sz="1800">
                <a:solidFill>
                  <a:schemeClr val="bg2">
                    <a:lumMod val="50000"/>
                  </a:schemeClr>
                </a:solidFill>
              </a:defRPr>
            </a:lvl2pPr>
            <a:lvl3pPr>
              <a:buClrTx/>
              <a:defRPr sz="1600">
                <a:solidFill>
                  <a:schemeClr val="accent2"/>
                </a:solidFill>
              </a:defRPr>
            </a:lvl3pPr>
            <a:lvl4pPr marL="1600200" indent="-228600">
              <a:buFont typeface="Arial"/>
              <a:buChar char="•"/>
              <a:defRPr sz="1400">
                <a:solidFill>
                  <a:schemeClr val="tx1">
                    <a:lumMod val="75000"/>
                    <a:lumOff val="25000"/>
                  </a:schemeClr>
                </a:solidFill>
              </a:defRPr>
            </a:lvl4pPr>
            <a:lvl5pPr marL="2057400" indent="-228600">
              <a:buFont typeface="Arial"/>
              <a:buChar char="•"/>
              <a:defRPr sz="1400">
                <a:solidFill>
                  <a:schemeClr val="tx1">
                    <a:lumMod val="75000"/>
                    <a:lumOff val="25000"/>
                  </a:schemeClr>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4"/>
          <p:cNvSpPr>
            <a:spLocks noGrp="1"/>
          </p:cNvSpPr>
          <p:nvPr>
            <p:ph type="body" sz="quarter" idx="3" hasCustomPrompt="1"/>
          </p:nvPr>
        </p:nvSpPr>
        <p:spPr>
          <a:xfrm>
            <a:off x="6193368" y="1521509"/>
            <a:ext cx="5389033" cy="561147"/>
          </a:xfrm>
        </p:spPr>
        <p:txBody>
          <a:bodyPr anchor="ctr" anchorCtr="0">
            <a:normAutofit/>
          </a:bodyPr>
          <a:lstStyle>
            <a:lvl1pPr marL="0" indent="0">
              <a:buNone/>
              <a:defRPr sz="22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 </a:t>
            </a:r>
          </a:p>
        </p:txBody>
      </p:sp>
      <p:sp>
        <p:nvSpPr>
          <p:cNvPr id="22" name="Content Placeholder 5"/>
          <p:cNvSpPr>
            <a:spLocks noGrp="1"/>
          </p:cNvSpPr>
          <p:nvPr>
            <p:ph sz="quarter" idx="4" hasCustomPrompt="1"/>
          </p:nvPr>
        </p:nvSpPr>
        <p:spPr>
          <a:xfrm>
            <a:off x="6193368" y="2128489"/>
            <a:ext cx="5389033" cy="3549680"/>
          </a:xfrm>
        </p:spPr>
        <p:txBody>
          <a:bodyPr/>
          <a:lstStyle>
            <a:lvl1pPr>
              <a:buClrTx/>
              <a:defRPr sz="2000">
                <a:solidFill>
                  <a:schemeClr val="tx1">
                    <a:lumMod val="75000"/>
                    <a:lumOff val="25000"/>
                  </a:schemeClr>
                </a:solidFill>
              </a:defRPr>
            </a:lvl1pPr>
            <a:lvl2pPr marL="742950" indent="-285750">
              <a:buClrTx/>
              <a:buFont typeface="Arial"/>
              <a:buChar char="•"/>
              <a:defRPr sz="1800">
                <a:solidFill>
                  <a:schemeClr val="bg2">
                    <a:lumMod val="50000"/>
                  </a:schemeClr>
                </a:solidFill>
              </a:defRPr>
            </a:lvl2pPr>
            <a:lvl3pPr>
              <a:buClrTx/>
              <a:defRPr sz="1600">
                <a:solidFill>
                  <a:schemeClr val="accent2"/>
                </a:solidFill>
              </a:defRPr>
            </a:lvl3pPr>
            <a:lvl4pPr marL="1600200" indent="-228600">
              <a:buFont typeface="Arial"/>
              <a:buChar char="•"/>
              <a:defRPr sz="1400">
                <a:solidFill>
                  <a:schemeClr val="tx1">
                    <a:lumMod val="75000"/>
                    <a:lumOff val="25000"/>
                  </a:schemeClr>
                </a:solidFill>
              </a:defRPr>
            </a:lvl4pPr>
            <a:lvl5pPr marL="2057400" indent="-228600">
              <a:buFont typeface="Arial"/>
              <a:buChar char="•"/>
              <a:defRPr sz="1400">
                <a:solidFill>
                  <a:schemeClr val="tx1">
                    <a:lumMod val="75000"/>
                    <a:lumOff val="25000"/>
                  </a:schemeClr>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7221249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Title 1"/>
          <p:cNvSpPr>
            <a:spLocks noGrp="1"/>
          </p:cNvSpPr>
          <p:nvPr>
            <p:ph type="title" hasCustomPrompt="1"/>
          </p:nvPr>
        </p:nvSpPr>
        <p:spPr>
          <a:xfrm>
            <a:off x="609600" y="293179"/>
            <a:ext cx="10972800" cy="958432"/>
          </a:xfrm>
        </p:spPr>
        <p:txBody>
          <a:bodyPr/>
          <a:lstStyle>
            <a:lvl1pPr>
              <a:defRPr>
                <a:solidFill>
                  <a:srgbClr val="569BBE"/>
                </a:solidFill>
              </a:defRPr>
            </a:lvl1pPr>
          </a:lstStyle>
          <a:p>
            <a:r>
              <a:rPr lang="en-US" dirty="0"/>
              <a:t>Click to Edit the Master Title Style</a:t>
            </a:r>
          </a:p>
        </p:txBody>
      </p:sp>
    </p:spTree>
    <p:extLst>
      <p:ext uri="{BB962C8B-B14F-4D97-AF65-F5344CB8AC3E}">
        <p14:creationId xmlns:p14="http://schemas.microsoft.com/office/powerpoint/2010/main" val="51218525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285080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1_Title 1">
    <p:spTree>
      <p:nvGrpSpPr>
        <p:cNvPr id="1" name=""/>
        <p:cNvGrpSpPr/>
        <p:nvPr/>
      </p:nvGrpSpPr>
      <p:grpSpPr>
        <a:xfrm>
          <a:off x="0" y="0"/>
          <a:ext cx="0" cy="0"/>
          <a:chOff x="0" y="0"/>
          <a:chExt cx="0" cy="0"/>
        </a:xfrm>
      </p:grpSpPr>
      <p:sp>
        <p:nvSpPr>
          <p:cNvPr id="12" name="Subtitle 2"/>
          <p:cNvSpPr>
            <a:spLocks noGrp="1"/>
          </p:cNvSpPr>
          <p:nvPr>
            <p:ph type="subTitle" idx="1" hasCustomPrompt="1"/>
          </p:nvPr>
        </p:nvSpPr>
        <p:spPr>
          <a:xfrm>
            <a:off x="609600" y="4453460"/>
            <a:ext cx="10972800" cy="1136476"/>
          </a:xfrm>
          <a:prstGeom prst="rect">
            <a:avLst/>
          </a:prstGeom>
        </p:spPr>
        <p:txBody>
          <a:bodyPr/>
          <a:lstStyle>
            <a:lvl1pPr marL="0" indent="0" algn="l">
              <a:buNone/>
              <a:defRPr>
                <a:solidFill>
                  <a:schemeClr val="bg2">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7" name="Line 19"/>
          <p:cNvSpPr>
            <a:spLocks noChangeShapeType="1"/>
          </p:cNvSpPr>
          <p:nvPr userDrawn="1"/>
        </p:nvSpPr>
        <p:spPr bwMode="auto">
          <a:xfrm>
            <a:off x="609601" y="4333603"/>
            <a:ext cx="10972799" cy="0"/>
          </a:xfrm>
          <a:prstGeom prst="line">
            <a:avLst/>
          </a:prstGeom>
          <a:noFill/>
          <a:ln w="6350" cap="sq" cmpd="sng">
            <a:solidFill>
              <a:schemeClr val="tx1">
                <a:lumMod val="50000"/>
                <a:lumOff val="50000"/>
              </a:schemeClr>
            </a:solidFill>
            <a:prstDash val="solid"/>
            <a:round/>
            <a:headEnd/>
            <a:tailEnd/>
          </a:ln>
          <a:effectLst/>
        </p:spPr>
        <p:txBody>
          <a:bodyPr/>
          <a:lstStyle/>
          <a:p>
            <a:pPr defTabSz="457200">
              <a:spcBef>
                <a:spcPct val="50000"/>
              </a:spcBef>
              <a:defRPr/>
            </a:pPr>
            <a:endParaRPr lang="en-US" sz="1800" dirty="0">
              <a:ln>
                <a:solidFill>
                  <a:srgbClr val="262626">
                    <a:lumMod val="75000"/>
                    <a:lumOff val="25000"/>
                  </a:srgbClr>
                </a:solidFill>
              </a:ln>
              <a:solidFill>
                <a:srgbClr val="262626"/>
              </a:solidFill>
            </a:endParaRPr>
          </a:p>
        </p:txBody>
      </p:sp>
      <p:sp>
        <p:nvSpPr>
          <p:cNvPr id="8" name="Title 1"/>
          <p:cNvSpPr>
            <a:spLocks noGrp="1"/>
          </p:cNvSpPr>
          <p:nvPr>
            <p:ph type="ctrTitle" hasCustomPrompt="1"/>
          </p:nvPr>
        </p:nvSpPr>
        <p:spPr>
          <a:xfrm>
            <a:off x="609600" y="3338151"/>
            <a:ext cx="10972800" cy="914579"/>
          </a:xfrm>
          <a:prstGeom prst="rect">
            <a:avLst/>
          </a:prstGeom>
        </p:spPr>
        <p:txBody>
          <a:bodyPr/>
          <a:lstStyle>
            <a:lvl1pPr>
              <a:lnSpc>
                <a:spcPct val="100000"/>
              </a:lnSpc>
              <a:defRPr/>
            </a:lvl1pPr>
          </a:lstStyle>
          <a:p>
            <a:r>
              <a:rPr lang="en-US" dirty="0"/>
              <a:t>Click to Edit the Master Title Style</a:t>
            </a:r>
          </a:p>
        </p:txBody>
      </p:sp>
    </p:spTree>
    <p:extLst>
      <p:ext uri="{BB962C8B-B14F-4D97-AF65-F5344CB8AC3E}">
        <p14:creationId xmlns:p14="http://schemas.microsoft.com/office/powerpoint/2010/main" val="177425467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1_Title 2">
    <p:spTree>
      <p:nvGrpSpPr>
        <p:cNvPr id="1" name=""/>
        <p:cNvGrpSpPr/>
        <p:nvPr/>
      </p:nvGrpSpPr>
      <p:grpSpPr>
        <a:xfrm>
          <a:off x="0" y="0"/>
          <a:ext cx="0" cy="0"/>
          <a:chOff x="0" y="0"/>
          <a:chExt cx="0" cy="0"/>
        </a:xfrm>
      </p:grpSpPr>
      <p:sp>
        <p:nvSpPr>
          <p:cNvPr id="8" name="Subtitle 2"/>
          <p:cNvSpPr>
            <a:spLocks noGrp="1"/>
          </p:cNvSpPr>
          <p:nvPr>
            <p:ph type="subTitle" idx="1" hasCustomPrompt="1"/>
          </p:nvPr>
        </p:nvSpPr>
        <p:spPr>
          <a:xfrm>
            <a:off x="609600" y="4453460"/>
            <a:ext cx="10972800" cy="1136476"/>
          </a:xfrm>
          <a:prstGeom prst="rect">
            <a:avLst/>
          </a:prstGeom>
        </p:spPr>
        <p:txBody>
          <a:bodyPr/>
          <a:lstStyle>
            <a:lvl1pPr marL="0" indent="0" algn="l">
              <a:buNone/>
              <a:defRPr>
                <a:solidFill>
                  <a:schemeClr val="bg2">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9" name="Line 19"/>
          <p:cNvSpPr>
            <a:spLocks noChangeShapeType="1"/>
          </p:cNvSpPr>
          <p:nvPr userDrawn="1"/>
        </p:nvSpPr>
        <p:spPr bwMode="auto">
          <a:xfrm>
            <a:off x="609601" y="4333603"/>
            <a:ext cx="10972799" cy="0"/>
          </a:xfrm>
          <a:prstGeom prst="line">
            <a:avLst/>
          </a:prstGeom>
          <a:noFill/>
          <a:ln w="6350" cap="sq" cmpd="sng">
            <a:solidFill>
              <a:schemeClr val="tx1">
                <a:lumMod val="50000"/>
                <a:lumOff val="50000"/>
              </a:schemeClr>
            </a:solidFill>
            <a:prstDash val="solid"/>
            <a:round/>
            <a:headEnd/>
            <a:tailEnd/>
          </a:ln>
          <a:effectLst/>
        </p:spPr>
        <p:txBody>
          <a:bodyPr/>
          <a:lstStyle/>
          <a:p>
            <a:pPr defTabSz="457200">
              <a:spcBef>
                <a:spcPct val="50000"/>
              </a:spcBef>
              <a:defRPr/>
            </a:pPr>
            <a:endParaRPr lang="en-US" sz="1800" dirty="0">
              <a:ln>
                <a:solidFill>
                  <a:srgbClr val="262626">
                    <a:lumMod val="75000"/>
                    <a:lumOff val="25000"/>
                  </a:srgbClr>
                </a:solidFill>
              </a:ln>
              <a:solidFill>
                <a:srgbClr val="262626"/>
              </a:solidFill>
            </a:endParaRPr>
          </a:p>
        </p:txBody>
      </p:sp>
      <p:sp>
        <p:nvSpPr>
          <p:cNvPr id="10" name="Title 1"/>
          <p:cNvSpPr>
            <a:spLocks noGrp="1"/>
          </p:cNvSpPr>
          <p:nvPr>
            <p:ph type="ctrTitle" hasCustomPrompt="1"/>
          </p:nvPr>
        </p:nvSpPr>
        <p:spPr>
          <a:xfrm>
            <a:off x="609600" y="3338151"/>
            <a:ext cx="10972800" cy="914579"/>
          </a:xfrm>
          <a:prstGeom prst="rect">
            <a:avLst/>
          </a:prstGeom>
        </p:spPr>
        <p:txBody>
          <a:bodyPr/>
          <a:lstStyle>
            <a:lvl1pPr>
              <a:lnSpc>
                <a:spcPct val="100000"/>
              </a:lnSpc>
              <a:defRPr/>
            </a:lvl1pPr>
          </a:lstStyle>
          <a:p>
            <a:r>
              <a:rPr lang="en-US" dirty="0"/>
              <a:t>Click to Edit the Master Title Style</a:t>
            </a:r>
          </a:p>
        </p:txBody>
      </p:sp>
    </p:spTree>
    <p:extLst>
      <p:ext uri="{BB962C8B-B14F-4D97-AF65-F5344CB8AC3E}">
        <p14:creationId xmlns:p14="http://schemas.microsoft.com/office/powerpoint/2010/main" val="284428715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Title 3">
    <p:spTree>
      <p:nvGrpSpPr>
        <p:cNvPr id="1" name=""/>
        <p:cNvGrpSpPr/>
        <p:nvPr/>
      </p:nvGrpSpPr>
      <p:grpSpPr>
        <a:xfrm>
          <a:off x="0" y="0"/>
          <a:ext cx="0" cy="0"/>
          <a:chOff x="0" y="0"/>
          <a:chExt cx="0" cy="0"/>
        </a:xfrm>
      </p:grpSpPr>
      <p:sp>
        <p:nvSpPr>
          <p:cNvPr id="7" name="Subtitle 2"/>
          <p:cNvSpPr>
            <a:spLocks noGrp="1"/>
          </p:cNvSpPr>
          <p:nvPr>
            <p:ph type="subTitle" idx="1" hasCustomPrompt="1"/>
          </p:nvPr>
        </p:nvSpPr>
        <p:spPr>
          <a:xfrm>
            <a:off x="609600" y="4453460"/>
            <a:ext cx="10972800" cy="1136476"/>
          </a:xfrm>
          <a:prstGeom prst="rect">
            <a:avLst/>
          </a:prstGeom>
        </p:spPr>
        <p:txBody>
          <a:bodyPr/>
          <a:lstStyle>
            <a:lvl1pPr marL="0" indent="0" algn="l">
              <a:buNone/>
              <a:defRPr>
                <a:solidFill>
                  <a:schemeClr val="bg2">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5" name="Line 19"/>
          <p:cNvSpPr>
            <a:spLocks noChangeShapeType="1"/>
          </p:cNvSpPr>
          <p:nvPr userDrawn="1"/>
        </p:nvSpPr>
        <p:spPr bwMode="auto">
          <a:xfrm>
            <a:off x="609601" y="4333603"/>
            <a:ext cx="10972799" cy="0"/>
          </a:xfrm>
          <a:prstGeom prst="line">
            <a:avLst/>
          </a:prstGeom>
          <a:noFill/>
          <a:ln w="6350" cap="sq" cmpd="sng">
            <a:solidFill>
              <a:schemeClr val="tx1">
                <a:lumMod val="50000"/>
                <a:lumOff val="50000"/>
              </a:schemeClr>
            </a:solidFill>
            <a:prstDash val="solid"/>
            <a:round/>
            <a:headEnd/>
            <a:tailEnd/>
          </a:ln>
          <a:effectLst/>
        </p:spPr>
        <p:txBody>
          <a:bodyPr/>
          <a:lstStyle/>
          <a:p>
            <a:pPr defTabSz="457200">
              <a:spcBef>
                <a:spcPct val="50000"/>
              </a:spcBef>
              <a:defRPr/>
            </a:pPr>
            <a:endParaRPr lang="en-US" sz="1800" dirty="0">
              <a:ln>
                <a:solidFill>
                  <a:srgbClr val="262626">
                    <a:lumMod val="75000"/>
                    <a:lumOff val="25000"/>
                  </a:srgbClr>
                </a:solidFill>
              </a:ln>
              <a:solidFill>
                <a:srgbClr val="262626"/>
              </a:solidFill>
            </a:endParaRPr>
          </a:p>
        </p:txBody>
      </p:sp>
      <p:sp>
        <p:nvSpPr>
          <p:cNvPr id="16" name="Title 1"/>
          <p:cNvSpPr>
            <a:spLocks noGrp="1"/>
          </p:cNvSpPr>
          <p:nvPr>
            <p:ph type="ctrTitle" hasCustomPrompt="1"/>
          </p:nvPr>
        </p:nvSpPr>
        <p:spPr>
          <a:xfrm>
            <a:off x="609600" y="3338151"/>
            <a:ext cx="10972800" cy="914579"/>
          </a:xfrm>
          <a:prstGeom prst="rect">
            <a:avLst/>
          </a:prstGeom>
        </p:spPr>
        <p:txBody>
          <a:bodyPr/>
          <a:lstStyle>
            <a:lvl1pPr>
              <a:lnSpc>
                <a:spcPct val="100000"/>
              </a:lnSpc>
              <a:defRPr/>
            </a:lvl1pPr>
          </a:lstStyle>
          <a:p>
            <a:r>
              <a:rPr lang="en-US" dirty="0"/>
              <a:t>Click to Edit the Master Title Style</a:t>
            </a:r>
          </a:p>
        </p:txBody>
      </p:sp>
    </p:spTree>
    <p:extLst>
      <p:ext uri="{BB962C8B-B14F-4D97-AF65-F5344CB8AC3E}">
        <p14:creationId xmlns:p14="http://schemas.microsoft.com/office/powerpoint/2010/main" val="299900882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endParaRPr lang="en-US" dirty="0">
              <a:solidFill>
                <a:srgbClr val="262626">
                  <a:tint val="75000"/>
                </a:srgbClr>
              </a:solidFill>
            </a:endParaRPr>
          </a:p>
        </p:txBody>
      </p:sp>
      <p:sp>
        <p:nvSpPr>
          <p:cNvPr id="10" name="Title 1"/>
          <p:cNvSpPr>
            <a:spLocks noGrp="1"/>
          </p:cNvSpPr>
          <p:nvPr>
            <p:ph type="title" hasCustomPrompt="1"/>
          </p:nvPr>
        </p:nvSpPr>
        <p:spPr>
          <a:xfrm>
            <a:off x="609600" y="89460"/>
            <a:ext cx="10972800" cy="958432"/>
          </a:xfrm>
        </p:spPr>
        <p:txBody>
          <a:bodyPr/>
          <a:lstStyle>
            <a:lvl1pPr>
              <a:defRPr>
                <a:solidFill>
                  <a:schemeClr val="tx1"/>
                </a:solidFill>
              </a:defRPr>
            </a:lvl1pPr>
          </a:lstStyle>
          <a:p>
            <a:r>
              <a:rPr lang="en-US" dirty="0"/>
              <a:t>Click to Edit the Master Title Style</a:t>
            </a:r>
          </a:p>
        </p:txBody>
      </p:sp>
      <p:sp>
        <p:nvSpPr>
          <p:cNvPr id="11" name="Text Placeholder 2"/>
          <p:cNvSpPr>
            <a:spLocks noGrp="1"/>
          </p:cNvSpPr>
          <p:nvPr>
            <p:ph idx="1" hasCustomPrompt="1"/>
          </p:nvPr>
        </p:nvSpPr>
        <p:spPr>
          <a:xfrm>
            <a:off x="609601" y="1431344"/>
            <a:ext cx="10972799" cy="4151577"/>
          </a:xfrm>
          <a:prstGeom prst="rect">
            <a:avLst/>
          </a:prstGeom>
          <a:ln>
            <a:noFill/>
          </a:ln>
        </p:spPr>
        <p:txBody>
          <a:bodyPr vert="horz" lIns="0" tIns="0" rIns="0" bIns="0" rtlCol="0">
            <a:normAutofit/>
          </a:bodyPr>
          <a:lstStyle>
            <a:lvl1pPr>
              <a:defRPr sz="3200">
                <a:solidFill>
                  <a:schemeClr val="tx1">
                    <a:lumMod val="75000"/>
                    <a:lumOff val="25000"/>
                  </a:schemeClr>
                </a:solidFill>
              </a:defRPr>
            </a:lvl1pPr>
            <a:lvl2pPr marL="742950" indent="-285750">
              <a:buFont typeface="Arial"/>
              <a:buChar char="•"/>
              <a:defRPr sz="2800"/>
            </a:lvl2pPr>
            <a:lvl3pPr>
              <a:defRPr sz="2400">
                <a:solidFill>
                  <a:schemeClr val="accent2"/>
                </a:solidFill>
              </a:defRPr>
            </a:lvl3pPr>
            <a:lvl4pPr marL="1600200" indent="-228600">
              <a:buFont typeface="Arial"/>
              <a:buChar char="•"/>
              <a:defRPr sz="2000">
                <a:solidFill>
                  <a:schemeClr val="tx1">
                    <a:lumMod val="75000"/>
                    <a:lumOff val="25000"/>
                  </a:schemeClr>
                </a:solidFill>
              </a:defRPr>
            </a:lvl4pPr>
            <a:lvl5pPr marL="2057400" indent="-228600">
              <a:buClrTx/>
              <a:buFont typeface="Arial"/>
              <a:buChar char="•"/>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0669083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8" name="Footer Placeholder 7"/>
          <p:cNvSpPr>
            <a:spLocks noGrp="1"/>
          </p:cNvSpPr>
          <p:nvPr>
            <p:ph type="ftr" sz="quarter" idx="10"/>
          </p:nvPr>
        </p:nvSpPr>
        <p:spPr/>
        <p:txBody>
          <a:bodyPr/>
          <a:lstStyle/>
          <a:p>
            <a:endParaRPr lang="en-US" dirty="0">
              <a:solidFill>
                <a:srgbClr val="262626">
                  <a:tint val="75000"/>
                </a:srgbClr>
              </a:solidFill>
            </a:endParaRPr>
          </a:p>
        </p:txBody>
      </p:sp>
      <p:sp>
        <p:nvSpPr>
          <p:cNvPr id="18" name="Title 1"/>
          <p:cNvSpPr>
            <a:spLocks noGrp="1"/>
          </p:cNvSpPr>
          <p:nvPr>
            <p:ph type="title" hasCustomPrompt="1"/>
          </p:nvPr>
        </p:nvSpPr>
        <p:spPr>
          <a:xfrm>
            <a:off x="609600" y="293179"/>
            <a:ext cx="10972800" cy="958432"/>
          </a:xfrm>
        </p:spPr>
        <p:txBody>
          <a:bodyPr/>
          <a:lstStyle>
            <a:lvl1pPr>
              <a:defRPr>
                <a:solidFill>
                  <a:schemeClr val="tx2"/>
                </a:solidFill>
              </a:defRPr>
            </a:lvl1pPr>
          </a:lstStyle>
          <a:p>
            <a:r>
              <a:rPr lang="en-US" dirty="0"/>
              <a:t>Click to Edit the Master Title Style</a:t>
            </a:r>
          </a:p>
        </p:txBody>
      </p:sp>
      <p:sp>
        <p:nvSpPr>
          <p:cNvPr id="19" name="Text Placeholder 2"/>
          <p:cNvSpPr>
            <a:spLocks noGrp="1"/>
          </p:cNvSpPr>
          <p:nvPr>
            <p:ph type="body" idx="1" hasCustomPrompt="1"/>
          </p:nvPr>
        </p:nvSpPr>
        <p:spPr>
          <a:xfrm>
            <a:off x="609600" y="1518335"/>
            <a:ext cx="5386917" cy="561147"/>
          </a:xfrm>
        </p:spPr>
        <p:txBody>
          <a:bodyPr anchor="ctr" anchorCtr="0">
            <a:normAutofit/>
          </a:bodyPr>
          <a:lstStyle>
            <a:lvl1pPr marL="0" indent="0">
              <a:buNone/>
              <a:defRPr sz="22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 </a:t>
            </a:r>
          </a:p>
        </p:txBody>
      </p:sp>
      <p:sp>
        <p:nvSpPr>
          <p:cNvPr id="20" name="Content Placeholder 3"/>
          <p:cNvSpPr>
            <a:spLocks noGrp="1"/>
          </p:cNvSpPr>
          <p:nvPr>
            <p:ph sz="half" idx="2" hasCustomPrompt="1"/>
          </p:nvPr>
        </p:nvSpPr>
        <p:spPr>
          <a:xfrm>
            <a:off x="609600" y="2128489"/>
            <a:ext cx="5386917" cy="3549681"/>
          </a:xfrm>
        </p:spPr>
        <p:txBody>
          <a:bodyPr/>
          <a:lstStyle>
            <a:lvl1pPr>
              <a:buClrTx/>
              <a:defRPr sz="3200">
                <a:solidFill>
                  <a:schemeClr val="tx1">
                    <a:lumMod val="75000"/>
                    <a:lumOff val="25000"/>
                  </a:schemeClr>
                </a:solidFill>
              </a:defRPr>
            </a:lvl1pPr>
            <a:lvl2pPr marL="742950" indent="-285750">
              <a:buClrTx/>
              <a:buFont typeface="Arial"/>
              <a:buChar char="•"/>
              <a:defRPr sz="2800">
                <a:solidFill>
                  <a:schemeClr val="bg2">
                    <a:lumMod val="50000"/>
                  </a:schemeClr>
                </a:solidFill>
              </a:defRPr>
            </a:lvl2pPr>
            <a:lvl3pPr>
              <a:buClrTx/>
              <a:defRPr sz="2400">
                <a:solidFill>
                  <a:schemeClr val="accent2"/>
                </a:solidFill>
              </a:defRPr>
            </a:lvl3pPr>
            <a:lvl4pPr marL="1600200" indent="-228600">
              <a:buFont typeface="Arial"/>
              <a:buChar char="•"/>
              <a:defRPr sz="2000">
                <a:solidFill>
                  <a:schemeClr val="tx1">
                    <a:lumMod val="75000"/>
                    <a:lumOff val="25000"/>
                  </a:schemeClr>
                </a:solidFill>
              </a:defRPr>
            </a:lvl4pPr>
            <a:lvl5pPr marL="2057400" indent="-228600">
              <a:buFont typeface="Arial"/>
              <a:buChar char="•"/>
              <a:defRPr sz="1800">
                <a:solidFill>
                  <a:schemeClr val="tx1">
                    <a:lumMod val="75000"/>
                    <a:lumOff val="25000"/>
                  </a:schemeClr>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4"/>
          <p:cNvSpPr>
            <a:spLocks noGrp="1"/>
          </p:cNvSpPr>
          <p:nvPr>
            <p:ph type="body" sz="quarter" idx="3" hasCustomPrompt="1"/>
          </p:nvPr>
        </p:nvSpPr>
        <p:spPr>
          <a:xfrm>
            <a:off x="6193368" y="1521509"/>
            <a:ext cx="5389033" cy="561147"/>
          </a:xfrm>
        </p:spPr>
        <p:txBody>
          <a:bodyPr anchor="ctr" anchorCtr="0">
            <a:normAutofit/>
          </a:bodyPr>
          <a:lstStyle>
            <a:lvl1pPr marL="0" indent="0">
              <a:buNone/>
              <a:defRPr sz="22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 </a:t>
            </a:r>
          </a:p>
        </p:txBody>
      </p:sp>
      <p:sp>
        <p:nvSpPr>
          <p:cNvPr id="22" name="Content Placeholder 5"/>
          <p:cNvSpPr>
            <a:spLocks noGrp="1"/>
          </p:cNvSpPr>
          <p:nvPr>
            <p:ph sz="quarter" idx="4" hasCustomPrompt="1"/>
          </p:nvPr>
        </p:nvSpPr>
        <p:spPr>
          <a:xfrm>
            <a:off x="6193368" y="2128489"/>
            <a:ext cx="5389033" cy="3549680"/>
          </a:xfrm>
        </p:spPr>
        <p:txBody>
          <a:bodyPr>
            <a:normAutofit/>
          </a:bodyPr>
          <a:lstStyle>
            <a:lvl1pPr marL="285750" indent="-347472" algn="l" defTabSz="457200" rtl="0" eaLnBrk="1" latinLnBrk="0" hangingPunct="1">
              <a:spcBef>
                <a:spcPts val="0"/>
              </a:spcBef>
              <a:buClrTx/>
              <a:buFont typeface="Arial"/>
              <a:buChar char="•"/>
              <a:defRPr lang="en-US" sz="3200" kern="1200" dirty="0" smtClean="0">
                <a:solidFill>
                  <a:schemeClr val="tx1">
                    <a:lumMod val="75000"/>
                    <a:lumOff val="25000"/>
                  </a:schemeClr>
                </a:solidFill>
                <a:latin typeface="Calibri Light" panose="020F0302020204030204" pitchFamily="34" charset="0"/>
                <a:ea typeface="+mn-ea"/>
                <a:cs typeface="+mn-cs"/>
              </a:defRPr>
            </a:lvl1pPr>
            <a:lvl2pPr marL="742950" indent="-285750" algn="l" defTabSz="457200" rtl="0" eaLnBrk="1" latinLnBrk="0" hangingPunct="1">
              <a:spcBef>
                <a:spcPts val="0"/>
              </a:spcBef>
              <a:buClrTx/>
              <a:buFont typeface="Arial"/>
              <a:buChar char="•"/>
              <a:defRPr lang="en-US" sz="3200" kern="1200" dirty="0" smtClean="0">
                <a:solidFill>
                  <a:schemeClr val="tx1">
                    <a:lumMod val="75000"/>
                    <a:lumOff val="25000"/>
                  </a:schemeClr>
                </a:solidFill>
                <a:latin typeface="Calibri Light" panose="020F0302020204030204" pitchFamily="34" charset="0"/>
                <a:ea typeface="+mn-ea"/>
                <a:cs typeface="+mn-cs"/>
              </a:defRPr>
            </a:lvl2pPr>
            <a:lvl3pPr marL="1143000" indent="-228600" algn="l" defTabSz="457200" rtl="0" eaLnBrk="1" latinLnBrk="0" hangingPunct="1">
              <a:spcBef>
                <a:spcPts val="0"/>
              </a:spcBef>
              <a:buClrTx/>
              <a:buFont typeface="Arial"/>
              <a:buChar char="•"/>
              <a:defRPr lang="en-US" sz="3200" kern="1200" dirty="0" smtClean="0">
                <a:solidFill>
                  <a:schemeClr val="tx1">
                    <a:lumMod val="75000"/>
                    <a:lumOff val="25000"/>
                  </a:schemeClr>
                </a:solidFill>
                <a:latin typeface="Calibri Light" panose="020F0302020204030204" pitchFamily="34" charset="0"/>
                <a:ea typeface="+mn-ea"/>
                <a:cs typeface="+mn-cs"/>
              </a:defRPr>
            </a:lvl3pPr>
            <a:lvl4pPr marL="1600200" indent="-228600" algn="l" defTabSz="457200" rtl="0" eaLnBrk="1" latinLnBrk="0" hangingPunct="1">
              <a:spcBef>
                <a:spcPts val="0"/>
              </a:spcBef>
              <a:buClrTx/>
              <a:buFont typeface="Arial"/>
              <a:buChar char="•"/>
              <a:defRPr lang="en-US" sz="3200" kern="1200" dirty="0" smtClean="0">
                <a:solidFill>
                  <a:schemeClr val="tx1">
                    <a:lumMod val="75000"/>
                    <a:lumOff val="25000"/>
                  </a:schemeClr>
                </a:solidFill>
                <a:latin typeface="Calibri Light" panose="020F0302020204030204" pitchFamily="34" charset="0"/>
                <a:ea typeface="+mn-ea"/>
                <a:cs typeface="+mn-cs"/>
              </a:defRPr>
            </a:lvl4pPr>
            <a:lvl5pPr marL="2057400" indent="-228600" algn="l" defTabSz="457200" rtl="0" eaLnBrk="1" latinLnBrk="0" hangingPunct="1">
              <a:spcBef>
                <a:spcPts val="0"/>
              </a:spcBef>
              <a:buClrTx/>
              <a:buFont typeface="Arial"/>
              <a:buChar char="•"/>
              <a:defRPr lang="en-US" sz="3200" kern="1200" dirty="0">
                <a:solidFill>
                  <a:schemeClr val="tx1">
                    <a:lumMod val="75000"/>
                    <a:lumOff val="25000"/>
                  </a:schemeClr>
                </a:solidFill>
                <a:latin typeface="Calibri Light" panose="020F0302020204030204" pitchFamily="34" charset="0"/>
                <a:ea typeface="+mn-ea"/>
                <a:cs typeface="+mn-cs"/>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Line 19"/>
          <p:cNvSpPr>
            <a:spLocks noChangeShapeType="1"/>
          </p:cNvSpPr>
          <p:nvPr userDrawn="1"/>
        </p:nvSpPr>
        <p:spPr bwMode="auto">
          <a:xfrm>
            <a:off x="609602" y="1325563"/>
            <a:ext cx="10972799" cy="0"/>
          </a:xfrm>
          <a:prstGeom prst="line">
            <a:avLst/>
          </a:prstGeom>
          <a:noFill/>
          <a:ln w="6350" cap="sq" cmpd="sng">
            <a:solidFill>
              <a:schemeClr val="tx1">
                <a:lumMod val="50000"/>
                <a:lumOff val="50000"/>
              </a:schemeClr>
            </a:solidFill>
            <a:prstDash val="solid"/>
            <a:round/>
            <a:headEnd/>
            <a:tailEnd/>
          </a:ln>
          <a:effectLst/>
        </p:spPr>
        <p:txBody>
          <a:bodyPr/>
          <a:lstStyle/>
          <a:p>
            <a:pPr defTabSz="457200">
              <a:spcBef>
                <a:spcPct val="50000"/>
              </a:spcBef>
              <a:defRPr/>
            </a:pPr>
            <a:endParaRPr lang="en-US" sz="1800" dirty="0">
              <a:ln>
                <a:solidFill>
                  <a:srgbClr val="262626">
                    <a:lumMod val="75000"/>
                    <a:lumOff val="25000"/>
                  </a:srgbClr>
                </a:solidFill>
              </a:ln>
              <a:solidFill>
                <a:srgbClr val="262626"/>
              </a:solidFill>
            </a:endParaRPr>
          </a:p>
        </p:txBody>
      </p:sp>
    </p:spTree>
    <p:extLst>
      <p:ext uri="{BB962C8B-B14F-4D97-AF65-F5344CB8AC3E}">
        <p14:creationId xmlns:p14="http://schemas.microsoft.com/office/powerpoint/2010/main" val="8510074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srgbClr val="262626">
                  <a:tint val="75000"/>
                </a:srgbClr>
              </a:solidFill>
            </a:endParaRPr>
          </a:p>
        </p:txBody>
      </p:sp>
      <p:sp>
        <p:nvSpPr>
          <p:cNvPr id="4" name="Title 1"/>
          <p:cNvSpPr>
            <a:spLocks noGrp="1"/>
          </p:cNvSpPr>
          <p:nvPr>
            <p:ph type="title" hasCustomPrompt="1"/>
          </p:nvPr>
        </p:nvSpPr>
        <p:spPr>
          <a:xfrm>
            <a:off x="609599" y="168051"/>
            <a:ext cx="10972800" cy="958432"/>
          </a:xfrm>
        </p:spPr>
        <p:txBody>
          <a:bodyPr/>
          <a:lstStyle>
            <a:lvl1pPr>
              <a:defRPr>
                <a:solidFill>
                  <a:schemeClr val="tx1"/>
                </a:solidFill>
              </a:defRPr>
            </a:lvl1pPr>
          </a:lstStyle>
          <a:p>
            <a:r>
              <a:rPr lang="en-US" dirty="0"/>
              <a:t>Click to Edit the Master Title Style</a:t>
            </a:r>
          </a:p>
        </p:txBody>
      </p:sp>
      <p:sp>
        <p:nvSpPr>
          <p:cNvPr id="5" name="Line 19"/>
          <p:cNvSpPr>
            <a:spLocks noChangeShapeType="1"/>
          </p:cNvSpPr>
          <p:nvPr userDrawn="1"/>
        </p:nvSpPr>
        <p:spPr bwMode="auto">
          <a:xfrm>
            <a:off x="609602" y="1325563"/>
            <a:ext cx="10972799" cy="0"/>
          </a:xfrm>
          <a:prstGeom prst="line">
            <a:avLst/>
          </a:prstGeom>
          <a:noFill/>
          <a:ln w="6350" cap="sq" cmpd="sng">
            <a:solidFill>
              <a:schemeClr val="tx1">
                <a:lumMod val="50000"/>
                <a:lumOff val="50000"/>
              </a:schemeClr>
            </a:solidFill>
            <a:prstDash val="solid"/>
            <a:round/>
            <a:headEnd/>
            <a:tailEnd/>
          </a:ln>
          <a:effectLst/>
        </p:spPr>
        <p:txBody>
          <a:bodyPr/>
          <a:lstStyle/>
          <a:p>
            <a:pPr defTabSz="457200">
              <a:spcBef>
                <a:spcPct val="50000"/>
              </a:spcBef>
              <a:defRPr/>
            </a:pPr>
            <a:endParaRPr lang="en-US" sz="1800" dirty="0">
              <a:ln>
                <a:solidFill>
                  <a:srgbClr val="262626">
                    <a:lumMod val="75000"/>
                    <a:lumOff val="25000"/>
                  </a:srgbClr>
                </a:solidFill>
              </a:ln>
              <a:solidFill>
                <a:srgbClr val="262626"/>
              </a:solidFill>
            </a:endParaRPr>
          </a:p>
        </p:txBody>
      </p:sp>
    </p:spTree>
    <p:extLst>
      <p:ext uri="{BB962C8B-B14F-4D97-AF65-F5344CB8AC3E}">
        <p14:creationId xmlns:p14="http://schemas.microsoft.com/office/powerpoint/2010/main" val="6231601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C7E75DF-1795-4224-8796-75386AFDF779}" type="datetimeFigureOut">
              <a:rPr lang="en-US" smtClean="0"/>
              <a:t>9/8/2020</a:t>
            </a:fld>
            <a:endParaRPr lang="en-US" dirty="0"/>
          </a:p>
        </p:txBody>
      </p:sp>
      <p:sp>
        <p:nvSpPr>
          <p:cNvPr id="6" name="Footer Placeholder 5"/>
          <p:cNvSpPr>
            <a:spLocks noGrp="1"/>
          </p:cNvSpPr>
          <p:nvPr>
            <p:ph type="ftr" sz="quarter" idx="11"/>
          </p:nvPr>
        </p:nvSpPr>
        <p:spPr/>
        <p:txBody>
          <a:bodyPr/>
          <a:lstStyle/>
          <a:p>
            <a:r>
              <a:rPr lang="en-US" dirty="0"/>
              <a:t>2</a:t>
            </a:r>
          </a:p>
        </p:txBody>
      </p:sp>
      <p:sp>
        <p:nvSpPr>
          <p:cNvPr id="7" name="Slide Number Placeholder 6"/>
          <p:cNvSpPr>
            <a:spLocks noGrp="1"/>
          </p:cNvSpPr>
          <p:nvPr>
            <p:ph type="sldNum" sz="quarter" idx="12"/>
          </p:nvPr>
        </p:nvSpPr>
        <p:spPr/>
        <p:txBody>
          <a:bodyPr/>
          <a:lstStyle/>
          <a:p>
            <a:fld id="{4B72C52A-5129-4F55-81A9-7734A419C134}" type="slidenum">
              <a:rPr lang="en-US" smtClean="0"/>
              <a:t>‹#›</a:t>
            </a:fld>
            <a:endParaRPr lang="en-US" dirty="0"/>
          </a:p>
        </p:txBody>
      </p:sp>
    </p:spTree>
    <p:extLst>
      <p:ext uri="{BB962C8B-B14F-4D97-AF65-F5344CB8AC3E}">
        <p14:creationId xmlns:p14="http://schemas.microsoft.com/office/powerpoint/2010/main" val="41656718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theme" Target="../theme/theme3.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theme" Target="../theme/theme4.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slideLayout" Target="../slideLayouts/slideLayout84.xml"/><Relationship Id="rId3" Type="http://schemas.openxmlformats.org/officeDocument/2006/relationships/slideLayout" Target="../slideLayouts/slideLayout69.xml"/><Relationship Id="rId21" Type="http://schemas.openxmlformats.org/officeDocument/2006/relationships/slideLayout" Target="../slideLayouts/slideLayout87.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slideLayout" Target="../slideLayouts/slideLayout86.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24" Type="http://schemas.openxmlformats.org/officeDocument/2006/relationships/theme" Target="../theme/theme5.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23" Type="http://schemas.openxmlformats.org/officeDocument/2006/relationships/slideLayout" Target="../slideLayouts/slideLayout89.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7E75DF-1795-4224-8796-75386AFDF779}" type="datetimeFigureOut">
              <a:rPr lang="en-US" smtClean="0"/>
              <a:t>9/8/2020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2</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72C52A-5129-4F55-81A9-7734A419C134}" type="slidenum">
              <a:rPr lang="en-US" smtClean="0"/>
              <a:t>‹#›</a:t>
            </a:fld>
            <a:endParaRPr lang="en-US" dirty="0"/>
          </a:p>
        </p:txBody>
      </p:sp>
    </p:spTree>
    <p:extLst>
      <p:ext uri="{BB962C8B-B14F-4D97-AF65-F5344CB8AC3E}">
        <p14:creationId xmlns:p14="http://schemas.microsoft.com/office/powerpoint/2010/main" val="1169636681"/>
      </p:ext>
    </p:extLst>
  </p:cSld>
  <p:clrMap bg1="dk1" tx1="lt1" bg2="dk2" tx2="lt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672" r:id="rId12"/>
    <p:sldLayoutId id="2147483670" r:id="rId13"/>
    <p:sldLayoutId id="2147483650" r:id="rId14"/>
    <p:sldLayoutId id="2147483653" r:id="rId15"/>
    <p:sldLayoutId id="2147483795" r:id="rId16"/>
    <p:sldLayoutId id="2147484169" r:id="rId17"/>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28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43688B-8E7C-4EFC-BA4B-ACF40C487A86}" type="datetimeFigureOut">
              <a:rPr lang="en-US" smtClean="0"/>
              <a:pPr/>
              <a:t>9/8/2020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CDBDD4-DF87-43B5-AE28-DCF137CAD766}" type="slidenum">
              <a:rPr lang="en-US" smtClean="0"/>
              <a:pPr/>
              <a:t>‹#›</a:t>
            </a:fld>
            <a:endParaRPr lang="en-US" dirty="0"/>
          </a:p>
        </p:txBody>
      </p:sp>
    </p:spTree>
    <p:extLst>
      <p:ext uri="{BB962C8B-B14F-4D97-AF65-F5344CB8AC3E}">
        <p14:creationId xmlns:p14="http://schemas.microsoft.com/office/powerpoint/2010/main" val="1908585690"/>
      </p:ext>
    </p:extLst>
  </p:cSld>
  <p:clrMap bg1="dk1" tx1="lt1" bg2="dk2" tx2="lt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 id="2147484135" r:id="rId7"/>
    <p:sldLayoutId id="2147484136" r:id="rId8"/>
    <p:sldLayoutId id="2147484137" r:id="rId9"/>
    <p:sldLayoutId id="2147484138" r:id="rId10"/>
    <p:sldLayoutId id="2147484139" r:id="rId11"/>
    <p:sldLayoutId id="2147484140"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2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609599" y="5986008"/>
            <a:ext cx="6951135" cy="548486"/>
          </a:xfrm>
          <a:prstGeom prst="rect">
            <a:avLst/>
          </a:prstGeom>
        </p:spPr>
        <p:txBody>
          <a:bodyPr vert="horz" lIns="0" tIns="0" rIns="0" bIns="0" rtlCol="0" anchor="b"/>
          <a:lstStyle>
            <a:lvl1pPr algn="l">
              <a:lnSpc>
                <a:spcPct val="50000"/>
              </a:lnSpc>
              <a:defRPr sz="1200">
                <a:solidFill>
                  <a:schemeClr val="tx1">
                    <a:tint val="75000"/>
                  </a:schemeClr>
                </a:solidFill>
              </a:defRPr>
            </a:lvl1pPr>
          </a:lstStyle>
          <a:p>
            <a:pPr defTabSz="457200"/>
            <a:endParaRPr lang="en-US" dirty="0">
              <a:solidFill>
                <a:srgbClr val="262626">
                  <a:tint val="75000"/>
                </a:srgbClr>
              </a:solidFill>
            </a:endParaRPr>
          </a:p>
        </p:txBody>
      </p:sp>
      <p:sp>
        <p:nvSpPr>
          <p:cNvPr id="11" name="Title Placeholder 1"/>
          <p:cNvSpPr>
            <a:spLocks noGrp="1"/>
          </p:cNvSpPr>
          <p:nvPr>
            <p:ph type="title"/>
          </p:nvPr>
        </p:nvSpPr>
        <p:spPr>
          <a:xfrm>
            <a:off x="609600" y="342900"/>
            <a:ext cx="10972800" cy="909252"/>
          </a:xfrm>
          <a:prstGeom prst="rect">
            <a:avLst/>
          </a:prstGeom>
          <a:ln w="3175" cmpd="sng">
            <a:noFill/>
          </a:ln>
        </p:spPr>
        <p:txBody>
          <a:bodyPr vert="horz" lIns="0" tIns="0" rIns="0" bIns="0" rtlCol="0" anchor="b">
            <a:normAutofit/>
          </a:bodyPr>
          <a:lstStyle/>
          <a:p>
            <a:r>
              <a:rPr lang="en-US" dirty="0"/>
              <a:t>Click to Edit the Master Title Style</a:t>
            </a:r>
          </a:p>
        </p:txBody>
      </p:sp>
      <p:sp>
        <p:nvSpPr>
          <p:cNvPr id="12" name="Text Placeholder 2"/>
          <p:cNvSpPr>
            <a:spLocks noGrp="1"/>
          </p:cNvSpPr>
          <p:nvPr>
            <p:ph type="body" idx="1"/>
          </p:nvPr>
        </p:nvSpPr>
        <p:spPr>
          <a:xfrm>
            <a:off x="609601" y="1433780"/>
            <a:ext cx="10972799" cy="4090273"/>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3571896"/>
      </p:ext>
    </p:extLst>
  </p:cSld>
  <p:clrMap bg1="dk1" tx1="lt1" bg2="dk2" tx2="lt2" accent1="accent1" accent2="accent2" accent3="accent3" accent4="accent4" accent5="accent5" accent6="accent6" hlink="hlink" folHlink="folHlink"/>
  <p:sldLayoutIdLst>
    <p:sldLayoutId id="2147484142" r:id="rId1"/>
    <p:sldLayoutId id="2147484143" r:id="rId2"/>
    <p:sldLayoutId id="2147484144" r:id="rId3"/>
    <p:sldLayoutId id="2147484145" r:id="rId4"/>
    <p:sldLayoutId id="2147484146" r:id="rId5"/>
    <p:sldLayoutId id="2147484147" r:id="rId6"/>
    <p:sldLayoutId id="2147484148" r:id="rId7"/>
    <p:sldLayoutId id="2147484149" r:id="rId8"/>
    <p:sldLayoutId id="2147484150" r:id="rId9"/>
    <p:sldLayoutId id="2147484151" r:id="rId10"/>
    <p:sldLayoutId id="2147484152" r:id="rId11"/>
    <p:sldLayoutId id="2147484153" r:id="rId12"/>
    <p:sldLayoutId id="2147484154" r:id="rId13"/>
    <p:sldLayoutId id="2147484155" r:id="rId14"/>
    <p:sldLayoutId id="2147484156" r:id="rId15"/>
    <p:sldLayoutId id="2147484157" r:id="rId16"/>
    <p:sldLayoutId id="2147484158" r:id="rId17"/>
    <p:sldLayoutId id="2147484159" r:id="rId18"/>
    <p:sldLayoutId id="2147484160" r:id="rId19"/>
    <p:sldLayoutId id="2147484161" r:id="rId20"/>
    <p:sldLayoutId id="2147484162" r:id="rId21"/>
    <p:sldLayoutId id="2147484163" r:id="rId22"/>
    <p:sldLayoutId id="2147484164" r:id="rId23"/>
    <p:sldLayoutId id="2147484165" r:id="rId24"/>
    <p:sldLayoutId id="2147484166" r:id="rId25"/>
    <p:sldLayoutId id="2147484167" r:id="rId26"/>
    <p:sldLayoutId id="2147484168" r:id="rId27"/>
  </p:sldLayoutIdLst>
  <p:timing>
    <p:tnLst>
      <p:par>
        <p:cTn id="1" dur="indefinite" restart="never" nodeType="tmRoot"/>
      </p:par>
    </p:tnLst>
  </p:timing>
  <p:txStyles>
    <p:titleStyle>
      <a:lvl1pPr algn="l" defTabSz="457200" rtl="0" eaLnBrk="1" latinLnBrk="0" hangingPunct="1">
        <a:lnSpc>
          <a:spcPts val="2800"/>
        </a:lnSpc>
        <a:spcBef>
          <a:spcPct val="0"/>
        </a:spcBef>
        <a:buNone/>
        <a:defRPr sz="2800" kern="1200">
          <a:solidFill>
            <a:schemeClr val="tx2"/>
          </a:solidFill>
          <a:latin typeface="Calibri Light" panose="020F0302020204030204" pitchFamily="34" charset="0"/>
          <a:ea typeface="+mj-ea"/>
          <a:cs typeface="+mj-cs"/>
        </a:defRPr>
      </a:lvl1pPr>
    </p:titleStyle>
    <p:bodyStyle>
      <a:lvl1pPr marL="285750" indent="-347472" algn="l" defTabSz="457200" rtl="0" eaLnBrk="1" latinLnBrk="0" hangingPunct="1">
        <a:spcBef>
          <a:spcPts val="0"/>
        </a:spcBef>
        <a:spcAft>
          <a:spcPts val="400"/>
        </a:spcAft>
        <a:buClrTx/>
        <a:buFont typeface="Arial"/>
        <a:buChar char="•"/>
        <a:defRPr sz="3200" kern="1200">
          <a:solidFill>
            <a:schemeClr val="tx1">
              <a:lumMod val="75000"/>
              <a:lumOff val="25000"/>
            </a:schemeClr>
          </a:solidFill>
          <a:latin typeface="Calibri Light" panose="020F0302020204030204" pitchFamily="34" charset="0"/>
          <a:ea typeface="+mn-ea"/>
          <a:cs typeface="+mn-cs"/>
        </a:defRPr>
      </a:lvl1pPr>
      <a:lvl2pPr marL="742950" indent="-285750" algn="l" defTabSz="457200" rtl="0" eaLnBrk="1" latinLnBrk="0" hangingPunct="1">
        <a:spcBef>
          <a:spcPts val="0"/>
        </a:spcBef>
        <a:spcAft>
          <a:spcPts val="400"/>
        </a:spcAft>
        <a:buClrTx/>
        <a:buFont typeface="Arial"/>
        <a:buChar char="•"/>
        <a:defRPr sz="2800" kern="1200">
          <a:solidFill>
            <a:schemeClr val="bg2">
              <a:lumMod val="50000"/>
            </a:schemeClr>
          </a:solidFill>
          <a:latin typeface="Calibri Light" panose="020F0302020204030204" pitchFamily="34" charset="0"/>
          <a:ea typeface="+mn-ea"/>
          <a:cs typeface="+mn-cs"/>
        </a:defRPr>
      </a:lvl2pPr>
      <a:lvl3pPr marL="1143000" indent="-228600" algn="l" defTabSz="457200" rtl="0" eaLnBrk="1" latinLnBrk="0" hangingPunct="1">
        <a:spcBef>
          <a:spcPts val="0"/>
        </a:spcBef>
        <a:spcAft>
          <a:spcPts val="300"/>
        </a:spcAft>
        <a:buClrTx/>
        <a:buFont typeface="Arial"/>
        <a:buChar char="•"/>
        <a:defRPr sz="2400" kern="1200">
          <a:solidFill>
            <a:schemeClr val="accent2"/>
          </a:solidFill>
          <a:latin typeface="Calibri Light" panose="020F0302020204030204" pitchFamily="34" charset="0"/>
          <a:ea typeface="+mn-ea"/>
          <a:cs typeface="+mn-cs"/>
        </a:defRPr>
      </a:lvl3pPr>
      <a:lvl4pPr marL="1600200" indent="-228600" algn="l" defTabSz="457200" rtl="0" eaLnBrk="1" latinLnBrk="0" hangingPunct="1">
        <a:spcBef>
          <a:spcPts val="0"/>
        </a:spcBef>
        <a:spcAft>
          <a:spcPts val="250"/>
        </a:spcAft>
        <a:buClrTx/>
        <a:buFont typeface="Arial"/>
        <a:buChar char="•"/>
        <a:defRPr sz="2000" kern="1200">
          <a:solidFill>
            <a:schemeClr val="tx1">
              <a:lumMod val="75000"/>
              <a:lumOff val="25000"/>
            </a:schemeClr>
          </a:solidFill>
          <a:latin typeface="Calibri Light" panose="020F0302020204030204" pitchFamily="34" charset="0"/>
          <a:ea typeface="+mn-ea"/>
          <a:cs typeface="+mn-cs"/>
        </a:defRPr>
      </a:lvl4pPr>
      <a:lvl5pPr marL="2057400" indent="-228600" algn="l" defTabSz="457200" rtl="0" eaLnBrk="1" latinLnBrk="0" hangingPunct="1">
        <a:spcBef>
          <a:spcPts val="0"/>
        </a:spcBef>
        <a:spcAft>
          <a:spcPts val="250"/>
        </a:spcAft>
        <a:buClrTx/>
        <a:buFont typeface="Arial"/>
        <a:buChar char="•"/>
        <a:defRPr sz="1800" kern="1200">
          <a:solidFill>
            <a:schemeClr val="tx1">
              <a:lumMod val="75000"/>
              <a:lumOff val="25000"/>
            </a:schemeClr>
          </a:solidFill>
          <a:latin typeface="Calibri Light" panose="020F030202020403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609599" y="5986008"/>
            <a:ext cx="6951135" cy="548486"/>
          </a:xfrm>
          <a:prstGeom prst="rect">
            <a:avLst/>
          </a:prstGeom>
        </p:spPr>
        <p:txBody>
          <a:bodyPr vert="horz" lIns="0" tIns="0" rIns="0" bIns="0" rtlCol="0" anchor="b"/>
          <a:lstStyle>
            <a:lvl1pPr algn="l">
              <a:lnSpc>
                <a:spcPct val="50000"/>
              </a:lnSpc>
              <a:defRPr sz="1200">
                <a:solidFill>
                  <a:schemeClr val="tx1">
                    <a:tint val="75000"/>
                  </a:schemeClr>
                </a:solidFill>
              </a:defRPr>
            </a:lvl1pPr>
          </a:lstStyle>
          <a:p>
            <a:pPr defTabSz="457200"/>
            <a:endParaRPr lang="en-US" dirty="0">
              <a:solidFill>
                <a:srgbClr val="262626">
                  <a:tint val="75000"/>
                </a:srgbClr>
              </a:solidFill>
            </a:endParaRPr>
          </a:p>
        </p:txBody>
      </p:sp>
      <p:sp>
        <p:nvSpPr>
          <p:cNvPr id="11" name="Title Placeholder 1"/>
          <p:cNvSpPr>
            <a:spLocks noGrp="1"/>
          </p:cNvSpPr>
          <p:nvPr>
            <p:ph type="title"/>
          </p:nvPr>
        </p:nvSpPr>
        <p:spPr>
          <a:xfrm>
            <a:off x="609600" y="342900"/>
            <a:ext cx="10972800" cy="909252"/>
          </a:xfrm>
          <a:prstGeom prst="rect">
            <a:avLst/>
          </a:prstGeom>
          <a:ln w="3175" cmpd="sng">
            <a:noFill/>
          </a:ln>
        </p:spPr>
        <p:txBody>
          <a:bodyPr vert="horz" lIns="0" tIns="0" rIns="0" bIns="0" rtlCol="0" anchor="b">
            <a:normAutofit/>
          </a:bodyPr>
          <a:lstStyle/>
          <a:p>
            <a:r>
              <a:rPr lang="en-US" dirty="0"/>
              <a:t>Click to Edit the Master Title Style</a:t>
            </a:r>
          </a:p>
        </p:txBody>
      </p:sp>
      <p:sp>
        <p:nvSpPr>
          <p:cNvPr id="12" name="Text Placeholder 2"/>
          <p:cNvSpPr>
            <a:spLocks noGrp="1"/>
          </p:cNvSpPr>
          <p:nvPr>
            <p:ph type="body" idx="1"/>
          </p:nvPr>
        </p:nvSpPr>
        <p:spPr>
          <a:xfrm>
            <a:off x="609601" y="1433780"/>
            <a:ext cx="10972799" cy="4090273"/>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84220975"/>
      </p:ext>
    </p:extLst>
  </p:cSld>
  <p:clrMap bg1="dk1" tx1="lt1" bg2="dk2" tx2="lt2" accent1="accent1" accent2="accent2" accent3="accent3" accent4="accent4" accent5="accent5" accent6="accent6" hlink="hlink" folHlink="folHlink"/>
  <p:sldLayoutIdLst>
    <p:sldLayoutId id="2147484171" r:id="rId1"/>
    <p:sldLayoutId id="2147484172" r:id="rId2"/>
    <p:sldLayoutId id="2147484173" r:id="rId3"/>
    <p:sldLayoutId id="2147484174" r:id="rId4"/>
    <p:sldLayoutId id="2147484175" r:id="rId5"/>
    <p:sldLayoutId id="2147484176" r:id="rId6"/>
    <p:sldLayoutId id="2147484177" r:id="rId7"/>
    <p:sldLayoutId id="2147484178" r:id="rId8"/>
    <p:sldLayoutId id="2147484179" r:id="rId9"/>
    <p:sldLayoutId id="2147484180" r:id="rId10"/>
  </p:sldLayoutIdLst>
  <p:txStyles>
    <p:titleStyle>
      <a:lvl1pPr algn="l" defTabSz="457200" rtl="0" eaLnBrk="1" latinLnBrk="0" hangingPunct="1">
        <a:lnSpc>
          <a:spcPts val="2800"/>
        </a:lnSpc>
        <a:spcBef>
          <a:spcPct val="0"/>
        </a:spcBef>
        <a:buNone/>
        <a:defRPr sz="2800" kern="1200">
          <a:solidFill>
            <a:schemeClr val="tx2"/>
          </a:solidFill>
          <a:latin typeface="Calibri Light" panose="020F0302020204030204" pitchFamily="34" charset="0"/>
          <a:ea typeface="+mj-ea"/>
          <a:cs typeface="+mj-cs"/>
        </a:defRPr>
      </a:lvl1pPr>
    </p:titleStyle>
    <p:bodyStyle>
      <a:lvl1pPr marL="285750" indent="-347472" algn="l" defTabSz="457200" rtl="0" eaLnBrk="1" latinLnBrk="0" hangingPunct="1">
        <a:spcBef>
          <a:spcPts val="0"/>
        </a:spcBef>
        <a:spcAft>
          <a:spcPts val="400"/>
        </a:spcAft>
        <a:buClrTx/>
        <a:buFont typeface="Arial"/>
        <a:buChar char="•"/>
        <a:defRPr sz="3200" kern="1200">
          <a:solidFill>
            <a:schemeClr val="tx1">
              <a:lumMod val="75000"/>
              <a:lumOff val="25000"/>
            </a:schemeClr>
          </a:solidFill>
          <a:latin typeface="Calibri Light" panose="020F0302020204030204" pitchFamily="34" charset="0"/>
          <a:ea typeface="+mn-ea"/>
          <a:cs typeface="+mn-cs"/>
        </a:defRPr>
      </a:lvl1pPr>
      <a:lvl2pPr marL="742950" indent="-285750" algn="l" defTabSz="457200" rtl="0" eaLnBrk="1" latinLnBrk="0" hangingPunct="1">
        <a:spcBef>
          <a:spcPts val="0"/>
        </a:spcBef>
        <a:spcAft>
          <a:spcPts val="400"/>
        </a:spcAft>
        <a:buClrTx/>
        <a:buFont typeface="Arial"/>
        <a:buChar char="•"/>
        <a:defRPr sz="2800" kern="1200">
          <a:solidFill>
            <a:schemeClr val="bg2">
              <a:lumMod val="50000"/>
            </a:schemeClr>
          </a:solidFill>
          <a:latin typeface="Calibri Light" panose="020F0302020204030204" pitchFamily="34" charset="0"/>
          <a:ea typeface="+mn-ea"/>
          <a:cs typeface="+mn-cs"/>
        </a:defRPr>
      </a:lvl2pPr>
      <a:lvl3pPr marL="1143000" indent="-228600" algn="l" defTabSz="457200" rtl="0" eaLnBrk="1" latinLnBrk="0" hangingPunct="1">
        <a:spcBef>
          <a:spcPts val="0"/>
        </a:spcBef>
        <a:spcAft>
          <a:spcPts val="300"/>
        </a:spcAft>
        <a:buClrTx/>
        <a:buFont typeface="Arial"/>
        <a:buChar char="•"/>
        <a:defRPr sz="2400" kern="1200">
          <a:solidFill>
            <a:schemeClr val="accent2"/>
          </a:solidFill>
          <a:latin typeface="Calibri Light" panose="020F0302020204030204" pitchFamily="34" charset="0"/>
          <a:ea typeface="+mn-ea"/>
          <a:cs typeface="+mn-cs"/>
        </a:defRPr>
      </a:lvl3pPr>
      <a:lvl4pPr marL="1600200" indent="-228600" algn="l" defTabSz="457200" rtl="0" eaLnBrk="1" latinLnBrk="0" hangingPunct="1">
        <a:spcBef>
          <a:spcPts val="0"/>
        </a:spcBef>
        <a:spcAft>
          <a:spcPts val="250"/>
        </a:spcAft>
        <a:buClrTx/>
        <a:buFont typeface="Arial"/>
        <a:buChar char="•"/>
        <a:defRPr sz="2000" kern="1200">
          <a:solidFill>
            <a:schemeClr val="tx1">
              <a:lumMod val="75000"/>
              <a:lumOff val="25000"/>
            </a:schemeClr>
          </a:solidFill>
          <a:latin typeface="Calibri Light" panose="020F0302020204030204" pitchFamily="34" charset="0"/>
          <a:ea typeface="+mn-ea"/>
          <a:cs typeface="+mn-cs"/>
        </a:defRPr>
      </a:lvl4pPr>
      <a:lvl5pPr marL="2057400" indent="-228600" algn="l" defTabSz="457200" rtl="0" eaLnBrk="1" latinLnBrk="0" hangingPunct="1">
        <a:spcBef>
          <a:spcPts val="0"/>
        </a:spcBef>
        <a:spcAft>
          <a:spcPts val="250"/>
        </a:spcAft>
        <a:buClrTx/>
        <a:buFont typeface="Arial"/>
        <a:buChar char="•"/>
        <a:defRPr sz="1800" kern="1200">
          <a:solidFill>
            <a:schemeClr val="tx1">
              <a:lumMod val="75000"/>
              <a:lumOff val="25000"/>
            </a:schemeClr>
          </a:solidFill>
          <a:latin typeface="Calibri Light" panose="020F030202020403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72C52A-5129-4F55-81A9-7734A419C134}" type="slidenum">
              <a:rPr lang="en-US" smtClean="0"/>
              <a:t>‹#›</a:t>
            </a:fld>
            <a:endParaRPr lang="en-US" dirty="0"/>
          </a:p>
        </p:txBody>
      </p:sp>
    </p:spTree>
    <p:extLst>
      <p:ext uri="{BB962C8B-B14F-4D97-AF65-F5344CB8AC3E}">
        <p14:creationId xmlns:p14="http://schemas.microsoft.com/office/powerpoint/2010/main" val="752762485"/>
      </p:ext>
    </p:extLst>
  </p:cSld>
  <p:clrMap bg1="dk1" tx1="lt1" bg2="dk2" tx2="lt2" accent1="accent1" accent2="accent2" accent3="accent3" accent4="accent4" accent5="accent5" accent6="accent6" hlink="hlink" folHlink="folHlink"/>
  <p:sldLayoutIdLst>
    <p:sldLayoutId id="2147484182" r:id="rId1"/>
    <p:sldLayoutId id="2147484183" r:id="rId2"/>
    <p:sldLayoutId id="2147484184" r:id="rId3"/>
    <p:sldLayoutId id="2147484185" r:id="rId4"/>
    <p:sldLayoutId id="2147484186" r:id="rId5"/>
    <p:sldLayoutId id="2147484187" r:id="rId6"/>
    <p:sldLayoutId id="2147484188" r:id="rId7"/>
    <p:sldLayoutId id="2147484189" r:id="rId8"/>
    <p:sldLayoutId id="2147484190" r:id="rId9"/>
    <p:sldLayoutId id="2147484191" r:id="rId10"/>
    <p:sldLayoutId id="2147484192" r:id="rId11"/>
    <p:sldLayoutId id="2147484193" r:id="rId12"/>
    <p:sldLayoutId id="2147484194" r:id="rId13"/>
    <p:sldLayoutId id="2147484195" r:id="rId14"/>
    <p:sldLayoutId id="2147484196" r:id="rId15"/>
    <p:sldLayoutId id="2147484197" r:id="rId16"/>
    <p:sldLayoutId id="2147484198" r:id="rId17"/>
    <p:sldLayoutId id="2147484199" r:id="rId18"/>
    <p:sldLayoutId id="2147484200" r:id="rId19"/>
    <p:sldLayoutId id="2147484201" r:id="rId20"/>
    <p:sldLayoutId id="2147484202" r:id="rId21"/>
    <p:sldLayoutId id="2147484203" r:id="rId22"/>
    <p:sldLayoutId id="2147484204" r:id="rId23"/>
  </p:sldLayoutIdLst>
  <p:hf sldNum="0" hdr="0" ftr="0" dt="0"/>
  <p:txStyles>
    <p:titleStyle>
      <a:lvl1pPr algn="l" defTabSz="914400" rtl="0" eaLnBrk="1" latinLnBrk="0" hangingPunct="1">
        <a:lnSpc>
          <a:spcPct val="90000"/>
        </a:lnSpc>
        <a:spcBef>
          <a:spcPct val="0"/>
        </a:spcBef>
        <a:buNone/>
        <a:defRPr sz="28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61.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10.xml"/><Relationship Id="rId1" Type="http://schemas.openxmlformats.org/officeDocument/2006/relationships/slideLayout" Target="../slideLayouts/slideLayout16.xml"/></Relationships>
</file>

<file path=ppt/slides/_rels/slide111.xml.rels><?xml version="1.0" encoding="UTF-8" standalone="yes"?>
<Relationships xmlns="http://schemas.openxmlformats.org/package/2006/relationships"><Relationship Id="rId3" Type="http://schemas.openxmlformats.org/officeDocument/2006/relationships/hyperlink" Target="https://grants.nih.gov/grants/guide/notice-files/NOT-OD-20-031.html" TargetMode="External"/><Relationship Id="rId2" Type="http://schemas.openxmlformats.org/officeDocument/2006/relationships/notesSlide" Target="../notesSlides/notesSlide111.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8.png"/><Relationship Id="rId7" Type="http://schemas.openxmlformats.org/officeDocument/2006/relationships/image" Target="../media/image81.png"/><Relationship Id="rId2" Type="http://schemas.openxmlformats.org/officeDocument/2006/relationships/notesSlide" Target="../notesSlides/notesSlide116.xml"/><Relationship Id="rId1" Type="http://schemas.openxmlformats.org/officeDocument/2006/relationships/slideLayout" Target="../slideLayouts/slideLayout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6.svg"/></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21.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22.xml.rels><?xml version="1.0" encoding="UTF-8" standalone="yes"?>
<Relationships xmlns="http://schemas.openxmlformats.org/package/2006/relationships"><Relationship Id="rId3" Type="http://schemas.openxmlformats.org/officeDocument/2006/relationships/hyperlink" Target="https://grants.nih.gov/grants/guide/notice-files/NOT-OD-20-031.html" TargetMode="External"/><Relationship Id="rId2" Type="http://schemas.openxmlformats.org/officeDocument/2006/relationships/notesSlide" Target="../notesSlides/notesSlide122.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123.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123.xml"/><Relationship Id="rId1" Type="http://schemas.openxmlformats.org/officeDocument/2006/relationships/slideLayout" Target="../slideLayouts/slideLayout2.xml"/><Relationship Id="rId4" Type="http://schemas.openxmlformats.org/officeDocument/2006/relationships/hyperlink" Target="http://www.freepik.com/free-photos-vectors/easy" TargetMode="Externa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27.xml"/><Relationship Id="rId1" Type="http://schemas.openxmlformats.org/officeDocument/2006/relationships/slideLayout" Target="../slideLayouts/slideLayout16.xml"/></Relationships>
</file>

<file path=ppt/slides/_rels/slide12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29.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30.xml"/><Relationship Id="rId1" Type="http://schemas.openxmlformats.org/officeDocument/2006/relationships/slideLayout" Target="../slideLayouts/slideLayout16.xml"/></Relationships>
</file>

<file path=ppt/slides/_rels/slide13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31.xml"/><Relationship Id="rId1" Type="http://schemas.openxmlformats.org/officeDocument/2006/relationships/slideLayout" Target="../slideLayouts/slideLayout16.xml"/></Relationships>
</file>

<file path=ppt/slides/_rels/slide13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33.xml"/><Relationship Id="rId1" Type="http://schemas.openxmlformats.org/officeDocument/2006/relationships/slideLayout" Target="../slideLayouts/slideLayout16.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17.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17.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17.xml"/></Relationships>
</file>

<file path=ppt/slides/_rels/slide14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42.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19.xml"/></Relationships>
</file>

<file path=ppt/slides/_rels/slide14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44.xml"/><Relationship Id="rId1" Type="http://schemas.openxmlformats.org/officeDocument/2006/relationships/slideLayout" Target="../slideLayouts/slideLayout80.xml"/><Relationship Id="rId5" Type="http://schemas.openxmlformats.org/officeDocument/2006/relationships/image" Target="../media/image96.jpg"/><Relationship Id="rId4" Type="http://schemas.openxmlformats.org/officeDocument/2006/relationships/image" Target="../media/image95.png"/></Relationships>
</file>

<file path=ppt/slides/_rels/slide14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45.xml"/><Relationship Id="rId1" Type="http://schemas.openxmlformats.org/officeDocument/2006/relationships/slideLayout" Target="../slideLayouts/slideLayout16.xml"/></Relationships>
</file>

<file path=ppt/slides/_rels/slide14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46.xml"/><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99.jpg"/></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8" Type="http://schemas.openxmlformats.org/officeDocument/2006/relationships/image" Target="../media/image112.svg"/><Relationship Id="rId3" Type="http://schemas.openxmlformats.org/officeDocument/2006/relationships/image" Target="../media/image105.png"/><Relationship Id="rId7" Type="http://schemas.openxmlformats.org/officeDocument/2006/relationships/image" Target="../media/image107.png"/><Relationship Id="rId2" Type="http://schemas.openxmlformats.org/officeDocument/2006/relationships/notesSlide" Target="../notesSlides/notesSlide153.xml"/><Relationship Id="rId1" Type="http://schemas.openxmlformats.org/officeDocument/2006/relationships/slideLayout" Target="../slideLayouts/slideLayout2.xml"/><Relationship Id="rId6" Type="http://schemas.openxmlformats.org/officeDocument/2006/relationships/image" Target="../media/image110.svg"/><Relationship Id="rId5" Type="http://schemas.openxmlformats.org/officeDocument/2006/relationships/image" Target="../media/image106.png"/><Relationship Id="rId10" Type="http://schemas.openxmlformats.org/officeDocument/2006/relationships/image" Target="../media/image114.svg"/><Relationship Id="rId4" Type="http://schemas.microsoft.com/office/2007/relationships/hdphoto" Target="../media/hdphoto2.wdp"/><Relationship Id="rId9" Type="http://schemas.openxmlformats.org/officeDocument/2006/relationships/image" Target="../media/image108.png"/></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4.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4.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4.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4.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4.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4.xml"/></Relationships>
</file>

<file path=ppt/slides/_rels/slide16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4.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4.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15.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5.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5.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77.xml"/><Relationship Id="rId1" Type="http://schemas.openxmlformats.org/officeDocument/2006/relationships/slideLayout" Target="../slideLayouts/slideLayout2.xml"/><Relationship Id="rId4" Type="http://schemas.openxmlformats.org/officeDocument/2006/relationships/image" Target="../media/image120.svg"/></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4.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4.xml"/></Relationships>
</file>

<file path=ppt/slides/_rels/slide18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83.xml"/><Relationship Id="rId1" Type="http://schemas.openxmlformats.org/officeDocument/2006/relationships/slideLayout" Target="../slideLayouts/slideLayout4.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4.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4.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4.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8.png"/><Relationship Id="rId7" Type="http://schemas.openxmlformats.org/officeDocument/2006/relationships/image" Target="../media/image10.png"/><Relationship Id="rId12" Type="http://schemas.openxmlformats.org/officeDocument/2006/relationships/image" Target="../media/image14.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svg"/><Relationship Id="rId11" Type="http://schemas.openxmlformats.org/officeDocument/2006/relationships/image" Target="../media/image12.png"/><Relationship Id="rId5" Type="http://schemas.openxmlformats.org/officeDocument/2006/relationships/image" Target="../media/image9.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7.sv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8.xml"/><Relationship Id="rId1" Type="http://schemas.openxmlformats.org/officeDocument/2006/relationships/slideLayout" Target="../slideLayouts/slideLayout34.xml"/><Relationship Id="rId5" Type="http://schemas.openxmlformats.org/officeDocument/2006/relationships/image" Target="../media/image35.png"/><Relationship Id="rId4" Type="http://schemas.openxmlformats.org/officeDocument/2006/relationships/image" Target="../media/image34.jpeg"/></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9.xml"/><Relationship Id="rId1" Type="http://schemas.openxmlformats.org/officeDocument/2006/relationships/slideLayout" Target="../slideLayouts/slideLayout34.xml"/><Relationship Id="rId5" Type="http://schemas.openxmlformats.org/officeDocument/2006/relationships/image" Target="../media/image38.jpeg"/><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0.xml"/><Relationship Id="rId1" Type="http://schemas.openxmlformats.org/officeDocument/2006/relationships/slideLayout" Target="../slideLayouts/slideLayout34.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s>
</file>

<file path=ppt/slides/_rels/slide4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1.xml"/><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34.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8.png"/><Relationship Id="rId7" Type="http://schemas.openxmlformats.org/officeDocument/2006/relationships/image" Target="../media/image11.png"/><Relationship Id="rId12"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svg"/><Relationship Id="rId11" Type="http://schemas.openxmlformats.org/officeDocument/2006/relationships/image" Target="../media/image14.png"/><Relationship Id="rId5" Type="http://schemas.openxmlformats.org/officeDocument/2006/relationships/image" Target="../media/image10.png"/><Relationship Id="rId10" Type="http://schemas.openxmlformats.org/officeDocument/2006/relationships/image" Target="../media/image8.svg"/><Relationship Id="rId4" Type="http://schemas.openxmlformats.org/officeDocument/2006/relationships/image" Target="../media/image6.svg"/><Relationship Id="rId9"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2.svg"/><Relationship Id="rId5" Type="http://schemas.openxmlformats.org/officeDocument/2006/relationships/image" Target="../media/image18.png"/><Relationship Id="rId4" Type="http://schemas.openxmlformats.org/officeDocument/2006/relationships/image" Target="../media/image20.svg"/></Relationships>
</file>

<file path=ppt/slides/_rels/slide9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hyperlink" Target="http://www.informafrica.com/breaking-news-africa/egyptian-scientist-sues-nature-a-scientific-journal/" TargetMode="Externa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5000"/>
            <a:lum/>
          </a:blip>
          <a:srcRect/>
          <a:stretch>
            <a:fillRect t="-17000" b="-17000"/>
          </a:stretch>
        </a:blipFill>
        <a:effectLst/>
      </p:bgPr>
    </p:bg>
    <p:spTree>
      <p:nvGrpSpPr>
        <p:cNvPr id="1" name=""/>
        <p:cNvGrpSpPr/>
        <p:nvPr/>
      </p:nvGrpSpPr>
      <p:grpSpPr>
        <a:xfrm>
          <a:off x="0" y="0"/>
          <a:ext cx="0" cy="0"/>
          <a:chOff x="0" y="0"/>
          <a:chExt cx="0" cy="0"/>
        </a:xfrm>
      </p:grpSpPr>
      <p:sp>
        <p:nvSpPr>
          <p:cNvPr id="5" name="Title 3"/>
          <p:cNvSpPr>
            <a:spLocks noGrp="1"/>
          </p:cNvSpPr>
          <p:nvPr>
            <p:ph type="ctrTitle"/>
          </p:nvPr>
        </p:nvSpPr>
        <p:spPr>
          <a:xfrm>
            <a:off x="2618806" y="290945"/>
            <a:ext cx="6954389" cy="1762299"/>
          </a:xfrm>
        </p:spPr>
        <p:txBody>
          <a:bodyPr>
            <a:normAutofit/>
          </a:bodyPr>
          <a:lstStyle/>
          <a:p>
            <a:r>
              <a:rPr lang="en-US" dirty="0" smtClean="0">
                <a:latin typeface="+mj-lt"/>
              </a:rPr>
              <a:t>Training Grants </a:t>
            </a:r>
            <a:r>
              <a:rPr lang="en-US" dirty="0" smtClean="0">
                <a:latin typeface="+mj-lt"/>
              </a:rPr>
              <a:t>for Beginners</a:t>
            </a:r>
            <a:endParaRPr lang="en-US" sz="4400" dirty="0">
              <a:latin typeface="+mj-lt"/>
            </a:endParaRPr>
          </a:p>
        </p:txBody>
      </p:sp>
      <p:sp>
        <p:nvSpPr>
          <p:cNvPr id="4" name="Subtitle 4"/>
          <p:cNvSpPr>
            <a:spLocks noGrp="1"/>
          </p:cNvSpPr>
          <p:nvPr>
            <p:ph type="subTitle" idx="1"/>
          </p:nvPr>
        </p:nvSpPr>
        <p:spPr>
          <a:xfrm>
            <a:off x="8806542" y="5701620"/>
            <a:ext cx="3200400" cy="1156380"/>
          </a:xfrm>
        </p:spPr>
        <p:txBody>
          <a:bodyPr/>
          <a:lstStyle/>
          <a:p>
            <a:r>
              <a:rPr lang="en-US" dirty="0" smtClean="0">
                <a:latin typeface="+mj-lt"/>
              </a:rPr>
              <a:t>Jill I. Weller</a:t>
            </a:r>
            <a:br>
              <a:rPr lang="en-US" dirty="0" smtClean="0">
                <a:latin typeface="+mj-lt"/>
              </a:rPr>
            </a:br>
            <a:r>
              <a:rPr lang="en-US" dirty="0" smtClean="0">
                <a:latin typeface="+mj-lt"/>
              </a:rPr>
              <a:t>Training Grant Analyst</a:t>
            </a:r>
            <a:br>
              <a:rPr lang="en-US" dirty="0" smtClean="0">
                <a:latin typeface="+mj-lt"/>
              </a:rPr>
            </a:br>
            <a:r>
              <a:rPr lang="en-US" dirty="0" smtClean="0">
                <a:latin typeface="+mj-lt"/>
              </a:rPr>
              <a:t>Research Service Core</a:t>
            </a:r>
            <a:endParaRPr lang="en-US" dirty="0">
              <a:latin typeface="+mj-lt"/>
            </a:endParaRPr>
          </a:p>
        </p:txBody>
      </p:sp>
      <p:sp>
        <p:nvSpPr>
          <p:cNvPr id="2" name="Rectangle 1"/>
          <p:cNvSpPr/>
          <p:nvPr/>
        </p:nvSpPr>
        <p:spPr>
          <a:xfrm>
            <a:off x="216510" y="6369708"/>
            <a:ext cx="1952586" cy="369332"/>
          </a:xfrm>
          <a:prstGeom prst="rect">
            <a:avLst/>
          </a:prstGeom>
        </p:spPr>
        <p:txBody>
          <a:bodyPr wrap="none">
            <a:spAutoFit/>
          </a:bodyPr>
          <a:lstStyle/>
          <a:p>
            <a:r>
              <a:rPr lang="en-US" dirty="0">
                <a:solidFill>
                  <a:schemeClr val="bg1"/>
                </a:solidFill>
                <a:latin typeface="+mj-lt"/>
              </a:rPr>
              <a:t>September </a:t>
            </a:r>
            <a:r>
              <a:rPr lang="en-US" dirty="0" smtClean="0">
                <a:solidFill>
                  <a:schemeClr val="bg1"/>
                </a:solidFill>
                <a:latin typeface="+mj-lt"/>
              </a:rPr>
              <a:t>9, 2020</a:t>
            </a:r>
            <a:endParaRPr lang="en-US" dirty="0">
              <a:solidFill>
                <a:schemeClr val="bg1"/>
              </a:solidFill>
              <a:latin typeface="+mj-lt"/>
            </a:endParaRPr>
          </a:p>
        </p:txBody>
      </p:sp>
    </p:spTree>
    <p:extLst>
      <p:ext uri="{BB962C8B-B14F-4D97-AF65-F5344CB8AC3E}">
        <p14:creationId xmlns:p14="http://schemas.microsoft.com/office/powerpoint/2010/main" val="33814777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214AA7-F028-4A0D-8698-61AEC754D1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159834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2" name="Title 1"/>
          <p:cNvSpPr>
            <a:spLocks noGrp="1"/>
          </p:cNvSpPr>
          <p:nvPr>
            <p:ph type="title"/>
          </p:nvPr>
        </p:nvSpPr>
        <p:spPr>
          <a:xfrm>
            <a:off x="1159928" y="246864"/>
            <a:ext cx="9872134" cy="1193968"/>
          </a:xfrm>
          <a:solidFill>
            <a:schemeClr val="bg1"/>
          </a:solidFill>
          <a:ln w="38100">
            <a:solidFill>
              <a:srgbClr val="7F7F7F"/>
            </a:solidFill>
            <a:miter lim="800000"/>
          </a:ln>
        </p:spPr>
        <p:txBody>
          <a:bodyPr>
            <a:normAutofit/>
          </a:bodyPr>
          <a:lstStyle/>
          <a:p>
            <a:pPr algn="ctr"/>
            <a:r>
              <a:rPr lang="en-US" dirty="0">
                <a:solidFill>
                  <a:schemeClr val="tx1"/>
                </a:solidFill>
                <a:latin typeface="+mj-lt"/>
              </a:rPr>
              <a:t>NRSA  - Two Categories</a:t>
            </a:r>
          </a:p>
        </p:txBody>
      </p:sp>
      <p:sp>
        <p:nvSpPr>
          <p:cNvPr id="3" name="Content Placeholder 2"/>
          <p:cNvSpPr>
            <a:spLocks noGrp="1"/>
          </p:cNvSpPr>
          <p:nvPr>
            <p:ph sz="half" idx="1"/>
          </p:nvPr>
        </p:nvSpPr>
        <p:spPr>
          <a:xfrm>
            <a:off x="1512313" y="1687695"/>
            <a:ext cx="4297351" cy="3492636"/>
          </a:xfrm>
        </p:spPr>
        <p:txBody>
          <a:bodyPr anchor="t">
            <a:normAutofit/>
          </a:bodyPr>
          <a:lstStyle/>
          <a:p>
            <a:pPr marL="0" indent="0">
              <a:buNone/>
            </a:pPr>
            <a:r>
              <a:rPr lang="en-US" altLang="en-US" sz="3200" dirty="0">
                <a:solidFill>
                  <a:srgbClr val="FFFF00"/>
                </a:solidFill>
                <a:latin typeface="+mj-lt"/>
              </a:rPr>
              <a:t>Individual</a:t>
            </a:r>
            <a:r>
              <a:rPr lang="en-US" altLang="en-US" sz="3200" dirty="0">
                <a:solidFill>
                  <a:schemeClr val="tx1"/>
                </a:solidFill>
                <a:latin typeface="+mj-lt"/>
              </a:rPr>
              <a:t> Fellowships  (</a:t>
            </a:r>
            <a:r>
              <a:rPr lang="en-US" altLang="en-US" sz="3200" dirty="0">
                <a:solidFill>
                  <a:srgbClr val="FFFF00"/>
                </a:solidFill>
                <a:latin typeface="+mj-lt"/>
              </a:rPr>
              <a:t>F</a:t>
            </a:r>
            <a:r>
              <a:rPr lang="en-US" altLang="en-US" sz="3200" dirty="0">
                <a:solidFill>
                  <a:schemeClr val="tx1"/>
                </a:solidFill>
                <a:latin typeface="+mj-lt"/>
              </a:rPr>
              <a:t>s):  </a:t>
            </a:r>
          </a:p>
          <a:p>
            <a:pPr marL="0" indent="0">
              <a:buNone/>
            </a:pPr>
            <a:endParaRPr lang="en-US" altLang="en-US" sz="3200" dirty="0">
              <a:solidFill>
                <a:schemeClr val="tx1"/>
              </a:solidFill>
              <a:latin typeface="+mj-lt"/>
            </a:endParaRPr>
          </a:p>
          <a:p>
            <a:pPr marL="0" indent="0">
              <a:buNone/>
            </a:pPr>
            <a:r>
              <a:rPr lang="en-US" altLang="en-US" sz="3200" dirty="0">
                <a:solidFill>
                  <a:schemeClr val="tx1"/>
                </a:solidFill>
                <a:latin typeface="+mj-lt"/>
              </a:rPr>
              <a:t>Award to support a specific </a:t>
            </a:r>
            <a:r>
              <a:rPr lang="en-US" altLang="en-US" sz="3200" u="sng" dirty="0">
                <a:solidFill>
                  <a:srgbClr val="FFFF00"/>
                </a:solidFill>
                <a:latin typeface="+mj-lt"/>
              </a:rPr>
              <a:t>individual</a:t>
            </a:r>
            <a:r>
              <a:rPr lang="en-US" altLang="en-US" sz="3200" dirty="0">
                <a:solidFill>
                  <a:schemeClr val="tx1"/>
                </a:solidFill>
                <a:latin typeface="+mj-lt"/>
              </a:rPr>
              <a:t>  (F30, F31, F32, F33)</a:t>
            </a:r>
          </a:p>
        </p:txBody>
      </p:sp>
      <p:cxnSp>
        <p:nvCxnSpPr>
          <p:cNvPr id="11" name="Straight Connector 10">
            <a:extLst>
              <a:ext uri="{FF2B5EF4-FFF2-40B4-BE49-F238E27FC236}">
                <a16:creationId xmlns:a16="http://schemas.microsoft.com/office/drawing/2014/main" id="{D6206FDC-2777-4D7F-AF9C-73413DA664C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2888250"/>
            <a:ext cx="0" cy="2769135"/>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16C9175D-13CF-4328-B6ED-48604D5D29C4}"/>
              </a:ext>
            </a:extLst>
          </p:cNvPr>
          <p:cNvSpPr>
            <a:spLocks noGrp="1"/>
          </p:cNvSpPr>
          <p:nvPr>
            <p:ph sz="half" idx="2"/>
          </p:nvPr>
        </p:nvSpPr>
        <p:spPr>
          <a:xfrm>
            <a:off x="6417731" y="1687695"/>
            <a:ext cx="4462592" cy="3403282"/>
          </a:xfrm>
        </p:spPr>
        <p:txBody>
          <a:bodyPr anchor="t">
            <a:noAutofit/>
          </a:bodyPr>
          <a:lstStyle/>
          <a:p>
            <a:pPr marL="0" indent="0">
              <a:buNone/>
            </a:pPr>
            <a:r>
              <a:rPr lang="en-US" altLang="en-US" sz="3200" dirty="0">
                <a:solidFill>
                  <a:srgbClr val="FFFF00"/>
                </a:solidFill>
                <a:latin typeface="+mj-lt"/>
              </a:rPr>
              <a:t>Institutional</a:t>
            </a:r>
            <a:r>
              <a:rPr lang="en-US" altLang="en-US" sz="3200" dirty="0">
                <a:solidFill>
                  <a:schemeClr val="tx1"/>
                </a:solidFill>
                <a:latin typeface="+mj-lt"/>
              </a:rPr>
              <a:t> Training Grants (</a:t>
            </a:r>
            <a:r>
              <a:rPr lang="en-US" altLang="en-US" sz="3200" dirty="0">
                <a:solidFill>
                  <a:srgbClr val="FFFF00"/>
                </a:solidFill>
                <a:latin typeface="+mj-lt"/>
              </a:rPr>
              <a:t>T</a:t>
            </a:r>
            <a:r>
              <a:rPr lang="en-US" altLang="en-US" sz="3200" dirty="0">
                <a:solidFill>
                  <a:schemeClr val="tx1"/>
                </a:solidFill>
                <a:latin typeface="+mj-lt"/>
              </a:rPr>
              <a:t>s): </a:t>
            </a:r>
          </a:p>
          <a:p>
            <a:pPr marL="0" indent="0">
              <a:buNone/>
            </a:pPr>
            <a:endParaRPr lang="en-US" altLang="en-US" sz="3200" dirty="0">
              <a:solidFill>
                <a:schemeClr val="tx1"/>
              </a:solidFill>
              <a:latin typeface="+mj-lt"/>
            </a:endParaRPr>
          </a:p>
          <a:p>
            <a:pPr marL="0" indent="0">
              <a:buNone/>
            </a:pPr>
            <a:r>
              <a:rPr lang="en-US" altLang="en-US" sz="3200" dirty="0">
                <a:solidFill>
                  <a:schemeClr val="tx1"/>
                </a:solidFill>
                <a:latin typeface="+mj-lt"/>
              </a:rPr>
              <a:t>Award to an </a:t>
            </a:r>
            <a:r>
              <a:rPr lang="en-US" altLang="en-US" sz="3200" u="sng" dirty="0">
                <a:solidFill>
                  <a:srgbClr val="FFFF00"/>
                </a:solidFill>
                <a:latin typeface="+mj-lt"/>
              </a:rPr>
              <a:t>institution</a:t>
            </a:r>
            <a:r>
              <a:rPr lang="en-US" altLang="en-US" sz="3200" dirty="0">
                <a:solidFill>
                  <a:srgbClr val="FFFF00"/>
                </a:solidFill>
                <a:latin typeface="+mj-lt"/>
              </a:rPr>
              <a:t> </a:t>
            </a:r>
            <a:r>
              <a:rPr lang="en-US" altLang="en-US" sz="3200" dirty="0">
                <a:solidFill>
                  <a:schemeClr val="tx1"/>
                </a:solidFill>
                <a:latin typeface="+mj-lt"/>
              </a:rPr>
              <a:t>to support a training program (T32, T34, T35)</a:t>
            </a:r>
          </a:p>
        </p:txBody>
      </p:sp>
      <p:sp>
        <p:nvSpPr>
          <p:cNvPr id="5" name="Rectangle 4">
            <a:extLst>
              <a:ext uri="{FF2B5EF4-FFF2-40B4-BE49-F238E27FC236}">
                <a16:creationId xmlns:a16="http://schemas.microsoft.com/office/drawing/2014/main" id="{82DCA1A4-8582-4DDA-9F0F-CB40B4BFE4E5}"/>
              </a:ext>
            </a:extLst>
          </p:cNvPr>
          <p:cNvSpPr/>
          <p:nvPr/>
        </p:nvSpPr>
        <p:spPr>
          <a:xfrm>
            <a:off x="1735255" y="5411418"/>
            <a:ext cx="8721491" cy="1077218"/>
          </a:xfrm>
          <a:prstGeom prst="rect">
            <a:avLst/>
          </a:prstGeom>
        </p:spPr>
        <p:txBody>
          <a:bodyPr wrap="square">
            <a:spAutoFit/>
          </a:bodyPr>
          <a:lstStyle/>
          <a:p>
            <a:r>
              <a:rPr lang="en-US" sz="3200" dirty="0">
                <a:solidFill>
                  <a:srgbClr val="FFFF00"/>
                </a:solidFill>
                <a:latin typeface="+mj-lt"/>
              </a:rPr>
              <a:t>Focus of this Presentation is on NIH “T” awards  </a:t>
            </a:r>
          </a:p>
          <a:p>
            <a:pPr lvl="1"/>
            <a:r>
              <a:rPr lang="en-US" sz="3200" dirty="0">
                <a:latin typeface="+mj-lt"/>
              </a:rPr>
              <a:t>National Research Service Award (NRSAs)</a:t>
            </a:r>
          </a:p>
        </p:txBody>
      </p:sp>
    </p:spTree>
    <p:extLst>
      <p:ext uri="{BB962C8B-B14F-4D97-AF65-F5344CB8AC3E}">
        <p14:creationId xmlns:p14="http://schemas.microsoft.com/office/powerpoint/2010/main" val="158383357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solidFill>
                  <a:schemeClr val="tx1"/>
                </a:solidFill>
                <a:latin typeface="+mj-lt"/>
              </a:rPr>
              <a:t>Two Parts to 6A and 6B</a:t>
            </a:r>
          </a:p>
        </p:txBody>
      </p:sp>
      <p:sp>
        <p:nvSpPr>
          <p:cNvPr id="5" name="Content Placeholder 4"/>
          <p:cNvSpPr>
            <a:spLocks noGrp="1"/>
          </p:cNvSpPr>
          <p:nvPr>
            <p:ph idx="1"/>
          </p:nvPr>
        </p:nvSpPr>
        <p:spPr>
          <a:xfrm>
            <a:off x="838200" y="1592868"/>
            <a:ext cx="10515600" cy="4351338"/>
          </a:xfrm>
        </p:spPr>
        <p:txBody>
          <a:bodyPr>
            <a:normAutofit fontScale="92500" lnSpcReduction="10000"/>
          </a:bodyPr>
          <a:lstStyle/>
          <a:p>
            <a:r>
              <a:rPr lang="en-US" sz="3500" dirty="0">
                <a:solidFill>
                  <a:schemeClr val="tx1"/>
                </a:solidFill>
                <a:latin typeface="+mj-lt"/>
              </a:rPr>
              <a:t>6A Predocs</a:t>
            </a:r>
          </a:p>
          <a:p>
            <a:pPr lvl="1"/>
            <a:r>
              <a:rPr lang="en-US" sz="3000" dirty="0">
                <a:solidFill>
                  <a:srgbClr val="FFFF00"/>
                </a:solidFill>
                <a:latin typeface="+mj-lt"/>
              </a:rPr>
              <a:t>Part I. – Counts – applicants and entrants</a:t>
            </a:r>
          </a:p>
          <a:p>
            <a:pPr lvl="1"/>
            <a:r>
              <a:rPr lang="en-US" sz="3000" dirty="0">
                <a:solidFill>
                  <a:srgbClr val="FFFF00"/>
                </a:solidFill>
                <a:latin typeface="+mj-lt"/>
              </a:rPr>
              <a:t>Part II. – Characteristics – GPA’s</a:t>
            </a:r>
          </a:p>
          <a:p>
            <a:r>
              <a:rPr lang="en-US" sz="3500" dirty="0">
                <a:solidFill>
                  <a:schemeClr val="tx1"/>
                </a:solidFill>
                <a:latin typeface="+mj-lt"/>
              </a:rPr>
              <a:t>6B Postdocs</a:t>
            </a:r>
          </a:p>
          <a:p>
            <a:pPr lvl="1"/>
            <a:r>
              <a:rPr lang="en-US" sz="3000" dirty="0">
                <a:solidFill>
                  <a:srgbClr val="FFFF00"/>
                </a:solidFill>
                <a:latin typeface="+mj-lt"/>
              </a:rPr>
              <a:t>Part I. – Counts – Applicant pool by degree type</a:t>
            </a:r>
          </a:p>
          <a:p>
            <a:pPr lvl="1"/>
            <a:r>
              <a:rPr lang="en-US" sz="3000" dirty="0">
                <a:solidFill>
                  <a:srgbClr val="FFFF00"/>
                </a:solidFill>
                <a:latin typeface="+mj-lt"/>
              </a:rPr>
              <a:t>Part II. – Characteristics – Publication averages</a:t>
            </a:r>
          </a:p>
          <a:p>
            <a:pPr marL="457200" lvl="1" indent="0">
              <a:buNone/>
            </a:pPr>
            <a:endParaRPr lang="en-US" sz="3200" dirty="0">
              <a:solidFill>
                <a:schemeClr val="tx1"/>
              </a:solidFill>
              <a:latin typeface="+mj-lt"/>
            </a:endParaRPr>
          </a:p>
          <a:p>
            <a:pPr marL="0" indent="0">
              <a:buNone/>
            </a:pPr>
            <a:r>
              <a:rPr lang="en-US" sz="3500" dirty="0">
                <a:solidFill>
                  <a:schemeClr val="tx1"/>
                </a:solidFill>
                <a:latin typeface="+mj-lt"/>
              </a:rPr>
              <a:t>Both pre and postdocs include prior institutions, disability and URM </a:t>
            </a:r>
          </a:p>
        </p:txBody>
      </p:sp>
      <p:sp>
        <p:nvSpPr>
          <p:cNvPr id="4" name="Rectangle 3">
            <a:extLst>
              <a:ext uri="{FF2B5EF4-FFF2-40B4-BE49-F238E27FC236}">
                <a16:creationId xmlns:a16="http://schemas.microsoft.com/office/drawing/2014/main" id="{5B9DBAEB-504B-43A5-A2B2-FD092BBAB9DF}"/>
              </a:ext>
            </a:extLst>
          </p:cNvPr>
          <p:cNvSpPr/>
          <p:nvPr/>
        </p:nvSpPr>
        <p:spPr>
          <a:xfrm>
            <a:off x="609600" y="5582921"/>
            <a:ext cx="11001375" cy="1015663"/>
          </a:xfrm>
          <a:prstGeom prst="rect">
            <a:avLst/>
          </a:prstGeom>
        </p:spPr>
        <p:txBody>
          <a:bodyPr wrap="square">
            <a:spAutoFit/>
          </a:bodyPr>
          <a:lstStyle/>
          <a:p>
            <a:r>
              <a:rPr lang="en-US" sz="2000" dirty="0">
                <a:latin typeface="+mj-lt"/>
              </a:rPr>
              <a:t>Summarize these data in the Program Plan (</a:t>
            </a:r>
            <a:r>
              <a:rPr lang="en-US" sz="2000" dirty="0">
                <a:solidFill>
                  <a:srgbClr val="FFFF00"/>
                </a:solidFill>
                <a:latin typeface="+mj-lt"/>
              </a:rPr>
              <a:t>Trainee Candidate Section</a:t>
            </a:r>
            <a:r>
              <a:rPr lang="en-US" sz="2000" dirty="0">
                <a:latin typeface="+mj-lt"/>
              </a:rPr>
              <a:t>) of the Research Training Program Plan.  Analyze the data in terms of the </a:t>
            </a:r>
            <a:r>
              <a:rPr lang="en-US" sz="2000" dirty="0">
                <a:solidFill>
                  <a:srgbClr val="FFFF00"/>
                </a:solidFill>
                <a:latin typeface="+mj-lt"/>
              </a:rPr>
              <a:t>overall numbers </a:t>
            </a:r>
            <a:r>
              <a:rPr lang="en-US" sz="2000" dirty="0">
                <a:latin typeface="+mj-lt"/>
              </a:rPr>
              <a:t>of potential trainees, their credentials, characteristics and eligibility for support, and enrollment trends</a:t>
            </a:r>
          </a:p>
        </p:txBody>
      </p:sp>
    </p:spTree>
    <p:extLst>
      <p:ext uri="{BB962C8B-B14F-4D97-AF65-F5344CB8AC3E}">
        <p14:creationId xmlns:p14="http://schemas.microsoft.com/office/powerpoint/2010/main" val="1756926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972" y="237761"/>
            <a:ext cx="10972800" cy="315454"/>
          </a:xfrm>
        </p:spPr>
        <p:txBody>
          <a:bodyPr>
            <a:normAutofit fontScale="90000"/>
          </a:bodyPr>
          <a:lstStyle/>
          <a:p>
            <a:r>
              <a:rPr lang="en-US" sz="4400" dirty="0">
                <a:solidFill>
                  <a:schemeClr val="tx1"/>
                </a:solidFill>
                <a:latin typeface="+mj-lt"/>
              </a:rPr>
              <a:t>Tables 6A, Part I. Counts - </a:t>
            </a:r>
            <a:r>
              <a:rPr lang="en-US" sz="4400" dirty="0">
                <a:solidFill>
                  <a:srgbClr val="FFFF00"/>
                </a:solidFill>
                <a:latin typeface="+mj-lt"/>
              </a:rPr>
              <a:t>Predocs</a:t>
            </a:r>
          </a:p>
        </p:txBody>
      </p:sp>
      <p:sp>
        <p:nvSpPr>
          <p:cNvPr id="6" name="TextBox 5"/>
          <p:cNvSpPr txBox="1"/>
          <p:nvPr/>
        </p:nvSpPr>
        <p:spPr>
          <a:xfrm>
            <a:off x="3010153" y="4847372"/>
            <a:ext cx="2534994" cy="1631216"/>
          </a:xfrm>
          <a:prstGeom prst="rect">
            <a:avLst/>
          </a:prstGeom>
          <a:solidFill>
            <a:schemeClr val="tx1"/>
          </a:solidFill>
          <a:ln>
            <a:solidFill>
              <a:schemeClr val="bg1"/>
            </a:solidFill>
          </a:ln>
        </p:spPr>
        <p:txBody>
          <a:bodyPr wrap="square" rtlCol="0">
            <a:spAutoFit/>
          </a:bodyPr>
          <a:lstStyle>
            <a:defPPr>
              <a:defRPr lang="en-US"/>
            </a:defPPr>
            <a:lvl1pPr>
              <a:buFont typeface="+mj-lt"/>
              <a:buNone/>
              <a:defRPr sz="2400">
                <a:solidFill>
                  <a:srgbClr val="FF0000"/>
                </a:solidFill>
                <a:latin typeface="+mj-lt"/>
              </a:defRPr>
            </a:lvl1pPr>
          </a:lstStyle>
          <a:p>
            <a:pPr algn="ctr"/>
            <a:r>
              <a:rPr lang="en-US" sz="2000" dirty="0"/>
              <a:t>Number of ALL individuals who formally applied for training to this program </a:t>
            </a:r>
          </a:p>
        </p:txBody>
      </p:sp>
      <p:sp>
        <p:nvSpPr>
          <p:cNvPr id="10" name="Left Brace 9"/>
          <p:cNvSpPr/>
          <p:nvPr/>
        </p:nvSpPr>
        <p:spPr>
          <a:xfrm>
            <a:off x="55419" y="2871215"/>
            <a:ext cx="568036" cy="1039921"/>
          </a:xfrm>
          <a:prstGeom prst="leftBrace">
            <a:avLst/>
          </a:prstGeom>
          <a:ln w="28575">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mj-lt"/>
            </a:endParaRPr>
          </a:p>
        </p:txBody>
      </p:sp>
      <p:pic>
        <p:nvPicPr>
          <p:cNvPr id="2050" name="Picture 2"/>
          <p:cNvPicPr>
            <a:picLocks noChangeAspect="1" noChangeArrowheads="1"/>
          </p:cNvPicPr>
          <p:nvPr/>
        </p:nvPicPr>
        <p:blipFill rotWithShape="1">
          <a:blip r:embed="rId3" cstate="print"/>
          <a:srcRect l="1408" r="1901" b="4602"/>
          <a:stretch/>
        </p:blipFill>
        <p:spPr bwMode="auto">
          <a:xfrm>
            <a:off x="484631" y="1940197"/>
            <a:ext cx="11027665" cy="2837960"/>
          </a:xfrm>
          <a:prstGeom prst="rect">
            <a:avLst/>
          </a:prstGeom>
          <a:noFill/>
          <a:ln w="9525">
            <a:noFill/>
            <a:miter lim="800000"/>
            <a:headEnd/>
            <a:tailEnd/>
          </a:ln>
        </p:spPr>
      </p:pic>
      <p:cxnSp>
        <p:nvCxnSpPr>
          <p:cNvPr id="20" name="Straight Arrow Connector 19"/>
          <p:cNvCxnSpPr/>
          <p:nvPr/>
        </p:nvCxnSpPr>
        <p:spPr>
          <a:xfrm flipH="1" flipV="1">
            <a:off x="5545147" y="3512190"/>
            <a:ext cx="392724" cy="286310"/>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flipH="1" flipV="1">
            <a:off x="4307467" y="3512190"/>
            <a:ext cx="271361" cy="309721"/>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895657" y="1341874"/>
            <a:ext cx="2379557" cy="1323439"/>
          </a:xfrm>
          <a:prstGeom prst="rect">
            <a:avLst/>
          </a:prstGeom>
          <a:solidFill>
            <a:schemeClr val="tx1"/>
          </a:solidFill>
          <a:ln>
            <a:solidFill>
              <a:schemeClr val="bg1"/>
            </a:solidFill>
          </a:ln>
        </p:spPr>
        <p:txBody>
          <a:bodyPr wrap="square" rtlCol="0">
            <a:spAutoFit/>
          </a:bodyPr>
          <a:lstStyle>
            <a:defPPr>
              <a:defRPr lang="en-US"/>
            </a:defPPr>
            <a:lvl1pPr>
              <a:buFont typeface="+mj-lt"/>
              <a:buNone/>
              <a:defRPr sz="2400">
                <a:solidFill>
                  <a:srgbClr val="FF0000"/>
                </a:solidFill>
                <a:latin typeface="+mj-lt"/>
              </a:defRPr>
            </a:lvl1pPr>
          </a:lstStyle>
          <a:p>
            <a:pPr algn="ctr"/>
            <a:r>
              <a:rPr lang="en-US" sz="2000" dirty="0"/>
              <a:t>Basically listing all participating programs, depts. from table 1</a:t>
            </a:r>
          </a:p>
        </p:txBody>
      </p:sp>
      <p:sp>
        <p:nvSpPr>
          <p:cNvPr id="14" name="TextBox 13"/>
          <p:cNvSpPr txBox="1"/>
          <p:nvPr/>
        </p:nvSpPr>
        <p:spPr>
          <a:xfrm>
            <a:off x="4307467" y="787202"/>
            <a:ext cx="3444707" cy="1938992"/>
          </a:xfrm>
          <a:prstGeom prst="rect">
            <a:avLst/>
          </a:prstGeom>
          <a:solidFill>
            <a:schemeClr val="tx1"/>
          </a:solidFill>
          <a:ln>
            <a:solidFill>
              <a:schemeClr val="bg1"/>
            </a:solidFill>
          </a:ln>
        </p:spPr>
        <p:txBody>
          <a:bodyPr wrap="square" rtlCol="0">
            <a:spAutoFit/>
          </a:bodyPr>
          <a:lstStyle>
            <a:defPPr>
              <a:defRPr lang="en-US"/>
            </a:defPPr>
            <a:lvl1pPr>
              <a:buFont typeface="+mj-lt"/>
              <a:buNone/>
              <a:defRPr sz="2400">
                <a:solidFill>
                  <a:srgbClr val="FF0000"/>
                </a:solidFill>
                <a:latin typeface="+mj-lt"/>
              </a:defRPr>
            </a:lvl1pPr>
          </a:lstStyle>
          <a:p>
            <a:pPr algn="ctr"/>
            <a:r>
              <a:rPr lang="en-US" sz="2000" dirty="0"/>
              <a:t>Number of individuals who formally applied for training and </a:t>
            </a:r>
            <a:r>
              <a:rPr lang="en-US" sz="2000" i="1" dirty="0"/>
              <a:t>were </a:t>
            </a:r>
            <a:r>
              <a:rPr lang="en-US" sz="2000" b="1" i="1" dirty="0"/>
              <a:t>eligible</a:t>
            </a:r>
            <a:r>
              <a:rPr lang="en-US" sz="2000" i="1" dirty="0"/>
              <a:t> for support </a:t>
            </a:r>
            <a:r>
              <a:rPr lang="en-US" sz="2000" dirty="0"/>
              <a:t>from this grant. </a:t>
            </a:r>
            <a:br>
              <a:rPr lang="en-US" sz="2000" dirty="0"/>
            </a:br>
            <a:r>
              <a:rPr lang="en-US" sz="2000" dirty="0"/>
              <a:t>(i.e.  Do </a:t>
            </a:r>
            <a:r>
              <a:rPr lang="en-US" sz="2000" b="1" dirty="0"/>
              <a:t>not</a:t>
            </a:r>
            <a:r>
              <a:rPr lang="en-US" sz="2000" dirty="0"/>
              <a:t> include non-citizens)</a:t>
            </a:r>
          </a:p>
        </p:txBody>
      </p:sp>
    </p:spTree>
    <p:extLst>
      <p:ext uri="{BB962C8B-B14F-4D97-AF65-F5344CB8AC3E}">
        <p14:creationId xmlns:p14="http://schemas.microsoft.com/office/powerpoint/2010/main" val="1334436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7" grpId="0" animBg="1"/>
      <p:bldP spid="14"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972" y="237761"/>
            <a:ext cx="10972800" cy="958432"/>
          </a:xfrm>
        </p:spPr>
        <p:txBody>
          <a:bodyPr>
            <a:normAutofit/>
          </a:bodyPr>
          <a:lstStyle/>
          <a:p>
            <a:r>
              <a:rPr lang="en-US" sz="4400" dirty="0">
                <a:solidFill>
                  <a:schemeClr val="tx1"/>
                </a:solidFill>
                <a:latin typeface="+mj-lt"/>
              </a:rPr>
              <a:t>Tables 6A, Part I. Counts- </a:t>
            </a:r>
            <a:r>
              <a:rPr lang="en-US" sz="4400" dirty="0">
                <a:solidFill>
                  <a:srgbClr val="FFFF00"/>
                </a:solidFill>
                <a:latin typeface="+mj-lt"/>
              </a:rPr>
              <a:t>Predocs</a:t>
            </a:r>
          </a:p>
        </p:txBody>
      </p:sp>
      <p:sp>
        <p:nvSpPr>
          <p:cNvPr id="21" name="TextBox 20"/>
          <p:cNvSpPr txBox="1"/>
          <p:nvPr/>
        </p:nvSpPr>
        <p:spPr>
          <a:xfrm>
            <a:off x="5527964" y="4321574"/>
            <a:ext cx="2007455" cy="1938992"/>
          </a:xfrm>
          <a:prstGeom prst="rect">
            <a:avLst/>
          </a:prstGeom>
          <a:solidFill>
            <a:schemeClr val="tx1"/>
          </a:solidFill>
          <a:ln>
            <a:solidFill>
              <a:schemeClr val="bg1"/>
            </a:solidFill>
          </a:ln>
        </p:spPr>
        <p:txBody>
          <a:bodyPr wrap="square" rtlCol="0">
            <a:spAutoFit/>
          </a:bodyPr>
          <a:lstStyle>
            <a:defPPr>
              <a:defRPr lang="en-US"/>
            </a:defPPr>
            <a:lvl1pPr>
              <a:buFont typeface="+mj-lt"/>
              <a:buNone/>
              <a:defRPr sz="2400">
                <a:solidFill>
                  <a:srgbClr val="FF0000"/>
                </a:solidFill>
                <a:latin typeface="+mj-lt"/>
              </a:defRPr>
            </a:lvl1pPr>
          </a:lstStyle>
          <a:p>
            <a:pPr algn="ctr"/>
            <a:r>
              <a:rPr lang="en-US" sz="2000" dirty="0"/>
              <a:t>Number of new entrants to the department or program</a:t>
            </a:r>
          </a:p>
          <a:p>
            <a:pPr algn="ctr"/>
            <a:r>
              <a:rPr lang="en-US" sz="2000" b="1" dirty="0"/>
              <a:t>Include non-citizens</a:t>
            </a:r>
          </a:p>
        </p:txBody>
      </p:sp>
      <p:pic>
        <p:nvPicPr>
          <p:cNvPr id="2050" name="Picture 2"/>
          <p:cNvPicPr>
            <a:picLocks noChangeAspect="1" noChangeArrowheads="1"/>
          </p:cNvPicPr>
          <p:nvPr/>
        </p:nvPicPr>
        <p:blipFill rotWithShape="1">
          <a:blip r:embed="rId3" cstate="print"/>
          <a:srcRect l="1433" r="1987" b="5156"/>
          <a:stretch/>
        </p:blipFill>
        <p:spPr bwMode="auto">
          <a:xfrm>
            <a:off x="658368" y="1472446"/>
            <a:ext cx="10744200" cy="2752082"/>
          </a:xfrm>
          <a:prstGeom prst="rect">
            <a:avLst/>
          </a:prstGeom>
          <a:noFill/>
          <a:ln w="9525">
            <a:noFill/>
            <a:miter lim="800000"/>
            <a:headEnd/>
            <a:tailEnd/>
          </a:ln>
        </p:spPr>
      </p:pic>
      <p:cxnSp>
        <p:nvCxnSpPr>
          <p:cNvPr id="41" name="Straight Arrow Connector 40"/>
          <p:cNvCxnSpPr/>
          <p:nvPr/>
        </p:nvCxnSpPr>
        <p:spPr>
          <a:xfrm flipH="1">
            <a:off x="6781453" y="1889138"/>
            <a:ext cx="221673" cy="346364"/>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8750808" y="4376063"/>
            <a:ext cx="2346683" cy="1631216"/>
          </a:xfrm>
          <a:prstGeom prst="rect">
            <a:avLst/>
          </a:prstGeom>
          <a:solidFill>
            <a:schemeClr val="tx1"/>
          </a:solidFill>
          <a:ln>
            <a:solidFill>
              <a:schemeClr val="bg1"/>
            </a:solidFill>
          </a:ln>
        </p:spPr>
        <p:txBody>
          <a:bodyPr wrap="square" rtlCol="0">
            <a:spAutoFit/>
          </a:bodyPr>
          <a:lstStyle>
            <a:defPPr>
              <a:defRPr lang="en-US"/>
            </a:defPPr>
            <a:lvl1pPr>
              <a:buFont typeface="+mj-lt"/>
              <a:buNone/>
              <a:defRPr sz="2000">
                <a:solidFill>
                  <a:srgbClr val="FF0000"/>
                </a:solidFill>
                <a:latin typeface="+mj-lt"/>
              </a:defRPr>
            </a:lvl1pPr>
          </a:lstStyle>
          <a:p>
            <a:pPr algn="ctr"/>
            <a:r>
              <a:rPr lang="en-US" dirty="0"/>
              <a:t>(Renewals or Revisions only) Number of new entrants appointed to this grant</a:t>
            </a:r>
          </a:p>
        </p:txBody>
      </p:sp>
      <p:cxnSp>
        <p:nvCxnSpPr>
          <p:cNvPr id="42" name="Straight Arrow Connector 41"/>
          <p:cNvCxnSpPr/>
          <p:nvPr/>
        </p:nvCxnSpPr>
        <p:spPr>
          <a:xfrm flipH="1" flipV="1">
            <a:off x="10309860" y="3121465"/>
            <a:ext cx="375237" cy="641330"/>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flipH="1">
            <a:off x="8251888" y="1940569"/>
            <a:ext cx="206312" cy="318220"/>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8827942" y="601952"/>
            <a:ext cx="3225514" cy="1938992"/>
          </a:xfrm>
          <a:prstGeom prst="rect">
            <a:avLst/>
          </a:prstGeom>
          <a:solidFill>
            <a:schemeClr val="tx1"/>
          </a:solidFill>
          <a:ln>
            <a:solidFill>
              <a:schemeClr val="bg1"/>
            </a:solidFill>
          </a:ln>
        </p:spPr>
        <p:txBody>
          <a:bodyPr wrap="square" rtlCol="0">
            <a:spAutoFit/>
          </a:bodyPr>
          <a:lstStyle>
            <a:defPPr>
              <a:defRPr lang="en-US"/>
            </a:defPPr>
            <a:lvl1pPr>
              <a:buFont typeface="+mj-lt"/>
              <a:buNone/>
              <a:defRPr sz="2000">
                <a:solidFill>
                  <a:srgbClr val="FF0000"/>
                </a:solidFill>
                <a:latin typeface="+mj-lt"/>
              </a:defRPr>
            </a:lvl1pPr>
          </a:lstStyle>
          <a:p>
            <a:pPr algn="ctr"/>
            <a:r>
              <a:rPr lang="en-US" dirty="0"/>
              <a:t>Number of new entrants to the department or program who were </a:t>
            </a:r>
            <a:r>
              <a:rPr lang="en-US" b="1" dirty="0"/>
              <a:t>eligible</a:t>
            </a:r>
            <a:r>
              <a:rPr lang="en-US" dirty="0"/>
              <a:t> for support from this grant. </a:t>
            </a:r>
            <a:br>
              <a:rPr lang="en-US" dirty="0"/>
            </a:br>
            <a:r>
              <a:rPr lang="en-US" dirty="0"/>
              <a:t>(i.e.  Do </a:t>
            </a:r>
            <a:r>
              <a:rPr lang="en-US" b="1" dirty="0"/>
              <a:t>not</a:t>
            </a:r>
            <a:r>
              <a:rPr lang="en-US" dirty="0"/>
              <a:t> include non-citizens)</a:t>
            </a:r>
          </a:p>
        </p:txBody>
      </p:sp>
    </p:spTree>
    <p:extLst>
      <p:ext uri="{BB962C8B-B14F-4D97-AF65-F5344CB8AC3E}">
        <p14:creationId xmlns:p14="http://schemas.microsoft.com/office/powerpoint/2010/main" val="3695180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5" grpId="0" animBg="1"/>
      <p:bldP spid="24"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27960"/>
            <a:ext cx="10972800" cy="958432"/>
          </a:xfrm>
        </p:spPr>
        <p:txBody>
          <a:bodyPr>
            <a:normAutofit/>
          </a:bodyPr>
          <a:lstStyle/>
          <a:p>
            <a:r>
              <a:rPr lang="en-US" sz="4400" dirty="0">
                <a:solidFill>
                  <a:schemeClr val="tx1"/>
                </a:solidFill>
                <a:latin typeface="+mj-lt"/>
              </a:rPr>
              <a:t>Tables 6A, Part II. Characteristics - </a:t>
            </a:r>
            <a:r>
              <a:rPr lang="en-US" sz="4400" dirty="0">
                <a:solidFill>
                  <a:srgbClr val="FFFF00"/>
                </a:solidFill>
                <a:latin typeface="+mj-lt"/>
              </a:rPr>
              <a:t>Predocs</a:t>
            </a:r>
          </a:p>
        </p:txBody>
      </p:sp>
      <p:sp>
        <p:nvSpPr>
          <p:cNvPr id="6" name="TextBox 5"/>
          <p:cNvSpPr txBox="1"/>
          <p:nvPr/>
        </p:nvSpPr>
        <p:spPr>
          <a:xfrm>
            <a:off x="4435117" y="4417915"/>
            <a:ext cx="3240301" cy="1323439"/>
          </a:xfrm>
          <a:prstGeom prst="rect">
            <a:avLst/>
          </a:prstGeom>
          <a:solidFill>
            <a:schemeClr val="tx1"/>
          </a:solidFill>
          <a:ln>
            <a:solidFill>
              <a:schemeClr val="tx1"/>
            </a:solidFill>
          </a:ln>
        </p:spPr>
        <p:txBody>
          <a:bodyPr wrap="square" rtlCol="0">
            <a:spAutoFit/>
          </a:bodyPr>
          <a:lstStyle>
            <a:defPPr>
              <a:defRPr lang="en-US"/>
            </a:defPPr>
            <a:lvl1pPr>
              <a:buFont typeface="+mj-lt"/>
              <a:buNone/>
              <a:defRPr sz="2000">
                <a:solidFill>
                  <a:srgbClr val="FF0000"/>
                </a:solidFill>
                <a:latin typeface="+mj-lt"/>
              </a:defRPr>
            </a:lvl1pPr>
          </a:lstStyle>
          <a:p>
            <a:pPr algn="ctr"/>
            <a:r>
              <a:rPr lang="en-US" dirty="0"/>
              <a:t>This is the institution the predoc entrant received their undergrad degree. List it only once, followed by the (range)</a:t>
            </a:r>
          </a:p>
        </p:txBody>
      </p:sp>
      <p:sp>
        <p:nvSpPr>
          <p:cNvPr id="7" name="TextBox 6"/>
          <p:cNvSpPr txBox="1"/>
          <p:nvPr/>
        </p:nvSpPr>
        <p:spPr>
          <a:xfrm>
            <a:off x="934900" y="4506264"/>
            <a:ext cx="3105085" cy="1323439"/>
          </a:xfrm>
          <a:prstGeom prst="rect">
            <a:avLst/>
          </a:prstGeom>
          <a:solidFill>
            <a:schemeClr val="tx1"/>
          </a:solidFill>
          <a:ln>
            <a:solidFill>
              <a:schemeClr val="tx1"/>
            </a:solidFill>
          </a:ln>
        </p:spPr>
        <p:txBody>
          <a:bodyPr wrap="square" rtlCol="0">
            <a:spAutoFit/>
          </a:bodyPr>
          <a:lstStyle>
            <a:defPPr>
              <a:defRPr lang="en-US"/>
            </a:defPPr>
            <a:lvl1pPr>
              <a:buFont typeface="+mj-lt"/>
              <a:buNone/>
              <a:defRPr sz="2000">
                <a:solidFill>
                  <a:srgbClr val="FF0000"/>
                </a:solidFill>
                <a:latin typeface="+mj-lt"/>
              </a:defRPr>
            </a:lvl1pPr>
          </a:lstStyle>
          <a:p>
            <a:pPr algn="ctr"/>
            <a:r>
              <a:rPr lang="en-US" dirty="0"/>
              <a:t>For each category enter the mean number of months of prior, full-time research experience and also (range)</a:t>
            </a:r>
          </a:p>
        </p:txBody>
      </p:sp>
      <p:cxnSp>
        <p:nvCxnSpPr>
          <p:cNvPr id="20" name="Straight Arrow Connector 19"/>
          <p:cNvCxnSpPr/>
          <p:nvPr/>
        </p:nvCxnSpPr>
        <p:spPr>
          <a:xfrm>
            <a:off x="4946073" y="1537855"/>
            <a:ext cx="0" cy="415636"/>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a:off x="3435928" y="1579418"/>
            <a:ext cx="0" cy="415636"/>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6289964" y="1524000"/>
            <a:ext cx="0" cy="415636"/>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a:off x="7675418" y="1523999"/>
            <a:ext cx="0" cy="415636"/>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pic>
        <p:nvPicPr>
          <p:cNvPr id="1027" name="Picture 3"/>
          <p:cNvPicPr>
            <a:picLocks noChangeAspect="1" noChangeArrowheads="1"/>
          </p:cNvPicPr>
          <p:nvPr/>
        </p:nvPicPr>
        <p:blipFill rotWithShape="1">
          <a:blip r:embed="rId3" cstate="print"/>
          <a:srcRect l="2335" t="4261" r="880" b="2954"/>
          <a:stretch/>
        </p:blipFill>
        <p:spPr bwMode="auto">
          <a:xfrm>
            <a:off x="838987" y="1498862"/>
            <a:ext cx="9502218" cy="2790334"/>
          </a:xfrm>
          <a:prstGeom prst="rect">
            <a:avLst/>
          </a:prstGeom>
          <a:noFill/>
          <a:ln w="9525">
            <a:noFill/>
            <a:miter lim="800000"/>
            <a:headEnd/>
            <a:tailEnd/>
          </a:ln>
        </p:spPr>
      </p:pic>
      <p:cxnSp>
        <p:nvCxnSpPr>
          <p:cNvPr id="35" name="Straight Arrow Connector 34"/>
          <p:cNvCxnSpPr/>
          <p:nvPr/>
        </p:nvCxnSpPr>
        <p:spPr>
          <a:xfrm>
            <a:off x="333059" y="2110693"/>
            <a:ext cx="512618" cy="346364"/>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235527" y="6354549"/>
            <a:ext cx="4672013" cy="400110"/>
          </a:xfrm>
          <a:prstGeom prst="rect">
            <a:avLst/>
          </a:prstGeom>
          <a:noFill/>
        </p:spPr>
        <p:txBody>
          <a:bodyPr wrap="square" rtlCol="0">
            <a:spAutoFit/>
          </a:bodyPr>
          <a:lstStyle/>
          <a:p>
            <a:r>
              <a:rPr lang="en-US" sz="2000" dirty="0">
                <a:latin typeface="+mj-lt"/>
              </a:rPr>
              <a:t>Leave the shaded cells blank as applicable</a:t>
            </a:r>
          </a:p>
        </p:txBody>
      </p:sp>
      <p:cxnSp>
        <p:nvCxnSpPr>
          <p:cNvPr id="21" name="Straight Arrow Connector 20"/>
          <p:cNvCxnSpPr/>
          <p:nvPr/>
        </p:nvCxnSpPr>
        <p:spPr>
          <a:xfrm>
            <a:off x="6205041" y="1389838"/>
            <a:ext cx="0" cy="360218"/>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7413845" y="1389838"/>
            <a:ext cx="0" cy="360218"/>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9115881" y="1399309"/>
            <a:ext cx="0" cy="360218"/>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324108" y="2589293"/>
            <a:ext cx="512618" cy="346364"/>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31" name="Left Brace 30"/>
          <p:cNvSpPr/>
          <p:nvPr/>
        </p:nvSpPr>
        <p:spPr>
          <a:xfrm>
            <a:off x="4988616" y="2570595"/>
            <a:ext cx="601480" cy="730124"/>
          </a:xfrm>
          <a:prstGeom prst="leftBrace">
            <a:avLst/>
          </a:prstGeom>
          <a:ln w="28575">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endParaRPr lang="en-US" sz="3600" dirty="0">
              <a:latin typeface="+mj-lt"/>
            </a:endParaRPr>
          </a:p>
        </p:txBody>
      </p:sp>
    </p:spTree>
    <p:extLst>
      <p:ext uri="{BB962C8B-B14F-4D97-AF65-F5344CB8AC3E}">
        <p14:creationId xmlns:p14="http://schemas.microsoft.com/office/powerpoint/2010/main" val="362068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2" grpId="0"/>
      <p:bldP spid="31"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27960"/>
            <a:ext cx="10972800" cy="958432"/>
          </a:xfrm>
        </p:spPr>
        <p:txBody>
          <a:bodyPr>
            <a:normAutofit/>
          </a:bodyPr>
          <a:lstStyle/>
          <a:p>
            <a:r>
              <a:rPr lang="en-US" sz="4400" dirty="0">
                <a:solidFill>
                  <a:schemeClr val="tx1"/>
                </a:solidFill>
                <a:latin typeface="+mj-lt"/>
              </a:rPr>
              <a:t>Tables 6A, Part II. Characteristics - </a:t>
            </a:r>
            <a:r>
              <a:rPr lang="en-US" sz="4400" dirty="0">
                <a:solidFill>
                  <a:srgbClr val="FFFF00"/>
                </a:solidFill>
                <a:latin typeface="+mj-lt"/>
              </a:rPr>
              <a:t>Predocs</a:t>
            </a:r>
          </a:p>
        </p:txBody>
      </p:sp>
      <p:sp>
        <p:nvSpPr>
          <p:cNvPr id="14" name="TextBox 13"/>
          <p:cNvSpPr txBox="1"/>
          <p:nvPr/>
        </p:nvSpPr>
        <p:spPr>
          <a:xfrm>
            <a:off x="1367653" y="4527009"/>
            <a:ext cx="2688958" cy="1015663"/>
          </a:xfrm>
          <a:prstGeom prst="rect">
            <a:avLst/>
          </a:prstGeom>
          <a:solidFill>
            <a:schemeClr val="tx1"/>
          </a:solidFill>
          <a:ln>
            <a:solidFill>
              <a:schemeClr val="tx1"/>
            </a:solidFill>
          </a:ln>
        </p:spPr>
        <p:txBody>
          <a:bodyPr wrap="square" rtlCol="0">
            <a:spAutoFit/>
          </a:bodyPr>
          <a:lstStyle>
            <a:defPPr>
              <a:defRPr lang="en-US"/>
            </a:defPPr>
            <a:lvl1pPr>
              <a:buFont typeface="+mj-lt"/>
              <a:buNone/>
              <a:defRPr sz="2000">
                <a:solidFill>
                  <a:srgbClr val="FF0000"/>
                </a:solidFill>
                <a:latin typeface="+mj-lt"/>
              </a:defRPr>
            </a:lvl1pPr>
          </a:lstStyle>
          <a:p>
            <a:pPr algn="ctr"/>
            <a:r>
              <a:rPr lang="en-US" dirty="0"/>
              <a:t>Percent of individuals with disabilities in each category</a:t>
            </a:r>
          </a:p>
        </p:txBody>
      </p:sp>
      <p:sp>
        <p:nvSpPr>
          <p:cNvPr id="21" name="TextBox 20"/>
          <p:cNvSpPr txBox="1"/>
          <p:nvPr/>
        </p:nvSpPr>
        <p:spPr>
          <a:xfrm>
            <a:off x="4408133" y="4527008"/>
            <a:ext cx="2844405" cy="1015663"/>
          </a:xfrm>
          <a:prstGeom prst="rect">
            <a:avLst/>
          </a:prstGeom>
          <a:solidFill>
            <a:schemeClr val="tx1"/>
          </a:solidFill>
          <a:ln>
            <a:solidFill>
              <a:schemeClr val="tx1"/>
            </a:solidFill>
          </a:ln>
        </p:spPr>
        <p:txBody>
          <a:bodyPr wrap="square" rtlCol="0">
            <a:spAutoFit/>
          </a:bodyPr>
          <a:lstStyle>
            <a:defPPr>
              <a:defRPr lang="en-US"/>
            </a:defPPr>
            <a:lvl1pPr>
              <a:buFont typeface="+mj-lt"/>
              <a:buNone/>
              <a:defRPr sz="2000">
                <a:solidFill>
                  <a:srgbClr val="FF0000"/>
                </a:solidFill>
                <a:latin typeface="+mj-lt"/>
              </a:defRPr>
            </a:lvl1pPr>
          </a:lstStyle>
          <a:p>
            <a:pPr algn="ctr"/>
            <a:r>
              <a:rPr lang="en-US" dirty="0"/>
              <a:t>Percent of individuals from underrepresented groups in each category</a:t>
            </a:r>
          </a:p>
        </p:txBody>
      </p:sp>
      <p:sp>
        <p:nvSpPr>
          <p:cNvPr id="24" name="TextBox 23"/>
          <p:cNvSpPr txBox="1"/>
          <p:nvPr/>
        </p:nvSpPr>
        <p:spPr>
          <a:xfrm>
            <a:off x="7555300" y="4527009"/>
            <a:ext cx="2918735" cy="1323439"/>
          </a:xfrm>
          <a:prstGeom prst="rect">
            <a:avLst/>
          </a:prstGeom>
          <a:solidFill>
            <a:schemeClr val="tx1"/>
          </a:solidFill>
          <a:ln>
            <a:solidFill>
              <a:schemeClr val="tx1"/>
            </a:solidFill>
          </a:ln>
        </p:spPr>
        <p:txBody>
          <a:bodyPr wrap="square" rtlCol="0">
            <a:spAutoFit/>
          </a:bodyPr>
          <a:lstStyle>
            <a:defPPr>
              <a:defRPr lang="en-US"/>
            </a:defPPr>
            <a:lvl1pPr>
              <a:buFont typeface="+mj-lt"/>
              <a:buNone/>
              <a:defRPr sz="2000">
                <a:solidFill>
                  <a:srgbClr val="FF0000"/>
                </a:solidFill>
                <a:latin typeface="+mj-lt"/>
              </a:defRPr>
            </a:lvl1pPr>
          </a:lstStyle>
          <a:p>
            <a:pPr algn="ctr"/>
            <a:r>
              <a:rPr lang="en-US" dirty="0"/>
              <a:t>Mean GPA and (range), using a 4.0 scale for each category include total applicant pool</a:t>
            </a:r>
          </a:p>
        </p:txBody>
      </p:sp>
      <p:cxnSp>
        <p:nvCxnSpPr>
          <p:cNvPr id="20" name="Straight Arrow Connector 19"/>
          <p:cNvCxnSpPr/>
          <p:nvPr/>
        </p:nvCxnSpPr>
        <p:spPr>
          <a:xfrm>
            <a:off x="4946073" y="1537855"/>
            <a:ext cx="0" cy="415636"/>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a:off x="3435928" y="1579418"/>
            <a:ext cx="0" cy="415636"/>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6289964" y="1524000"/>
            <a:ext cx="0" cy="415636"/>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a:off x="7675418" y="1523999"/>
            <a:ext cx="0" cy="415636"/>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pic>
        <p:nvPicPr>
          <p:cNvPr id="1027" name="Picture 3"/>
          <p:cNvPicPr>
            <a:picLocks noChangeAspect="1" noChangeArrowheads="1"/>
          </p:cNvPicPr>
          <p:nvPr/>
        </p:nvPicPr>
        <p:blipFill rotWithShape="1">
          <a:blip r:embed="rId3" cstate="print"/>
          <a:srcRect l="2335" t="4261" r="880" b="2954"/>
          <a:stretch/>
        </p:blipFill>
        <p:spPr bwMode="auto">
          <a:xfrm>
            <a:off x="838987" y="1498862"/>
            <a:ext cx="9502218" cy="2790334"/>
          </a:xfrm>
          <a:prstGeom prst="rect">
            <a:avLst/>
          </a:prstGeom>
          <a:noFill/>
          <a:ln w="9525">
            <a:noFill/>
            <a:miter lim="800000"/>
            <a:headEnd/>
            <a:tailEnd/>
          </a:ln>
        </p:spPr>
      </p:pic>
      <p:cxnSp>
        <p:nvCxnSpPr>
          <p:cNvPr id="44" name="Straight Arrow Connector 43"/>
          <p:cNvCxnSpPr/>
          <p:nvPr/>
        </p:nvCxnSpPr>
        <p:spPr>
          <a:xfrm>
            <a:off x="319205" y="3080510"/>
            <a:ext cx="512618" cy="346364"/>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a:off x="319483" y="3389743"/>
            <a:ext cx="512618" cy="346364"/>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a:off x="333059" y="3787092"/>
            <a:ext cx="512618" cy="346364"/>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5427653" y="3087528"/>
            <a:ext cx="512618" cy="346364"/>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5501083" y="3474042"/>
            <a:ext cx="512618" cy="346364"/>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5241192" y="3791188"/>
            <a:ext cx="512618" cy="346364"/>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99924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1" grpId="0" animBg="1"/>
      <p:bldP spid="24"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972" y="237761"/>
            <a:ext cx="10972800" cy="958432"/>
          </a:xfrm>
        </p:spPr>
        <p:txBody>
          <a:bodyPr>
            <a:normAutofit/>
          </a:bodyPr>
          <a:lstStyle/>
          <a:p>
            <a:r>
              <a:rPr lang="en-US" sz="4400" dirty="0">
                <a:solidFill>
                  <a:srgbClr val="FFFF00"/>
                </a:solidFill>
                <a:latin typeface="+mj-lt"/>
              </a:rPr>
              <a:t>Predocs</a:t>
            </a:r>
            <a:r>
              <a:rPr lang="en-US" sz="4400" dirty="0">
                <a:latin typeface="+mj-lt"/>
              </a:rPr>
              <a:t> </a:t>
            </a:r>
            <a:r>
              <a:rPr lang="en-US" sz="4400" dirty="0">
                <a:solidFill>
                  <a:schemeClr val="tx1"/>
                </a:solidFill>
                <a:latin typeface="+mj-lt"/>
              </a:rPr>
              <a:t>Characteristics - mean across all years</a:t>
            </a:r>
          </a:p>
        </p:txBody>
      </p:sp>
      <p:pic>
        <p:nvPicPr>
          <p:cNvPr id="3" name="Picture 2">
            <a:extLst>
              <a:ext uri="{FF2B5EF4-FFF2-40B4-BE49-F238E27FC236}">
                <a16:creationId xmlns:a16="http://schemas.microsoft.com/office/drawing/2014/main" id="{45C6CECC-72FE-4DA2-9379-48A1E4AB0932}"/>
              </a:ext>
            </a:extLst>
          </p:cNvPr>
          <p:cNvPicPr>
            <a:picLocks noChangeAspect="1"/>
          </p:cNvPicPr>
          <p:nvPr/>
        </p:nvPicPr>
        <p:blipFill rotWithShape="1">
          <a:blip r:embed="rId3"/>
          <a:srcRect l="430" r="460" b="2612"/>
          <a:stretch/>
        </p:blipFill>
        <p:spPr>
          <a:xfrm>
            <a:off x="420624" y="2296757"/>
            <a:ext cx="11375136" cy="2357539"/>
          </a:xfrm>
          <a:prstGeom prst="rect">
            <a:avLst/>
          </a:prstGeom>
        </p:spPr>
      </p:pic>
      <p:sp>
        <p:nvSpPr>
          <p:cNvPr id="4" name="Oval 3">
            <a:extLst>
              <a:ext uri="{FF2B5EF4-FFF2-40B4-BE49-F238E27FC236}">
                <a16:creationId xmlns:a16="http://schemas.microsoft.com/office/drawing/2014/main" id="{404FE660-EAD2-4101-822B-0D14A8765EF6}"/>
              </a:ext>
            </a:extLst>
          </p:cNvPr>
          <p:cNvSpPr/>
          <p:nvPr/>
        </p:nvSpPr>
        <p:spPr>
          <a:xfrm>
            <a:off x="609601" y="2296757"/>
            <a:ext cx="2543502" cy="509505"/>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Tree>
    <p:extLst>
      <p:ext uri="{BB962C8B-B14F-4D97-AF65-F5344CB8AC3E}">
        <p14:creationId xmlns:p14="http://schemas.microsoft.com/office/powerpoint/2010/main" val="93561836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5745" y="237761"/>
            <a:ext cx="10972800" cy="958432"/>
          </a:xfrm>
        </p:spPr>
        <p:txBody>
          <a:bodyPr>
            <a:normAutofit/>
          </a:bodyPr>
          <a:lstStyle/>
          <a:p>
            <a:r>
              <a:rPr lang="en-US" sz="4400" dirty="0">
                <a:solidFill>
                  <a:schemeClr val="tx1"/>
                </a:solidFill>
                <a:latin typeface="+mj-lt"/>
              </a:rPr>
              <a:t>Table 6B, Part I. Counts - </a:t>
            </a:r>
            <a:r>
              <a:rPr lang="en-US" sz="4400" dirty="0">
                <a:solidFill>
                  <a:srgbClr val="FFFF00"/>
                </a:solidFill>
                <a:latin typeface="+mj-lt"/>
              </a:rPr>
              <a:t>Postdocs</a:t>
            </a:r>
          </a:p>
        </p:txBody>
      </p:sp>
      <p:sp>
        <p:nvSpPr>
          <p:cNvPr id="10" name="Left Brace 9"/>
          <p:cNvSpPr/>
          <p:nvPr/>
        </p:nvSpPr>
        <p:spPr>
          <a:xfrm>
            <a:off x="88718" y="2837433"/>
            <a:ext cx="568036" cy="1460247"/>
          </a:xfrm>
          <a:prstGeom prst="leftBrace">
            <a:avLst/>
          </a:prstGeom>
          <a:ln w="28575">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endParaRPr lang="en-US" sz="3600" dirty="0">
              <a:latin typeface="+mj-lt"/>
            </a:endParaRPr>
          </a:p>
        </p:txBody>
      </p:sp>
      <p:pic>
        <p:nvPicPr>
          <p:cNvPr id="4" name="Picture 3"/>
          <p:cNvPicPr>
            <a:picLocks noChangeAspect="1"/>
          </p:cNvPicPr>
          <p:nvPr/>
        </p:nvPicPr>
        <p:blipFill rotWithShape="1">
          <a:blip r:embed="rId3" cstate="print"/>
          <a:srcRect l="719" r="804" b="2284"/>
          <a:stretch/>
        </p:blipFill>
        <p:spPr>
          <a:xfrm>
            <a:off x="803564" y="1521515"/>
            <a:ext cx="10926618" cy="3105903"/>
          </a:xfrm>
          <a:prstGeom prst="rect">
            <a:avLst/>
          </a:prstGeom>
        </p:spPr>
      </p:pic>
      <p:sp>
        <p:nvSpPr>
          <p:cNvPr id="8" name="TextBox 7"/>
          <p:cNvSpPr txBox="1"/>
          <p:nvPr/>
        </p:nvSpPr>
        <p:spPr>
          <a:xfrm>
            <a:off x="2002495" y="4817784"/>
            <a:ext cx="4906305" cy="1384995"/>
          </a:xfrm>
          <a:prstGeom prst="rect">
            <a:avLst/>
          </a:prstGeom>
          <a:solidFill>
            <a:schemeClr val="tx1"/>
          </a:solidFill>
          <a:ln>
            <a:solidFill>
              <a:schemeClr val="bg1"/>
            </a:solidFill>
          </a:ln>
        </p:spPr>
        <p:txBody>
          <a:bodyPr wrap="square" rtlCol="0">
            <a:spAutoFit/>
          </a:bodyPr>
          <a:lstStyle>
            <a:defPPr>
              <a:defRPr lang="en-US"/>
            </a:defPPr>
            <a:lvl1pPr>
              <a:buFont typeface="+mj-lt"/>
              <a:buNone/>
              <a:defRPr sz="2000">
                <a:solidFill>
                  <a:srgbClr val="FF0000"/>
                </a:solidFill>
                <a:latin typeface="+mj-lt"/>
              </a:defRPr>
            </a:lvl1pPr>
          </a:lstStyle>
          <a:p>
            <a:pPr algn="ctr"/>
            <a:r>
              <a:rPr lang="en-US" sz="2800" dirty="0"/>
              <a:t>Postdocs are counted differently.  </a:t>
            </a:r>
            <a:br>
              <a:rPr lang="en-US" sz="2800" dirty="0"/>
            </a:br>
            <a:r>
              <a:rPr lang="en-US" sz="2800" dirty="0"/>
              <a:t>List the following counts by </a:t>
            </a:r>
            <a:r>
              <a:rPr lang="en-US" sz="2800" b="1" i="1" dirty="0"/>
              <a:t>each major degree type</a:t>
            </a:r>
          </a:p>
        </p:txBody>
      </p:sp>
      <p:cxnSp>
        <p:nvCxnSpPr>
          <p:cNvPr id="6" name="Straight Arrow Connector 5"/>
          <p:cNvCxnSpPr/>
          <p:nvPr/>
        </p:nvCxnSpPr>
        <p:spPr>
          <a:xfrm>
            <a:off x="4394714" y="1870129"/>
            <a:ext cx="0" cy="360218"/>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a:off x="5909478" y="1870129"/>
            <a:ext cx="0" cy="360218"/>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7179477" y="1870129"/>
            <a:ext cx="0" cy="360218"/>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8431005" y="1870129"/>
            <a:ext cx="0" cy="360218"/>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10421441" y="1870129"/>
            <a:ext cx="0" cy="360218"/>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05745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37585"/>
            <a:ext cx="10972800" cy="958432"/>
          </a:xfrm>
        </p:spPr>
        <p:txBody>
          <a:bodyPr>
            <a:normAutofit/>
          </a:bodyPr>
          <a:lstStyle/>
          <a:p>
            <a:r>
              <a:rPr lang="en-US" sz="4400" dirty="0">
                <a:solidFill>
                  <a:schemeClr val="tx1"/>
                </a:solidFill>
                <a:latin typeface="+mj-lt"/>
              </a:rPr>
              <a:t>Tables 6b, Part II. Characteristics - </a:t>
            </a:r>
            <a:r>
              <a:rPr lang="en-US" sz="4400" dirty="0">
                <a:solidFill>
                  <a:srgbClr val="FFFF00"/>
                </a:solidFill>
                <a:latin typeface="+mj-lt"/>
              </a:rPr>
              <a:t>Postdocs</a:t>
            </a:r>
          </a:p>
        </p:txBody>
      </p:sp>
      <p:sp>
        <p:nvSpPr>
          <p:cNvPr id="6" name="TextBox 5"/>
          <p:cNvSpPr txBox="1"/>
          <p:nvPr/>
        </p:nvSpPr>
        <p:spPr>
          <a:xfrm>
            <a:off x="4235935" y="4516393"/>
            <a:ext cx="1860065" cy="1323439"/>
          </a:xfrm>
          <a:prstGeom prst="rect">
            <a:avLst/>
          </a:prstGeom>
          <a:solidFill>
            <a:schemeClr val="tx1"/>
          </a:solidFill>
          <a:ln>
            <a:solidFill>
              <a:schemeClr val="tx1"/>
            </a:solidFill>
          </a:ln>
        </p:spPr>
        <p:txBody>
          <a:bodyPr wrap="square" rtlCol="0">
            <a:spAutoFit/>
          </a:bodyPr>
          <a:lstStyle>
            <a:defPPr>
              <a:defRPr lang="en-US"/>
            </a:defPPr>
            <a:lvl1pPr>
              <a:buFont typeface="+mj-lt"/>
              <a:buNone/>
              <a:defRPr sz="2000">
                <a:solidFill>
                  <a:srgbClr val="FF0000"/>
                </a:solidFill>
                <a:latin typeface="+mj-lt"/>
              </a:defRPr>
            </a:lvl1pPr>
          </a:lstStyle>
          <a:p>
            <a:pPr algn="ctr"/>
            <a:r>
              <a:rPr lang="en-US" dirty="0"/>
              <a:t>Mean Number of First-Author Publications (range)</a:t>
            </a:r>
          </a:p>
        </p:txBody>
      </p:sp>
      <p:sp>
        <p:nvSpPr>
          <p:cNvPr id="7" name="TextBox 6"/>
          <p:cNvSpPr txBox="1"/>
          <p:nvPr/>
        </p:nvSpPr>
        <p:spPr>
          <a:xfrm>
            <a:off x="1448986" y="4516394"/>
            <a:ext cx="2050671" cy="1323439"/>
          </a:xfrm>
          <a:prstGeom prst="rect">
            <a:avLst/>
          </a:prstGeom>
          <a:solidFill>
            <a:schemeClr val="tx1"/>
          </a:solidFill>
          <a:ln>
            <a:solidFill>
              <a:schemeClr val="tx1"/>
            </a:solidFill>
          </a:ln>
        </p:spPr>
        <p:txBody>
          <a:bodyPr wrap="square" rtlCol="0">
            <a:spAutoFit/>
          </a:bodyPr>
          <a:lstStyle>
            <a:defPPr>
              <a:defRPr lang="en-US"/>
            </a:defPPr>
            <a:lvl1pPr>
              <a:buFont typeface="+mj-lt"/>
              <a:buNone/>
              <a:defRPr sz="2000">
                <a:solidFill>
                  <a:srgbClr val="FF0000"/>
                </a:solidFill>
                <a:latin typeface="+mj-lt"/>
              </a:defRPr>
            </a:lvl1pPr>
          </a:lstStyle>
          <a:p>
            <a:pPr algn="ctr"/>
            <a:r>
              <a:rPr lang="en-US" dirty="0"/>
              <a:t>Mean number of publications</a:t>
            </a:r>
          </a:p>
          <a:p>
            <a:pPr algn="ctr"/>
            <a:r>
              <a:rPr lang="en-US" dirty="0"/>
              <a:t>(range) for each category</a:t>
            </a:r>
          </a:p>
        </p:txBody>
      </p:sp>
      <p:pic>
        <p:nvPicPr>
          <p:cNvPr id="3" name="Picture 2"/>
          <p:cNvPicPr>
            <a:picLocks noChangeAspect="1"/>
          </p:cNvPicPr>
          <p:nvPr/>
        </p:nvPicPr>
        <p:blipFill rotWithShape="1">
          <a:blip r:embed="rId3" cstate="print"/>
          <a:srcRect l="745" t="2531" r="1127" b="3016"/>
          <a:stretch/>
        </p:blipFill>
        <p:spPr>
          <a:xfrm>
            <a:off x="886691" y="1422400"/>
            <a:ext cx="9882910" cy="2909456"/>
          </a:xfrm>
          <a:prstGeom prst="rect">
            <a:avLst/>
          </a:prstGeom>
        </p:spPr>
      </p:pic>
      <p:cxnSp>
        <p:nvCxnSpPr>
          <p:cNvPr id="20" name="Straight Arrow Connector 19"/>
          <p:cNvCxnSpPr/>
          <p:nvPr/>
        </p:nvCxnSpPr>
        <p:spPr>
          <a:xfrm>
            <a:off x="5591532" y="1340632"/>
            <a:ext cx="0" cy="415636"/>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a:off x="4386187" y="1328141"/>
            <a:ext cx="0" cy="415636"/>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6899564" y="1344530"/>
            <a:ext cx="0" cy="415636"/>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a:off x="9748711" y="1344441"/>
            <a:ext cx="0" cy="415636"/>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a:off x="8150547" y="1335740"/>
            <a:ext cx="0" cy="415636"/>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360218" y="2192170"/>
            <a:ext cx="512618" cy="346364"/>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a:off x="373258" y="2641328"/>
            <a:ext cx="512618" cy="346364"/>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672939" y="6036445"/>
            <a:ext cx="10310414" cy="400110"/>
          </a:xfrm>
          <a:prstGeom prst="rect">
            <a:avLst/>
          </a:prstGeom>
          <a:noFill/>
        </p:spPr>
        <p:txBody>
          <a:bodyPr wrap="square" rtlCol="0">
            <a:spAutoFit/>
          </a:bodyPr>
          <a:lstStyle/>
          <a:p>
            <a:r>
              <a:rPr lang="en-US" sz="2000" dirty="0">
                <a:latin typeface="+mj-lt"/>
              </a:rPr>
              <a:t>Similar to Predoc information but adds in </a:t>
            </a:r>
            <a:r>
              <a:rPr lang="en-US" sz="2000" b="1" dirty="0">
                <a:solidFill>
                  <a:srgbClr val="FFFF00"/>
                </a:solidFill>
                <a:latin typeface="+mj-lt"/>
              </a:rPr>
              <a:t>publications</a:t>
            </a:r>
            <a:r>
              <a:rPr lang="en-US" sz="2000" dirty="0">
                <a:solidFill>
                  <a:srgbClr val="FFFF00"/>
                </a:solidFill>
                <a:latin typeface="+mj-lt"/>
              </a:rPr>
              <a:t> </a:t>
            </a:r>
            <a:r>
              <a:rPr lang="en-US" sz="2000" dirty="0">
                <a:latin typeface="+mj-lt"/>
              </a:rPr>
              <a:t>info, </a:t>
            </a:r>
            <a:r>
              <a:rPr lang="en-US" sz="2000" u="sng" dirty="0">
                <a:latin typeface="+mj-lt"/>
              </a:rPr>
              <a:t>no GPA or research experience required</a:t>
            </a:r>
          </a:p>
        </p:txBody>
      </p:sp>
      <p:cxnSp>
        <p:nvCxnSpPr>
          <p:cNvPr id="14" name="Straight Arrow Connector 13">
            <a:extLst>
              <a:ext uri="{FF2B5EF4-FFF2-40B4-BE49-F238E27FC236}">
                <a16:creationId xmlns:a16="http://schemas.microsoft.com/office/drawing/2014/main" id="{EADC20C8-4305-4E0C-B0C4-AFD89C6103CA}"/>
              </a:ext>
            </a:extLst>
          </p:cNvPr>
          <p:cNvCxnSpPr/>
          <p:nvPr/>
        </p:nvCxnSpPr>
        <p:spPr>
          <a:xfrm>
            <a:off x="367146" y="3028636"/>
            <a:ext cx="512618" cy="346364"/>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1816C883-9DE9-499C-B769-29A2667C2112}"/>
              </a:ext>
            </a:extLst>
          </p:cNvPr>
          <p:cNvCxnSpPr/>
          <p:nvPr/>
        </p:nvCxnSpPr>
        <p:spPr>
          <a:xfrm>
            <a:off x="367146" y="3434455"/>
            <a:ext cx="512618" cy="346364"/>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A055E93B-D221-4F86-BA3B-3917EA61BA5F}"/>
              </a:ext>
            </a:extLst>
          </p:cNvPr>
          <p:cNvCxnSpPr/>
          <p:nvPr/>
        </p:nvCxnSpPr>
        <p:spPr>
          <a:xfrm>
            <a:off x="335238" y="3757462"/>
            <a:ext cx="512618" cy="346364"/>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66531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4"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66C0DF4-4418-4660-94A1-E0F328215CDF}"/>
              </a:ext>
            </a:extLst>
          </p:cNvPr>
          <p:cNvPicPr>
            <a:picLocks noChangeAspect="1"/>
          </p:cNvPicPr>
          <p:nvPr/>
        </p:nvPicPr>
        <p:blipFill rotWithShape="1">
          <a:blip r:embed="rId3"/>
          <a:srcRect l="1200" t="2667" r="926" b="1965"/>
          <a:stretch/>
        </p:blipFill>
        <p:spPr>
          <a:xfrm>
            <a:off x="146304" y="2194560"/>
            <a:ext cx="11932920" cy="2487168"/>
          </a:xfrm>
          <a:prstGeom prst="rect">
            <a:avLst/>
          </a:prstGeom>
        </p:spPr>
      </p:pic>
      <p:sp>
        <p:nvSpPr>
          <p:cNvPr id="2" name="Title 1"/>
          <p:cNvSpPr>
            <a:spLocks noGrp="1"/>
          </p:cNvSpPr>
          <p:nvPr>
            <p:ph type="title"/>
          </p:nvPr>
        </p:nvSpPr>
        <p:spPr>
          <a:xfrm>
            <a:off x="526404" y="757476"/>
            <a:ext cx="10972800" cy="958432"/>
          </a:xfrm>
        </p:spPr>
        <p:txBody>
          <a:bodyPr>
            <a:noAutofit/>
          </a:bodyPr>
          <a:lstStyle/>
          <a:p>
            <a:pPr lvl="0" defTabSz="914400">
              <a:lnSpc>
                <a:spcPct val="100000"/>
              </a:lnSpc>
              <a:spcBef>
                <a:spcPts val="0"/>
              </a:spcBef>
            </a:pPr>
            <a:r>
              <a:rPr lang="en-US" sz="4400" dirty="0">
                <a:solidFill>
                  <a:prstClr val="white"/>
                </a:solidFill>
                <a:latin typeface="+mj-lt"/>
                <a:ea typeface="+mn-ea"/>
                <a:cs typeface="+mn-cs"/>
              </a:rPr>
              <a:t>Again, mean across all years for </a:t>
            </a:r>
            <a:r>
              <a:rPr lang="en-US" sz="4400" dirty="0">
                <a:solidFill>
                  <a:srgbClr val="FFFF00"/>
                </a:solidFill>
                <a:latin typeface="+mj-lt"/>
                <a:ea typeface="+mn-ea"/>
                <a:cs typeface="+mn-cs"/>
              </a:rPr>
              <a:t>postdoc</a:t>
            </a:r>
            <a:r>
              <a:rPr lang="en-US" sz="4400" dirty="0">
                <a:solidFill>
                  <a:prstClr val="white"/>
                </a:solidFill>
                <a:latin typeface="+mj-lt"/>
                <a:ea typeface="+mn-ea"/>
                <a:cs typeface="+mn-cs"/>
              </a:rPr>
              <a:t> characteristics</a:t>
            </a:r>
          </a:p>
        </p:txBody>
      </p:sp>
      <p:sp>
        <p:nvSpPr>
          <p:cNvPr id="4" name="Oval 3">
            <a:extLst>
              <a:ext uri="{FF2B5EF4-FFF2-40B4-BE49-F238E27FC236}">
                <a16:creationId xmlns:a16="http://schemas.microsoft.com/office/drawing/2014/main" id="{404FE660-EAD2-4101-822B-0D14A8765EF6}"/>
              </a:ext>
            </a:extLst>
          </p:cNvPr>
          <p:cNvSpPr/>
          <p:nvPr/>
        </p:nvSpPr>
        <p:spPr>
          <a:xfrm>
            <a:off x="371205" y="2265226"/>
            <a:ext cx="2543502" cy="509505"/>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Tree>
    <p:extLst>
      <p:ext uri="{BB962C8B-B14F-4D97-AF65-F5344CB8AC3E}">
        <p14:creationId xmlns:p14="http://schemas.microsoft.com/office/powerpoint/2010/main" val="262810280"/>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2707" y="155561"/>
            <a:ext cx="10972800" cy="958432"/>
          </a:xfrm>
        </p:spPr>
        <p:txBody>
          <a:bodyPr>
            <a:normAutofit/>
          </a:bodyPr>
          <a:lstStyle/>
          <a:p>
            <a:r>
              <a:rPr lang="en-US" sz="4400" dirty="0"/>
              <a:t>Tips to gathering data for Table 6A - </a:t>
            </a:r>
            <a:r>
              <a:rPr lang="en-US" sz="4400" dirty="0">
                <a:solidFill>
                  <a:srgbClr val="FFFF00"/>
                </a:solidFill>
              </a:rPr>
              <a:t>Predocs</a:t>
            </a:r>
          </a:p>
        </p:txBody>
      </p:sp>
      <p:sp>
        <p:nvSpPr>
          <p:cNvPr id="5" name="Content Placeholder 4"/>
          <p:cNvSpPr>
            <a:spLocks noGrp="1"/>
          </p:cNvSpPr>
          <p:nvPr>
            <p:ph idx="1"/>
          </p:nvPr>
        </p:nvSpPr>
        <p:spPr>
          <a:xfrm>
            <a:off x="582707" y="1398849"/>
            <a:ext cx="10972799" cy="4939198"/>
          </a:xfrm>
        </p:spPr>
        <p:txBody>
          <a:bodyPr>
            <a:noAutofit/>
          </a:bodyPr>
          <a:lstStyle/>
          <a:p>
            <a:pPr fontAlgn="ctr"/>
            <a:r>
              <a:rPr lang="en-US" dirty="0">
                <a:solidFill>
                  <a:schemeClr val="tx1"/>
                </a:solidFill>
              </a:rPr>
              <a:t>Contact Training Grant Analyst for 6A </a:t>
            </a:r>
          </a:p>
          <a:p>
            <a:pPr lvl="1" fontAlgn="ctr"/>
            <a:r>
              <a:rPr lang="en-US" dirty="0">
                <a:solidFill>
                  <a:schemeClr val="tx1"/>
                </a:solidFill>
              </a:rPr>
              <a:t>Admissions and acceptance info by dept., ethnicity, degree and institution they received undergrad degree, GPA’s, some disability info, initial placement after they leave such type and institution</a:t>
            </a:r>
          </a:p>
          <a:p>
            <a:pPr marL="0" indent="0" fontAlgn="ctr">
              <a:buNone/>
            </a:pPr>
            <a:r>
              <a:rPr lang="en-US" dirty="0">
                <a:solidFill>
                  <a:srgbClr val="FFFF00"/>
                </a:solidFill>
              </a:rPr>
              <a:t>Or</a:t>
            </a:r>
          </a:p>
          <a:p>
            <a:pPr fontAlgn="ctr"/>
            <a:r>
              <a:rPr lang="en-US" dirty="0">
                <a:solidFill>
                  <a:schemeClr val="tx1"/>
                </a:solidFill>
              </a:rPr>
              <a:t>Contact individual Graduate departments such as Biomedical Sciences, etc.  </a:t>
            </a:r>
          </a:p>
          <a:p>
            <a:pPr lvl="1" fontAlgn="ctr"/>
            <a:r>
              <a:rPr lang="en-US" dirty="0">
                <a:solidFill>
                  <a:schemeClr val="tx1"/>
                </a:solidFill>
              </a:rPr>
              <a:t>List of Graduate coordinators on Blink: </a:t>
            </a:r>
          </a:p>
          <a:p>
            <a:pPr lvl="1" fontAlgn="ctr"/>
            <a:r>
              <a:rPr lang="en-US" sz="1800" u="sng" dirty="0">
                <a:solidFill>
                  <a:srgbClr val="FFFF00"/>
                </a:solidFill>
              </a:rPr>
              <a:t>https://ga.ucsd.edu/a/grad_dept_prog_contacts</a:t>
            </a:r>
          </a:p>
        </p:txBody>
      </p:sp>
    </p:spTree>
    <p:extLst>
      <p:ext uri="{BB962C8B-B14F-4D97-AF65-F5344CB8AC3E}">
        <p14:creationId xmlns:p14="http://schemas.microsoft.com/office/powerpoint/2010/main" val="1003780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90650" y="26112"/>
            <a:ext cx="10515600" cy="1325563"/>
          </a:xfrm>
        </p:spPr>
        <p:txBody>
          <a:bodyPr>
            <a:noAutofit/>
          </a:bodyPr>
          <a:lstStyle/>
          <a:p>
            <a:r>
              <a:rPr lang="en-US" sz="4400" dirty="0">
                <a:solidFill>
                  <a:schemeClr val="tx1"/>
                </a:solidFill>
                <a:latin typeface="+mj-lt"/>
              </a:rPr>
              <a:t>Types of Training Grants @ UCSD</a:t>
            </a:r>
          </a:p>
        </p:txBody>
      </p:sp>
      <p:pic>
        <p:nvPicPr>
          <p:cNvPr id="4" name="Picture 3"/>
          <p:cNvPicPr>
            <a:picLocks noChangeAspect="1"/>
          </p:cNvPicPr>
          <p:nvPr/>
        </p:nvPicPr>
        <p:blipFill rotWithShape="1">
          <a:blip r:embed="rId3"/>
          <a:srcRect r="381" b="8993"/>
          <a:stretch/>
        </p:blipFill>
        <p:spPr>
          <a:xfrm>
            <a:off x="696796" y="1219200"/>
            <a:ext cx="10542011" cy="5131724"/>
          </a:xfrm>
          <a:prstGeom prst="rect">
            <a:avLst/>
          </a:prstGeom>
        </p:spPr>
      </p:pic>
    </p:spTree>
    <p:extLst>
      <p:ext uri="{BB962C8B-B14F-4D97-AF65-F5344CB8AC3E}">
        <p14:creationId xmlns:p14="http://schemas.microsoft.com/office/powerpoint/2010/main" val="1777821928"/>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solidFill>
                  <a:schemeClr val="tx1"/>
                </a:solidFill>
                <a:latin typeface="+mj-lt"/>
              </a:rPr>
              <a:t>Table 6A Predoc – Tableau Reports</a:t>
            </a:r>
          </a:p>
        </p:txBody>
      </p:sp>
      <p:pic>
        <p:nvPicPr>
          <p:cNvPr id="3" name="Picture 2"/>
          <p:cNvPicPr>
            <a:picLocks noChangeAspect="1"/>
          </p:cNvPicPr>
          <p:nvPr/>
        </p:nvPicPr>
        <p:blipFill>
          <a:blip r:embed="rId3"/>
          <a:stretch>
            <a:fillRect/>
          </a:stretch>
        </p:blipFill>
        <p:spPr>
          <a:xfrm>
            <a:off x="1052512" y="1280529"/>
            <a:ext cx="10086975" cy="5267325"/>
          </a:xfrm>
          <a:prstGeom prst="rect">
            <a:avLst/>
          </a:prstGeom>
        </p:spPr>
      </p:pic>
    </p:spTree>
    <p:extLst>
      <p:ext uri="{BB962C8B-B14F-4D97-AF65-F5344CB8AC3E}">
        <p14:creationId xmlns:p14="http://schemas.microsoft.com/office/powerpoint/2010/main" val="3333297605"/>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New </a:t>
            </a:r>
            <a:r>
              <a:rPr lang="en-US" dirty="0">
                <a:solidFill>
                  <a:schemeClr val="tx1"/>
                </a:solidFill>
              </a:rPr>
              <a:t>Data Table </a:t>
            </a:r>
            <a:r>
              <a:rPr lang="en-US" dirty="0" smtClean="0">
                <a:solidFill>
                  <a:schemeClr val="tx1"/>
                </a:solidFill>
              </a:rPr>
              <a:t>6A </a:t>
            </a:r>
            <a:r>
              <a:rPr lang="en-US" dirty="0">
                <a:solidFill>
                  <a:schemeClr val="tx1"/>
                </a:solidFill>
              </a:rPr>
              <a:t>Changes</a:t>
            </a:r>
            <a:endParaRPr lang="en-US" dirty="0">
              <a:solidFill>
                <a:srgbClr val="FFFF00"/>
              </a:solidFill>
              <a:latin typeface="+mj-lt"/>
            </a:endParaRPr>
          </a:p>
        </p:txBody>
      </p:sp>
      <p:sp>
        <p:nvSpPr>
          <p:cNvPr id="4" name="Slide Number Placeholder 3"/>
          <p:cNvSpPr>
            <a:spLocks noGrp="1"/>
          </p:cNvSpPr>
          <p:nvPr>
            <p:ph type="sldNum" sz="quarter" idx="12"/>
          </p:nvPr>
        </p:nvSpPr>
        <p:spPr/>
        <p:txBody>
          <a:bodyPr/>
          <a:lstStyle/>
          <a:p>
            <a:fld id="{4B72C52A-5129-4F55-81A9-7734A419C134}" type="slidenum">
              <a:rPr lang="en-US" smtClean="0"/>
              <a:t>111</a:t>
            </a:fld>
            <a:endParaRPr lang="en-US" dirty="0"/>
          </a:p>
        </p:txBody>
      </p:sp>
      <p:sp>
        <p:nvSpPr>
          <p:cNvPr id="3" name="Rectangle 2"/>
          <p:cNvSpPr/>
          <p:nvPr/>
        </p:nvSpPr>
        <p:spPr>
          <a:xfrm>
            <a:off x="974667" y="1574230"/>
            <a:ext cx="10242665" cy="2062103"/>
          </a:xfrm>
          <a:prstGeom prst="rect">
            <a:avLst/>
          </a:prstGeom>
        </p:spPr>
        <p:txBody>
          <a:bodyPr wrap="square">
            <a:spAutoFit/>
          </a:bodyPr>
          <a:lstStyle/>
          <a:p>
            <a:r>
              <a:rPr lang="en-US" sz="3200" dirty="0" smtClean="0"/>
              <a:t>Definition of Diversity Changed</a:t>
            </a:r>
          </a:p>
          <a:p>
            <a:r>
              <a:rPr lang="en-US" sz="3200" u="sng" dirty="0" smtClean="0">
                <a:hlinkClick r:id="rId3" tooltip="https://grants.nih.gov/grants/guide/notice-files/NOT-OD-20-031.html"/>
              </a:rPr>
              <a:t>NIH’s </a:t>
            </a:r>
            <a:r>
              <a:rPr lang="en-US" sz="3200" u="sng" dirty="0">
                <a:hlinkClick r:id="rId3" tooltip="https://grants.nih.gov/grants/guide/notice-files/NOT-OD-20-031.html"/>
              </a:rPr>
              <a:t>Notice of Interest in </a:t>
            </a:r>
            <a:r>
              <a:rPr lang="en-US" sz="3200" u="sng" dirty="0" smtClean="0">
                <a:hlinkClick r:id="rId3" tooltip="https://grants.nih.gov/grants/guide/notice-files/NOT-OD-20-031.html"/>
              </a:rPr>
              <a:t>Diversity</a:t>
            </a:r>
            <a:endParaRPr lang="en-US" sz="3200" dirty="0" smtClean="0"/>
          </a:p>
          <a:p>
            <a:endParaRPr lang="en-US" sz="3200" dirty="0"/>
          </a:p>
          <a:p>
            <a:endParaRPr lang="en-US" sz="3200" b="1" dirty="0"/>
          </a:p>
        </p:txBody>
      </p:sp>
      <p:sp>
        <p:nvSpPr>
          <p:cNvPr id="5" name="Rectangle 4"/>
          <p:cNvSpPr/>
          <p:nvPr/>
        </p:nvSpPr>
        <p:spPr>
          <a:xfrm>
            <a:off x="974667" y="6332574"/>
            <a:ext cx="6713395" cy="369332"/>
          </a:xfrm>
          <a:prstGeom prst="rect">
            <a:avLst/>
          </a:prstGeom>
        </p:spPr>
        <p:txBody>
          <a:bodyPr wrap="square">
            <a:spAutoFit/>
          </a:bodyPr>
          <a:lstStyle/>
          <a:p>
            <a:r>
              <a:rPr lang="en-US" dirty="0"/>
              <a:t>https://grants.nih.gov/grants/guide/notice-files/NOT-OD-20-031.html</a:t>
            </a:r>
          </a:p>
        </p:txBody>
      </p:sp>
      <p:pic>
        <p:nvPicPr>
          <p:cNvPr id="6" name="Picture 5"/>
          <p:cNvPicPr>
            <a:picLocks noChangeAspect="1"/>
          </p:cNvPicPr>
          <p:nvPr/>
        </p:nvPicPr>
        <p:blipFill>
          <a:blip r:embed="rId4"/>
          <a:stretch>
            <a:fillRect/>
          </a:stretch>
        </p:blipFill>
        <p:spPr>
          <a:xfrm>
            <a:off x="974377" y="2706445"/>
            <a:ext cx="9007823" cy="3606603"/>
          </a:xfrm>
          <a:prstGeom prst="rect">
            <a:avLst/>
          </a:prstGeom>
        </p:spPr>
      </p:pic>
    </p:spTree>
    <p:extLst>
      <p:ext uri="{BB962C8B-B14F-4D97-AF65-F5344CB8AC3E}">
        <p14:creationId xmlns:p14="http://schemas.microsoft.com/office/powerpoint/2010/main" val="1842505683"/>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New </a:t>
            </a:r>
            <a:r>
              <a:rPr lang="en-US" dirty="0">
                <a:solidFill>
                  <a:schemeClr val="tx1"/>
                </a:solidFill>
              </a:rPr>
              <a:t>Data Table </a:t>
            </a:r>
            <a:r>
              <a:rPr lang="en-US" dirty="0" smtClean="0">
                <a:solidFill>
                  <a:schemeClr val="tx1"/>
                </a:solidFill>
              </a:rPr>
              <a:t>6A </a:t>
            </a:r>
            <a:r>
              <a:rPr lang="en-US" dirty="0">
                <a:solidFill>
                  <a:schemeClr val="tx1"/>
                </a:solidFill>
              </a:rPr>
              <a:t>Changes</a:t>
            </a:r>
            <a:endParaRPr lang="en-US" dirty="0">
              <a:solidFill>
                <a:srgbClr val="FFFF00"/>
              </a:solidFill>
              <a:latin typeface="+mj-lt"/>
            </a:endParaRPr>
          </a:p>
        </p:txBody>
      </p:sp>
      <p:sp>
        <p:nvSpPr>
          <p:cNvPr id="4" name="Slide Number Placeholder 3"/>
          <p:cNvSpPr>
            <a:spLocks noGrp="1"/>
          </p:cNvSpPr>
          <p:nvPr>
            <p:ph type="sldNum" sz="quarter" idx="12"/>
          </p:nvPr>
        </p:nvSpPr>
        <p:spPr/>
        <p:txBody>
          <a:bodyPr/>
          <a:lstStyle/>
          <a:p>
            <a:fld id="{4B72C52A-5129-4F55-81A9-7734A419C134}" type="slidenum">
              <a:rPr lang="en-US" smtClean="0"/>
              <a:t>112</a:t>
            </a:fld>
            <a:endParaRPr lang="en-US" dirty="0"/>
          </a:p>
        </p:txBody>
      </p:sp>
      <p:sp>
        <p:nvSpPr>
          <p:cNvPr id="3" name="Rectangle 2"/>
          <p:cNvSpPr/>
          <p:nvPr/>
        </p:nvSpPr>
        <p:spPr>
          <a:xfrm>
            <a:off x="974667" y="1829755"/>
            <a:ext cx="10242665" cy="2062103"/>
          </a:xfrm>
          <a:prstGeom prst="rect">
            <a:avLst/>
          </a:prstGeom>
        </p:spPr>
        <p:txBody>
          <a:bodyPr wrap="square">
            <a:spAutoFit/>
          </a:bodyPr>
          <a:lstStyle/>
          <a:p>
            <a:r>
              <a:rPr lang="en-US" sz="3200" dirty="0" smtClean="0"/>
              <a:t>If </a:t>
            </a:r>
            <a:r>
              <a:rPr lang="en-US" sz="3200" dirty="0"/>
              <a:t>the participating departments, divisions, or programs do </a:t>
            </a:r>
            <a:r>
              <a:rPr lang="en-US" sz="3200" dirty="0">
                <a:solidFill>
                  <a:srgbClr val="FFFF00"/>
                </a:solidFill>
              </a:rPr>
              <a:t>not</a:t>
            </a:r>
            <a:r>
              <a:rPr lang="en-US" sz="3200" dirty="0"/>
              <a:t> collect information on all the groups identified in NIH’s Notice of Interest in Diversity, </a:t>
            </a:r>
            <a:r>
              <a:rPr lang="en-US" sz="3200" i="1" dirty="0"/>
              <a:t>enter data on the groups for which information is </a:t>
            </a:r>
            <a:r>
              <a:rPr lang="en-US" sz="3200" i="1" dirty="0" smtClean="0"/>
              <a:t>available</a:t>
            </a:r>
            <a:endParaRPr lang="en-US" sz="3200" i="1" dirty="0"/>
          </a:p>
        </p:txBody>
      </p:sp>
      <p:sp>
        <p:nvSpPr>
          <p:cNvPr id="5" name="Rectangle 4"/>
          <p:cNvSpPr/>
          <p:nvPr/>
        </p:nvSpPr>
        <p:spPr>
          <a:xfrm>
            <a:off x="974667" y="6008369"/>
            <a:ext cx="6713395" cy="369332"/>
          </a:xfrm>
          <a:prstGeom prst="rect">
            <a:avLst/>
          </a:prstGeom>
        </p:spPr>
        <p:txBody>
          <a:bodyPr wrap="square">
            <a:spAutoFit/>
          </a:bodyPr>
          <a:lstStyle/>
          <a:p>
            <a:r>
              <a:rPr lang="en-US" dirty="0"/>
              <a:t>https://grants.nih.gov/grants/guide/notice-files/NOT-OD-20-031.html</a:t>
            </a:r>
          </a:p>
        </p:txBody>
      </p:sp>
    </p:spTree>
    <p:extLst>
      <p:ext uri="{BB962C8B-B14F-4D97-AF65-F5344CB8AC3E}">
        <p14:creationId xmlns:p14="http://schemas.microsoft.com/office/powerpoint/2010/main" val="1565145909"/>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New </a:t>
            </a:r>
            <a:r>
              <a:rPr lang="en-US" dirty="0">
                <a:solidFill>
                  <a:schemeClr val="tx1"/>
                </a:solidFill>
              </a:rPr>
              <a:t>Data Table </a:t>
            </a:r>
            <a:r>
              <a:rPr lang="en-US" dirty="0" smtClean="0">
                <a:solidFill>
                  <a:srgbClr val="FFFF00"/>
                </a:solidFill>
              </a:rPr>
              <a:t>A</a:t>
            </a:r>
            <a:r>
              <a:rPr lang="en-US" dirty="0" smtClean="0">
                <a:solidFill>
                  <a:schemeClr val="tx1"/>
                </a:solidFill>
              </a:rPr>
              <a:t> Changes</a:t>
            </a:r>
            <a:endParaRPr lang="en-US" dirty="0">
              <a:solidFill>
                <a:srgbClr val="FFFF00"/>
              </a:solidFill>
              <a:latin typeface="+mj-lt"/>
            </a:endParaRPr>
          </a:p>
        </p:txBody>
      </p:sp>
      <p:sp>
        <p:nvSpPr>
          <p:cNvPr id="4" name="Slide Number Placeholder 3"/>
          <p:cNvSpPr>
            <a:spLocks noGrp="1"/>
          </p:cNvSpPr>
          <p:nvPr>
            <p:ph type="sldNum" sz="quarter" idx="12"/>
          </p:nvPr>
        </p:nvSpPr>
        <p:spPr/>
        <p:txBody>
          <a:bodyPr/>
          <a:lstStyle/>
          <a:p>
            <a:fld id="{4B72C52A-5129-4F55-81A9-7734A419C134}" type="slidenum">
              <a:rPr lang="en-US" smtClean="0"/>
              <a:t>113</a:t>
            </a:fld>
            <a:endParaRPr lang="en-US" dirty="0"/>
          </a:p>
        </p:txBody>
      </p:sp>
      <p:sp>
        <p:nvSpPr>
          <p:cNvPr id="3" name="Rectangle 2"/>
          <p:cNvSpPr/>
          <p:nvPr/>
        </p:nvSpPr>
        <p:spPr>
          <a:xfrm>
            <a:off x="974667" y="1690688"/>
            <a:ext cx="10242665" cy="2554545"/>
          </a:xfrm>
          <a:prstGeom prst="rect">
            <a:avLst/>
          </a:prstGeom>
        </p:spPr>
        <p:txBody>
          <a:bodyPr wrap="square">
            <a:spAutoFit/>
          </a:bodyPr>
          <a:lstStyle/>
          <a:p>
            <a:r>
              <a:rPr lang="en-US" sz="3200" b="1" dirty="0" smtClean="0">
                <a:solidFill>
                  <a:srgbClr val="FFFF00"/>
                </a:solidFill>
                <a:latin typeface="+mj-lt"/>
              </a:rPr>
              <a:t>NIGMS</a:t>
            </a:r>
            <a:r>
              <a:rPr lang="en-US" sz="3200" b="1" dirty="0" smtClean="0">
                <a:latin typeface="+mj-lt"/>
              </a:rPr>
              <a:t> only - </a:t>
            </a:r>
            <a:r>
              <a:rPr lang="en-US" sz="3200" b="1" dirty="0">
                <a:latin typeface="+mj-lt"/>
              </a:rPr>
              <a:t>Table A</a:t>
            </a:r>
            <a:endParaRPr lang="en-US" sz="3200" b="1" dirty="0" smtClean="0">
              <a:latin typeface="+mj-lt"/>
            </a:endParaRPr>
          </a:p>
          <a:p>
            <a:r>
              <a:rPr lang="en-US" sz="3200" b="1" dirty="0">
                <a:latin typeface="+mj-lt"/>
              </a:rPr>
              <a:t>Part </a:t>
            </a:r>
            <a:r>
              <a:rPr lang="en-US" sz="3200" b="1" dirty="0" err="1">
                <a:latin typeface="+mj-lt"/>
              </a:rPr>
              <a:t>Ia</a:t>
            </a:r>
            <a:r>
              <a:rPr lang="en-US" sz="3200" b="1" dirty="0">
                <a:latin typeface="+mj-lt"/>
              </a:rPr>
              <a:t>: Numbers and Characteristics of </a:t>
            </a:r>
            <a:r>
              <a:rPr lang="en-US" sz="3200" b="1" dirty="0">
                <a:solidFill>
                  <a:srgbClr val="FFFF00"/>
                </a:solidFill>
                <a:latin typeface="+mj-lt"/>
              </a:rPr>
              <a:t>Applicants</a:t>
            </a:r>
          </a:p>
          <a:p>
            <a:r>
              <a:rPr lang="en-US" sz="3200" b="1" dirty="0" smtClean="0">
                <a:latin typeface="+mj-lt"/>
              </a:rPr>
              <a:t>Part </a:t>
            </a:r>
            <a:r>
              <a:rPr lang="en-US" sz="3200" b="1" dirty="0" err="1">
                <a:latin typeface="+mj-lt"/>
              </a:rPr>
              <a:t>IIa</a:t>
            </a:r>
            <a:r>
              <a:rPr lang="en-US" sz="3200" b="1" dirty="0">
                <a:latin typeface="+mj-lt"/>
              </a:rPr>
              <a:t>: Numbers and Characteristics of </a:t>
            </a:r>
            <a:r>
              <a:rPr lang="en-US" sz="3200" b="1" dirty="0">
                <a:solidFill>
                  <a:srgbClr val="FFFF00"/>
                </a:solidFill>
                <a:latin typeface="+mj-lt"/>
              </a:rPr>
              <a:t>Admitted </a:t>
            </a:r>
            <a:r>
              <a:rPr lang="en-US" sz="3200" b="1" dirty="0" smtClean="0">
                <a:solidFill>
                  <a:srgbClr val="FFFF00"/>
                </a:solidFill>
                <a:latin typeface="+mj-lt"/>
              </a:rPr>
              <a:t>Individuals</a:t>
            </a:r>
          </a:p>
          <a:p>
            <a:r>
              <a:rPr lang="en-US" sz="3200" b="1" dirty="0" smtClean="0">
                <a:latin typeface="+mj-lt"/>
              </a:rPr>
              <a:t>Part </a:t>
            </a:r>
            <a:r>
              <a:rPr lang="en-US" sz="3200" b="1" dirty="0" err="1">
                <a:latin typeface="+mj-lt"/>
              </a:rPr>
              <a:t>IIIa</a:t>
            </a:r>
            <a:r>
              <a:rPr lang="en-US" sz="3200" b="1" dirty="0">
                <a:latin typeface="+mj-lt"/>
              </a:rPr>
              <a:t>: Numbers and Characteristics of </a:t>
            </a:r>
            <a:r>
              <a:rPr lang="en-US" sz="3200" b="1" dirty="0" err="1">
                <a:solidFill>
                  <a:srgbClr val="FFFF00"/>
                </a:solidFill>
                <a:latin typeface="+mj-lt"/>
              </a:rPr>
              <a:t>Matriculants</a:t>
            </a:r>
            <a:r>
              <a:rPr lang="en-US" sz="3200" b="1" dirty="0">
                <a:latin typeface="+mj-lt"/>
              </a:rPr>
              <a:t> </a:t>
            </a:r>
            <a:endParaRPr lang="en-US" sz="3200" b="1" dirty="0" smtClean="0">
              <a:latin typeface="+mj-lt"/>
            </a:endParaRPr>
          </a:p>
          <a:p>
            <a:r>
              <a:rPr lang="en-US" sz="3200" b="1" dirty="0">
                <a:latin typeface="+mj-lt"/>
              </a:rPr>
              <a:t>Part </a:t>
            </a:r>
            <a:r>
              <a:rPr lang="en-US" sz="3200" b="1" dirty="0" err="1">
                <a:latin typeface="+mj-lt"/>
              </a:rPr>
              <a:t>IIb</a:t>
            </a:r>
            <a:r>
              <a:rPr lang="en-US" sz="3200" b="1" dirty="0">
                <a:latin typeface="+mj-lt"/>
              </a:rPr>
              <a:t>: Admitted </a:t>
            </a:r>
            <a:r>
              <a:rPr lang="en-US" sz="3200" b="1" dirty="0">
                <a:solidFill>
                  <a:srgbClr val="FFFF00"/>
                </a:solidFill>
                <a:latin typeface="+mj-lt"/>
              </a:rPr>
              <a:t>Individuals Across </a:t>
            </a:r>
            <a:r>
              <a:rPr lang="en-US" sz="3200" b="1" dirty="0" smtClean="0">
                <a:solidFill>
                  <a:srgbClr val="FFFF00"/>
                </a:solidFill>
                <a:latin typeface="+mj-lt"/>
              </a:rPr>
              <a:t>Departments</a:t>
            </a:r>
          </a:p>
        </p:txBody>
      </p:sp>
      <p:sp>
        <p:nvSpPr>
          <p:cNvPr id="5" name="Rectangle 4"/>
          <p:cNvSpPr/>
          <p:nvPr/>
        </p:nvSpPr>
        <p:spPr>
          <a:xfrm>
            <a:off x="974667" y="6008369"/>
            <a:ext cx="9678537" cy="369332"/>
          </a:xfrm>
          <a:prstGeom prst="rect">
            <a:avLst/>
          </a:prstGeom>
        </p:spPr>
        <p:txBody>
          <a:bodyPr wrap="square">
            <a:spAutoFit/>
          </a:bodyPr>
          <a:lstStyle/>
          <a:p>
            <a:r>
              <a:rPr lang="en-US" dirty="0"/>
              <a:t>https://www.nigms.nih.gov/training/instpredoc/Pages/predoctoral-nih-data-tables-data-formats.aspx</a:t>
            </a:r>
            <a:endParaRPr lang="en-US" dirty="0"/>
          </a:p>
        </p:txBody>
      </p:sp>
      <p:sp>
        <p:nvSpPr>
          <p:cNvPr id="6" name="Rectangle 5"/>
          <p:cNvSpPr/>
          <p:nvPr/>
        </p:nvSpPr>
        <p:spPr>
          <a:xfrm>
            <a:off x="974667" y="4634049"/>
            <a:ext cx="9966664" cy="1200329"/>
          </a:xfrm>
          <a:prstGeom prst="rect">
            <a:avLst/>
          </a:prstGeom>
        </p:spPr>
        <p:txBody>
          <a:bodyPr wrap="square">
            <a:spAutoFit/>
          </a:bodyPr>
          <a:lstStyle/>
          <a:p>
            <a:r>
              <a:rPr lang="en-US" dirty="0"/>
              <a:t>The suggested Format Table A should be combined with the other required attachments (such as the Recruitment Plan to Enhance Diversity, Trainee Retention Plan, etc.) and uploaded to “Other Project Information” of the PHS 398 Research Training Program Plan Forms F and </a:t>
            </a:r>
            <a:r>
              <a:rPr lang="en-US" b="1" dirty="0">
                <a:solidFill>
                  <a:srgbClr val="FFFF00"/>
                </a:solidFill>
              </a:rPr>
              <a:t>must</a:t>
            </a:r>
            <a:r>
              <a:rPr lang="en-US" dirty="0"/>
              <a:t> not be included in the Data Table </a:t>
            </a:r>
            <a:r>
              <a:rPr lang="en-US" dirty="0" smtClean="0"/>
              <a:t>section</a:t>
            </a:r>
            <a:endParaRPr lang="en-US" sz="3200" dirty="0"/>
          </a:p>
        </p:txBody>
      </p:sp>
    </p:spTree>
    <p:extLst>
      <p:ext uri="{BB962C8B-B14F-4D97-AF65-F5344CB8AC3E}">
        <p14:creationId xmlns:p14="http://schemas.microsoft.com/office/powerpoint/2010/main" val="4084300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New </a:t>
            </a:r>
            <a:r>
              <a:rPr lang="en-US" dirty="0">
                <a:solidFill>
                  <a:schemeClr val="tx1"/>
                </a:solidFill>
              </a:rPr>
              <a:t>Data Table </a:t>
            </a:r>
            <a:r>
              <a:rPr lang="en-US" dirty="0" smtClean="0">
                <a:solidFill>
                  <a:srgbClr val="FFFF00"/>
                </a:solidFill>
              </a:rPr>
              <a:t>A</a:t>
            </a:r>
            <a:r>
              <a:rPr lang="en-US" dirty="0" smtClean="0">
                <a:solidFill>
                  <a:schemeClr val="tx1"/>
                </a:solidFill>
              </a:rPr>
              <a:t> Changes</a:t>
            </a:r>
            <a:endParaRPr lang="en-US" dirty="0">
              <a:solidFill>
                <a:srgbClr val="FFFF00"/>
              </a:solidFill>
              <a:latin typeface="+mj-lt"/>
            </a:endParaRPr>
          </a:p>
        </p:txBody>
      </p:sp>
      <p:sp>
        <p:nvSpPr>
          <p:cNvPr id="4" name="Slide Number Placeholder 3"/>
          <p:cNvSpPr>
            <a:spLocks noGrp="1"/>
          </p:cNvSpPr>
          <p:nvPr>
            <p:ph type="sldNum" sz="quarter" idx="12"/>
          </p:nvPr>
        </p:nvSpPr>
        <p:spPr/>
        <p:txBody>
          <a:bodyPr/>
          <a:lstStyle/>
          <a:p>
            <a:fld id="{4B72C52A-5129-4F55-81A9-7734A419C134}" type="slidenum">
              <a:rPr lang="en-US" smtClean="0"/>
              <a:t>114</a:t>
            </a:fld>
            <a:endParaRPr lang="en-US" dirty="0"/>
          </a:p>
        </p:txBody>
      </p:sp>
      <p:sp>
        <p:nvSpPr>
          <p:cNvPr id="5" name="Rectangle 4"/>
          <p:cNvSpPr/>
          <p:nvPr/>
        </p:nvSpPr>
        <p:spPr>
          <a:xfrm>
            <a:off x="303663" y="5823703"/>
            <a:ext cx="9678537" cy="369332"/>
          </a:xfrm>
          <a:prstGeom prst="rect">
            <a:avLst/>
          </a:prstGeom>
        </p:spPr>
        <p:txBody>
          <a:bodyPr wrap="square">
            <a:spAutoFit/>
          </a:bodyPr>
          <a:lstStyle/>
          <a:p>
            <a:r>
              <a:rPr lang="en-US" dirty="0"/>
              <a:t>https://www.nigms.nih.gov/training/instpredoc/Pages/predoctoral-nih-data-tables-data-formats.aspx</a:t>
            </a:r>
            <a:endParaRPr lang="en-US" dirty="0"/>
          </a:p>
        </p:txBody>
      </p:sp>
      <p:pic>
        <p:nvPicPr>
          <p:cNvPr id="7" name="Picture 6"/>
          <p:cNvPicPr>
            <a:picLocks noChangeAspect="1"/>
          </p:cNvPicPr>
          <p:nvPr/>
        </p:nvPicPr>
        <p:blipFill rotWithShape="1">
          <a:blip r:embed="rId3"/>
          <a:srcRect l="769" r="409" b="1497"/>
          <a:stretch/>
        </p:blipFill>
        <p:spPr>
          <a:xfrm>
            <a:off x="417250" y="1619250"/>
            <a:ext cx="11398929" cy="3565309"/>
          </a:xfrm>
          <a:prstGeom prst="rect">
            <a:avLst/>
          </a:prstGeom>
        </p:spPr>
      </p:pic>
    </p:spTree>
    <p:extLst>
      <p:ext uri="{BB962C8B-B14F-4D97-AF65-F5344CB8AC3E}">
        <p14:creationId xmlns:p14="http://schemas.microsoft.com/office/powerpoint/2010/main" val="124961568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2707" y="0"/>
            <a:ext cx="10972800" cy="958432"/>
          </a:xfrm>
        </p:spPr>
        <p:txBody>
          <a:bodyPr>
            <a:normAutofit/>
          </a:bodyPr>
          <a:lstStyle/>
          <a:p>
            <a:r>
              <a:rPr lang="en-US" sz="4400" dirty="0">
                <a:solidFill>
                  <a:schemeClr val="tx1"/>
                </a:solidFill>
                <a:latin typeface="+mj-lt"/>
              </a:rPr>
              <a:t>Tips to gathering data for - Table 6B - </a:t>
            </a:r>
            <a:r>
              <a:rPr lang="en-US" sz="4400" dirty="0">
                <a:solidFill>
                  <a:srgbClr val="FFFF00"/>
                </a:solidFill>
                <a:latin typeface="+mj-lt"/>
              </a:rPr>
              <a:t>Postdocs</a:t>
            </a:r>
            <a:endParaRPr lang="en-US" sz="4400" dirty="0">
              <a:latin typeface="+mj-lt"/>
            </a:endParaRPr>
          </a:p>
        </p:txBody>
      </p:sp>
      <p:sp>
        <p:nvSpPr>
          <p:cNvPr id="4" name="TextBox 3"/>
          <p:cNvSpPr txBox="1"/>
          <p:nvPr/>
        </p:nvSpPr>
        <p:spPr>
          <a:xfrm>
            <a:off x="582707" y="6308561"/>
            <a:ext cx="9762565" cy="369332"/>
          </a:xfrm>
          <a:prstGeom prst="rect">
            <a:avLst/>
          </a:prstGeom>
          <a:noFill/>
        </p:spPr>
        <p:txBody>
          <a:bodyPr wrap="square" rtlCol="0">
            <a:spAutoFit/>
          </a:bodyPr>
          <a:lstStyle/>
          <a:p>
            <a:r>
              <a:rPr lang="en-US" u="sng" dirty="0">
                <a:solidFill>
                  <a:srgbClr val="FFFF00"/>
                </a:solidFill>
                <a:latin typeface="+mj-lt"/>
              </a:rPr>
              <a:t>https://pulse.ucsd.edu/departments/research-service-core/training-grants/Pages/default.aspx</a:t>
            </a:r>
          </a:p>
        </p:txBody>
      </p:sp>
      <p:sp>
        <p:nvSpPr>
          <p:cNvPr id="6" name="Freeform 5"/>
          <p:cNvSpPr/>
          <p:nvPr/>
        </p:nvSpPr>
        <p:spPr>
          <a:xfrm>
            <a:off x="1024375" y="1366106"/>
            <a:ext cx="3155652" cy="1209600"/>
          </a:xfrm>
          <a:custGeom>
            <a:avLst/>
            <a:gdLst>
              <a:gd name="connsiteX0" fmla="*/ 0 w 3155652"/>
              <a:gd name="connsiteY0" fmla="*/ 0 h 1209600"/>
              <a:gd name="connsiteX1" fmla="*/ 3155652 w 3155652"/>
              <a:gd name="connsiteY1" fmla="*/ 0 h 1209600"/>
              <a:gd name="connsiteX2" fmla="*/ 3155652 w 3155652"/>
              <a:gd name="connsiteY2" fmla="*/ 1209600 h 1209600"/>
              <a:gd name="connsiteX3" fmla="*/ 0 w 3155652"/>
              <a:gd name="connsiteY3" fmla="*/ 1209600 h 1209600"/>
              <a:gd name="connsiteX4" fmla="*/ 0 w 3155652"/>
              <a:gd name="connsiteY4" fmla="*/ 0 h 12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5652" h="1209600">
                <a:moveTo>
                  <a:pt x="0" y="0"/>
                </a:moveTo>
                <a:lnTo>
                  <a:pt x="3155652" y="0"/>
                </a:lnTo>
                <a:lnTo>
                  <a:pt x="3155652" y="1209600"/>
                </a:lnTo>
                <a:lnTo>
                  <a:pt x="0" y="1209600"/>
                </a:lnTo>
                <a:lnTo>
                  <a:pt x="0" y="0"/>
                </a:lnTo>
                <a:close/>
              </a:path>
            </a:pathLst>
          </a:cu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n-US" sz="2400" b="1" dirty="0">
                <a:solidFill>
                  <a:schemeClr val="bg1"/>
                </a:solidFill>
                <a:latin typeface="+mj-lt"/>
              </a:rPr>
              <a:t>Office of Postdoc </a:t>
            </a:r>
            <a:r>
              <a:rPr lang="en-US" sz="2400" b="1" kern="1200" dirty="0">
                <a:solidFill>
                  <a:schemeClr val="bg1"/>
                </a:solidFill>
                <a:latin typeface="+mj-lt"/>
              </a:rPr>
              <a:t>and Visiting Scholar Office (Research Affairs)</a:t>
            </a:r>
          </a:p>
        </p:txBody>
      </p:sp>
      <p:sp>
        <p:nvSpPr>
          <p:cNvPr id="7" name="Freeform 6"/>
          <p:cNvSpPr/>
          <p:nvPr/>
        </p:nvSpPr>
        <p:spPr>
          <a:xfrm>
            <a:off x="1024375" y="2603708"/>
            <a:ext cx="3155652" cy="2087579"/>
          </a:xfrm>
          <a:custGeom>
            <a:avLst/>
            <a:gdLst>
              <a:gd name="connsiteX0" fmla="*/ 0 w 3155652"/>
              <a:gd name="connsiteY0" fmla="*/ 0 h 3689280"/>
              <a:gd name="connsiteX1" fmla="*/ 3155652 w 3155652"/>
              <a:gd name="connsiteY1" fmla="*/ 0 h 3689280"/>
              <a:gd name="connsiteX2" fmla="*/ 3155652 w 3155652"/>
              <a:gd name="connsiteY2" fmla="*/ 3689280 h 3689280"/>
              <a:gd name="connsiteX3" fmla="*/ 0 w 3155652"/>
              <a:gd name="connsiteY3" fmla="*/ 3689280 h 3689280"/>
              <a:gd name="connsiteX4" fmla="*/ 0 w 3155652"/>
              <a:gd name="connsiteY4" fmla="*/ 0 h 3689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5652" h="3689280">
                <a:moveTo>
                  <a:pt x="0" y="0"/>
                </a:moveTo>
                <a:lnTo>
                  <a:pt x="3155652" y="0"/>
                </a:lnTo>
                <a:lnTo>
                  <a:pt x="3155652" y="3689280"/>
                </a:lnTo>
                <a:lnTo>
                  <a:pt x="0" y="3689280"/>
                </a:lnTo>
                <a:lnTo>
                  <a:pt x="0" y="0"/>
                </a:lnTo>
                <a:close/>
              </a:path>
            </a:pathLst>
          </a:cu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t" anchorCtr="0">
            <a:noAutofit/>
          </a:bodyPr>
          <a:lstStyle/>
          <a:p>
            <a:pPr marL="0" lvl="1" algn="l" defTabSz="1066800">
              <a:lnSpc>
                <a:spcPct val="90000"/>
              </a:lnSpc>
              <a:spcBef>
                <a:spcPct val="0"/>
              </a:spcBef>
              <a:spcAft>
                <a:spcPct val="15000"/>
              </a:spcAft>
            </a:pPr>
            <a:r>
              <a:rPr lang="en-US" sz="2400" kern="1200" dirty="0">
                <a:latin typeface="+mj-lt"/>
              </a:rPr>
              <a:t>Contact:</a:t>
            </a:r>
            <a:br>
              <a:rPr lang="en-US" sz="2400" kern="1200" dirty="0">
                <a:latin typeface="+mj-lt"/>
              </a:rPr>
            </a:br>
            <a:r>
              <a:rPr lang="en-US" sz="2400" kern="1200" dirty="0">
                <a:latin typeface="+mj-lt"/>
              </a:rPr>
              <a:t>Jennifer Oh-Bourque @ x46632 or </a:t>
            </a:r>
            <a:r>
              <a:rPr lang="en-US" sz="2400" u="sng" kern="1200" dirty="0">
                <a:latin typeface="+mj-lt"/>
              </a:rPr>
              <a:t>jmoh@ucsd.edu</a:t>
            </a:r>
            <a:endParaRPr lang="en-US" sz="2400" kern="1200" dirty="0">
              <a:latin typeface="+mj-lt"/>
            </a:endParaRPr>
          </a:p>
        </p:txBody>
      </p:sp>
      <p:sp>
        <p:nvSpPr>
          <p:cNvPr id="8" name="Freeform 7"/>
          <p:cNvSpPr/>
          <p:nvPr/>
        </p:nvSpPr>
        <p:spPr>
          <a:xfrm>
            <a:off x="4621819" y="1366106"/>
            <a:ext cx="3155652" cy="1209600"/>
          </a:xfrm>
          <a:custGeom>
            <a:avLst/>
            <a:gdLst>
              <a:gd name="connsiteX0" fmla="*/ 0 w 3155652"/>
              <a:gd name="connsiteY0" fmla="*/ 0 h 1209600"/>
              <a:gd name="connsiteX1" fmla="*/ 3155652 w 3155652"/>
              <a:gd name="connsiteY1" fmla="*/ 0 h 1209600"/>
              <a:gd name="connsiteX2" fmla="*/ 3155652 w 3155652"/>
              <a:gd name="connsiteY2" fmla="*/ 1209600 h 1209600"/>
              <a:gd name="connsiteX3" fmla="*/ 0 w 3155652"/>
              <a:gd name="connsiteY3" fmla="*/ 1209600 h 1209600"/>
              <a:gd name="connsiteX4" fmla="*/ 0 w 3155652"/>
              <a:gd name="connsiteY4" fmla="*/ 0 h 12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5652" h="1209600">
                <a:moveTo>
                  <a:pt x="0" y="0"/>
                </a:moveTo>
                <a:lnTo>
                  <a:pt x="3155652" y="0"/>
                </a:lnTo>
                <a:lnTo>
                  <a:pt x="3155652" y="1209600"/>
                </a:lnTo>
                <a:lnTo>
                  <a:pt x="0" y="1209600"/>
                </a:lnTo>
                <a:lnTo>
                  <a:pt x="0" y="0"/>
                </a:lnTo>
                <a:close/>
              </a:path>
            </a:pathLst>
          </a:custGeom>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pPr>
            <a:r>
              <a:rPr lang="en-US" sz="2400" b="1" dirty="0">
                <a:solidFill>
                  <a:schemeClr val="bg1"/>
                </a:solidFill>
                <a:latin typeface="+mj-lt"/>
              </a:rPr>
              <a:t>Research Scholar Appointment System </a:t>
            </a:r>
            <a:r>
              <a:rPr lang="en-US" sz="2400" b="1" kern="1200" dirty="0">
                <a:solidFill>
                  <a:schemeClr val="bg1"/>
                </a:solidFill>
                <a:latin typeface="+mj-lt"/>
              </a:rPr>
              <a:t>RSAS System </a:t>
            </a:r>
          </a:p>
        </p:txBody>
      </p:sp>
      <p:sp>
        <p:nvSpPr>
          <p:cNvPr id="9" name="Freeform 8"/>
          <p:cNvSpPr/>
          <p:nvPr/>
        </p:nvSpPr>
        <p:spPr>
          <a:xfrm>
            <a:off x="4621819" y="2603708"/>
            <a:ext cx="3155652" cy="3422519"/>
          </a:xfrm>
          <a:custGeom>
            <a:avLst/>
            <a:gdLst>
              <a:gd name="connsiteX0" fmla="*/ 0 w 3155652"/>
              <a:gd name="connsiteY0" fmla="*/ 0 h 3689280"/>
              <a:gd name="connsiteX1" fmla="*/ 3155652 w 3155652"/>
              <a:gd name="connsiteY1" fmla="*/ 0 h 3689280"/>
              <a:gd name="connsiteX2" fmla="*/ 3155652 w 3155652"/>
              <a:gd name="connsiteY2" fmla="*/ 3689280 h 3689280"/>
              <a:gd name="connsiteX3" fmla="*/ 0 w 3155652"/>
              <a:gd name="connsiteY3" fmla="*/ 3689280 h 3689280"/>
              <a:gd name="connsiteX4" fmla="*/ 0 w 3155652"/>
              <a:gd name="connsiteY4" fmla="*/ 0 h 3689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5652" h="3689280">
                <a:moveTo>
                  <a:pt x="0" y="0"/>
                </a:moveTo>
                <a:lnTo>
                  <a:pt x="3155652" y="0"/>
                </a:lnTo>
                <a:lnTo>
                  <a:pt x="3155652" y="3689280"/>
                </a:lnTo>
                <a:lnTo>
                  <a:pt x="0" y="3689280"/>
                </a:lnTo>
                <a:lnTo>
                  <a:pt x="0" y="0"/>
                </a:lnTo>
                <a:close/>
              </a:path>
            </a:pathLst>
          </a:custGeom>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t" anchorCtr="0">
            <a:noAutofit/>
          </a:bodyPr>
          <a:lstStyle/>
          <a:p>
            <a:pPr marL="342900" lvl="1" indent="-342900" algn="l" defTabSz="1066800">
              <a:lnSpc>
                <a:spcPct val="90000"/>
              </a:lnSpc>
              <a:spcBef>
                <a:spcPct val="0"/>
              </a:spcBef>
              <a:spcAft>
                <a:spcPct val="15000"/>
              </a:spcAft>
              <a:buFont typeface="Arial" panose="020B0604020202020204" pitchFamily="34" charset="0"/>
              <a:buChar char="•"/>
            </a:pPr>
            <a:r>
              <a:rPr lang="en-US" sz="2400" kern="1200" dirty="0">
                <a:latin typeface="+mj-lt"/>
              </a:rPr>
              <a:t>Funding mechanism</a:t>
            </a:r>
          </a:p>
          <a:p>
            <a:pPr marL="342900" lvl="1" indent="-342900" algn="l" defTabSz="1066800">
              <a:lnSpc>
                <a:spcPct val="90000"/>
              </a:lnSpc>
              <a:spcBef>
                <a:spcPct val="0"/>
              </a:spcBef>
              <a:spcAft>
                <a:spcPct val="15000"/>
              </a:spcAft>
              <a:buFont typeface="Arial" panose="020B0604020202020204" pitchFamily="34" charset="0"/>
              <a:buChar char="•"/>
            </a:pPr>
            <a:r>
              <a:rPr lang="en-US" sz="2400" dirty="0">
                <a:latin typeface="+mj-lt"/>
              </a:rPr>
              <a:t>E</a:t>
            </a:r>
            <a:r>
              <a:rPr lang="en-US" sz="2400" kern="1200" dirty="0">
                <a:latin typeface="+mj-lt"/>
              </a:rPr>
              <a:t>thnicity</a:t>
            </a:r>
          </a:p>
          <a:p>
            <a:pPr marL="342900" lvl="1" indent="-342900" defTabSz="1066800">
              <a:lnSpc>
                <a:spcPct val="90000"/>
              </a:lnSpc>
              <a:spcBef>
                <a:spcPct val="0"/>
              </a:spcBef>
              <a:spcAft>
                <a:spcPct val="15000"/>
              </a:spcAft>
              <a:buFont typeface="Arial" panose="020B0604020202020204" pitchFamily="34" charset="0"/>
              <a:buChar char="•"/>
            </a:pPr>
            <a:r>
              <a:rPr lang="en-US" sz="2400" dirty="0">
                <a:latin typeface="+mj-lt"/>
              </a:rPr>
              <a:t>Faculty </a:t>
            </a:r>
            <a:r>
              <a:rPr lang="en-US" sz="2400" kern="1200" dirty="0">
                <a:latin typeface="+mj-lt"/>
              </a:rPr>
              <a:t>mentor</a:t>
            </a:r>
          </a:p>
          <a:p>
            <a:pPr marL="342900" lvl="1" indent="-342900" defTabSz="1066800">
              <a:lnSpc>
                <a:spcPct val="90000"/>
              </a:lnSpc>
              <a:spcBef>
                <a:spcPct val="0"/>
              </a:spcBef>
              <a:spcAft>
                <a:spcPct val="15000"/>
              </a:spcAft>
              <a:buFont typeface="Arial" panose="020B0604020202020204" pitchFamily="34" charset="0"/>
              <a:buChar char="•"/>
            </a:pPr>
            <a:r>
              <a:rPr lang="en-US" sz="2400" dirty="0">
                <a:latin typeface="+mj-lt"/>
              </a:rPr>
              <a:t>C</a:t>
            </a:r>
            <a:r>
              <a:rPr lang="en-US" sz="2400" kern="1200" dirty="0">
                <a:latin typeface="+mj-lt"/>
              </a:rPr>
              <a:t>itizenship</a:t>
            </a:r>
          </a:p>
          <a:p>
            <a:pPr marL="342900" lvl="1" indent="-342900" defTabSz="1066800">
              <a:lnSpc>
                <a:spcPct val="90000"/>
              </a:lnSpc>
              <a:spcBef>
                <a:spcPct val="0"/>
              </a:spcBef>
              <a:spcAft>
                <a:spcPct val="15000"/>
              </a:spcAft>
              <a:buFont typeface="Arial" panose="020B0604020202020204" pitchFamily="34" charset="0"/>
              <a:buChar char="•"/>
            </a:pPr>
            <a:r>
              <a:rPr lang="en-US" sz="2400" kern="1200" dirty="0">
                <a:latin typeface="+mj-lt"/>
              </a:rPr>
              <a:t>Degree</a:t>
            </a:r>
          </a:p>
          <a:p>
            <a:pPr marL="342900" lvl="1" indent="-342900" defTabSz="1066800">
              <a:lnSpc>
                <a:spcPct val="90000"/>
              </a:lnSpc>
              <a:spcBef>
                <a:spcPct val="0"/>
              </a:spcBef>
              <a:spcAft>
                <a:spcPct val="15000"/>
              </a:spcAft>
              <a:buFont typeface="Arial" panose="020B0604020202020204" pitchFamily="34" charset="0"/>
              <a:buChar char="•"/>
            </a:pPr>
            <a:r>
              <a:rPr lang="en-US" sz="2400" dirty="0">
                <a:latin typeface="+mj-lt"/>
              </a:rPr>
              <a:t>Prior</a:t>
            </a:r>
            <a:r>
              <a:rPr lang="en-US" sz="2400" kern="1200" dirty="0">
                <a:latin typeface="+mj-lt"/>
              </a:rPr>
              <a:t> institution </a:t>
            </a:r>
          </a:p>
          <a:p>
            <a:pPr marL="342900" lvl="1" indent="-342900" defTabSz="1066800">
              <a:lnSpc>
                <a:spcPct val="90000"/>
              </a:lnSpc>
              <a:spcBef>
                <a:spcPct val="0"/>
              </a:spcBef>
              <a:spcAft>
                <a:spcPct val="15000"/>
              </a:spcAft>
              <a:buFont typeface="Arial" panose="020B0604020202020204" pitchFamily="34" charset="0"/>
              <a:buChar char="•"/>
            </a:pPr>
            <a:r>
              <a:rPr lang="en-US" sz="2400" i="1" dirty="0">
                <a:solidFill>
                  <a:srgbClr val="FF0000"/>
                </a:solidFill>
                <a:latin typeface="+mj-lt"/>
              </a:rPr>
              <a:t>No</a:t>
            </a:r>
            <a:r>
              <a:rPr lang="en-US" sz="2400" i="1" dirty="0">
                <a:latin typeface="+mj-lt"/>
              </a:rPr>
              <a:t> </a:t>
            </a:r>
            <a:r>
              <a:rPr lang="en-US" sz="2400" i="1" kern="1200" dirty="0">
                <a:latin typeface="+mj-lt"/>
              </a:rPr>
              <a:t>stats on disabilities or URM</a:t>
            </a:r>
            <a:r>
              <a:rPr lang="en-US" sz="2400" i="1" dirty="0">
                <a:latin typeface="+mj-lt"/>
              </a:rPr>
              <a:t> data</a:t>
            </a:r>
            <a:endParaRPr lang="en-US" sz="2400" kern="1200" dirty="0">
              <a:latin typeface="+mj-lt"/>
            </a:endParaRPr>
          </a:p>
        </p:txBody>
      </p:sp>
      <p:sp>
        <p:nvSpPr>
          <p:cNvPr id="10" name="Freeform 9"/>
          <p:cNvSpPr/>
          <p:nvPr/>
        </p:nvSpPr>
        <p:spPr>
          <a:xfrm>
            <a:off x="8219263" y="1366106"/>
            <a:ext cx="3155652" cy="1209600"/>
          </a:xfrm>
          <a:custGeom>
            <a:avLst/>
            <a:gdLst>
              <a:gd name="connsiteX0" fmla="*/ 0 w 3155652"/>
              <a:gd name="connsiteY0" fmla="*/ 0 h 1209600"/>
              <a:gd name="connsiteX1" fmla="*/ 3155652 w 3155652"/>
              <a:gd name="connsiteY1" fmla="*/ 0 h 1209600"/>
              <a:gd name="connsiteX2" fmla="*/ 3155652 w 3155652"/>
              <a:gd name="connsiteY2" fmla="*/ 1209600 h 1209600"/>
              <a:gd name="connsiteX3" fmla="*/ 0 w 3155652"/>
              <a:gd name="connsiteY3" fmla="*/ 1209600 h 1209600"/>
              <a:gd name="connsiteX4" fmla="*/ 0 w 3155652"/>
              <a:gd name="connsiteY4" fmla="*/ 0 h 12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5652" h="1209600">
                <a:moveTo>
                  <a:pt x="0" y="0"/>
                </a:moveTo>
                <a:lnTo>
                  <a:pt x="3155652" y="0"/>
                </a:lnTo>
                <a:lnTo>
                  <a:pt x="3155652" y="1209600"/>
                </a:lnTo>
                <a:lnTo>
                  <a:pt x="0" y="1209600"/>
                </a:lnTo>
                <a:lnTo>
                  <a:pt x="0" y="0"/>
                </a:lnTo>
                <a:close/>
              </a:path>
            </a:pathLst>
          </a:custGeom>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n-US" sz="2400" b="1" kern="1200" dirty="0">
                <a:solidFill>
                  <a:schemeClr val="bg1"/>
                </a:solidFill>
                <a:latin typeface="+mj-lt"/>
              </a:rPr>
              <a:t>No Applicant Data</a:t>
            </a:r>
          </a:p>
        </p:txBody>
      </p:sp>
      <p:sp>
        <p:nvSpPr>
          <p:cNvPr id="11" name="Freeform 10"/>
          <p:cNvSpPr/>
          <p:nvPr/>
        </p:nvSpPr>
        <p:spPr>
          <a:xfrm>
            <a:off x="8219263" y="2603708"/>
            <a:ext cx="3155652" cy="2087579"/>
          </a:xfrm>
          <a:custGeom>
            <a:avLst/>
            <a:gdLst>
              <a:gd name="connsiteX0" fmla="*/ 0 w 3155652"/>
              <a:gd name="connsiteY0" fmla="*/ 0 h 3689280"/>
              <a:gd name="connsiteX1" fmla="*/ 3155652 w 3155652"/>
              <a:gd name="connsiteY1" fmla="*/ 0 h 3689280"/>
              <a:gd name="connsiteX2" fmla="*/ 3155652 w 3155652"/>
              <a:gd name="connsiteY2" fmla="*/ 3689280 h 3689280"/>
              <a:gd name="connsiteX3" fmla="*/ 0 w 3155652"/>
              <a:gd name="connsiteY3" fmla="*/ 3689280 h 3689280"/>
              <a:gd name="connsiteX4" fmla="*/ 0 w 3155652"/>
              <a:gd name="connsiteY4" fmla="*/ 0 h 3689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5652" h="3689280">
                <a:moveTo>
                  <a:pt x="0" y="0"/>
                </a:moveTo>
                <a:lnTo>
                  <a:pt x="3155652" y="0"/>
                </a:lnTo>
                <a:lnTo>
                  <a:pt x="3155652" y="3689280"/>
                </a:lnTo>
                <a:lnTo>
                  <a:pt x="0" y="3689280"/>
                </a:lnTo>
                <a:lnTo>
                  <a:pt x="0" y="0"/>
                </a:lnTo>
                <a:close/>
              </a:path>
            </a:pathLst>
          </a:custGeom>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t" anchorCtr="0">
            <a:noAutofit/>
          </a:bodyPr>
          <a:lstStyle/>
          <a:p>
            <a:pPr marL="0" lvl="1" algn="l" defTabSz="1066800">
              <a:lnSpc>
                <a:spcPct val="90000"/>
              </a:lnSpc>
              <a:spcBef>
                <a:spcPct val="0"/>
              </a:spcBef>
              <a:spcAft>
                <a:spcPct val="15000"/>
              </a:spcAft>
            </a:pPr>
            <a:r>
              <a:rPr lang="en-US" sz="2400" kern="1200" dirty="0">
                <a:latin typeface="+mj-lt"/>
              </a:rPr>
              <a:t>RSAS data just reflects data of postdocs </a:t>
            </a:r>
            <a:r>
              <a:rPr lang="en-US" sz="2400" kern="1200" dirty="0">
                <a:solidFill>
                  <a:srgbClr val="FFFF00"/>
                </a:solidFill>
                <a:latin typeface="+mj-lt"/>
              </a:rPr>
              <a:t>entrants into</a:t>
            </a:r>
            <a:r>
              <a:rPr lang="en-US" sz="2400" kern="1200" dirty="0">
                <a:latin typeface="+mj-lt"/>
              </a:rPr>
              <a:t> UCSD since applicant data is not formally collected</a:t>
            </a:r>
          </a:p>
        </p:txBody>
      </p:sp>
    </p:spTree>
    <p:extLst>
      <p:ext uri="{BB962C8B-B14F-4D97-AF65-F5344CB8AC3E}">
        <p14:creationId xmlns:p14="http://schemas.microsoft.com/office/powerpoint/2010/main" val="924786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8" grpId="0" animBg="1"/>
      <p:bldP spid="9" grpId="0" animBg="1"/>
      <p:bldP spid="10" grpId="0" animBg="1"/>
      <p:bldP spid="11"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37458"/>
            <a:ext cx="10515600" cy="961345"/>
          </a:xfrm>
        </p:spPr>
        <p:txBody>
          <a:bodyPr>
            <a:normAutofit/>
          </a:bodyPr>
          <a:lstStyle/>
          <a:p>
            <a:r>
              <a:rPr lang="en-US" dirty="0">
                <a:solidFill>
                  <a:schemeClr val="tx1"/>
                </a:solidFill>
                <a:latin typeface="+mj-lt"/>
              </a:rPr>
              <a:t>Tips to hunting &amp; gathering for Table 6B</a:t>
            </a:r>
            <a:endParaRPr lang="en-US" sz="4400" dirty="0">
              <a:solidFill>
                <a:schemeClr val="tx1"/>
              </a:solidFill>
              <a:latin typeface="+mj-lt"/>
            </a:endParaRPr>
          </a:p>
        </p:txBody>
      </p:sp>
      <p:sp>
        <p:nvSpPr>
          <p:cNvPr id="4" name="TextBox 3"/>
          <p:cNvSpPr txBox="1"/>
          <p:nvPr/>
        </p:nvSpPr>
        <p:spPr>
          <a:xfrm>
            <a:off x="582707" y="6308561"/>
            <a:ext cx="976256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FFFF00"/>
                </a:solidFill>
                <a:effectLst/>
                <a:uLnTx/>
                <a:uFillTx/>
                <a:latin typeface="+mj-lt"/>
                <a:ea typeface="+mn-ea"/>
                <a:cs typeface="+mn-cs"/>
              </a:rPr>
              <a:t>https://pulse.ucsd.edu/departments/research-service-core/training-grants/Pages/default.aspx</a:t>
            </a:r>
          </a:p>
        </p:txBody>
      </p:sp>
      <p:sp>
        <p:nvSpPr>
          <p:cNvPr id="6" name="Oval 5"/>
          <p:cNvSpPr/>
          <p:nvPr/>
        </p:nvSpPr>
        <p:spPr>
          <a:xfrm>
            <a:off x="1359793" y="2360973"/>
            <a:ext cx="1016507" cy="1016507"/>
          </a:xfrm>
          <a:prstGeom prst="ellipse">
            <a:avLst/>
          </a:prstGeom>
          <a:solidFill>
            <a:srgbClr val="9CBEBD">
              <a:hueOff val="0"/>
              <a:satOff val="0"/>
              <a:lumOff val="0"/>
              <a:alphaOff val="0"/>
            </a:srgbClr>
          </a:solidFill>
          <a:ln>
            <a:noFill/>
          </a:ln>
          <a:effectLst/>
        </p:spPr>
        <p:style>
          <a:lnRef idx="0">
            <a:scrgbClr r="0" g="0" b="0"/>
          </a:lnRef>
          <a:fillRef idx="1">
            <a:scrgbClr r="0" g="0" b="0"/>
          </a:fillRef>
          <a:effectRef idx="0">
            <a:scrgbClr r="0" g="0" b="0"/>
          </a:effectRef>
          <a:fontRef idx="minor"/>
        </p:style>
      </p:sp>
      <p:sp>
        <p:nvSpPr>
          <p:cNvPr id="7" name="Freeform 6"/>
          <p:cNvSpPr/>
          <p:nvPr/>
        </p:nvSpPr>
        <p:spPr>
          <a:xfrm>
            <a:off x="797514" y="3613305"/>
            <a:ext cx="2138932" cy="784662"/>
          </a:xfrm>
          <a:custGeom>
            <a:avLst/>
            <a:gdLst>
              <a:gd name="connsiteX0" fmla="*/ 0 w 2138932"/>
              <a:gd name="connsiteY0" fmla="*/ 0 h 784662"/>
              <a:gd name="connsiteX1" fmla="*/ 2138932 w 2138932"/>
              <a:gd name="connsiteY1" fmla="*/ 0 h 784662"/>
              <a:gd name="connsiteX2" fmla="*/ 2138932 w 2138932"/>
              <a:gd name="connsiteY2" fmla="*/ 784662 h 784662"/>
              <a:gd name="connsiteX3" fmla="*/ 0 w 2138932"/>
              <a:gd name="connsiteY3" fmla="*/ 784662 h 784662"/>
              <a:gd name="connsiteX4" fmla="*/ 0 w 2138932"/>
              <a:gd name="connsiteY4" fmla="*/ 0 h 784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8932" h="784662">
                <a:moveTo>
                  <a:pt x="0" y="0"/>
                </a:moveTo>
                <a:lnTo>
                  <a:pt x="2138932" y="0"/>
                </a:lnTo>
                <a:lnTo>
                  <a:pt x="2138932" y="784662"/>
                </a:lnTo>
                <a:lnTo>
                  <a:pt x="0" y="784662"/>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lgn="ctr" defTabSz="1066800">
              <a:lnSpc>
                <a:spcPct val="100000"/>
              </a:lnSpc>
              <a:spcBef>
                <a:spcPct val="0"/>
              </a:spcBef>
              <a:spcAft>
                <a:spcPct val="35000"/>
              </a:spcAft>
              <a:defRPr cap="all"/>
            </a:pPr>
            <a:r>
              <a:rPr lang="en-US" sz="2400" kern="1200" cap="all" dirty="0">
                <a:solidFill>
                  <a:srgbClr val="FFFFFF">
                    <a:hueOff val="0"/>
                    <a:satOff val="0"/>
                    <a:lumOff val="0"/>
                    <a:alphaOff val="0"/>
                  </a:srgbClr>
                </a:solidFill>
                <a:latin typeface="+mj-lt"/>
              </a:rPr>
              <a:t>Uses RSAS System – Research scholar Appt</a:t>
            </a:r>
            <a:r>
              <a:rPr lang="en-US" sz="2400" cap="all" dirty="0">
                <a:solidFill>
                  <a:srgbClr val="FFFFFF">
                    <a:hueOff val="0"/>
                    <a:satOff val="0"/>
                    <a:lumOff val="0"/>
                    <a:alphaOff val="0"/>
                  </a:srgbClr>
                </a:solidFill>
                <a:latin typeface="+mj-lt"/>
              </a:rPr>
              <a:t>. System</a:t>
            </a:r>
            <a:endParaRPr lang="en-US" sz="2400" kern="1200" cap="all" dirty="0">
              <a:solidFill>
                <a:srgbClr val="FFFFFF">
                  <a:hueOff val="0"/>
                  <a:satOff val="0"/>
                  <a:lumOff val="0"/>
                  <a:alphaOff val="0"/>
                </a:srgbClr>
              </a:solidFill>
              <a:latin typeface="+mj-lt"/>
            </a:endParaRPr>
          </a:p>
        </p:txBody>
      </p:sp>
      <p:sp>
        <p:nvSpPr>
          <p:cNvPr id="8" name="Oval 7"/>
          <p:cNvSpPr/>
          <p:nvPr/>
        </p:nvSpPr>
        <p:spPr>
          <a:xfrm>
            <a:off x="4182544" y="2360973"/>
            <a:ext cx="1016507" cy="1016507"/>
          </a:xfrm>
          <a:prstGeom prst="ellipse">
            <a:avLst/>
          </a:prstGeom>
          <a:solidFill>
            <a:srgbClr val="D2CB6C">
              <a:hueOff val="0"/>
              <a:satOff val="0"/>
              <a:lumOff val="0"/>
              <a:alphaOff val="0"/>
            </a:srgbClr>
          </a:solidFill>
          <a:ln>
            <a:noFill/>
          </a:ln>
          <a:effectLst/>
        </p:spPr>
        <p:style>
          <a:lnRef idx="0">
            <a:scrgbClr r="0" g="0" b="0"/>
          </a:lnRef>
          <a:fillRef idx="1">
            <a:scrgbClr r="0" g="0" b="0"/>
          </a:fillRef>
          <a:effectRef idx="0">
            <a:scrgbClr r="0" g="0" b="0"/>
          </a:effectRef>
          <a:fontRef idx="minor"/>
        </p:style>
      </p:sp>
      <p:sp>
        <p:nvSpPr>
          <p:cNvPr id="9" name="Rectangle 8" descr="Upward trend"/>
          <p:cNvSpPr/>
          <p:nvPr/>
        </p:nvSpPr>
        <p:spPr>
          <a:xfrm>
            <a:off x="4318348" y="2571274"/>
            <a:ext cx="583242" cy="583242"/>
          </a:xfrm>
          <a:prstGeom prst="rect">
            <a:avLst/>
          </a:prstGeom>
          <a: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5875" cap="flat" cmpd="sng" algn="ctr">
            <a:no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0" name="Freeform 9"/>
          <p:cNvSpPr/>
          <p:nvPr/>
        </p:nvSpPr>
        <p:spPr>
          <a:xfrm>
            <a:off x="3601659" y="3613305"/>
            <a:ext cx="2002918" cy="784662"/>
          </a:xfrm>
          <a:custGeom>
            <a:avLst/>
            <a:gdLst>
              <a:gd name="connsiteX0" fmla="*/ 0 w 1976574"/>
              <a:gd name="connsiteY0" fmla="*/ 0 h 784662"/>
              <a:gd name="connsiteX1" fmla="*/ 1976574 w 1976574"/>
              <a:gd name="connsiteY1" fmla="*/ 0 h 784662"/>
              <a:gd name="connsiteX2" fmla="*/ 1976574 w 1976574"/>
              <a:gd name="connsiteY2" fmla="*/ 784662 h 784662"/>
              <a:gd name="connsiteX3" fmla="*/ 0 w 1976574"/>
              <a:gd name="connsiteY3" fmla="*/ 784662 h 784662"/>
              <a:gd name="connsiteX4" fmla="*/ 0 w 1976574"/>
              <a:gd name="connsiteY4" fmla="*/ 0 h 784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6574" h="784662">
                <a:moveTo>
                  <a:pt x="0" y="0"/>
                </a:moveTo>
                <a:lnTo>
                  <a:pt x="1976574" y="0"/>
                </a:lnTo>
                <a:lnTo>
                  <a:pt x="1976574" y="784662"/>
                </a:lnTo>
                <a:lnTo>
                  <a:pt x="0" y="784662"/>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lgn="ctr" defTabSz="1066800">
              <a:lnSpc>
                <a:spcPct val="100000"/>
              </a:lnSpc>
              <a:spcBef>
                <a:spcPct val="0"/>
              </a:spcBef>
              <a:spcAft>
                <a:spcPct val="35000"/>
              </a:spcAft>
              <a:defRPr cap="all"/>
            </a:pPr>
            <a:r>
              <a:rPr lang="en-US" sz="2400" kern="1200" cap="all" dirty="0">
                <a:solidFill>
                  <a:srgbClr val="FFFFFF">
                    <a:hueOff val="0"/>
                    <a:satOff val="0"/>
                    <a:lumOff val="0"/>
                    <a:alphaOff val="0"/>
                  </a:srgbClr>
                </a:solidFill>
                <a:latin typeface="+mj-lt"/>
                <a:ea typeface="+mn-ea"/>
                <a:cs typeface="+mn-cs"/>
              </a:rPr>
              <a:t>Do </a:t>
            </a:r>
            <a:r>
              <a:rPr lang="en-US" sz="2400" kern="1200" cap="all" dirty="0">
                <a:solidFill>
                  <a:srgbClr val="FFFF00"/>
                </a:solidFill>
                <a:latin typeface="+mj-lt"/>
                <a:ea typeface="+mn-ea"/>
                <a:cs typeface="+mn-cs"/>
              </a:rPr>
              <a:t>not</a:t>
            </a:r>
            <a:r>
              <a:rPr lang="en-US" sz="2400" kern="1200" cap="all" dirty="0">
                <a:solidFill>
                  <a:srgbClr val="FFFFFF">
                    <a:hueOff val="0"/>
                    <a:satOff val="0"/>
                    <a:lumOff val="0"/>
                    <a:alphaOff val="0"/>
                  </a:srgbClr>
                </a:solidFill>
                <a:latin typeface="+mj-lt"/>
                <a:ea typeface="+mn-ea"/>
                <a:cs typeface="+mn-cs"/>
              </a:rPr>
              <a:t> have stats on URM or disabilities</a:t>
            </a:r>
          </a:p>
        </p:txBody>
      </p:sp>
      <p:sp>
        <p:nvSpPr>
          <p:cNvPr id="11" name="Oval 10"/>
          <p:cNvSpPr/>
          <p:nvPr/>
        </p:nvSpPr>
        <p:spPr>
          <a:xfrm>
            <a:off x="7134599" y="2360973"/>
            <a:ext cx="1016507" cy="1016507"/>
          </a:xfrm>
          <a:prstGeom prst="ellipse">
            <a:avLst/>
          </a:prstGeom>
          <a:solidFill>
            <a:srgbClr val="95A39D">
              <a:hueOff val="0"/>
              <a:satOff val="0"/>
              <a:lumOff val="0"/>
              <a:alphaOff val="0"/>
            </a:srgbClr>
          </a:solidFill>
          <a:ln>
            <a:noFill/>
          </a:ln>
          <a:effectLst/>
        </p:spPr>
        <p:style>
          <a:lnRef idx="0">
            <a:scrgbClr r="0" g="0" b="0"/>
          </a:lnRef>
          <a:fillRef idx="1">
            <a:scrgbClr r="0" g="0" b="0"/>
          </a:fillRef>
          <a:effectRef idx="0">
            <a:scrgbClr r="0" g="0" b="0"/>
          </a:effectRef>
          <a:fontRef idx="minor"/>
        </p:style>
      </p:sp>
      <p:sp>
        <p:nvSpPr>
          <p:cNvPr id="12" name="Freeform 11"/>
          <p:cNvSpPr/>
          <p:nvPr/>
        </p:nvSpPr>
        <p:spPr>
          <a:xfrm>
            <a:off x="6269790" y="3613305"/>
            <a:ext cx="2585553" cy="784662"/>
          </a:xfrm>
          <a:custGeom>
            <a:avLst/>
            <a:gdLst>
              <a:gd name="connsiteX0" fmla="*/ 0 w 2110620"/>
              <a:gd name="connsiteY0" fmla="*/ 0 h 784662"/>
              <a:gd name="connsiteX1" fmla="*/ 2110620 w 2110620"/>
              <a:gd name="connsiteY1" fmla="*/ 0 h 784662"/>
              <a:gd name="connsiteX2" fmla="*/ 2110620 w 2110620"/>
              <a:gd name="connsiteY2" fmla="*/ 784662 h 784662"/>
              <a:gd name="connsiteX3" fmla="*/ 0 w 2110620"/>
              <a:gd name="connsiteY3" fmla="*/ 784662 h 784662"/>
              <a:gd name="connsiteX4" fmla="*/ 0 w 2110620"/>
              <a:gd name="connsiteY4" fmla="*/ 0 h 784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0620" h="784662">
                <a:moveTo>
                  <a:pt x="0" y="0"/>
                </a:moveTo>
                <a:lnTo>
                  <a:pt x="2110620" y="0"/>
                </a:lnTo>
                <a:lnTo>
                  <a:pt x="2110620" y="784662"/>
                </a:lnTo>
                <a:lnTo>
                  <a:pt x="0" y="784662"/>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lgn="ctr" defTabSz="1066800">
              <a:lnSpc>
                <a:spcPct val="100000"/>
              </a:lnSpc>
              <a:spcBef>
                <a:spcPct val="0"/>
              </a:spcBef>
              <a:spcAft>
                <a:spcPct val="35000"/>
              </a:spcAft>
              <a:defRPr cap="all"/>
            </a:pPr>
            <a:r>
              <a:rPr lang="en-US" sz="2400" kern="1200" cap="all" dirty="0">
                <a:solidFill>
                  <a:srgbClr val="FFFFFF">
                    <a:hueOff val="0"/>
                    <a:satOff val="0"/>
                    <a:lumOff val="0"/>
                    <a:alphaOff val="0"/>
                  </a:srgbClr>
                </a:solidFill>
                <a:latin typeface="+mj-lt"/>
              </a:rPr>
              <a:t>Jennifer Oh-Bourque x46632 </a:t>
            </a:r>
            <a:r>
              <a:rPr lang="en-US" sz="2400" cap="all" dirty="0">
                <a:solidFill>
                  <a:srgbClr val="FFFFFF">
                    <a:hueOff val="0"/>
                    <a:satOff val="0"/>
                    <a:lumOff val="0"/>
                    <a:alphaOff val="0"/>
                  </a:srgbClr>
                </a:solidFill>
                <a:latin typeface="+mj-lt"/>
              </a:rPr>
              <a:t>or jmoh@ucsd.edu</a:t>
            </a:r>
            <a:endParaRPr lang="en-US" sz="2400" kern="1200" cap="all" dirty="0">
              <a:solidFill>
                <a:srgbClr val="FFFFFF">
                  <a:hueOff val="0"/>
                  <a:satOff val="0"/>
                  <a:lumOff val="0"/>
                  <a:alphaOff val="0"/>
                </a:srgbClr>
              </a:solidFill>
              <a:latin typeface="+mj-lt"/>
            </a:endParaRPr>
          </a:p>
        </p:txBody>
      </p:sp>
      <p:sp>
        <p:nvSpPr>
          <p:cNvPr id="13" name="Oval 12"/>
          <p:cNvSpPr/>
          <p:nvPr/>
        </p:nvSpPr>
        <p:spPr>
          <a:xfrm>
            <a:off x="10022003" y="2360973"/>
            <a:ext cx="1016507" cy="1016507"/>
          </a:xfrm>
          <a:prstGeom prst="ellipse">
            <a:avLst/>
          </a:prstGeom>
          <a:solidFill>
            <a:schemeClr val="accent6">
              <a:lumMod val="75000"/>
            </a:schemeClr>
          </a:solidFill>
          <a:ln>
            <a:noFill/>
          </a:ln>
          <a:effectLst/>
        </p:spPr>
        <p:style>
          <a:lnRef idx="0">
            <a:scrgbClr r="0" g="0" b="0"/>
          </a:lnRef>
          <a:fillRef idx="1">
            <a:scrgbClr r="0" g="0" b="0"/>
          </a:fillRef>
          <a:effectRef idx="0">
            <a:scrgbClr r="0" g="0" b="0"/>
          </a:effectRef>
          <a:fontRef idx="minor"/>
        </p:style>
      </p:sp>
      <p:sp>
        <p:nvSpPr>
          <p:cNvPr id="14" name="Freeform 13"/>
          <p:cNvSpPr/>
          <p:nvPr/>
        </p:nvSpPr>
        <p:spPr>
          <a:xfrm>
            <a:off x="9520557" y="3613305"/>
            <a:ext cx="2019401" cy="784662"/>
          </a:xfrm>
          <a:custGeom>
            <a:avLst/>
            <a:gdLst>
              <a:gd name="connsiteX0" fmla="*/ 0 w 2019401"/>
              <a:gd name="connsiteY0" fmla="*/ 0 h 784662"/>
              <a:gd name="connsiteX1" fmla="*/ 2019401 w 2019401"/>
              <a:gd name="connsiteY1" fmla="*/ 0 h 784662"/>
              <a:gd name="connsiteX2" fmla="*/ 2019401 w 2019401"/>
              <a:gd name="connsiteY2" fmla="*/ 784662 h 784662"/>
              <a:gd name="connsiteX3" fmla="*/ 0 w 2019401"/>
              <a:gd name="connsiteY3" fmla="*/ 784662 h 784662"/>
              <a:gd name="connsiteX4" fmla="*/ 0 w 2019401"/>
              <a:gd name="connsiteY4" fmla="*/ 0 h 784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9401" h="784662">
                <a:moveTo>
                  <a:pt x="0" y="0"/>
                </a:moveTo>
                <a:lnTo>
                  <a:pt x="2019401" y="0"/>
                </a:lnTo>
                <a:lnTo>
                  <a:pt x="2019401" y="784662"/>
                </a:lnTo>
                <a:lnTo>
                  <a:pt x="0" y="784662"/>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lgn="ctr" defTabSz="1066800">
              <a:lnSpc>
                <a:spcPct val="100000"/>
              </a:lnSpc>
              <a:spcBef>
                <a:spcPct val="0"/>
              </a:spcBef>
              <a:spcAft>
                <a:spcPct val="35000"/>
              </a:spcAft>
              <a:defRPr cap="all"/>
            </a:pPr>
            <a:r>
              <a:rPr lang="en-US" sz="2400" kern="1200" cap="all" dirty="0">
                <a:solidFill>
                  <a:srgbClr val="FFFFFF">
                    <a:hueOff val="0"/>
                    <a:satOff val="0"/>
                    <a:lumOff val="0"/>
                    <a:alphaOff val="0"/>
                  </a:srgbClr>
                </a:solidFill>
                <a:latin typeface="+mj-lt"/>
                <a:ea typeface="+mn-ea"/>
                <a:cs typeface="+mn-cs"/>
              </a:rPr>
              <a:t>No easy solution for gathering this data</a:t>
            </a:r>
          </a:p>
        </p:txBody>
      </p:sp>
      <p:sp>
        <p:nvSpPr>
          <p:cNvPr id="18" name="Rectangle 17" descr="User"/>
          <p:cNvSpPr/>
          <p:nvPr/>
        </p:nvSpPr>
        <p:spPr>
          <a:xfrm>
            <a:off x="7320896" y="2571274"/>
            <a:ext cx="583242" cy="583242"/>
          </a:xfrm>
          <a:prstGeom prst="rect">
            <a:avLst/>
          </a:prstGeom>
          <a: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5875" cap="flat" cmpd="sng" algn="ctr">
            <a:no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21" name="Rectangle 20"/>
          <p:cNvSpPr/>
          <p:nvPr/>
        </p:nvSpPr>
        <p:spPr>
          <a:xfrm>
            <a:off x="1980417" y="1354474"/>
            <a:ext cx="7728719" cy="584775"/>
          </a:xfrm>
          <a:prstGeom prst="rect">
            <a:avLst/>
          </a:prstGeom>
        </p:spPr>
        <p:txBody>
          <a:bodyPr wrap="none">
            <a:spAutoFit/>
          </a:bodyPr>
          <a:lstStyle/>
          <a:p>
            <a:pPr fontAlgn="ctr"/>
            <a:r>
              <a:rPr lang="en-US" sz="3200" dirty="0">
                <a:latin typeface="+mj-lt"/>
              </a:rPr>
              <a:t>Office of Postdoc and Research Scholar Affairs</a:t>
            </a:r>
          </a:p>
        </p:txBody>
      </p:sp>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24607" y="2595460"/>
            <a:ext cx="534869" cy="534869"/>
          </a:xfrm>
          <a:prstGeom prst="rect">
            <a:avLst/>
          </a:prstGeom>
        </p:spPr>
      </p:pic>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62821" y="2619647"/>
            <a:ext cx="534869" cy="534869"/>
          </a:xfrm>
          <a:prstGeom prst="rect">
            <a:avLst/>
          </a:prstGeom>
        </p:spPr>
      </p:pic>
    </p:spTree>
    <p:extLst>
      <p:ext uri="{BB962C8B-B14F-4D97-AF65-F5344CB8AC3E}">
        <p14:creationId xmlns:p14="http://schemas.microsoft.com/office/powerpoint/2010/main" val="2165293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0" grpId="0"/>
      <p:bldP spid="12" grpId="0"/>
      <p:bldP spid="14"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54524"/>
            <a:ext cx="10972800" cy="793368"/>
          </a:xfrm>
        </p:spPr>
        <p:txBody>
          <a:bodyPr>
            <a:normAutofit/>
          </a:bodyPr>
          <a:lstStyle/>
          <a:p>
            <a:r>
              <a:rPr lang="en-US" sz="4400" dirty="0">
                <a:solidFill>
                  <a:schemeClr val="tx1"/>
                </a:solidFill>
                <a:latin typeface="+mj-lt"/>
              </a:rPr>
              <a:t>Best Practices and Tips for Table 6A &amp; B</a:t>
            </a:r>
          </a:p>
        </p:txBody>
      </p:sp>
      <p:sp>
        <p:nvSpPr>
          <p:cNvPr id="5" name="Freeform 4"/>
          <p:cNvSpPr/>
          <p:nvPr/>
        </p:nvSpPr>
        <p:spPr>
          <a:xfrm>
            <a:off x="1089318" y="1352822"/>
            <a:ext cx="10138662" cy="1216800"/>
          </a:xfrm>
          <a:custGeom>
            <a:avLst/>
            <a:gdLst>
              <a:gd name="connsiteX0" fmla="*/ 0 w 10138662"/>
              <a:gd name="connsiteY0" fmla="*/ 202804 h 1216800"/>
              <a:gd name="connsiteX1" fmla="*/ 202804 w 10138662"/>
              <a:gd name="connsiteY1" fmla="*/ 0 h 1216800"/>
              <a:gd name="connsiteX2" fmla="*/ 9935858 w 10138662"/>
              <a:gd name="connsiteY2" fmla="*/ 0 h 1216800"/>
              <a:gd name="connsiteX3" fmla="*/ 10138662 w 10138662"/>
              <a:gd name="connsiteY3" fmla="*/ 202804 h 1216800"/>
              <a:gd name="connsiteX4" fmla="*/ 10138662 w 10138662"/>
              <a:gd name="connsiteY4" fmla="*/ 1013996 h 1216800"/>
              <a:gd name="connsiteX5" fmla="*/ 9935858 w 10138662"/>
              <a:gd name="connsiteY5" fmla="*/ 1216800 h 1216800"/>
              <a:gd name="connsiteX6" fmla="*/ 202804 w 10138662"/>
              <a:gd name="connsiteY6" fmla="*/ 1216800 h 1216800"/>
              <a:gd name="connsiteX7" fmla="*/ 0 w 10138662"/>
              <a:gd name="connsiteY7" fmla="*/ 1013996 h 1216800"/>
              <a:gd name="connsiteX8" fmla="*/ 0 w 10138662"/>
              <a:gd name="connsiteY8" fmla="*/ 202804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38662" h="1216800">
                <a:moveTo>
                  <a:pt x="0" y="202804"/>
                </a:moveTo>
                <a:cubicBezTo>
                  <a:pt x="0" y="90798"/>
                  <a:pt x="90798" y="0"/>
                  <a:pt x="202804" y="0"/>
                </a:cubicBezTo>
                <a:lnTo>
                  <a:pt x="9935858" y="0"/>
                </a:lnTo>
                <a:cubicBezTo>
                  <a:pt x="10047864" y="0"/>
                  <a:pt x="10138662" y="90798"/>
                  <a:pt x="10138662" y="202804"/>
                </a:cubicBezTo>
                <a:lnTo>
                  <a:pt x="10138662" y="1013996"/>
                </a:lnTo>
                <a:cubicBezTo>
                  <a:pt x="10138662" y="1126002"/>
                  <a:pt x="10047864" y="1216800"/>
                  <a:pt x="9935858" y="1216800"/>
                </a:cubicBezTo>
                <a:lnTo>
                  <a:pt x="202804" y="1216800"/>
                </a:lnTo>
                <a:cubicBezTo>
                  <a:pt x="90798" y="1216800"/>
                  <a:pt x="0" y="1126002"/>
                  <a:pt x="0" y="1013996"/>
                </a:cubicBezTo>
                <a:lnTo>
                  <a:pt x="0" y="202804"/>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11799" tIns="211799" rIns="211799" bIns="211799" numCol="1" spcCol="1270" anchor="ctr" anchorCtr="0">
            <a:noAutofit/>
          </a:bodyPr>
          <a:lstStyle/>
          <a:p>
            <a:pPr lvl="0" defTabSz="1778000">
              <a:lnSpc>
                <a:spcPct val="90000"/>
              </a:lnSpc>
              <a:spcBef>
                <a:spcPct val="0"/>
              </a:spcBef>
              <a:spcAft>
                <a:spcPct val="35000"/>
              </a:spcAft>
            </a:pPr>
            <a:r>
              <a:rPr lang="en-US" sz="4000" kern="1200" dirty="0" smtClean="0">
                <a:solidFill>
                  <a:srgbClr val="FFFF00"/>
                </a:solidFill>
                <a:latin typeface="+mj-lt"/>
              </a:rPr>
              <a:t>Predocs</a:t>
            </a:r>
            <a:r>
              <a:rPr lang="en-US" sz="4000" kern="1200" dirty="0" smtClean="0">
                <a:solidFill>
                  <a:schemeClr val="bg1"/>
                </a:solidFill>
                <a:latin typeface="+mj-lt"/>
              </a:rPr>
              <a:t> - </a:t>
            </a:r>
            <a:r>
              <a:rPr lang="en-US" sz="3600" dirty="0">
                <a:solidFill>
                  <a:schemeClr val="bg1"/>
                </a:solidFill>
                <a:latin typeface="+mj-lt"/>
              </a:rPr>
              <a:t>For the last 5 </a:t>
            </a:r>
            <a:r>
              <a:rPr lang="en-US" sz="3600" dirty="0">
                <a:solidFill>
                  <a:srgbClr val="FFFF00"/>
                </a:solidFill>
                <a:latin typeface="+mj-lt"/>
              </a:rPr>
              <a:t>completed</a:t>
            </a:r>
            <a:r>
              <a:rPr lang="en-US" sz="3600" dirty="0">
                <a:solidFill>
                  <a:schemeClr val="bg1"/>
                </a:solidFill>
                <a:latin typeface="+mj-lt"/>
              </a:rPr>
              <a:t> </a:t>
            </a:r>
            <a:r>
              <a:rPr lang="en-US" sz="3600" dirty="0">
                <a:solidFill>
                  <a:srgbClr val="FFFF00"/>
                </a:solidFill>
                <a:latin typeface="+mj-lt"/>
              </a:rPr>
              <a:t>academic</a:t>
            </a:r>
            <a:r>
              <a:rPr lang="en-US" sz="3600" dirty="0">
                <a:solidFill>
                  <a:schemeClr val="bg1"/>
                </a:solidFill>
                <a:latin typeface="+mj-lt"/>
              </a:rPr>
              <a:t> years</a:t>
            </a:r>
            <a:endParaRPr lang="en-US" sz="3600" kern="1200" dirty="0">
              <a:solidFill>
                <a:schemeClr val="bg1"/>
              </a:solidFill>
              <a:latin typeface="+mj-lt"/>
            </a:endParaRPr>
          </a:p>
        </p:txBody>
      </p:sp>
      <p:sp>
        <p:nvSpPr>
          <p:cNvPr id="6" name="Freeform 5"/>
          <p:cNvSpPr/>
          <p:nvPr/>
        </p:nvSpPr>
        <p:spPr>
          <a:xfrm>
            <a:off x="1089318" y="2569623"/>
            <a:ext cx="10138662" cy="1547324"/>
          </a:xfrm>
          <a:custGeom>
            <a:avLst/>
            <a:gdLst>
              <a:gd name="connsiteX0" fmla="*/ 0 w 10138662"/>
              <a:gd name="connsiteY0" fmla="*/ 0 h 1547324"/>
              <a:gd name="connsiteX1" fmla="*/ 10138662 w 10138662"/>
              <a:gd name="connsiteY1" fmla="*/ 0 h 1547324"/>
              <a:gd name="connsiteX2" fmla="*/ 10138662 w 10138662"/>
              <a:gd name="connsiteY2" fmla="*/ 1547324 h 1547324"/>
              <a:gd name="connsiteX3" fmla="*/ 0 w 10138662"/>
              <a:gd name="connsiteY3" fmla="*/ 1547324 h 1547324"/>
              <a:gd name="connsiteX4" fmla="*/ 0 w 10138662"/>
              <a:gd name="connsiteY4" fmla="*/ 0 h 1547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38662" h="1547324">
                <a:moveTo>
                  <a:pt x="0" y="0"/>
                </a:moveTo>
                <a:lnTo>
                  <a:pt x="10138662" y="0"/>
                </a:lnTo>
                <a:lnTo>
                  <a:pt x="10138662" y="1547324"/>
                </a:lnTo>
                <a:lnTo>
                  <a:pt x="0" y="154732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21903" tIns="40640" rIns="227584" bIns="40640" numCol="1" spcCol="1270" anchor="t" anchorCtr="0">
            <a:noAutofit/>
          </a:bodyPr>
          <a:lstStyle/>
          <a:p>
            <a:pPr lvl="1" indent="-457200" algn="l" defTabSz="1422400">
              <a:lnSpc>
                <a:spcPct val="90000"/>
              </a:lnSpc>
              <a:spcBef>
                <a:spcPct val="0"/>
              </a:spcBef>
              <a:spcAft>
                <a:spcPct val="20000"/>
              </a:spcAft>
              <a:buFont typeface="Arial" panose="020B0604020202020204" pitchFamily="34" charset="0"/>
              <a:buChar char="•"/>
            </a:pPr>
            <a:r>
              <a:rPr lang="en-US" sz="3200" kern="1200" dirty="0" smtClean="0">
                <a:latin typeface="+mj-lt"/>
              </a:rPr>
              <a:t>Starting with </a:t>
            </a:r>
            <a:r>
              <a:rPr lang="en-US" sz="3200" kern="1200" dirty="0">
                <a:latin typeface="+mj-lt"/>
              </a:rPr>
              <a:t>the most </a:t>
            </a:r>
            <a:r>
              <a:rPr lang="en-US" sz="3200" kern="1200" dirty="0" smtClean="0">
                <a:latin typeface="+mj-lt"/>
              </a:rPr>
              <a:t>recent</a:t>
            </a:r>
            <a:r>
              <a:rPr lang="en-US" sz="3200" dirty="0">
                <a:latin typeface="+mj-lt"/>
              </a:rPr>
              <a:t> </a:t>
            </a:r>
            <a:r>
              <a:rPr lang="en-US" sz="3200" dirty="0" smtClean="0">
                <a:latin typeface="+mj-lt"/>
              </a:rPr>
              <a:t>year</a:t>
            </a:r>
            <a:br>
              <a:rPr lang="en-US" sz="3200" dirty="0" smtClean="0">
                <a:latin typeface="+mj-lt"/>
              </a:rPr>
            </a:br>
            <a:r>
              <a:rPr lang="en-US" sz="3200" dirty="0" smtClean="0">
                <a:latin typeface="+mj-lt"/>
              </a:rPr>
              <a:t> 	</a:t>
            </a:r>
            <a:r>
              <a:rPr lang="en-US" sz="3200" kern="1200" dirty="0" smtClean="0">
                <a:latin typeface="+mj-lt"/>
              </a:rPr>
              <a:t>i.e</a:t>
            </a:r>
            <a:r>
              <a:rPr lang="en-US" sz="3200" kern="1200" dirty="0">
                <a:latin typeface="+mj-lt"/>
              </a:rPr>
              <a:t>.  2018-2019, 2017-2018, etc.</a:t>
            </a:r>
          </a:p>
          <a:p>
            <a:pPr marL="285750" lvl="1" indent="-285750" algn="l" defTabSz="1422400">
              <a:lnSpc>
                <a:spcPct val="90000"/>
              </a:lnSpc>
              <a:spcBef>
                <a:spcPct val="0"/>
              </a:spcBef>
              <a:spcAft>
                <a:spcPct val="20000"/>
              </a:spcAft>
              <a:buChar char="••"/>
            </a:pPr>
            <a:endParaRPr lang="en-US" sz="3200" kern="1200" dirty="0">
              <a:latin typeface="+mj-lt"/>
            </a:endParaRPr>
          </a:p>
        </p:txBody>
      </p:sp>
      <p:sp>
        <p:nvSpPr>
          <p:cNvPr id="7" name="Freeform 6"/>
          <p:cNvSpPr/>
          <p:nvPr/>
        </p:nvSpPr>
        <p:spPr>
          <a:xfrm>
            <a:off x="1089318" y="3586596"/>
            <a:ext cx="10138662" cy="1216800"/>
          </a:xfrm>
          <a:custGeom>
            <a:avLst/>
            <a:gdLst>
              <a:gd name="connsiteX0" fmla="*/ 0 w 10138662"/>
              <a:gd name="connsiteY0" fmla="*/ 202804 h 1216800"/>
              <a:gd name="connsiteX1" fmla="*/ 202804 w 10138662"/>
              <a:gd name="connsiteY1" fmla="*/ 0 h 1216800"/>
              <a:gd name="connsiteX2" fmla="*/ 9935858 w 10138662"/>
              <a:gd name="connsiteY2" fmla="*/ 0 h 1216800"/>
              <a:gd name="connsiteX3" fmla="*/ 10138662 w 10138662"/>
              <a:gd name="connsiteY3" fmla="*/ 202804 h 1216800"/>
              <a:gd name="connsiteX4" fmla="*/ 10138662 w 10138662"/>
              <a:gd name="connsiteY4" fmla="*/ 1013996 h 1216800"/>
              <a:gd name="connsiteX5" fmla="*/ 9935858 w 10138662"/>
              <a:gd name="connsiteY5" fmla="*/ 1216800 h 1216800"/>
              <a:gd name="connsiteX6" fmla="*/ 202804 w 10138662"/>
              <a:gd name="connsiteY6" fmla="*/ 1216800 h 1216800"/>
              <a:gd name="connsiteX7" fmla="*/ 0 w 10138662"/>
              <a:gd name="connsiteY7" fmla="*/ 1013996 h 1216800"/>
              <a:gd name="connsiteX8" fmla="*/ 0 w 10138662"/>
              <a:gd name="connsiteY8" fmla="*/ 202804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38662" h="1216800">
                <a:moveTo>
                  <a:pt x="0" y="202804"/>
                </a:moveTo>
                <a:cubicBezTo>
                  <a:pt x="0" y="90798"/>
                  <a:pt x="90798" y="0"/>
                  <a:pt x="202804" y="0"/>
                </a:cubicBezTo>
                <a:lnTo>
                  <a:pt x="9935858" y="0"/>
                </a:lnTo>
                <a:cubicBezTo>
                  <a:pt x="10047864" y="0"/>
                  <a:pt x="10138662" y="90798"/>
                  <a:pt x="10138662" y="202804"/>
                </a:cubicBezTo>
                <a:lnTo>
                  <a:pt x="10138662" y="1013996"/>
                </a:lnTo>
                <a:cubicBezTo>
                  <a:pt x="10138662" y="1126002"/>
                  <a:pt x="10047864" y="1216800"/>
                  <a:pt x="9935858" y="1216800"/>
                </a:cubicBezTo>
                <a:lnTo>
                  <a:pt x="202804" y="1216800"/>
                </a:lnTo>
                <a:cubicBezTo>
                  <a:pt x="90798" y="1216800"/>
                  <a:pt x="0" y="1126002"/>
                  <a:pt x="0" y="1013996"/>
                </a:cubicBezTo>
                <a:lnTo>
                  <a:pt x="0" y="202804"/>
                </a:lnTo>
                <a:close/>
              </a:path>
            </a:pathLst>
          </a:custGeom>
        </p:spPr>
        <p:style>
          <a:lnRef idx="2">
            <a:schemeClr val="lt1">
              <a:hueOff val="0"/>
              <a:satOff val="0"/>
              <a:lumOff val="0"/>
              <a:alphaOff val="0"/>
            </a:schemeClr>
          </a:lnRef>
          <a:fillRef idx="1">
            <a:schemeClr val="accent5">
              <a:hueOff val="6010703"/>
              <a:satOff val="-26380"/>
              <a:lumOff val="7843"/>
              <a:alphaOff val="0"/>
            </a:schemeClr>
          </a:fillRef>
          <a:effectRef idx="0">
            <a:schemeClr val="accent5">
              <a:hueOff val="6010703"/>
              <a:satOff val="-26380"/>
              <a:lumOff val="7843"/>
              <a:alphaOff val="0"/>
            </a:schemeClr>
          </a:effectRef>
          <a:fontRef idx="minor">
            <a:schemeClr val="lt1"/>
          </a:fontRef>
        </p:style>
        <p:txBody>
          <a:bodyPr spcFirstLastPara="0" vert="horz" wrap="square" lIns="211799" tIns="211799" rIns="211799" bIns="211799" numCol="1" spcCol="1270" anchor="ctr" anchorCtr="0">
            <a:noAutofit/>
          </a:bodyPr>
          <a:lstStyle/>
          <a:p>
            <a:pPr defTabSz="1778000">
              <a:lnSpc>
                <a:spcPct val="90000"/>
              </a:lnSpc>
              <a:spcBef>
                <a:spcPct val="0"/>
              </a:spcBef>
              <a:spcAft>
                <a:spcPct val="35000"/>
              </a:spcAft>
            </a:pPr>
            <a:r>
              <a:rPr lang="en-US" sz="3600" kern="1200" dirty="0" smtClean="0">
                <a:solidFill>
                  <a:srgbClr val="FFFF00"/>
                </a:solidFill>
                <a:latin typeface="+mj-lt"/>
              </a:rPr>
              <a:t>Postdocs</a:t>
            </a:r>
            <a:r>
              <a:rPr lang="en-US" sz="3600" kern="1200" dirty="0" smtClean="0">
                <a:solidFill>
                  <a:schemeClr val="bg1"/>
                </a:solidFill>
                <a:latin typeface="+mj-lt"/>
              </a:rPr>
              <a:t> - </a:t>
            </a:r>
            <a:r>
              <a:rPr lang="en-US" sz="3600" dirty="0">
                <a:solidFill>
                  <a:schemeClr val="bg1"/>
                </a:solidFill>
                <a:latin typeface="+mj-lt"/>
              </a:rPr>
              <a:t>Can be either </a:t>
            </a:r>
            <a:r>
              <a:rPr lang="en-US" sz="3600" dirty="0">
                <a:solidFill>
                  <a:srgbClr val="FFFF00"/>
                </a:solidFill>
                <a:latin typeface="+mj-lt"/>
              </a:rPr>
              <a:t>grant</a:t>
            </a:r>
            <a:r>
              <a:rPr lang="en-US" sz="3600" dirty="0">
                <a:solidFill>
                  <a:schemeClr val="bg1"/>
                </a:solidFill>
                <a:latin typeface="+mj-lt"/>
              </a:rPr>
              <a:t> or </a:t>
            </a:r>
            <a:r>
              <a:rPr lang="en-US" sz="3600" dirty="0">
                <a:solidFill>
                  <a:srgbClr val="FFFF00"/>
                </a:solidFill>
                <a:latin typeface="+mj-lt"/>
              </a:rPr>
              <a:t>academic</a:t>
            </a:r>
            <a:r>
              <a:rPr lang="en-US" sz="3600" dirty="0">
                <a:solidFill>
                  <a:schemeClr val="bg1"/>
                </a:solidFill>
                <a:latin typeface="+mj-lt"/>
              </a:rPr>
              <a:t> year for the last 5 completed </a:t>
            </a:r>
            <a:r>
              <a:rPr lang="en-US" sz="3600" dirty="0" smtClean="0">
                <a:solidFill>
                  <a:schemeClr val="bg1"/>
                </a:solidFill>
                <a:latin typeface="+mj-lt"/>
              </a:rPr>
              <a:t>years</a:t>
            </a:r>
            <a:endParaRPr lang="en-US" sz="3600" dirty="0">
              <a:solidFill>
                <a:schemeClr val="bg1"/>
              </a:solidFill>
              <a:latin typeface="+mj-lt"/>
            </a:endParaRPr>
          </a:p>
        </p:txBody>
      </p:sp>
      <p:sp>
        <p:nvSpPr>
          <p:cNvPr id="8" name="Freeform 7"/>
          <p:cNvSpPr/>
          <p:nvPr/>
        </p:nvSpPr>
        <p:spPr>
          <a:xfrm>
            <a:off x="1089318" y="4803396"/>
            <a:ext cx="10138662" cy="1076400"/>
          </a:xfrm>
          <a:custGeom>
            <a:avLst/>
            <a:gdLst>
              <a:gd name="connsiteX0" fmla="*/ 0 w 10138662"/>
              <a:gd name="connsiteY0" fmla="*/ 0 h 1076400"/>
              <a:gd name="connsiteX1" fmla="*/ 10138662 w 10138662"/>
              <a:gd name="connsiteY1" fmla="*/ 0 h 1076400"/>
              <a:gd name="connsiteX2" fmla="*/ 10138662 w 10138662"/>
              <a:gd name="connsiteY2" fmla="*/ 1076400 h 1076400"/>
              <a:gd name="connsiteX3" fmla="*/ 0 w 10138662"/>
              <a:gd name="connsiteY3" fmla="*/ 1076400 h 1076400"/>
              <a:gd name="connsiteX4" fmla="*/ 0 w 10138662"/>
              <a:gd name="connsiteY4" fmla="*/ 0 h 1076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38662" h="1076400">
                <a:moveTo>
                  <a:pt x="0" y="0"/>
                </a:moveTo>
                <a:lnTo>
                  <a:pt x="10138662" y="0"/>
                </a:lnTo>
                <a:lnTo>
                  <a:pt x="10138662" y="1076400"/>
                </a:lnTo>
                <a:lnTo>
                  <a:pt x="0" y="10764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21903" tIns="40640" rIns="227584" bIns="40640" numCol="1" spcCol="1270" anchor="t" anchorCtr="0">
            <a:noAutofit/>
          </a:bodyPr>
          <a:lstStyle/>
          <a:p>
            <a:pPr lvl="1" indent="-457200" defTabSz="1422400">
              <a:lnSpc>
                <a:spcPct val="90000"/>
              </a:lnSpc>
              <a:spcBef>
                <a:spcPct val="0"/>
              </a:spcBef>
              <a:spcAft>
                <a:spcPct val="20000"/>
              </a:spcAft>
              <a:buFont typeface="Arial" panose="020B0604020202020204" pitchFamily="34" charset="0"/>
              <a:buChar char="•"/>
            </a:pPr>
            <a:endParaRPr lang="en-US" sz="3200" kern="1200" dirty="0">
              <a:latin typeface="+mj-lt"/>
            </a:endParaRPr>
          </a:p>
        </p:txBody>
      </p:sp>
      <p:sp>
        <p:nvSpPr>
          <p:cNvPr id="10" name="Freeform 9"/>
          <p:cNvSpPr/>
          <p:nvPr/>
        </p:nvSpPr>
        <p:spPr>
          <a:xfrm>
            <a:off x="1153973" y="4951645"/>
            <a:ext cx="10138662" cy="1076400"/>
          </a:xfrm>
          <a:custGeom>
            <a:avLst/>
            <a:gdLst>
              <a:gd name="connsiteX0" fmla="*/ 0 w 10138662"/>
              <a:gd name="connsiteY0" fmla="*/ 0 h 1076400"/>
              <a:gd name="connsiteX1" fmla="*/ 10138662 w 10138662"/>
              <a:gd name="connsiteY1" fmla="*/ 0 h 1076400"/>
              <a:gd name="connsiteX2" fmla="*/ 10138662 w 10138662"/>
              <a:gd name="connsiteY2" fmla="*/ 1076400 h 1076400"/>
              <a:gd name="connsiteX3" fmla="*/ 0 w 10138662"/>
              <a:gd name="connsiteY3" fmla="*/ 1076400 h 1076400"/>
              <a:gd name="connsiteX4" fmla="*/ 0 w 10138662"/>
              <a:gd name="connsiteY4" fmla="*/ 0 h 1076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38662" h="1076400">
                <a:moveTo>
                  <a:pt x="0" y="0"/>
                </a:moveTo>
                <a:lnTo>
                  <a:pt x="10138662" y="0"/>
                </a:lnTo>
                <a:lnTo>
                  <a:pt x="10138662" y="1076400"/>
                </a:lnTo>
                <a:lnTo>
                  <a:pt x="0" y="10764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21903" tIns="40640" rIns="227584" bIns="40640" numCol="1" spcCol="1270" anchor="t" anchorCtr="0">
            <a:noAutofit/>
          </a:bodyPr>
          <a:lstStyle/>
          <a:p>
            <a:pPr lvl="1" indent="-457200" defTabSz="1422400">
              <a:lnSpc>
                <a:spcPct val="90000"/>
              </a:lnSpc>
              <a:spcBef>
                <a:spcPct val="0"/>
              </a:spcBef>
              <a:spcAft>
                <a:spcPct val="20000"/>
              </a:spcAft>
              <a:buFont typeface="Arial" panose="020B0604020202020204" pitchFamily="34" charset="0"/>
              <a:buChar char="•"/>
            </a:pPr>
            <a:r>
              <a:rPr lang="en-US" sz="3200" dirty="0">
                <a:latin typeface="+mj-lt"/>
              </a:rPr>
              <a:t>Keep good records if possible, if not just try your best!  This is a difficult table!</a:t>
            </a:r>
          </a:p>
        </p:txBody>
      </p:sp>
    </p:spTree>
    <p:extLst>
      <p:ext uri="{BB962C8B-B14F-4D97-AF65-F5344CB8AC3E}">
        <p14:creationId xmlns:p14="http://schemas.microsoft.com/office/powerpoint/2010/main" val="922427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nodePh="1">
                                  <p:stCondLst>
                                    <p:cond delay="0"/>
                                  </p:stCondLst>
                                  <p:endCondLst>
                                    <p:cond evt="begin" delay="0">
                                      <p:tn val="15"/>
                                    </p:cond>
                                  </p:end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P spid="10"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53871" y="2728248"/>
            <a:ext cx="6946587" cy="1401504"/>
          </a:xfrm>
        </p:spPr>
        <p:txBody>
          <a:bodyPr>
            <a:noAutofit/>
          </a:bodyPr>
          <a:lstStyle/>
          <a:p>
            <a:pPr marL="0" indent="0">
              <a:buNone/>
            </a:pPr>
            <a:r>
              <a:rPr lang="en-US" sz="9600" dirty="0">
                <a:solidFill>
                  <a:schemeClr val="tx1"/>
                </a:solidFill>
                <a:latin typeface="+mj-lt"/>
              </a:rPr>
              <a:t>Data Table </a:t>
            </a:r>
            <a:r>
              <a:rPr lang="en-US" sz="9600" dirty="0" smtClean="0">
                <a:solidFill>
                  <a:schemeClr val="tx1"/>
                </a:solidFill>
                <a:latin typeface="+mj-lt"/>
              </a:rPr>
              <a:t>7</a:t>
            </a:r>
            <a:endParaRPr lang="en-US" sz="9600" dirty="0">
              <a:solidFill>
                <a:schemeClr val="tx1"/>
              </a:solidFill>
              <a:latin typeface="+mj-lt"/>
            </a:endParaRPr>
          </a:p>
        </p:txBody>
      </p:sp>
    </p:spTree>
    <p:extLst>
      <p:ext uri="{BB962C8B-B14F-4D97-AF65-F5344CB8AC3E}">
        <p14:creationId xmlns:p14="http://schemas.microsoft.com/office/powerpoint/2010/main" val="105649389"/>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21858"/>
            <a:ext cx="10972800" cy="958432"/>
          </a:xfrm>
        </p:spPr>
        <p:txBody>
          <a:bodyPr>
            <a:normAutofit/>
          </a:bodyPr>
          <a:lstStyle/>
          <a:p>
            <a:r>
              <a:rPr lang="en-US" sz="4400" dirty="0">
                <a:solidFill>
                  <a:schemeClr val="tx1"/>
                </a:solidFill>
                <a:latin typeface="+mj-lt"/>
              </a:rPr>
              <a:t>Table 7 Objectives</a:t>
            </a:r>
          </a:p>
        </p:txBody>
      </p:sp>
      <p:sp>
        <p:nvSpPr>
          <p:cNvPr id="5" name="TextBox 4"/>
          <p:cNvSpPr txBox="1"/>
          <p:nvPr/>
        </p:nvSpPr>
        <p:spPr>
          <a:xfrm>
            <a:off x="609600" y="5790651"/>
            <a:ext cx="9672735" cy="707886"/>
          </a:xfrm>
          <a:prstGeom prst="rect">
            <a:avLst/>
          </a:prstGeom>
          <a:noFill/>
        </p:spPr>
        <p:txBody>
          <a:bodyPr wrap="square" rtlCol="0">
            <a:spAutoFit/>
          </a:bodyPr>
          <a:lstStyle/>
          <a:p>
            <a:pPr defTabSz="457200"/>
            <a:r>
              <a:rPr lang="en-US" sz="2000" dirty="0">
                <a:latin typeface="+mj-lt"/>
              </a:rPr>
              <a:t>Summarize this data in the </a:t>
            </a:r>
            <a:r>
              <a:rPr lang="en-US" sz="2000" dirty="0">
                <a:solidFill>
                  <a:srgbClr val="FFFF00"/>
                </a:solidFill>
                <a:latin typeface="+mj-lt"/>
              </a:rPr>
              <a:t>Progress Report Section.  </a:t>
            </a:r>
            <a:r>
              <a:rPr lang="en-US" sz="2000" dirty="0">
                <a:latin typeface="+mj-lt"/>
              </a:rPr>
              <a:t>Also useful to refer to this data within the </a:t>
            </a:r>
            <a:r>
              <a:rPr lang="en-US" sz="2000" dirty="0">
                <a:solidFill>
                  <a:srgbClr val="FFFF00"/>
                </a:solidFill>
                <a:latin typeface="+mj-lt"/>
              </a:rPr>
              <a:t>“Recruitment and Retention Plan” </a:t>
            </a:r>
            <a:r>
              <a:rPr lang="en-US" sz="2000" dirty="0">
                <a:latin typeface="+mj-lt"/>
              </a:rPr>
              <a:t>to Enhance Diversity Section</a:t>
            </a:r>
          </a:p>
        </p:txBody>
      </p:sp>
      <p:sp>
        <p:nvSpPr>
          <p:cNvPr id="4" name="Freeform 3"/>
          <p:cNvSpPr/>
          <p:nvPr/>
        </p:nvSpPr>
        <p:spPr>
          <a:xfrm>
            <a:off x="746760" y="2519031"/>
            <a:ext cx="10453916" cy="3175187"/>
          </a:xfrm>
          <a:custGeom>
            <a:avLst/>
            <a:gdLst>
              <a:gd name="connsiteX0" fmla="*/ 0 w 10453916"/>
              <a:gd name="connsiteY0" fmla="*/ 0 h 2712937"/>
              <a:gd name="connsiteX1" fmla="*/ 10453916 w 10453916"/>
              <a:gd name="connsiteY1" fmla="*/ 0 h 2712937"/>
              <a:gd name="connsiteX2" fmla="*/ 10453916 w 10453916"/>
              <a:gd name="connsiteY2" fmla="*/ 2712937 h 2712937"/>
              <a:gd name="connsiteX3" fmla="*/ 0 w 10453916"/>
              <a:gd name="connsiteY3" fmla="*/ 2712937 h 2712937"/>
              <a:gd name="connsiteX4" fmla="*/ 0 w 10453916"/>
              <a:gd name="connsiteY4" fmla="*/ 0 h 2712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3916" h="2712937">
                <a:moveTo>
                  <a:pt x="0" y="0"/>
                </a:moveTo>
                <a:lnTo>
                  <a:pt x="10453916" y="0"/>
                </a:lnTo>
                <a:lnTo>
                  <a:pt x="10453916" y="2712937"/>
                </a:lnTo>
                <a:lnTo>
                  <a:pt x="0" y="2712937"/>
                </a:lnTo>
                <a:lnTo>
                  <a:pt x="0" y="0"/>
                </a:lnTo>
                <a:close/>
              </a:path>
            </a:pathLst>
          </a:cu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11340" tIns="1353820" rIns="811340" bIns="256032" numCol="1" spcCol="1270" anchor="t" anchorCtr="0">
            <a:noAutofit/>
          </a:bodyPr>
          <a:lstStyle/>
          <a:p>
            <a:pPr marL="285750" lvl="1" indent="-285750" algn="l" defTabSz="1600200">
              <a:lnSpc>
                <a:spcPct val="90000"/>
              </a:lnSpc>
              <a:spcBef>
                <a:spcPct val="0"/>
              </a:spcBef>
              <a:spcAft>
                <a:spcPct val="15000"/>
              </a:spcAft>
              <a:buChar char="••"/>
            </a:pPr>
            <a:r>
              <a:rPr lang="en-US" sz="3600" kern="1200" dirty="0">
                <a:solidFill>
                  <a:schemeClr val="bg1"/>
                </a:solidFill>
                <a:latin typeface="+mj-lt"/>
              </a:rPr>
              <a:t>Awarded training positions for the last 5 years </a:t>
            </a:r>
          </a:p>
          <a:p>
            <a:pPr marL="285750" lvl="1" indent="-285750" algn="l" defTabSz="1600200">
              <a:lnSpc>
                <a:spcPct val="90000"/>
              </a:lnSpc>
              <a:spcBef>
                <a:spcPct val="0"/>
              </a:spcBef>
              <a:spcAft>
                <a:spcPct val="15000"/>
              </a:spcAft>
              <a:buChar char="••"/>
            </a:pPr>
            <a:r>
              <a:rPr lang="en-US" sz="3600" kern="1200" dirty="0">
                <a:solidFill>
                  <a:schemeClr val="bg1"/>
                </a:solidFill>
                <a:latin typeface="+mj-lt"/>
              </a:rPr>
              <a:t>(Renewal/Revision Applications Only)</a:t>
            </a:r>
          </a:p>
        </p:txBody>
      </p:sp>
      <p:sp>
        <p:nvSpPr>
          <p:cNvPr id="7" name="Freeform 6"/>
          <p:cNvSpPr/>
          <p:nvPr/>
        </p:nvSpPr>
        <p:spPr>
          <a:xfrm>
            <a:off x="1296886" y="1559631"/>
            <a:ext cx="7317741" cy="1918800"/>
          </a:xfrm>
          <a:custGeom>
            <a:avLst/>
            <a:gdLst>
              <a:gd name="connsiteX0" fmla="*/ 0 w 7317741"/>
              <a:gd name="connsiteY0" fmla="*/ 319806 h 1918800"/>
              <a:gd name="connsiteX1" fmla="*/ 319806 w 7317741"/>
              <a:gd name="connsiteY1" fmla="*/ 0 h 1918800"/>
              <a:gd name="connsiteX2" fmla="*/ 6997935 w 7317741"/>
              <a:gd name="connsiteY2" fmla="*/ 0 h 1918800"/>
              <a:gd name="connsiteX3" fmla="*/ 7317741 w 7317741"/>
              <a:gd name="connsiteY3" fmla="*/ 319806 h 1918800"/>
              <a:gd name="connsiteX4" fmla="*/ 7317741 w 7317741"/>
              <a:gd name="connsiteY4" fmla="*/ 1598994 h 1918800"/>
              <a:gd name="connsiteX5" fmla="*/ 6997935 w 7317741"/>
              <a:gd name="connsiteY5" fmla="*/ 1918800 h 1918800"/>
              <a:gd name="connsiteX6" fmla="*/ 319806 w 7317741"/>
              <a:gd name="connsiteY6" fmla="*/ 1918800 h 1918800"/>
              <a:gd name="connsiteX7" fmla="*/ 0 w 7317741"/>
              <a:gd name="connsiteY7" fmla="*/ 1598994 h 1918800"/>
              <a:gd name="connsiteX8" fmla="*/ 0 w 7317741"/>
              <a:gd name="connsiteY8" fmla="*/ 319806 h 191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7741" h="1918800">
                <a:moveTo>
                  <a:pt x="0" y="319806"/>
                </a:moveTo>
                <a:cubicBezTo>
                  <a:pt x="0" y="143182"/>
                  <a:pt x="143182" y="0"/>
                  <a:pt x="319806" y="0"/>
                </a:cubicBezTo>
                <a:lnTo>
                  <a:pt x="6997935" y="0"/>
                </a:lnTo>
                <a:cubicBezTo>
                  <a:pt x="7174559" y="0"/>
                  <a:pt x="7317741" y="143182"/>
                  <a:pt x="7317741" y="319806"/>
                </a:cubicBezTo>
                <a:lnTo>
                  <a:pt x="7317741" y="1598994"/>
                </a:lnTo>
                <a:cubicBezTo>
                  <a:pt x="7317741" y="1775618"/>
                  <a:pt x="7174559" y="1918800"/>
                  <a:pt x="6997935" y="1918800"/>
                </a:cubicBezTo>
                <a:lnTo>
                  <a:pt x="319806" y="1918800"/>
                </a:lnTo>
                <a:cubicBezTo>
                  <a:pt x="143182" y="1918800"/>
                  <a:pt x="0" y="1775618"/>
                  <a:pt x="0" y="1598994"/>
                </a:cubicBezTo>
                <a:lnTo>
                  <a:pt x="0" y="319806"/>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370261" tIns="93668" rIns="370261" bIns="93668" numCol="1" spcCol="1270" anchor="ctr" anchorCtr="0">
            <a:noAutofit/>
          </a:bodyPr>
          <a:lstStyle/>
          <a:p>
            <a:pPr lvl="0" algn="l" defTabSz="1600200">
              <a:lnSpc>
                <a:spcPct val="90000"/>
              </a:lnSpc>
              <a:spcBef>
                <a:spcPct val="0"/>
              </a:spcBef>
              <a:spcAft>
                <a:spcPct val="35000"/>
              </a:spcAft>
            </a:pPr>
            <a:r>
              <a:rPr lang="en-US" sz="3600" kern="1200" dirty="0">
                <a:solidFill>
                  <a:schemeClr val="bg1"/>
                </a:solidFill>
                <a:latin typeface="+mj-lt"/>
              </a:rPr>
              <a:t>Appointments to the Training Grant for Each Year of the Current Project Period</a:t>
            </a:r>
          </a:p>
        </p:txBody>
      </p:sp>
    </p:spTree>
    <p:extLst>
      <p:ext uri="{BB962C8B-B14F-4D97-AF65-F5344CB8AC3E}">
        <p14:creationId xmlns:p14="http://schemas.microsoft.com/office/powerpoint/2010/main" val="3765487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3776" y="76898"/>
            <a:ext cx="10515600" cy="1325563"/>
          </a:xfrm>
        </p:spPr>
        <p:txBody>
          <a:bodyPr>
            <a:normAutofit/>
          </a:bodyPr>
          <a:lstStyle/>
          <a:p>
            <a:r>
              <a:rPr lang="en-US" sz="4400" dirty="0">
                <a:solidFill>
                  <a:schemeClr val="tx1"/>
                </a:solidFill>
                <a:latin typeface="+mj-lt"/>
              </a:rPr>
              <a:t>Institutional Comparison</a:t>
            </a:r>
          </a:p>
        </p:txBody>
      </p:sp>
      <p:sp>
        <p:nvSpPr>
          <p:cNvPr id="7" name="TextBox 6"/>
          <p:cNvSpPr txBox="1"/>
          <p:nvPr/>
        </p:nvSpPr>
        <p:spPr>
          <a:xfrm>
            <a:off x="493776" y="1199618"/>
            <a:ext cx="7662672" cy="400110"/>
          </a:xfrm>
          <a:prstGeom prst="rect">
            <a:avLst/>
          </a:prstGeom>
          <a:noFill/>
        </p:spPr>
        <p:txBody>
          <a:bodyPr wrap="square" rtlCol="0">
            <a:spAutoFit/>
          </a:bodyPr>
          <a:lstStyle/>
          <a:p>
            <a:r>
              <a:rPr lang="en-US" sz="2000" dirty="0">
                <a:latin typeface="+mj-lt"/>
              </a:rPr>
              <a:t>UCSD is currently ranked 10</a:t>
            </a:r>
            <a:r>
              <a:rPr lang="en-US" sz="2000" baseline="30000" dirty="0">
                <a:latin typeface="+mj-lt"/>
              </a:rPr>
              <a:t>th</a:t>
            </a:r>
            <a:r>
              <a:rPr lang="en-US" sz="2000" dirty="0">
                <a:latin typeface="+mj-lt"/>
              </a:rPr>
              <a:t> in the nation out of 253 institutions</a:t>
            </a:r>
          </a:p>
        </p:txBody>
      </p:sp>
      <p:pic>
        <p:nvPicPr>
          <p:cNvPr id="5" name="Picture 4" descr="A close up of a logo&#10;&#10;Description automatically generated">
            <a:extLst>
              <a:ext uri="{FF2B5EF4-FFF2-40B4-BE49-F238E27FC236}">
                <a16:creationId xmlns:a16="http://schemas.microsoft.com/office/drawing/2014/main" id="{CA9CA79F-3491-4A46-B01C-6B6186CA4131}"/>
              </a:ext>
            </a:extLst>
          </p:cNvPr>
          <p:cNvPicPr>
            <a:picLocks noChangeAspect="1"/>
          </p:cNvPicPr>
          <p:nvPr/>
        </p:nvPicPr>
        <p:blipFill rotWithShape="1">
          <a:blip r:embed="rId3"/>
          <a:srcRect b="1834"/>
          <a:stretch/>
        </p:blipFill>
        <p:spPr>
          <a:xfrm>
            <a:off x="798205" y="1783303"/>
            <a:ext cx="10595589" cy="4833254"/>
          </a:xfrm>
          <a:prstGeom prst="rect">
            <a:avLst/>
          </a:prstGeom>
        </p:spPr>
      </p:pic>
    </p:spTree>
    <p:extLst>
      <p:ext uri="{BB962C8B-B14F-4D97-AF65-F5344CB8AC3E}">
        <p14:creationId xmlns:p14="http://schemas.microsoft.com/office/powerpoint/2010/main" val="4003767498"/>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454" y="178676"/>
            <a:ext cx="10972800" cy="958432"/>
          </a:xfrm>
        </p:spPr>
        <p:txBody>
          <a:bodyPr>
            <a:normAutofit/>
          </a:bodyPr>
          <a:lstStyle/>
          <a:p>
            <a:r>
              <a:rPr lang="en-US" sz="4400" dirty="0">
                <a:solidFill>
                  <a:schemeClr val="tx1"/>
                </a:solidFill>
                <a:latin typeface="+mj-lt"/>
              </a:rPr>
              <a:t>Table 7 Instructions</a:t>
            </a:r>
          </a:p>
        </p:txBody>
      </p:sp>
      <p:sp>
        <p:nvSpPr>
          <p:cNvPr id="4" name="TextBox 3"/>
          <p:cNvSpPr txBox="1"/>
          <p:nvPr/>
        </p:nvSpPr>
        <p:spPr>
          <a:xfrm>
            <a:off x="9486856" y="2106214"/>
            <a:ext cx="2383719" cy="2554545"/>
          </a:xfrm>
          <a:prstGeom prst="rect">
            <a:avLst/>
          </a:prstGeom>
          <a:solidFill>
            <a:schemeClr val="tx1"/>
          </a:solidFill>
          <a:ln>
            <a:solidFill>
              <a:schemeClr val="bg1"/>
            </a:solidFill>
          </a:ln>
        </p:spPr>
        <p:txBody>
          <a:bodyPr wrap="square" rtlCol="0">
            <a:spAutoFit/>
          </a:bodyPr>
          <a:lstStyle>
            <a:defPPr>
              <a:defRPr lang="en-US"/>
            </a:defPPr>
            <a:lvl1pPr>
              <a:buFont typeface="+mj-lt"/>
              <a:buNone/>
              <a:defRPr sz="2000">
                <a:solidFill>
                  <a:srgbClr val="FF0000"/>
                </a:solidFill>
                <a:latin typeface="+mj-lt"/>
              </a:defRPr>
            </a:lvl1pPr>
          </a:lstStyle>
          <a:p>
            <a:pPr algn="ctr"/>
            <a:r>
              <a:rPr lang="en-US" dirty="0"/>
              <a:t>Since the last competing grant application provide the following </a:t>
            </a:r>
            <a:r>
              <a:rPr lang="en-US" b="1" dirty="0"/>
              <a:t>counts </a:t>
            </a:r>
            <a:r>
              <a:rPr lang="en-US" b="1" dirty="0" smtClean="0"/>
              <a:t>awarded and appointed </a:t>
            </a:r>
            <a:br>
              <a:rPr lang="en-US" b="1" dirty="0" smtClean="0"/>
            </a:br>
            <a:r>
              <a:rPr lang="en-US" dirty="0" smtClean="0"/>
              <a:t>for </a:t>
            </a:r>
            <a:r>
              <a:rPr lang="en-US" dirty="0"/>
              <a:t>each complete budget </a:t>
            </a:r>
            <a:r>
              <a:rPr lang="en-US" dirty="0" smtClean="0"/>
              <a:t>year</a:t>
            </a:r>
            <a:endParaRPr lang="en-US" dirty="0"/>
          </a:p>
        </p:txBody>
      </p:sp>
      <p:pic>
        <p:nvPicPr>
          <p:cNvPr id="5" name="Picture 4"/>
          <p:cNvPicPr>
            <a:picLocks noChangeAspect="1"/>
          </p:cNvPicPr>
          <p:nvPr/>
        </p:nvPicPr>
        <p:blipFill rotWithShape="1">
          <a:blip r:embed="rId3" cstate="print"/>
          <a:srcRect l="1330" r="2166" b="6561"/>
          <a:stretch/>
        </p:blipFill>
        <p:spPr>
          <a:xfrm>
            <a:off x="803195" y="1468905"/>
            <a:ext cx="8503921" cy="4635106"/>
          </a:xfrm>
          <a:prstGeom prst="rect">
            <a:avLst/>
          </a:prstGeom>
        </p:spPr>
      </p:pic>
      <p:cxnSp>
        <p:nvCxnSpPr>
          <p:cNvPr id="7" name="Straight Arrow Connector 6"/>
          <p:cNvCxnSpPr/>
          <p:nvPr/>
        </p:nvCxnSpPr>
        <p:spPr>
          <a:xfrm>
            <a:off x="0" y="2202873"/>
            <a:ext cx="623454" cy="1"/>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0" y="2438401"/>
            <a:ext cx="623454" cy="1"/>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0" y="3311236"/>
            <a:ext cx="623454" cy="1"/>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0" y="3602182"/>
            <a:ext cx="623455" cy="13855"/>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0" y="5306291"/>
            <a:ext cx="623454" cy="1"/>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0" y="5597236"/>
            <a:ext cx="623454" cy="1"/>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7598645" y="6242341"/>
            <a:ext cx="2634322" cy="400110"/>
          </a:xfrm>
          <a:prstGeom prst="rect">
            <a:avLst/>
          </a:prstGeom>
          <a:solidFill>
            <a:schemeClr val="tx1"/>
          </a:solidFill>
          <a:ln>
            <a:solidFill>
              <a:schemeClr val="bg1"/>
            </a:solidFill>
          </a:ln>
        </p:spPr>
        <p:txBody>
          <a:bodyPr wrap="square" rtlCol="0">
            <a:spAutoFit/>
          </a:bodyPr>
          <a:lstStyle>
            <a:defPPr>
              <a:defRPr lang="en-US"/>
            </a:defPPr>
            <a:lvl1pPr>
              <a:buFont typeface="+mj-lt"/>
              <a:buNone/>
              <a:defRPr sz="2000">
                <a:solidFill>
                  <a:srgbClr val="FF0000"/>
                </a:solidFill>
                <a:latin typeface="+mj-lt"/>
              </a:defRPr>
            </a:lvl1pPr>
          </a:lstStyle>
          <a:p>
            <a:r>
              <a:rPr lang="en-US" dirty="0"/>
              <a:t>Sum of Budget Years</a:t>
            </a:r>
          </a:p>
        </p:txBody>
      </p:sp>
      <p:cxnSp>
        <p:nvCxnSpPr>
          <p:cNvPr id="17" name="Straight Arrow Connector 16"/>
          <p:cNvCxnSpPr/>
          <p:nvPr/>
        </p:nvCxnSpPr>
        <p:spPr>
          <a:xfrm flipH="1">
            <a:off x="8743952" y="1282580"/>
            <a:ext cx="14286" cy="428625"/>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54428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77595"/>
            <a:ext cx="10972800" cy="958432"/>
          </a:xfrm>
        </p:spPr>
        <p:txBody>
          <a:bodyPr>
            <a:normAutofit/>
          </a:bodyPr>
          <a:lstStyle/>
          <a:p>
            <a:r>
              <a:rPr lang="en-US" sz="4400" dirty="0">
                <a:solidFill>
                  <a:schemeClr val="tx1"/>
                </a:solidFill>
                <a:latin typeface="+mj-lt"/>
              </a:rPr>
              <a:t>Tips on gathering Data Table 7 Info</a:t>
            </a:r>
          </a:p>
        </p:txBody>
      </p:sp>
      <p:sp>
        <p:nvSpPr>
          <p:cNvPr id="4" name="TextBox 3"/>
          <p:cNvSpPr txBox="1"/>
          <p:nvPr/>
        </p:nvSpPr>
        <p:spPr>
          <a:xfrm>
            <a:off x="609600" y="1482436"/>
            <a:ext cx="11014364" cy="2554545"/>
          </a:xfrm>
          <a:prstGeom prst="rect">
            <a:avLst/>
          </a:prstGeom>
          <a:noFill/>
        </p:spPr>
        <p:txBody>
          <a:bodyPr wrap="square" rtlCol="0">
            <a:spAutoFit/>
          </a:bodyPr>
          <a:lstStyle/>
          <a:p>
            <a:pPr marL="457200" indent="-457200">
              <a:buFont typeface="Arial" panose="020B0604020202020204" pitchFamily="34" charset="0"/>
              <a:buChar char="•"/>
            </a:pPr>
            <a:r>
              <a:rPr lang="en-US" sz="3200" dirty="0">
                <a:latin typeface="+mj-lt"/>
              </a:rPr>
              <a:t>Look at previous RPPR’s, notice of awards and/or tracking records for awarded slot </a:t>
            </a:r>
            <a:r>
              <a:rPr lang="en-US" sz="3200" dirty="0" smtClean="0">
                <a:latin typeface="+mj-lt"/>
              </a:rPr>
              <a:t>information</a:t>
            </a:r>
          </a:p>
          <a:p>
            <a:pPr marL="457200" indent="-457200">
              <a:buFont typeface="Arial" panose="020B0604020202020204" pitchFamily="34" charset="0"/>
              <a:buChar char="•"/>
            </a:pPr>
            <a:r>
              <a:rPr lang="en-US" sz="3200" dirty="0">
                <a:latin typeface="+mj-lt"/>
              </a:rPr>
              <a:t>Check your </a:t>
            </a:r>
            <a:r>
              <a:rPr lang="en-US" sz="3200" dirty="0">
                <a:solidFill>
                  <a:srgbClr val="FFFF00"/>
                </a:solidFill>
                <a:latin typeface="+mj-lt"/>
              </a:rPr>
              <a:t>“trainee diversity report” </a:t>
            </a:r>
            <a:r>
              <a:rPr lang="en-US" sz="3200" dirty="0">
                <a:latin typeface="+mj-lt"/>
              </a:rPr>
              <a:t>from the past RPPR’s </a:t>
            </a:r>
          </a:p>
          <a:p>
            <a:pPr marL="457200" indent="-457200">
              <a:buFont typeface="Arial" panose="020B0604020202020204" pitchFamily="34" charset="0"/>
              <a:buChar char="•"/>
            </a:pPr>
            <a:r>
              <a:rPr lang="en-US" sz="3200" dirty="0">
                <a:latin typeface="+mj-lt"/>
              </a:rPr>
              <a:t>If you have access to </a:t>
            </a:r>
            <a:r>
              <a:rPr lang="en-US" sz="3200" dirty="0">
                <a:solidFill>
                  <a:srgbClr val="FFFF00"/>
                </a:solidFill>
                <a:latin typeface="+mj-lt"/>
              </a:rPr>
              <a:t>xTRAIN</a:t>
            </a:r>
            <a:r>
              <a:rPr lang="en-US" sz="3200" dirty="0">
                <a:latin typeface="+mj-lt"/>
              </a:rPr>
              <a:t> then you can view the grant detail for current and previous years</a:t>
            </a:r>
          </a:p>
        </p:txBody>
      </p:sp>
      <p:pic>
        <p:nvPicPr>
          <p:cNvPr id="6" name="Picture 5"/>
          <p:cNvPicPr>
            <a:picLocks noChangeAspect="1"/>
          </p:cNvPicPr>
          <p:nvPr/>
        </p:nvPicPr>
        <p:blipFill rotWithShape="1">
          <a:blip r:embed="rId3" cstate="print"/>
          <a:srcRect l="482" t="17032" r="666"/>
          <a:stretch/>
        </p:blipFill>
        <p:spPr>
          <a:xfrm>
            <a:off x="663388" y="4303059"/>
            <a:ext cx="11026588" cy="1342353"/>
          </a:xfrm>
          <a:prstGeom prst="rect">
            <a:avLst/>
          </a:prstGeom>
        </p:spPr>
      </p:pic>
      <p:pic>
        <p:nvPicPr>
          <p:cNvPr id="8" name="Picture 7"/>
          <p:cNvPicPr>
            <a:picLocks noChangeAspect="1"/>
          </p:cNvPicPr>
          <p:nvPr/>
        </p:nvPicPr>
        <p:blipFill>
          <a:blip r:embed="rId4"/>
          <a:stretch>
            <a:fillRect/>
          </a:stretch>
        </p:blipFill>
        <p:spPr>
          <a:xfrm>
            <a:off x="5363060" y="4731293"/>
            <a:ext cx="962025" cy="123825"/>
          </a:xfrm>
          <a:prstGeom prst="rect">
            <a:avLst/>
          </a:prstGeom>
        </p:spPr>
      </p:pic>
      <p:pic>
        <p:nvPicPr>
          <p:cNvPr id="9" name="Picture 8"/>
          <p:cNvPicPr>
            <a:picLocks noChangeAspect="1"/>
          </p:cNvPicPr>
          <p:nvPr/>
        </p:nvPicPr>
        <p:blipFill>
          <a:blip r:embed="rId4"/>
          <a:stretch>
            <a:fillRect/>
          </a:stretch>
        </p:blipFill>
        <p:spPr>
          <a:xfrm>
            <a:off x="5363060" y="4883693"/>
            <a:ext cx="962025" cy="123825"/>
          </a:xfrm>
          <a:prstGeom prst="rect">
            <a:avLst/>
          </a:prstGeom>
        </p:spPr>
      </p:pic>
      <p:pic>
        <p:nvPicPr>
          <p:cNvPr id="10" name="Picture 9"/>
          <p:cNvPicPr>
            <a:picLocks noChangeAspect="1"/>
          </p:cNvPicPr>
          <p:nvPr/>
        </p:nvPicPr>
        <p:blipFill>
          <a:blip r:embed="rId4"/>
          <a:stretch>
            <a:fillRect/>
          </a:stretch>
        </p:blipFill>
        <p:spPr>
          <a:xfrm>
            <a:off x="5363060" y="5036093"/>
            <a:ext cx="962025" cy="123825"/>
          </a:xfrm>
          <a:prstGeom prst="rect">
            <a:avLst/>
          </a:prstGeom>
        </p:spPr>
      </p:pic>
      <p:pic>
        <p:nvPicPr>
          <p:cNvPr id="11" name="Picture 10"/>
          <p:cNvPicPr>
            <a:picLocks noChangeAspect="1"/>
          </p:cNvPicPr>
          <p:nvPr/>
        </p:nvPicPr>
        <p:blipFill>
          <a:blip r:embed="rId4"/>
          <a:stretch>
            <a:fillRect/>
          </a:stretch>
        </p:blipFill>
        <p:spPr>
          <a:xfrm>
            <a:off x="5363060" y="5188493"/>
            <a:ext cx="962025" cy="123825"/>
          </a:xfrm>
          <a:prstGeom prst="rect">
            <a:avLst/>
          </a:prstGeom>
        </p:spPr>
      </p:pic>
      <p:pic>
        <p:nvPicPr>
          <p:cNvPr id="12" name="Picture 11"/>
          <p:cNvPicPr>
            <a:picLocks noChangeAspect="1"/>
          </p:cNvPicPr>
          <p:nvPr/>
        </p:nvPicPr>
        <p:blipFill>
          <a:blip r:embed="rId4"/>
          <a:stretch>
            <a:fillRect/>
          </a:stretch>
        </p:blipFill>
        <p:spPr>
          <a:xfrm>
            <a:off x="5363060" y="5340893"/>
            <a:ext cx="962025" cy="123825"/>
          </a:xfrm>
          <a:prstGeom prst="rect">
            <a:avLst/>
          </a:prstGeom>
        </p:spPr>
      </p:pic>
      <p:pic>
        <p:nvPicPr>
          <p:cNvPr id="13" name="Picture 12"/>
          <p:cNvPicPr>
            <a:picLocks noChangeAspect="1"/>
          </p:cNvPicPr>
          <p:nvPr/>
        </p:nvPicPr>
        <p:blipFill>
          <a:blip r:embed="rId4"/>
          <a:stretch>
            <a:fillRect/>
          </a:stretch>
        </p:blipFill>
        <p:spPr>
          <a:xfrm>
            <a:off x="5363060" y="5493293"/>
            <a:ext cx="962025" cy="123825"/>
          </a:xfrm>
          <a:prstGeom prst="rect">
            <a:avLst/>
          </a:prstGeom>
        </p:spPr>
      </p:pic>
    </p:spTree>
    <p:extLst>
      <p:ext uri="{BB962C8B-B14F-4D97-AF65-F5344CB8AC3E}">
        <p14:creationId xmlns:p14="http://schemas.microsoft.com/office/powerpoint/2010/main" val="316322657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New </a:t>
            </a:r>
            <a:r>
              <a:rPr lang="en-US" dirty="0">
                <a:solidFill>
                  <a:schemeClr val="tx1"/>
                </a:solidFill>
              </a:rPr>
              <a:t>Data Table </a:t>
            </a:r>
            <a:r>
              <a:rPr lang="en-US" dirty="0" smtClean="0">
                <a:solidFill>
                  <a:schemeClr val="tx1"/>
                </a:solidFill>
              </a:rPr>
              <a:t>7 Change</a:t>
            </a:r>
            <a:endParaRPr lang="en-US" dirty="0">
              <a:solidFill>
                <a:srgbClr val="FFFF00"/>
              </a:solidFill>
              <a:latin typeface="+mj-lt"/>
            </a:endParaRPr>
          </a:p>
        </p:txBody>
      </p:sp>
      <p:sp>
        <p:nvSpPr>
          <p:cNvPr id="4" name="Slide Number Placeholder 3"/>
          <p:cNvSpPr>
            <a:spLocks noGrp="1"/>
          </p:cNvSpPr>
          <p:nvPr>
            <p:ph type="sldNum" sz="quarter" idx="12"/>
          </p:nvPr>
        </p:nvSpPr>
        <p:spPr/>
        <p:txBody>
          <a:bodyPr/>
          <a:lstStyle/>
          <a:p>
            <a:fld id="{4B72C52A-5129-4F55-81A9-7734A419C134}" type="slidenum">
              <a:rPr lang="en-US" smtClean="0"/>
              <a:t>122</a:t>
            </a:fld>
            <a:endParaRPr lang="en-US" dirty="0"/>
          </a:p>
        </p:txBody>
      </p:sp>
      <p:sp>
        <p:nvSpPr>
          <p:cNvPr id="3" name="Rectangle 2"/>
          <p:cNvSpPr/>
          <p:nvPr/>
        </p:nvSpPr>
        <p:spPr>
          <a:xfrm>
            <a:off x="974667" y="1574230"/>
            <a:ext cx="10242665" cy="2062103"/>
          </a:xfrm>
          <a:prstGeom prst="rect">
            <a:avLst/>
          </a:prstGeom>
        </p:spPr>
        <p:txBody>
          <a:bodyPr wrap="square">
            <a:spAutoFit/>
          </a:bodyPr>
          <a:lstStyle/>
          <a:p>
            <a:r>
              <a:rPr lang="en-US" sz="3200" dirty="0" smtClean="0"/>
              <a:t>Definition of Diversity Changed</a:t>
            </a:r>
          </a:p>
          <a:p>
            <a:r>
              <a:rPr lang="en-US" sz="3200" u="sng" dirty="0" smtClean="0">
                <a:hlinkClick r:id="rId3" tooltip="https://grants.nih.gov/grants/guide/notice-files/NOT-OD-20-031.html"/>
              </a:rPr>
              <a:t>NIH’s </a:t>
            </a:r>
            <a:r>
              <a:rPr lang="en-US" sz="3200" u="sng" dirty="0">
                <a:hlinkClick r:id="rId3" tooltip="https://grants.nih.gov/grants/guide/notice-files/NOT-OD-20-031.html"/>
              </a:rPr>
              <a:t>Notice of Interest in </a:t>
            </a:r>
            <a:r>
              <a:rPr lang="en-US" sz="3200" u="sng" dirty="0" smtClean="0">
                <a:hlinkClick r:id="rId3" tooltip="https://grants.nih.gov/grants/guide/notice-files/NOT-OD-20-031.html"/>
              </a:rPr>
              <a:t>Diversity</a:t>
            </a:r>
            <a:endParaRPr lang="en-US" sz="3200" dirty="0" smtClean="0"/>
          </a:p>
          <a:p>
            <a:endParaRPr lang="en-US" sz="3200" dirty="0"/>
          </a:p>
          <a:p>
            <a:endParaRPr lang="en-US" sz="3200" b="1" dirty="0"/>
          </a:p>
        </p:txBody>
      </p:sp>
      <p:sp>
        <p:nvSpPr>
          <p:cNvPr id="5" name="Rectangle 4"/>
          <p:cNvSpPr/>
          <p:nvPr/>
        </p:nvSpPr>
        <p:spPr>
          <a:xfrm>
            <a:off x="974667" y="6332574"/>
            <a:ext cx="6713395" cy="369332"/>
          </a:xfrm>
          <a:prstGeom prst="rect">
            <a:avLst/>
          </a:prstGeom>
        </p:spPr>
        <p:txBody>
          <a:bodyPr wrap="square">
            <a:spAutoFit/>
          </a:bodyPr>
          <a:lstStyle/>
          <a:p>
            <a:r>
              <a:rPr lang="en-US" dirty="0"/>
              <a:t>https://grants.nih.gov/grants/guide/notice-files/NOT-OD-20-031.html</a:t>
            </a:r>
          </a:p>
        </p:txBody>
      </p:sp>
      <p:pic>
        <p:nvPicPr>
          <p:cNvPr id="6" name="Picture 5"/>
          <p:cNvPicPr>
            <a:picLocks noChangeAspect="1"/>
          </p:cNvPicPr>
          <p:nvPr/>
        </p:nvPicPr>
        <p:blipFill>
          <a:blip r:embed="rId4"/>
          <a:stretch>
            <a:fillRect/>
          </a:stretch>
        </p:blipFill>
        <p:spPr>
          <a:xfrm>
            <a:off x="974377" y="2706445"/>
            <a:ext cx="9007823" cy="3606603"/>
          </a:xfrm>
          <a:prstGeom prst="rect">
            <a:avLst/>
          </a:prstGeom>
        </p:spPr>
      </p:pic>
    </p:spTree>
    <p:extLst>
      <p:ext uri="{BB962C8B-B14F-4D97-AF65-F5344CB8AC3E}">
        <p14:creationId xmlns:p14="http://schemas.microsoft.com/office/powerpoint/2010/main" val="579634435"/>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solidFill>
                  <a:schemeClr val="tx1"/>
                </a:solidFill>
                <a:latin typeface="+mj-lt"/>
              </a:rPr>
              <a:t>Best Practices for Table 7</a:t>
            </a:r>
          </a:p>
        </p:txBody>
      </p:sp>
      <p:sp>
        <p:nvSpPr>
          <p:cNvPr id="3" name="Content Placeholder 2"/>
          <p:cNvSpPr>
            <a:spLocks noGrp="1"/>
          </p:cNvSpPr>
          <p:nvPr>
            <p:ph idx="1"/>
          </p:nvPr>
        </p:nvSpPr>
        <p:spPr/>
        <p:txBody>
          <a:bodyPr/>
          <a:lstStyle/>
          <a:p>
            <a:r>
              <a:rPr lang="en-US" dirty="0">
                <a:solidFill>
                  <a:schemeClr val="tx1"/>
                </a:solidFill>
                <a:latin typeface="+mj-lt"/>
              </a:rPr>
              <a:t>Your numbers should match between awarded and appointed!</a:t>
            </a:r>
          </a:p>
          <a:p>
            <a:pPr lvl="1"/>
            <a:r>
              <a:rPr lang="en-US" dirty="0">
                <a:solidFill>
                  <a:srgbClr val="FFFF00"/>
                </a:solidFill>
                <a:latin typeface="+mj-lt"/>
              </a:rPr>
              <a:t>NIH will not look favorably if you didn’t fill all your slots!</a:t>
            </a:r>
          </a:p>
        </p:txBody>
      </p:sp>
      <p:pic>
        <p:nvPicPr>
          <p:cNvPr id="5" name="Picture 4">
            <a:extLst>
              <a:ext uri="{FF2B5EF4-FFF2-40B4-BE49-F238E27FC236}">
                <a16:creationId xmlns:a16="http://schemas.microsoft.com/office/drawing/2014/main" id="{A8FFE95C-7AD3-4BEA-AE0E-D7C47BB3AD55}"/>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rcRect l="12142" t="10616" r="12248" b="12846"/>
          <a:stretch/>
        </p:blipFill>
        <p:spPr>
          <a:xfrm>
            <a:off x="3645879" y="2741034"/>
            <a:ext cx="3657599" cy="3632200"/>
          </a:xfrm>
          <a:prstGeom prst="ellipse">
            <a:avLst/>
          </a:prstGeom>
        </p:spPr>
      </p:pic>
    </p:spTree>
    <p:extLst>
      <p:ext uri="{BB962C8B-B14F-4D97-AF65-F5344CB8AC3E}">
        <p14:creationId xmlns:p14="http://schemas.microsoft.com/office/powerpoint/2010/main" val="2027575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249111"/>
            <a:ext cx="10972800" cy="958432"/>
          </a:xfrm>
        </p:spPr>
        <p:txBody>
          <a:bodyPr>
            <a:normAutofit/>
          </a:bodyPr>
          <a:lstStyle/>
          <a:p>
            <a:r>
              <a:rPr lang="en-US" sz="4400" dirty="0">
                <a:solidFill>
                  <a:schemeClr val="tx1"/>
                </a:solidFill>
                <a:latin typeface="+mj-lt"/>
              </a:rPr>
              <a:t>Table 8 Objectives</a:t>
            </a:r>
          </a:p>
        </p:txBody>
      </p:sp>
      <p:sp>
        <p:nvSpPr>
          <p:cNvPr id="5" name="TextBox 4"/>
          <p:cNvSpPr txBox="1"/>
          <p:nvPr/>
        </p:nvSpPr>
        <p:spPr>
          <a:xfrm>
            <a:off x="609600" y="6128280"/>
            <a:ext cx="10972799" cy="400110"/>
          </a:xfrm>
          <a:prstGeom prst="rect">
            <a:avLst/>
          </a:prstGeom>
          <a:noFill/>
        </p:spPr>
        <p:txBody>
          <a:bodyPr wrap="square" rtlCol="0">
            <a:spAutoFit/>
          </a:bodyPr>
          <a:lstStyle/>
          <a:p>
            <a:pPr defTabSz="457200"/>
            <a:r>
              <a:rPr lang="en-US" sz="2000" dirty="0">
                <a:solidFill>
                  <a:srgbClr val="FFFF00"/>
                </a:solidFill>
                <a:latin typeface="+mj-lt"/>
              </a:rPr>
              <a:t>Summarize</a:t>
            </a:r>
            <a:r>
              <a:rPr lang="en-US" sz="2000" dirty="0">
                <a:latin typeface="+mj-lt"/>
              </a:rPr>
              <a:t> the data in the Program Plan Section or the Progress Report Section, as appropriate</a:t>
            </a:r>
          </a:p>
        </p:txBody>
      </p:sp>
      <p:sp>
        <p:nvSpPr>
          <p:cNvPr id="6" name="Freeform 5"/>
          <p:cNvSpPr/>
          <p:nvPr/>
        </p:nvSpPr>
        <p:spPr>
          <a:xfrm>
            <a:off x="505906" y="2361936"/>
            <a:ext cx="10453916" cy="3224812"/>
          </a:xfrm>
          <a:custGeom>
            <a:avLst/>
            <a:gdLst>
              <a:gd name="connsiteX0" fmla="*/ 0 w 10453916"/>
              <a:gd name="connsiteY0" fmla="*/ 0 h 3224812"/>
              <a:gd name="connsiteX1" fmla="*/ 10453916 w 10453916"/>
              <a:gd name="connsiteY1" fmla="*/ 0 h 3224812"/>
              <a:gd name="connsiteX2" fmla="*/ 10453916 w 10453916"/>
              <a:gd name="connsiteY2" fmla="*/ 3224812 h 3224812"/>
              <a:gd name="connsiteX3" fmla="*/ 0 w 10453916"/>
              <a:gd name="connsiteY3" fmla="*/ 3224812 h 3224812"/>
              <a:gd name="connsiteX4" fmla="*/ 0 w 10453916"/>
              <a:gd name="connsiteY4" fmla="*/ 0 h 3224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3916" h="3224812">
                <a:moveTo>
                  <a:pt x="0" y="0"/>
                </a:moveTo>
                <a:lnTo>
                  <a:pt x="10453916" y="0"/>
                </a:lnTo>
                <a:lnTo>
                  <a:pt x="10453916" y="3224812"/>
                </a:lnTo>
                <a:lnTo>
                  <a:pt x="0" y="3224812"/>
                </a:lnTo>
                <a:lnTo>
                  <a:pt x="0" y="0"/>
                </a:lnTo>
                <a:close/>
              </a:path>
            </a:pathLst>
          </a:cu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11340" tIns="1353820" rIns="811340" bIns="256032" numCol="1" spcCol="1270" anchor="t" anchorCtr="0">
            <a:noAutofit/>
          </a:bodyPr>
          <a:lstStyle/>
          <a:p>
            <a:pPr marL="285750" lvl="1" indent="-285750" algn="l" defTabSz="1600200">
              <a:lnSpc>
                <a:spcPct val="90000"/>
              </a:lnSpc>
              <a:spcBef>
                <a:spcPct val="0"/>
              </a:spcBef>
              <a:spcAft>
                <a:spcPct val="15000"/>
              </a:spcAft>
              <a:buChar char="••"/>
            </a:pPr>
            <a:r>
              <a:rPr lang="en-US" sz="3600" kern="1200" dirty="0">
                <a:solidFill>
                  <a:schemeClr val="bg1"/>
                </a:solidFill>
                <a:latin typeface="+mj-lt"/>
              </a:rPr>
              <a:t>Effectiveness of the proposed training program</a:t>
            </a:r>
          </a:p>
          <a:p>
            <a:pPr marL="285750" lvl="1" indent="-285750" algn="l" defTabSz="1600200">
              <a:lnSpc>
                <a:spcPct val="90000"/>
              </a:lnSpc>
              <a:spcBef>
                <a:spcPct val="0"/>
              </a:spcBef>
              <a:spcAft>
                <a:spcPct val="15000"/>
              </a:spcAft>
              <a:buChar char="••"/>
            </a:pPr>
            <a:r>
              <a:rPr lang="en-US" sz="3600" kern="1200" dirty="0">
                <a:solidFill>
                  <a:schemeClr val="bg1"/>
                </a:solidFill>
                <a:latin typeface="+mj-lt"/>
              </a:rPr>
              <a:t>Track trainee outcomes for </a:t>
            </a:r>
            <a:r>
              <a:rPr lang="en-US" sz="3600" i="1" kern="1200" dirty="0">
                <a:solidFill>
                  <a:schemeClr val="bg1"/>
                </a:solidFill>
                <a:latin typeface="+mj-lt"/>
              </a:rPr>
              <a:t>15</a:t>
            </a:r>
            <a:r>
              <a:rPr lang="en-US" sz="3600" kern="1200" dirty="0">
                <a:solidFill>
                  <a:schemeClr val="bg1"/>
                </a:solidFill>
                <a:latin typeface="+mj-lt"/>
              </a:rPr>
              <a:t> years</a:t>
            </a:r>
          </a:p>
        </p:txBody>
      </p:sp>
      <p:sp>
        <p:nvSpPr>
          <p:cNvPr id="8" name="Freeform 7"/>
          <p:cNvSpPr/>
          <p:nvPr/>
        </p:nvSpPr>
        <p:spPr>
          <a:xfrm>
            <a:off x="1028601" y="1402536"/>
            <a:ext cx="7317741" cy="1918800"/>
          </a:xfrm>
          <a:custGeom>
            <a:avLst/>
            <a:gdLst>
              <a:gd name="connsiteX0" fmla="*/ 0 w 7317741"/>
              <a:gd name="connsiteY0" fmla="*/ 319806 h 1918800"/>
              <a:gd name="connsiteX1" fmla="*/ 319806 w 7317741"/>
              <a:gd name="connsiteY1" fmla="*/ 0 h 1918800"/>
              <a:gd name="connsiteX2" fmla="*/ 6997935 w 7317741"/>
              <a:gd name="connsiteY2" fmla="*/ 0 h 1918800"/>
              <a:gd name="connsiteX3" fmla="*/ 7317741 w 7317741"/>
              <a:gd name="connsiteY3" fmla="*/ 319806 h 1918800"/>
              <a:gd name="connsiteX4" fmla="*/ 7317741 w 7317741"/>
              <a:gd name="connsiteY4" fmla="*/ 1598994 h 1918800"/>
              <a:gd name="connsiteX5" fmla="*/ 6997935 w 7317741"/>
              <a:gd name="connsiteY5" fmla="*/ 1918800 h 1918800"/>
              <a:gd name="connsiteX6" fmla="*/ 319806 w 7317741"/>
              <a:gd name="connsiteY6" fmla="*/ 1918800 h 1918800"/>
              <a:gd name="connsiteX7" fmla="*/ 0 w 7317741"/>
              <a:gd name="connsiteY7" fmla="*/ 1598994 h 1918800"/>
              <a:gd name="connsiteX8" fmla="*/ 0 w 7317741"/>
              <a:gd name="connsiteY8" fmla="*/ 319806 h 191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7741" h="1918800">
                <a:moveTo>
                  <a:pt x="0" y="319806"/>
                </a:moveTo>
                <a:cubicBezTo>
                  <a:pt x="0" y="143182"/>
                  <a:pt x="143182" y="0"/>
                  <a:pt x="319806" y="0"/>
                </a:cubicBezTo>
                <a:lnTo>
                  <a:pt x="6997935" y="0"/>
                </a:lnTo>
                <a:cubicBezTo>
                  <a:pt x="7174559" y="0"/>
                  <a:pt x="7317741" y="143182"/>
                  <a:pt x="7317741" y="319806"/>
                </a:cubicBezTo>
                <a:lnTo>
                  <a:pt x="7317741" y="1598994"/>
                </a:lnTo>
                <a:cubicBezTo>
                  <a:pt x="7317741" y="1775618"/>
                  <a:pt x="7174559" y="1918800"/>
                  <a:pt x="6997935" y="1918800"/>
                </a:cubicBezTo>
                <a:lnTo>
                  <a:pt x="319806" y="1918800"/>
                </a:lnTo>
                <a:cubicBezTo>
                  <a:pt x="143182" y="1918800"/>
                  <a:pt x="0" y="1775618"/>
                  <a:pt x="0" y="1598994"/>
                </a:cubicBezTo>
                <a:lnTo>
                  <a:pt x="0" y="319806"/>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370261" tIns="93668" rIns="370261" bIns="93668" numCol="1" spcCol="1270" anchor="ctr" anchorCtr="0">
            <a:noAutofit/>
          </a:bodyPr>
          <a:lstStyle/>
          <a:p>
            <a:pPr lvl="0" algn="l" defTabSz="1600200">
              <a:lnSpc>
                <a:spcPct val="90000"/>
              </a:lnSpc>
              <a:spcBef>
                <a:spcPct val="0"/>
              </a:spcBef>
              <a:spcAft>
                <a:spcPct val="35000"/>
              </a:spcAft>
            </a:pPr>
            <a:r>
              <a:rPr lang="en-US" sz="3600" kern="1200" dirty="0">
                <a:solidFill>
                  <a:schemeClr val="bg1"/>
                </a:solidFill>
                <a:latin typeface="+mj-lt"/>
              </a:rPr>
              <a:t>Program Outcomes</a:t>
            </a:r>
          </a:p>
        </p:txBody>
      </p:sp>
    </p:spTree>
    <p:extLst>
      <p:ext uri="{BB962C8B-B14F-4D97-AF65-F5344CB8AC3E}">
        <p14:creationId xmlns:p14="http://schemas.microsoft.com/office/powerpoint/2010/main" val="16308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8"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278046"/>
            <a:ext cx="11255829" cy="768329"/>
          </a:xfrm>
        </p:spPr>
        <p:txBody>
          <a:bodyPr>
            <a:normAutofit/>
          </a:bodyPr>
          <a:lstStyle/>
          <a:p>
            <a:r>
              <a:rPr lang="en-US" sz="4400" dirty="0">
                <a:solidFill>
                  <a:schemeClr val="tx1"/>
                </a:solidFill>
                <a:latin typeface="+mj-lt"/>
              </a:rPr>
              <a:t>Table 8 has Four Parts</a:t>
            </a:r>
          </a:p>
        </p:txBody>
      </p:sp>
      <p:sp>
        <p:nvSpPr>
          <p:cNvPr id="4" name="Freeform 3"/>
          <p:cNvSpPr/>
          <p:nvPr/>
        </p:nvSpPr>
        <p:spPr>
          <a:xfrm>
            <a:off x="465542" y="1885922"/>
            <a:ext cx="2540474" cy="1016189"/>
          </a:xfrm>
          <a:custGeom>
            <a:avLst/>
            <a:gdLst>
              <a:gd name="connsiteX0" fmla="*/ 0 w 2540474"/>
              <a:gd name="connsiteY0" fmla="*/ 0 h 1016189"/>
              <a:gd name="connsiteX1" fmla="*/ 2540474 w 2540474"/>
              <a:gd name="connsiteY1" fmla="*/ 0 h 1016189"/>
              <a:gd name="connsiteX2" fmla="*/ 2540474 w 2540474"/>
              <a:gd name="connsiteY2" fmla="*/ 1016189 h 1016189"/>
              <a:gd name="connsiteX3" fmla="*/ 0 w 2540474"/>
              <a:gd name="connsiteY3" fmla="*/ 1016189 h 1016189"/>
              <a:gd name="connsiteX4" fmla="*/ 0 w 2540474"/>
              <a:gd name="connsiteY4" fmla="*/ 0 h 1016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0474" h="1016189">
                <a:moveTo>
                  <a:pt x="0" y="0"/>
                </a:moveTo>
                <a:lnTo>
                  <a:pt x="2540474" y="0"/>
                </a:lnTo>
                <a:lnTo>
                  <a:pt x="2540474" y="1016189"/>
                </a:lnTo>
                <a:lnTo>
                  <a:pt x="0" y="1016189"/>
                </a:lnTo>
                <a:lnTo>
                  <a:pt x="0" y="0"/>
                </a:lnTo>
                <a:close/>
              </a:path>
            </a:pathLst>
          </a:cu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56032" tIns="146304" rIns="256032" bIns="146304" numCol="1" spcCol="1270" anchor="ctr" anchorCtr="0">
            <a:noAutofit/>
          </a:bodyPr>
          <a:lstStyle/>
          <a:p>
            <a:pPr lvl="0" algn="ctr" defTabSz="1600200">
              <a:lnSpc>
                <a:spcPct val="90000"/>
              </a:lnSpc>
              <a:spcBef>
                <a:spcPct val="0"/>
              </a:spcBef>
              <a:spcAft>
                <a:spcPct val="35000"/>
              </a:spcAft>
            </a:pPr>
            <a:r>
              <a:rPr lang="en-US" sz="3600" kern="1200" dirty="0">
                <a:solidFill>
                  <a:schemeClr val="bg1"/>
                </a:solidFill>
                <a:latin typeface="+mj-lt"/>
              </a:rPr>
              <a:t>Part I.</a:t>
            </a:r>
          </a:p>
        </p:txBody>
      </p:sp>
      <p:sp>
        <p:nvSpPr>
          <p:cNvPr id="6" name="Freeform 5"/>
          <p:cNvSpPr/>
          <p:nvPr/>
        </p:nvSpPr>
        <p:spPr>
          <a:xfrm>
            <a:off x="465542" y="2902113"/>
            <a:ext cx="2540474" cy="3122437"/>
          </a:xfrm>
          <a:custGeom>
            <a:avLst/>
            <a:gdLst>
              <a:gd name="connsiteX0" fmla="*/ 0 w 2540474"/>
              <a:gd name="connsiteY0" fmla="*/ 0 h 3122437"/>
              <a:gd name="connsiteX1" fmla="*/ 2540474 w 2540474"/>
              <a:gd name="connsiteY1" fmla="*/ 0 h 3122437"/>
              <a:gd name="connsiteX2" fmla="*/ 2540474 w 2540474"/>
              <a:gd name="connsiteY2" fmla="*/ 3122437 h 3122437"/>
              <a:gd name="connsiteX3" fmla="*/ 0 w 2540474"/>
              <a:gd name="connsiteY3" fmla="*/ 3122437 h 3122437"/>
              <a:gd name="connsiteX4" fmla="*/ 0 w 2540474"/>
              <a:gd name="connsiteY4" fmla="*/ 0 h 3122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0474" h="3122437">
                <a:moveTo>
                  <a:pt x="0" y="0"/>
                </a:moveTo>
                <a:lnTo>
                  <a:pt x="2540474" y="0"/>
                </a:lnTo>
                <a:lnTo>
                  <a:pt x="2540474" y="3122437"/>
                </a:lnTo>
                <a:lnTo>
                  <a:pt x="0" y="3122437"/>
                </a:lnTo>
                <a:lnTo>
                  <a:pt x="0" y="0"/>
                </a:lnTo>
                <a:close/>
              </a:path>
            </a:pathLst>
          </a:cu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70688" tIns="170688" rIns="227584" bIns="256032" numCol="1" spcCol="1270" anchor="t" anchorCtr="0">
            <a:noAutofit/>
          </a:bodyPr>
          <a:lstStyle/>
          <a:p>
            <a:pPr marL="285750" lvl="1" indent="-285750" algn="l" defTabSz="1422400">
              <a:lnSpc>
                <a:spcPct val="90000"/>
              </a:lnSpc>
              <a:spcBef>
                <a:spcPct val="0"/>
              </a:spcBef>
              <a:spcAft>
                <a:spcPct val="15000"/>
              </a:spcAft>
              <a:buChar char="••"/>
            </a:pPr>
            <a:r>
              <a:rPr lang="en-US" sz="3200" kern="1200" dirty="0">
                <a:solidFill>
                  <a:schemeClr val="bg1"/>
                </a:solidFill>
                <a:latin typeface="+mj-lt"/>
              </a:rPr>
              <a:t>Those Appointed to the Training Grant </a:t>
            </a:r>
          </a:p>
        </p:txBody>
      </p:sp>
      <p:sp>
        <p:nvSpPr>
          <p:cNvPr id="7" name="Freeform 6"/>
          <p:cNvSpPr/>
          <p:nvPr/>
        </p:nvSpPr>
        <p:spPr>
          <a:xfrm>
            <a:off x="3361683" y="1885923"/>
            <a:ext cx="2540474" cy="1016189"/>
          </a:xfrm>
          <a:custGeom>
            <a:avLst/>
            <a:gdLst>
              <a:gd name="connsiteX0" fmla="*/ 0 w 2540474"/>
              <a:gd name="connsiteY0" fmla="*/ 0 h 1016189"/>
              <a:gd name="connsiteX1" fmla="*/ 2540474 w 2540474"/>
              <a:gd name="connsiteY1" fmla="*/ 0 h 1016189"/>
              <a:gd name="connsiteX2" fmla="*/ 2540474 w 2540474"/>
              <a:gd name="connsiteY2" fmla="*/ 1016189 h 1016189"/>
              <a:gd name="connsiteX3" fmla="*/ 0 w 2540474"/>
              <a:gd name="connsiteY3" fmla="*/ 1016189 h 1016189"/>
              <a:gd name="connsiteX4" fmla="*/ 0 w 2540474"/>
              <a:gd name="connsiteY4" fmla="*/ 0 h 1016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0474" h="1016189">
                <a:moveTo>
                  <a:pt x="0" y="0"/>
                </a:moveTo>
                <a:lnTo>
                  <a:pt x="2540474" y="0"/>
                </a:lnTo>
                <a:lnTo>
                  <a:pt x="2540474" y="1016189"/>
                </a:lnTo>
                <a:lnTo>
                  <a:pt x="0" y="1016189"/>
                </a:lnTo>
                <a:lnTo>
                  <a:pt x="0" y="0"/>
                </a:lnTo>
                <a:close/>
              </a:path>
            </a:pathLst>
          </a:custGeom>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56032" tIns="146304" rIns="256032" bIns="146304" numCol="1" spcCol="1270" anchor="ctr" anchorCtr="0">
            <a:noAutofit/>
          </a:bodyPr>
          <a:lstStyle/>
          <a:p>
            <a:pPr lvl="0" algn="ctr" defTabSz="1600200">
              <a:lnSpc>
                <a:spcPct val="90000"/>
              </a:lnSpc>
              <a:spcBef>
                <a:spcPct val="0"/>
              </a:spcBef>
              <a:spcAft>
                <a:spcPct val="35000"/>
              </a:spcAft>
            </a:pPr>
            <a:r>
              <a:rPr lang="en-US" sz="3600" kern="1200" dirty="0">
                <a:solidFill>
                  <a:schemeClr val="bg1"/>
                </a:solidFill>
                <a:latin typeface="+mj-lt"/>
              </a:rPr>
              <a:t>Part II.</a:t>
            </a:r>
          </a:p>
        </p:txBody>
      </p:sp>
      <p:sp>
        <p:nvSpPr>
          <p:cNvPr id="8" name="Freeform 7"/>
          <p:cNvSpPr/>
          <p:nvPr/>
        </p:nvSpPr>
        <p:spPr>
          <a:xfrm>
            <a:off x="3361683" y="2902113"/>
            <a:ext cx="2540474" cy="3122437"/>
          </a:xfrm>
          <a:custGeom>
            <a:avLst/>
            <a:gdLst>
              <a:gd name="connsiteX0" fmla="*/ 0 w 2540474"/>
              <a:gd name="connsiteY0" fmla="*/ 0 h 3122437"/>
              <a:gd name="connsiteX1" fmla="*/ 2540474 w 2540474"/>
              <a:gd name="connsiteY1" fmla="*/ 0 h 3122437"/>
              <a:gd name="connsiteX2" fmla="*/ 2540474 w 2540474"/>
              <a:gd name="connsiteY2" fmla="*/ 3122437 h 3122437"/>
              <a:gd name="connsiteX3" fmla="*/ 0 w 2540474"/>
              <a:gd name="connsiteY3" fmla="*/ 3122437 h 3122437"/>
              <a:gd name="connsiteX4" fmla="*/ 0 w 2540474"/>
              <a:gd name="connsiteY4" fmla="*/ 0 h 3122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0474" h="3122437">
                <a:moveTo>
                  <a:pt x="0" y="0"/>
                </a:moveTo>
                <a:lnTo>
                  <a:pt x="2540474" y="0"/>
                </a:lnTo>
                <a:lnTo>
                  <a:pt x="2540474" y="3122437"/>
                </a:lnTo>
                <a:lnTo>
                  <a:pt x="0" y="3122437"/>
                </a:lnTo>
                <a:lnTo>
                  <a:pt x="0" y="0"/>
                </a:lnTo>
                <a:close/>
              </a:path>
            </a:pathLst>
          </a:custGeom>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70688" tIns="170688" rIns="227584" bIns="256032" numCol="1" spcCol="1270" anchor="t" anchorCtr="0">
            <a:noAutofit/>
          </a:bodyPr>
          <a:lstStyle/>
          <a:p>
            <a:pPr marL="285750" lvl="1" indent="-285750" algn="l" defTabSz="1422400">
              <a:lnSpc>
                <a:spcPct val="90000"/>
              </a:lnSpc>
              <a:spcBef>
                <a:spcPct val="0"/>
              </a:spcBef>
              <a:spcAft>
                <a:spcPct val="15000"/>
              </a:spcAft>
              <a:buChar char="••"/>
            </a:pPr>
            <a:r>
              <a:rPr lang="en-US" sz="3200" kern="1200" dirty="0">
                <a:solidFill>
                  <a:schemeClr val="bg1"/>
                </a:solidFill>
                <a:latin typeface="+mj-lt"/>
              </a:rPr>
              <a:t>Those </a:t>
            </a:r>
            <a:r>
              <a:rPr lang="en-US" sz="3200" i="1" u="sng" kern="1200" dirty="0">
                <a:solidFill>
                  <a:schemeClr val="bg1"/>
                </a:solidFill>
                <a:latin typeface="+mj-lt"/>
              </a:rPr>
              <a:t>Clearly Associated</a:t>
            </a:r>
            <a:r>
              <a:rPr lang="en-US" sz="3200" i="1" kern="1200" dirty="0">
                <a:solidFill>
                  <a:schemeClr val="bg1"/>
                </a:solidFill>
                <a:latin typeface="+mj-lt"/>
              </a:rPr>
              <a:t> </a:t>
            </a:r>
            <a:r>
              <a:rPr lang="en-US" sz="3200" kern="1200" dirty="0">
                <a:solidFill>
                  <a:schemeClr val="bg1"/>
                </a:solidFill>
                <a:latin typeface="+mj-lt"/>
              </a:rPr>
              <a:t>with the Training Grant</a:t>
            </a:r>
          </a:p>
        </p:txBody>
      </p:sp>
      <p:sp>
        <p:nvSpPr>
          <p:cNvPr id="9" name="Freeform 8"/>
          <p:cNvSpPr/>
          <p:nvPr/>
        </p:nvSpPr>
        <p:spPr>
          <a:xfrm>
            <a:off x="6257824" y="1885923"/>
            <a:ext cx="2540474" cy="1016189"/>
          </a:xfrm>
          <a:custGeom>
            <a:avLst/>
            <a:gdLst>
              <a:gd name="connsiteX0" fmla="*/ 0 w 2540474"/>
              <a:gd name="connsiteY0" fmla="*/ 0 h 1016189"/>
              <a:gd name="connsiteX1" fmla="*/ 2540474 w 2540474"/>
              <a:gd name="connsiteY1" fmla="*/ 0 h 1016189"/>
              <a:gd name="connsiteX2" fmla="*/ 2540474 w 2540474"/>
              <a:gd name="connsiteY2" fmla="*/ 1016189 h 1016189"/>
              <a:gd name="connsiteX3" fmla="*/ 0 w 2540474"/>
              <a:gd name="connsiteY3" fmla="*/ 1016189 h 1016189"/>
              <a:gd name="connsiteX4" fmla="*/ 0 w 2540474"/>
              <a:gd name="connsiteY4" fmla="*/ 0 h 1016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0474" h="1016189">
                <a:moveTo>
                  <a:pt x="0" y="0"/>
                </a:moveTo>
                <a:lnTo>
                  <a:pt x="2540474" y="0"/>
                </a:lnTo>
                <a:lnTo>
                  <a:pt x="2540474" y="1016189"/>
                </a:lnTo>
                <a:lnTo>
                  <a:pt x="0" y="1016189"/>
                </a:lnTo>
                <a:lnTo>
                  <a:pt x="0" y="0"/>
                </a:lnTo>
                <a:close/>
              </a:path>
            </a:pathLst>
          </a:custGeom>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56032" tIns="146304" rIns="256032" bIns="146304" numCol="1" spcCol="1270" anchor="ctr" anchorCtr="0">
            <a:noAutofit/>
          </a:bodyPr>
          <a:lstStyle/>
          <a:p>
            <a:pPr lvl="0" algn="ctr" defTabSz="1600200">
              <a:lnSpc>
                <a:spcPct val="90000"/>
              </a:lnSpc>
              <a:spcBef>
                <a:spcPct val="0"/>
              </a:spcBef>
              <a:spcAft>
                <a:spcPct val="35000"/>
              </a:spcAft>
            </a:pPr>
            <a:r>
              <a:rPr lang="en-US" sz="3600" kern="1200" dirty="0">
                <a:solidFill>
                  <a:schemeClr val="bg1"/>
                </a:solidFill>
                <a:latin typeface="+mj-lt"/>
              </a:rPr>
              <a:t>Part III.</a:t>
            </a:r>
          </a:p>
        </p:txBody>
      </p:sp>
      <p:sp>
        <p:nvSpPr>
          <p:cNvPr id="10" name="Freeform 9"/>
          <p:cNvSpPr/>
          <p:nvPr/>
        </p:nvSpPr>
        <p:spPr>
          <a:xfrm>
            <a:off x="6257824" y="2902113"/>
            <a:ext cx="2540474" cy="3122437"/>
          </a:xfrm>
          <a:custGeom>
            <a:avLst/>
            <a:gdLst>
              <a:gd name="connsiteX0" fmla="*/ 0 w 2540474"/>
              <a:gd name="connsiteY0" fmla="*/ 0 h 3122437"/>
              <a:gd name="connsiteX1" fmla="*/ 2540474 w 2540474"/>
              <a:gd name="connsiteY1" fmla="*/ 0 h 3122437"/>
              <a:gd name="connsiteX2" fmla="*/ 2540474 w 2540474"/>
              <a:gd name="connsiteY2" fmla="*/ 3122437 h 3122437"/>
              <a:gd name="connsiteX3" fmla="*/ 0 w 2540474"/>
              <a:gd name="connsiteY3" fmla="*/ 3122437 h 3122437"/>
              <a:gd name="connsiteX4" fmla="*/ 0 w 2540474"/>
              <a:gd name="connsiteY4" fmla="*/ 0 h 3122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0474" h="3122437">
                <a:moveTo>
                  <a:pt x="0" y="0"/>
                </a:moveTo>
                <a:lnTo>
                  <a:pt x="2540474" y="0"/>
                </a:lnTo>
                <a:lnTo>
                  <a:pt x="2540474" y="3122437"/>
                </a:lnTo>
                <a:lnTo>
                  <a:pt x="0" y="3122437"/>
                </a:lnTo>
                <a:lnTo>
                  <a:pt x="0" y="0"/>
                </a:lnTo>
                <a:close/>
              </a:path>
            </a:pathLst>
          </a:custGeom>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70688" tIns="170688" rIns="227584" bIns="256032" numCol="1" spcCol="1270" anchor="t" anchorCtr="0">
            <a:noAutofit/>
          </a:bodyPr>
          <a:lstStyle/>
          <a:p>
            <a:pPr marL="285750" lvl="1" indent="-285750" algn="l" defTabSz="1422400">
              <a:lnSpc>
                <a:spcPct val="90000"/>
              </a:lnSpc>
              <a:spcBef>
                <a:spcPct val="0"/>
              </a:spcBef>
              <a:spcAft>
                <a:spcPct val="15000"/>
              </a:spcAft>
              <a:buChar char="••"/>
            </a:pPr>
            <a:r>
              <a:rPr lang="en-US" sz="3200" kern="1200" dirty="0">
                <a:solidFill>
                  <a:schemeClr val="bg1"/>
                </a:solidFill>
                <a:latin typeface="+mj-lt"/>
              </a:rPr>
              <a:t>Recent Graduates </a:t>
            </a:r>
          </a:p>
        </p:txBody>
      </p:sp>
      <p:sp>
        <p:nvSpPr>
          <p:cNvPr id="11" name="Freeform 10"/>
          <p:cNvSpPr/>
          <p:nvPr/>
        </p:nvSpPr>
        <p:spPr>
          <a:xfrm>
            <a:off x="9153964" y="1885923"/>
            <a:ext cx="2540474" cy="1016189"/>
          </a:xfrm>
          <a:custGeom>
            <a:avLst/>
            <a:gdLst>
              <a:gd name="connsiteX0" fmla="*/ 0 w 2540474"/>
              <a:gd name="connsiteY0" fmla="*/ 0 h 1016189"/>
              <a:gd name="connsiteX1" fmla="*/ 2540474 w 2540474"/>
              <a:gd name="connsiteY1" fmla="*/ 0 h 1016189"/>
              <a:gd name="connsiteX2" fmla="*/ 2540474 w 2540474"/>
              <a:gd name="connsiteY2" fmla="*/ 1016189 h 1016189"/>
              <a:gd name="connsiteX3" fmla="*/ 0 w 2540474"/>
              <a:gd name="connsiteY3" fmla="*/ 1016189 h 1016189"/>
              <a:gd name="connsiteX4" fmla="*/ 0 w 2540474"/>
              <a:gd name="connsiteY4" fmla="*/ 0 h 1016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0474" h="1016189">
                <a:moveTo>
                  <a:pt x="0" y="0"/>
                </a:moveTo>
                <a:lnTo>
                  <a:pt x="2540474" y="0"/>
                </a:lnTo>
                <a:lnTo>
                  <a:pt x="2540474" y="1016189"/>
                </a:lnTo>
                <a:lnTo>
                  <a:pt x="0" y="1016189"/>
                </a:lnTo>
                <a:lnTo>
                  <a:pt x="0" y="0"/>
                </a:lnTo>
                <a:close/>
              </a:path>
            </a:pathLst>
          </a:cu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56032" tIns="146304" rIns="256032" bIns="146304" numCol="1" spcCol="1270" anchor="ctr" anchorCtr="0">
            <a:noAutofit/>
          </a:bodyPr>
          <a:lstStyle/>
          <a:p>
            <a:pPr lvl="0" algn="ctr" defTabSz="1600200">
              <a:lnSpc>
                <a:spcPct val="90000"/>
              </a:lnSpc>
              <a:spcBef>
                <a:spcPct val="0"/>
              </a:spcBef>
              <a:spcAft>
                <a:spcPct val="35000"/>
              </a:spcAft>
            </a:pPr>
            <a:r>
              <a:rPr lang="en-US" sz="3600" kern="1200" dirty="0">
                <a:solidFill>
                  <a:schemeClr val="bg1"/>
                </a:solidFill>
                <a:latin typeface="+mj-lt"/>
              </a:rPr>
              <a:t>Part IV.</a:t>
            </a:r>
          </a:p>
        </p:txBody>
      </p:sp>
      <p:sp>
        <p:nvSpPr>
          <p:cNvPr id="12" name="Freeform 11"/>
          <p:cNvSpPr/>
          <p:nvPr/>
        </p:nvSpPr>
        <p:spPr>
          <a:xfrm>
            <a:off x="9153964" y="2902113"/>
            <a:ext cx="2540474" cy="3122437"/>
          </a:xfrm>
          <a:custGeom>
            <a:avLst/>
            <a:gdLst>
              <a:gd name="connsiteX0" fmla="*/ 0 w 2540474"/>
              <a:gd name="connsiteY0" fmla="*/ 0 h 3122437"/>
              <a:gd name="connsiteX1" fmla="*/ 2540474 w 2540474"/>
              <a:gd name="connsiteY1" fmla="*/ 0 h 3122437"/>
              <a:gd name="connsiteX2" fmla="*/ 2540474 w 2540474"/>
              <a:gd name="connsiteY2" fmla="*/ 3122437 h 3122437"/>
              <a:gd name="connsiteX3" fmla="*/ 0 w 2540474"/>
              <a:gd name="connsiteY3" fmla="*/ 3122437 h 3122437"/>
              <a:gd name="connsiteX4" fmla="*/ 0 w 2540474"/>
              <a:gd name="connsiteY4" fmla="*/ 0 h 3122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0474" h="3122437">
                <a:moveTo>
                  <a:pt x="0" y="0"/>
                </a:moveTo>
                <a:lnTo>
                  <a:pt x="2540474" y="0"/>
                </a:lnTo>
                <a:lnTo>
                  <a:pt x="2540474" y="3122437"/>
                </a:lnTo>
                <a:lnTo>
                  <a:pt x="0" y="3122437"/>
                </a:lnTo>
                <a:lnTo>
                  <a:pt x="0" y="0"/>
                </a:lnTo>
                <a:close/>
              </a:path>
            </a:pathLst>
          </a:custGeom>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70688" tIns="170688" rIns="227584" bIns="256032" numCol="1" spcCol="1270" anchor="t" anchorCtr="0">
            <a:noAutofit/>
          </a:bodyPr>
          <a:lstStyle/>
          <a:p>
            <a:pPr marL="285750" lvl="1" indent="-285750" algn="l" defTabSz="1422400">
              <a:lnSpc>
                <a:spcPct val="90000"/>
              </a:lnSpc>
              <a:spcBef>
                <a:spcPct val="0"/>
              </a:spcBef>
              <a:spcAft>
                <a:spcPct val="15000"/>
              </a:spcAft>
              <a:buChar char="••"/>
            </a:pPr>
            <a:r>
              <a:rPr lang="en-US" sz="3200" kern="1200" dirty="0">
                <a:solidFill>
                  <a:schemeClr val="bg1"/>
                </a:solidFill>
                <a:latin typeface="+mj-lt"/>
              </a:rPr>
              <a:t>Program Statistics – Predocs only</a:t>
            </a:r>
          </a:p>
        </p:txBody>
      </p:sp>
    </p:spTree>
    <p:extLst>
      <p:ext uri="{BB962C8B-B14F-4D97-AF65-F5344CB8AC3E}">
        <p14:creationId xmlns:p14="http://schemas.microsoft.com/office/powerpoint/2010/main" val="2337803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0" grpId="0" animBg="1"/>
      <p:bldP spid="11" grpId="0" animBg="1"/>
      <p:bldP spid="12"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8200" y="365126"/>
            <a:ext cx="10515600" cy="1181866"/>
          </a:xfrm>
        </p:spPr>
        <p:txBody>
          <a:bodyPr>
            <a:normAutofit/>
          </a:bodyPr>
          <a:lstStyle/>
          <a:p>
            <a:r>
              <a:rPr lang="en-US" sz="4400" dirty="0">
                <a:solidFill>
                  <a:schemeClr val="tx1"/>
                </a:solidFill>
                <a:latin typeface="Calibri Light" panose="020F0302020204030204" pitchFamily="34" charset="0"/>
              </a:rPr>
              <a:t>Instructions differ between application types</a:t>
            </a:r>
          </a:p>
        </p:txBody>
      </p:sp>
      <p:sp>
        <p:nvSpPr>
          <p:cNvPr id="3" name="Freeform 2"/>
          <p:cNvSpPr/>
          <p:nvPr/>
        </p:nvSpPr>
        <p:spPr>
          <a:xfrm>
            <a:off x="839499" y="1690688"/>
            <a:ext cx="3378110" cy="4754284"/>
          </a:xfrm>
          <a:custGeom>
            <a:avLst/>
            <a:gdLst>
              <a:gd name="connsiteX0" fmla="*/ 0 w 3378110"/>
              <a:gd name="connsiteY0" fmla="*/ 337811 h 4754284"/>
              <a:gd name="connsiteX1" fmla="*/ 337811 w 3378110"/>
              <a:gd name="connsiteY1" fmla="*/ 0 h 4754284"/>
              <a:gd name="connsiteX2" fmla="*/ 3040299 w 3378110"/>
              <a:gd name="connsiteY2" fmla="*/ 0 h 4754284"/>
              <a:gd name="connsiteX3" fmla="*/ 3378110 w 3378110"/>
              <a:gd name="connsiteY3" fmla="*/ 337811 h 4754284"/>
              <a:gd name="connsiteX4" fmla="*/ 3378110 w 3378110"/>
              <a:gd name="connsiteY4" fmla="*/ 4416473 h 4754284"/>
              <a:gd name="connsiteX5" fmla="*/ 3040299 w 3378110"/>
              <a:gd name="connsiteY5" fmla="*/ 4754284 h 4754284"/>
              <a:gd name="connsiteX6" fmla="*/ 337811 w 3378110"/>
              <a:gd name="connsiteY6" fmla="*/ 4754284 h 4754284"/>
              <a:gd name="connsiteX7" fmla="*/ 0 w 3378110"/>
              <a:gd name="connsiteY7" fmla="*/ 4416473 h 4754284"/>
              <a:gd name="connsiteX8" fmla="*/ 0 w 3378110"/>
              <a:gd name="connsiteY8" fmla="*/ 337811 h 475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78110" h="4754284">
                <a:moveTo>
                  <a:pt x="0" y="337811"/>
                </a:moveTo>
                <a:cubicBezTo>
                  <a:pt x="0" y="151243"/>
                  <a:pt x="151243" y="0"/>
                  <a:pt x="337811" y="0"/>
                </a:cubicBezTo>
                <a:lnTo>
                  <a:pt x="3040299" y="0"/>
                </a:lnTo>
                <a:cubicBezTo>
                  <a:pt x="3226867" y="0"/>
                  <a:pt x="3378110" y="151243"/>
                  <a:pt x="3378110" y="337811"/>
                </a:cubicBezTo>
                <a:lnTo>
                  <a:pt x="3378110" y="4416473"/>
                </a:lnTo>
                <a:cubicBezTo>
                  <a:pt x="3378110" y="4603041"/>
                  <a:pt x="3226867" y="4754284"/>
                  <a:pt x="3040299" y="4754284"/>
                </a:cubicBezTo>
                <a:lnTo>
                  <a:pt x="337811" y="4754284"/>
                </a:lnTo>
                <a:cubicBezTo>
                  <a:pt x="151243" y="4754284"/>
                  <a:pt x="0" y="4603041"/>
                  <a:pt x="0" y="4416473"/>
                </a:cubicBezTo>
                <a:lnTo>
                  <a:pt x="0" y="337811"/>
                </a:lnTo>
                <a:close/>
              </a:path>
            </a:pathLst>
          </a:custGeom>
          <a:solidFill>
            <a:schemeClr val="bg2">
              <a:lumMod val="60000"/>
              <a:lumOff val="40000"/>
            </a:schemeClr>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247650" tIns="247650" rIns="247650" bIns="3575649" numCol="1" spcCol="1270" anchor="ctr" anchorCtr="0">
            <a:noAutofit/>
          </a:bodyPr>
          <a:lstStyle/>
          <a:p>
            <a:pPr lvl="0" algn="ctr" defTabSz="2889250">
              <a:lnSpc>
                <a:spcPct val="90000"/>
              </a:lnSpc>
              <a:spcBef>
                <a:spcPct val="0"/>
              </a:spcBef>
              <a:spcAft>
                <a:spcPct val="35000"/>
              </a:spcAft>
            </a:pPr>
            <a:r>
              <a:rPr lang="en-US" sz="6500" kern="1200" dirty="0">
                <a:latin typeface="Calibri Light" panose="020F0302020204030204" pitchFamily="34" charset="0"/>
              </a:rPr>
              <a:t>New</a:t>
            </a:r>
          </a:p>
        </p:txBody>
      </p:sp>
      <p:sp>
        <p:nvSpPr>
          <p:cNvPr id="4" name="Freeform 3"/>
          <p:cNvSpPr/>
          <p:nvPr/>
        </p:nvSpPr>
        <p:spPr>
          <a:xfrm>
            <a:off x="1177310" y="3630161"/>
            <a:ext cx="2702488" cy="2063908"/>
          </a:xfrm>
          <a:custGeom>
            <a:avLst/>
            <a:gdLst>
              <a:gd name="connsiteX0" fmla="*/ 0 w 2702488"/>
              <a:gd name="connsiteY0" fmla="*/ 206391 h 2063908"/>
              <a:gd name="connsiteX1" fmla="*/ 206391 w 2702488"/>
              <a:gd name="connsiteY1" fmla="*/ 0 h 2063908"/>
              <a:gd name="connsiteX2" fmla="*/ 2496097 w 2702488"/>
              <a:gd name="connsiteY2" fmla="*/ 0 h 2063908"/>
              <a:gd name="connsiteX3" fmla="*/ 2702488 w 2702488"/>
              <a:gd name="connsiteY3" fmla="*/ 206391 h 2063908"/>
              <a:gd name="connsiteX4" fmla="*/ 2702488 w 2702488"/>
              <a:gd name="connsiteY4" fmla="*/ 1857517 h 2063908"/>
              <a:gd name="connsiteX5" fmla="*/ 2496097 w 2702488"/>
              <a:gd name="connsiteY5" fmla="*/ 2063908 h 2063908"/>
              <a:gd name="connsiteX6" fmla="*/ 206391 w 2702488"/>
              <a:gd name="connsiteY6" fmla="*/ 2063908 h 2063908"/>
              <a:gd name="connsiteX7" fmla="*/ 0 w 2702488"/>
              <a:gd name="connsiteY7" fmla="*/ 1857517 h 2063908"/>
              <a:gd name="connsiteX8" fmla="*/ 0 w 2702488"/>
              <a:gd name="connsiteY8" fmla="*/ 206391 h 2063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2488" h="2063908">
                <a:moveTo>
                  <a:pt x="0" y="206391"/>
                </a:moveTo>
                <a:cubicBezTo>
                  <a:pt x="0" y="92404"/>
                  <a:pt x="92404" y="0"/>
                  <a:pt x="206391" y="0"/>
                </a:cubicBezTo>
                <a:lnTo>
                  <a:pt x="2496097" y="0"/>
                </a:lnTo>
                <a:cubicBezTo>
                  <a:pt x="2610084" y="0"/>
                  <a:pt x="2702488" y="92404"/>
                  <a:pt x="2702488" y="206391"/>
                </a:cubicBezTo>
                <a:lnTo>
                  <a:pt x="2702488" y="1857517"/>
                </a:lnTo>
                <a:cubicBezTo>
                  <a:pt x="2702488" y="1971504"/>
                  <a:pt x="2610084" y="2063908"/>
                  <a:pt x="2496097" y="2063908"/>
                </a:cubicBezTo>
                <a:lnTo>
                  <a:pt x="206391" y="2063908"/>
                </a:lnTo>
                <a:cubicBezTo>
                  <a:pt x="92404" y="2063908"/>
                  <a:pt x="0" y="1971504"/>
                  <a:pt x="0" y="1857517"/>
                </a:cubicBezTo>
                <a:lnTo>
                  <a:pt x="0" y="206391"/>
                </a:ln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11250" tIns="98550" rIns="111250" bIns="98550" numCol="1" spcCol="1270" anchor="ctr" anchorCtr="0">
            <a:noAutofit/>
          </a:bodyPr>
          <a:lstStyle/>
          <a:p>
            <a:pPr lvl="0" algn="l" defTabSz="889000">
              <a:lnSpc>
                <a:spcPct val="90000"/>
              </a:lnSpc>
              <a:spcBef>
                <a:spcPct val="0"/>
              </a:spcBef>
              <a:spcAft>
                <a:spcPct val="35000"/>
              </a:spcAft>
            </a:pPr>
            <a:r>
              <a:rPr lang="en-US" sz="2400" kern="1200" dirty="0">
                <a:latin typeface="Calibri Light" panose="020F0302020204030204" pitchFamily="34" charset="0"/>
              </a:rPr>
              <a:t>Part III. </a:t>
            </a:r>
            <a:br>
              <a:rPr lang="en-US" sz="2400" kern="1200" dirty="0">
                <a:latin typeface="Calibri Light" panose="020F0302020204030204" pitchFamily="34" charset="0"/>
              </a:rPr>
            </a:br>
            <a:r>
              <a:rPr lang="en-US" sz="2400" kern="1200" dirty="0">
                <a:latin typeface="Calibri Light" panose="020F0302020204030204" pitchFamily="34" charset="0"/>
              </a:rPr>
              <a:t>Only </a:t>
            </a:r>
            <a:r>
              <a:rPr lang="en-US" sz="2400" b="1" kern="1200" dirty="0">
                <a:latin typeface="Calibri Light" panose="020F0302020204030204" pitchFamily="34" charset="0"/>
              </a:rPr>
              <a:t>Recent Graduates </a:t>
            </a:r>
            <a:r>
              <a:rPr lang="en-US" sz="2400" kern="1200" dirty="0">
                <a:latin typeface="Calibri Light" panose="020F0302020204030204" pitchFamily="34" charset="0"/>
              </a:rPr>
              <a:t>for the last 5 years </a:t>
            </a:r>
            <a:endParaRPr lang="en-US" sz="2400" kern="1200" dirty="0"/>
          </a:p>
        </p:txBody>
      </p:sp>
      <p:sp>
        <p:nvSpPr>
          <p:cNvPr id="5" name="Freeform 4"/>
          <p:cNvSpPr/>
          <p:nvPr/>
        </p:nvSpPr>
        <p:spPr>
          <a:xfrm>
            <a:off x="4470968" y="1690688"/>
            <a:ext cx="3378110" cy="4754284"/>
          </a:xfrm>
          <a:custGeom>
            <a:avLst/>
            <a:gdLst>
              <a:gd name="connsiteX0" fmla="*/ 0 w 3378110"/>
              <a:gd name="connsiteY0" fmla="*/ 337811 h 4754284"/>
              <a:gd name="connsiteX1" fmla="*/ 337811 w 3378110"/>
              <a:gd name="connsiteY1" fmla="*/ 0 h 4754284"/>
              <a:gd name="connsiteX2" fmla="*/ 3040299 w 3378110"/>
              <a:gd name="connsiteY2" fmla="*/ 0 h 4754284"/>
              <a:gd name="connsiteX3" fmla="*/ 3378110 w 3378110"/>
              <a:gd name="connsiteY3" fmla="*/ 337811 h 4754284"/>
              <a:gd name="connsiteX4" fmla="*/ 3378110 w 3378110"/>
              <a:gd name="connsiteY4" fmla="*/ 4416473 h 4754284"/>
              <a:gd name="connsiteX5" fmla="*/ 3040299 w 3378110"/>
              <a:gd name="connsiteY5" fmla="*/ 4754284 h 4754284"/>
              <a:gd name="connsiteX6" fmla="*/ 337811 w 3378110"/>
              <a:gd name="connsiteY6" fmla="*/ 4754284 h 4754284"/>
              <a:gd name="connsiteX7" fmla="*/ 0 w 3378110"/>
              <a:gd name="connsiteY7" fmla="*/ 4416473 h 4754284"/>
              <a:gd name="connsiteX8" fmla="*/ 0 w 3378110"/>
              <a:gd name="connsiteY8" fmla="*/ 337811 h 475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78110" h="4754284">
                <a:moveTo>
                  <a:pt x="0" y="337811"/>
                </a:moveTo>
                <a:cubicBezTo>
                  <a:pt x="0" y="151243"/>
                  <a:pt x="151243" y="0"/>
                  <a:pt x="337811" y="0"/>
                </a:cubicBezTo>
                <a:lnTo>
                  <a:pt x="3040299" y="0"/>
                </a:lnTo>
                <a:cubicBezTo>
                  <a:pt x="3226867" y="0"/>
                  <a:pt x="3378110" y="151243"/>
                  <a:pt x="3378110" y="337811"/>
                </a:cubicBezTo>
                <a:lnTo>
                  <a:pt x="3378110" y="4416473"/>
                </a:lnTo>
                <a:cubicBezTo>
                  <a:pt x="3378110" y="4603041"/>
                  <a:pt x="3226867" y="4754284"/>
                  <a:pt x="3040299" y="4754284"/>
                </a:cubicBezTo>
                <a:lnTo>
                  <a:pt x="337811" y="4754284"/>
                </a:lnTo>
                <a:cubicBezTo>
                  <a:pt x="151243" y="4754284"/>
                  <a:pt x="0" y="4603041"/>
                  <a:pt x="0" y="4416473"/>
                </a:cubicBezTo>
                <a:lnTo>
                  <a:pt x="0" y="337811"/>
                </a:lnTo>
                <a:close/>
              </a:path>
            </a:pathLst>
          </a:custGeom>
          <a:solidFill>
            <a:srgbClr val="9D90A0"/>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247650" tIns="247650" rIns="247650" bIns="3575649" numCol="1" spcCol="1270" anchor="ctr" anchorCtr="0">
            <a:noAutofit/>
          </a:bodyPr>
          <a:lstStyle/>
          <a:p>
            <a:pPr lvl="0" algn="ctr" defTabSz="2889250">
              <a:lnSpc>
                <a:spcPct val="90000"/>
              </a:lnSpc>
              <a:spcBef>
                <a:spcPct val="0"/>
              </a:spcBef>
              <a:spcAft>
                <a:spcPct val="35000"/>
              </a:spcAft>
            </a:pPr>
            <a:r>
              <a:rPr lang="en-US" sz="6500" kern="1200" dirty="0">
                <a:latin typeface="Calibri Light" panose="020F0302020204030204" pitchFamily="34" charset="0"/>
              </a:rPr>
              <a:t>Renewal</a:t>
            </a:r>
          </a:p>
        </p:txBody>
      </p:sp>
      <p:sp>
        <p:nvSpPr>
          <p:cNvPr id="6" name="Freeform 5"/>
          <p:cNvSpPr/>
          <p:nvPr/>
        </p:nvSpPr>
        <p:spPr>
          <a:xfrm>
            <a:off x="4629942" y="3117089"/>
            <a:ext cx="3060162" cy="692597"/>
          </a:xfrm>
          <a:custGeom>
            <a:avLst/>
            <a:gdLst>
              <a:gd name="connsiteX0" fmla="*/ 0 w 3060162"/>
              <a:gd name="connsiteY0" fmla="*/ 69260 h 692597"/>
              <a:gd name="connsiteX1" fmla="*/ 69260 w 3060162"/>
              <a:gd name="connsiteY1" fmla="*/ 0 h 692597"/>
              <a:gd name="connsiteX2" fmla="*/ 2990902 w 3060162"/>
              <a:gd name="connsiteY2" fmla="*/ 0 h 692597"/>
              <a:gd name="connsiteX3" fmla="*/ 3060162 w 3060162"/>
              <a:gd name="connsiteY3" fmla="*/ 69260 h 692597"/>
              <a:gd name="connsiteX4" fmla="*/ 3060162 w 3060162"/>
              <a:gd name="connsiteY4" fmla="*/ 623337 h 692597"/>
              <a:gd name="connsiteX5" fmla="*/ 2990902 w 3060162"/>
              <a:gd name="connsiteY5" fmla="*/ 692597 h 692597"/>
              <a:gd name="connsiteX6" fmla="*/ 69260 w 3060162"/>
              <a:gd name="connsiteY6" fmla="*/ 692597 h 692597"/>
              <a:gd name="connsiteX7" fmla="*/ 0 w 3060162"/>
              <a:gd name="connsiteY7" fmla="*/ 623337 h 692597"/>
              <a:gd name="connsiteX8" fmla="*/ 0 w 3060162"/>
              <a:gd name="connsiteY8" fmla="*/ 69260 h 692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0162" h="692597">
                <a:moveTo>
                  <a:pt x="0" y="69260"/>
                </a:moveTo>
                <a:cubicBezTo>
                  <a:pt x="0" y="31009"/>
                  <a:pt x="31009" y="0"/>
                  <a:pt x="69260" y="0"/>
                </a:cubicBezTo>
                <a:lnTo>
                  <a:pt x="2990902" y="0"/>
                </a:lnTo>
                <a:cubicBezTo>
                  <a:pt x="3029153" y="0"/>
                  <a:pt x="3060162" y="31009"/>
                  <a:pt x="3060162" y="69260"/>
                </a:cubicBezTo>
                <a:lnTo>
                  <a:pt x="3060162" y="623337"/>
                </a:lnTo>
                <a:cubicBezTo>
                  <a:pt x="3060162" y="661588"/>
                  <a:pt x="3029153" y="692597"/>
                  <a:pt x="2990902" y="692597"/>
                </a:cubicBezTo>
                <a:lnTo>
                  <a:pt x="69260" y="692597"/>
                </a:lnTo>
                <a:cubicBezTo>
                  <a:pt x="31009" y="692597"/>
                  <a:pt x="0" y="661588"/>
                  <a:pt x="0" y="623337"/>
                </a:cubicBezTo>
                <a:lnTo>
                  <a:pt x="0" y="69260"/>
                </a:ln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66005" tIns="54575" rIns="66005" bIns="54575" numCol="1" spcCol="1270" anchor="ctr" anchorCtr="0">
            <a:noAutofit/>
          </a:bodyPr>
          <a:lstStyle/>
          <a:p>
            <a:pPr lvl="0" algn="l" defTabSz="800100">
              <a:lnSpc>
                <a:spcPct val="90000"/>
              </a:lnSpc>
              <a:spcBef>
                <a:spcPct val="0"/>
              </a:spcBef>
              <a:spcAft>
                <a:spcPct val="35000"/>
              </a:spcAft>
            </a:pPr>
            <a:r>
              <a:rPr lang="en-US" sz="1800" kern="1200" dirty="0">
                <a:latin typeface="Calibri Light" panose="020F0302020204030204" pitchFamily="34" charset="0"/>
              </a:rPr>
              <a:t>Part I. Those </a:t>
            </a:r>
            <a:r>
              <a:rPr lang="en-US" sz="1800" b="1" kern="1200" dirty="0">
                <a:latin typeface="Calibri Light" panose="020F0302020204030204" pitchFamily="34" charset="0"/>
              </a:rPr>
              <a:t>Appointed</a:t>
            </a:r>
            <a:r>
              <a:rPr lang="en-US" sz="1800" kern="1200" dirty="0">
                <a:latin typeface="Calibri Light" panose="020F0302020204030204" pitchFamily="34" charset="0"/>
              </a:rPr>
              <a:t> to the Training Grant </a:t>
            </a:r>
            <a:endParaRPr lang="en-US" sz="1800" kern="1200" dirty="0"/>
          </a:p>
        </p:txBody>
      </p:sp>
      <p:sp>
        <p:nvSpPr>
          <p:cNvPr id="8" name="Freeform 7"/>
          <p:cNvSpPr/>
          <p:nvPr/>
        </p:nvSpPr>
        <p:spPr>
          <a:xfrm>
            <a:off x="4629942" y="3916240"/>
            <a:ext cx="3060162" cy="692597"/>
          </a:xfrm>
          <a:custGeom>
            <a:avLst/>
            <a:gdLst>
              <a:gd name="connsiteX0" fmla="*/ 0 w 3060162"/>
              <a:gd name="connsiteY0" fmla="*/ 69260 h 692597"/>
              <a:gd name="connsiteX1" fmla="*/ 69260 w 3060162"/>
              <a:gd name="connsiteY1" fmla="*/ 0 h 692597"/>
              <a:gd name="connsiteX2" fmla="*/ 2990902 w 3060162"/>
              <a:gd name="connsiteY2" fmla="*/ 0 h 692597"/>
              <a:gd name="connsiteX3" fmla="*/ 3060162 w 3060162"/>
              <a:gd name="connsiteY3" fmla="*/ 69260 h 692597"/>
              <a:gd name="connsiteX4" fmla="*/ 3060162 w 3060162"/>
              <a:gd name="connsiteY4" fmla="*/ 623337 h 692597"/>
              <a:gd name="connsiteX5" fmla="*/ 2990902 w 3060162"/>
              <a:gd name="connsiteY5" fmla="*/ 692597 h 692597"/>
              <a:gd name="connsiteX6" fmla="*/ 69260 w 3060162"/>
              <a:gd name="connsiteY6" fmla="*/ 692597 h 692597"/>
              <a:gd name="connsiteX7" fmla="*/ 0 w 3060162"/>
              <a:gd name="connsiteY7" fmla="*/ 623337 h 692597"/>
              <a:gd name="connsiteX8" fmla="*/ 0 w 3060162"/>
              <a:gd name="connsiteY8" fmla="*/ 69260 h 692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0162" h="692597">
                <a:moveTo>
                  <a:pt x="0" y="69260"/>
                </a:moveTo>
                <a:cubicBezTo>
                  <a:pt x="0" y="31009"/>
                  <a:pt x="31009" y="0"/>
                  <a:pt x="69260" y="0"/>
                </a:cubicBezTo>
                <a:lnTo>
                  <a:pt x="2990902" y="0"/>
                </a:lnTo>
                <a:cubicBezTo>
                  <a:pt x="3029153" y="0"/>
                  <a:pt x="3060162" y="31009"/>
                  <a:pt x="3060162" y="69260"/>
                </a:cubicBezTo>
                <a:lnTo>
                  <a:pt x="3060162" y="623337"/>
                </a:lnTo>
                <a:cubicBezTo>
                  <a:pt x="3060162" y="661588"/>
                  <a:pt x="3029153" y="692597"/>
                  <a:pt x="2990902" y="692597"/>
                </a:cubicBezTo>
                <a:lnTo>
                  <a:pt x="69260" y="692597"/>
                </a:lnTo>
                <a:cubicBezTo>
                  <a:pt x="31009" y="692597"/>
                  <a:pt x="0" y="661588"/>
                  <a:pt x="0" y="623337"/>
                </a:cubicBezTo>
                <a:lnTo>
                  <a:pt x="0" y="69260"/>
                </a:ln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66005" tIns="54575" rIns="66005" bIns="54575" numCol="1" spcCol="1270" anchor="ctr" anchorCtr="0">
            <a:noAutofit/>
          </a:bodyPr>
          <a:lstStyle/>
          <a:p>
            <a:pPr lvl="0" algn="l" defTabSz="800100">
              <a:lnSpc>
                <a:spcPct val="90000"/>
              </a:lnSpc>
              <a:spcBef>
                <a:spcPct val="0"/>
              </a:spcBef>
              <a:spcAft>
                <a:spcPct val="35000"/>
              </a:spcAft>
            </a:pPr>
            <a:r>
              <a:rPr lang="en-US" sz="1800" kern="1200" dirty="0">
                <a:latin typeface="Calibri Light" panose="020F0302020204030204" pitchFamily="34" charset="0"/>
              </a:rPr>
              <a:t>Part II. Those </a:t>
            </a:r>
            <a:r>
              <a:rPr lang="en-US" sz="1800" b="1" i="1" kern="1200" dirty="0">
                <a:latin typeface="Calibri Light" panose="020F0302020204030204" pitchFamily="34" charset="0"/>
              </a:rPr>
              <a:t>Clearly Associated </a:t>
            </a:r>
            <a:r>
              <a:rPr lang="en-US" sz="1800" kern="1200" dirty="0">
                <a:latin typeface="Calibri Light" panose="020F0302020204030204" pitchFamily="34" charset="0"/>
              </a:rPr>
              <a:t>with the Training Grant </a:t>
            </a:r>
            <a:endParaRPr lang="en-US" sz="1800" kern="1200" dirty="0"/>
          </a:p>
        </p:txBody>
      </p:sp>
      <p:sp>
        <p:nvSpPr>
          <p:cNvPr id="10" name="Freeform 9"/>
          <p:cNvSpPr/>
          <p:nvPr/>
        </p:nvSpPr>
        <p:spPr>
          <a:xfrm>
            <a:off x="4629942" y="4715392"/>
            <a:ext cx="3060162" cy="692597"/>
          </a:xfrm>
          <a:custGeom>
            <a:avLst/>
            <a:gdLst>
              <a:gd name="connsiteX0" fmla="*/ 0 w 3060162"/>
              <a:gd name="connsiteY0" fmla="*/ 69260 h 692597"/>
              <a:gd name="connsiteX1" fmla="*/ 69260 w 3060162"/>
              <a:gd name="connsiteY1" fmla="*/ 0 h 692597"/>
              <a:gd name="connsiteX2" fmla="*/ 2990902 w 3060162"/>
              <a:gd name="connsiteY2" fmla="*/ 0 h 692597"/>
              <a:gd name="connsiteX3" fmla="*/ 3060162 w 3060162"/>
              <a:gd name="connsiteY3" fmla="*/ 69260 h 692597"/>
              <a:gd name="connsiteX4" fmla="*/ 3060162 w 3060162"/>
              <a:gd name="connsiteY4" fmla="*/ 623337 h 692597"/>
              <a:gd name="connsiteX5" fmla="*/ 2990902 w 3060162"/>
              <a:gd name="connsiteY5" fmla="*/ 692597 h 692597"/>
              <a:gd name="connsiteX6" fmla="*/ 69260 w 3060162"/>
              <a:gd name="connsiteY6" fmla="*/ 692597 h 692597"/>
              <a:gd name="connsiteX7" fmla="*/ 0 w 3060162"/>
              <a:gd name="connsiteY7" fmla="*/ 623337 h 692597"/>
              <a:gd name="connsiteX8" fmla="*/ 0 w 3060162"/>
              <a:gd name="connsiteY8" fmla="*/ 69260 h 692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0162" h="692597">
                <a:moveTo>
                  <a:pt x="0" y="69260"/>
                </a:moveTo>
                <a:cubicBezTo>
                  <a:pt x="0" y="31009"/>
                  <a:pt x="31009" y="0"/>
                  <a:pt x="69260" y="0"/>
                </a:cubicBezTo>
                <a:lnTo>
                  <a:pt x="2990902" y="0"/>
                </a:lnTo>
                <a:cubicBezTo>
                  <a:pt x="3029153" y="0"/>
                  <a:pt x="3060162" y="31009"/>
                  <a:pt x="3060162" y="69260"/>
                </a:cubicBezTo>
                <a:lnTo>
                  <a:pt x="3060162" y="623337"/>
                </a:lnTo>
                <a:cubicBezTo>
                  <a:pt x="3060162" y="661588"/>
                  <a:pt x="3029153" y="692597"/>
                  <a:pt x="2990902" y="692597"/>
                </a:cubicBezTo>
                <a:lnTo>
                  <a:pt x="69260" y="692597"/>
                </a:lnTo>
                <a:cubicBezTo>
                  <a:pt x="31009" y="692597"/>
                  <a:pt x="0" y="661588"/>
                  <a:pt x="0" y="623337"/>
                </a:cubicBezTo>
                <a:lnTo>
                  <a:pt x="0" y="69260"/>
                </a:ln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66005" tIns="54575" rIns="66005" bIns="54575" numCol="1" spcCol="1270" anchor="ctr" anchorCtr="0">
            <a:noAutofit/>
          </a:bodyPr>
          <a:lstStyle/>
          <a:p>
            <a:pPr lvl="0" algn="l" defTabSz="800100">
              <a:lnSpc>
                <a:spcPct val="90000"/>
              </a:lnSpc>
              <a:spcBef>
                <a:spcPct val="0"/>
              </a:spcBef>
              <a:spcAft>
                <a:spcPct val="35000"/>
              </a:spcAft>
            </a:pPr>
            <a:r>
              <a:rPr lang="en-US" sz="1800" kern="1200" dirty="0">
                <a:latin typeface="Calibri Light" panose="020F0302020204030204" pitchFamily="34" charset="0"/>
              </a:rPr>
              <a:t>Part III. Recent Graduates </a:t>
            </a:r>
            <a:r>
              <a:rPr lang="en-US" sz="1800" kern="1200" dirty="0" smtClean="0">
                <a:latin typeface="Calibri Light" panose="020F0302020204030204" pitchFamily="34" charset="0"/>
              </a:rPr>
              <a:t/>
            </a:r>
            <a:br>
              <a:rPr lang="en-US" sz="1800" kern="1200" dirty="0" smtClean="0">
                <a:latin typeface="Calibri Light" panose="020F0302020204030204" pitchFamily="34" charset="0"/>
              </a:rPr>
            </a:br>
            <a:r>
              <a:rPr lang="en-US" sz="1800" kern="1200" dirty="0" smtClean="0">
                <a:latin typeface="Calibri Light" panose="020F0302020204030204" pitchFamily="34" charset="0"/>
              </a:rPr>
              <a:t>(</a:t>
            </a:r>
            <a:r>
              <a:rPr lang="en-US" sz="1800" i="1" kern="1200" dirty="0">
                <a:latin typeface="Calibri Light" panose="020F0302020204030204" pitchFamily="34" charset="0"/>
              </a:rPr>
              <a:t>only for expanding programs</a:t>
            </a:r>
            <a:r>
              <a:rPr lang="en-US" sz="1800" kern="1200" dirty="0">
                <a:latin typeface="Calibri Light" panose="020F0302020204030204" pitchFamily="34" charset="0"/>
              </a:rPr>
              <a:t>)</a:t>
            </a:r>
          </a:p>
        </p:txBody>
      </p:sp>
      <p:sp>
        <p:nvSpPr>
          <p:cNvPr id="11" name="Freeform 10"/>
          <p:cNvSpPr/>
          <p:nvPr/>
        </p:nvSpPr>
        <p:spPr>
          <a:xfrm>
            <a:off x="4629942" y="5514543"/>
            <a:ext cx="3060162" cy="692597"/>
          </a:xfrm>
          <a:custGeom>
            <a:avLst/>
            <a:gdLst>
              <a:gd name="connsiteX0" fmla="*/ 0 w 3060162"/>
              <a:gd name="connsiteY0" fmla="*/ 69260 h 692597"/>
              <a:gd name="connsiteX1" fmla="*/ 69260 w 3060162"/>
              <a:gd name="connsiteY1" fmla="*/ 0 h 692597"/>
              <a:gd name="connsiteX2" fmla="*/ 2990902 w 3060162"/>
              <a:gd name="connsiteY2" fmla="*/ 0 h 692597"/>
              <a:gd name="connsiteX3" fmla="*/ 3060162 w 3060162"/>
              <a:gd name="connsiteY3" fmla="*/ 69260 h 692597"/>
              <a:gd name="connsiteX4" fmla="*/ 3060162 w 3060162"/>
              <a:gd name="connsiteY4" fmla="*/ 623337 h 692597"/>
              <a:gd name="connsiteX5" fmla="*/ 2990902 w 3060162"/>
              <a:gd name="connsiteY5" fmla="*/ 692597 h 692597"/>
              <a:gd name="connsiteX6" fmla="*/ 69260 w 3060162"/>
              <a:gd name="connsiteY6" fmla="*/ 692597 h 692597"/>
              <a:gd name="connsiteX7" fmla="*/ 0 w 3060162"/>
              <a:gd name="connsiteY7" fmla="*/ 623337 h 692597"/>
              <a:gd name="connsiteX8" fmla="*/ 0 w 3060162"/>
              <a:gd name="connsiteY8" fmla="*/ 69260 h 692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0162" h="692597">
                <a:moveTo>
                  <a:pt x="0" y="69260"/>
                </a:moveTo>
                <a:cubicBezTo>
                  <a:pt x="0" y="31009"/>
                  <a:pt x="31009" y="0"/>
                  <a:pt x="69260" y="0"/>
                </a:cubicBezTo>
                <a:lnTo>
                  <a:pt x="2990902" y="0"/>
                </a:lnTo>
                <a:cubicBezTo>
                  <a:pt x="3029153" y="0"/>
                  <a:pt x="3060162" y="31009"/>
                  <a:pt x="3060162" y="69260"/>
                </a:cubicBezTo>
                <a:lnTo>
                  <a:pt x="3060162" y="623337"/>
                </a:lnTo>
                <a:cubicBezTo>
                  <a:pt x="3060162" y="661588"/>
                  <a:pt x="3029153" y="692597"/>
                  <a:pt x="2990902" y="692597"/>
                </a:cubicBezTo>
                <a:lnTo>
                  <a:pt x="69260" y="692597"/>
                </a:lnTo>
                <a:cubicBezTo>
                  <a:pt x="31009" y="692597"/>
                  <a:pt x="0" y="661588"/>
                  <a:pt x="0" y="623337"/>
                </a:cubicBezTo>
                <a:lnTo>
                  <a:pt x="0" y="69260"/>
                </a:ln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66005" tIns="54575" rIns="66005" bIns="54575" numCol="1" spcCol="1270" anchor="ctr" anchorCtr="0">
            <a:noAutofit/>
          </a:bodyPr>
          <a:lstStyle/>
          <a:p>
            <a:pPr lvl="0" algn="l" defTabSz="800100">
              <a:lnSpc>
                <a:spcPct val="90000"/>
              </a:lnSpc>
              <a:spcBef>
                <a:spcPct val="0"/>
              </a:spcBef>
              <a:spcAft>
                <a:spcPct val="35000"/>
              </a:spcAft>
            </a:pPr>
            <a:r>
              <a:rPr lang="en-US" sz="1800" kern="1200" dirty="0">
                <a:latin typeface="Calibri Light" panose="020F0302020204030204" pitchFamily="34" charset="0"/>
              </a:rPr>
              <a:t>Part IV. Program Statistics – predocs only</a:t>
            </a:r>
          </a:p>
        </p:txBody>
      </p:sp>
      <p:sp>
        <p:nvSpPr>
          <p:cNvPr id="12" name="Freeform 11"/>
          <p:cNvSpPr/>
          <p:nvPr/>
        </p:nvSpPr>
        <p:spPr>
          <a:xfrm>
            <a:off x="8102437" y="1690688"/>
            <a:ext cx="3378110" cy="4754284"/>
          </a:xfrm>
          <a:custGeom>
            <a:avLst/>
            <a:gdLst>
              <a:gd name="connsiteX0" fmla="*/ 0 w 3378110"/>
              <a:gd name="connsiteY0" fmla="*/ 337811 h 4754284"/>
              <a:gd name="connsiteX1" fmla="*/ 337811 w 3378110"/>
              <a:gd name="connsiteY1" fmla="*/ 0 h 4754284"/>
              <a:gd name="connsiteX2" fmla="*/ 3040299 w 3378110"/>
              <a:gd name="connsiteY2" fmla="*/ 0 h 4754284"/>
              <a:gd name="connsiteX3" fmla="*/ 3378110 w 3378110"/>
              <a:gd name="connsiteY3" fmla="*/ 337811 h 4754284"/>
              <a:gd name="connsiteX4" fmla="*/ 3378110 w 3378110"/>
              <a:gd name="connsiteY4" fmla="*/ 4416473 h 4754284"/>
              <a:gd name="connsiteX5" fmla="*/ 3040299 w 3378110"/>
              <a:gd name="connsiteY5" fmla="*/ 4754284 h 4754284"/>
              <a:gd name="connsiteX6" fmla="*/ 337811 w 3378110"/>
              <a:gd name="connsiteY6" fmla="*/ 4754284 h 4754284"/>
              <a:gd name="connsiteX7" fmla="*/ 0 w 3378110"/>
              <a:gd name="connsiteY7" fmla="*/ 4416473 h 4754284"/>
              <a:gd name="connsiteX8" fmla="*/ 0 w 3378110"/>
              <a:gd name="connsiteY8" fmla="*/ 337811 h 475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78110" h="4754284">
                <a:moveTo>
                  <a:pt x="0" y="337811"/>
                </a:moveTo>
                <a:cubicBezTo>
                  <a:pt x="0" y="151243"/>
                  <a:pt x="151243" y="0"/>
                  <a:pt x="337811" y="0"/>
                </a:cubicBezTo>
                <a:lnTo>
                  <a:pt x="3040299" y="0"/>
                </a:lnTo>
                <a:cubicBezTo>
                  <a:pt x="3226867" y="0"/>
                  <a:pt x="3378110" y="151243"/>
                  <a:pt x="3378110" y="337811"/>
                </a:cubicBezTo>
                <a:lnTo>
                  <a:pt x="3378110" y="4416473"/>
                </a:lnTo>
                <a:cubicBezTo>
                  <a:pt x="3378110" y="4603041"/>
                  <a:pt x="3226867" y="4754284"/>
                  <a:pt x="3040299" y="4754284"/>
                </a:cubicBezTo>
                <a:lnTo>
                  <a:pt x="337811" y="4754284"/>
                </a:lnTo>
                <a:cubicBezTo>
                  <a:pt x="151243" y="4754284"/>
                  <a:pt x="0" y="4603041"/>
                  <a:pt x="0" y="4416473"/>
                </a:cubicBezTo>
                <a:lnTo>
                  <a:pt x="0" y="337811"/>
                </a:lnTo>
                <a:close/>
              </a:path>
            </a:pathLst>
          </a:custGeom>
          <a:solidFill>
            <a:srgbClr val="5AA2AE"/>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247650" tIns="247650" rIns="247650" bIns="3575649" numCol="1" spcCol="1270" anchor="ctr" anchorCtr="0">
            <a:noAutofit/>
          </a:bodyPr>
          <a:lstStyle/>
          <a:p>
            <a:pPr lvl="0" algn="ctr" defTabSz="2889250">
              <a:lnSpc>
                <a:spcPct val="90000"/>
              </a:lnSpc>
              <a:spcBef>
                <a:spcPct val="0"/>
              </a:spcBef>
              <a:spcAft>
                <a:spcPct val="35000"/>
              </a:spcAft>
            </a:pPr>
            <a:r>
              <a:rPr lang="en-US" sz="6500" kern="1200" dirty="0">
                <a:latin typeface="Calibri Light" panose="020F0302020204030204" pitchFamily="34" charset="0"/>
              </a:rPr>
              <a:t>RPPR</a:t>
            </a:r>
          </a:p>
        </p:txBody>
      </p:sp>
      <p:sp>
        <p:nvSpPr>
          <p:cNvPr id="13" name="Freeform 12"/>
          <p:cNvSpPr/>
          <p:nvPr/>
        </p:nvSpPr>
        <p:spPr>
          <a:xfrm>
            <a:off x="8229183" y="3117379"/>
            <a:ext cx="3124617" cy="934026"/>
          </a:xfrm>
          <a:custGeom>
            <a:avLst/>
            <a:gdLst>
              <a:gd name="connsiteX0" fmla="*/ 0 w 3124617"/>
              <a:gd name="connsiteY0" fmla="*/ 93403 h 934026"/>
              <a:gd name="connsiteX1" fmla="*/ 93403 w 3124617"/>
              <a:gd name="connsiteY1" fmla="*/ 0 h 934026"/>
              <a:gd name="connsiteX2" fmla="*/ 3031214 w 3124617"/>
              <a:gd name="connsiteY2" fmla="*/ 0 h 934026"/>
              <a:gd name="connsiteX3" fmla="*/ 3124617 w 3124617"/>
              <a:gd name="connsiteY3" fmla="*/ 93403 h 934026"/>
              <a:gd name="connsiteX4" fmla="*/ 3124617 w 3124617"/>
              <a:gd name="connsiteY4" fmla="*/ 840623 h 934026"/>
              <a:gd name="connsiteX5" fmla="*/ 3031214 w 3124617"/>
              <a:gd name="connsiteY5" fmla="*/ 934026 h 934026"/>
              <a:gd name="connsiteX6" fmla="*/ 93403 w 3124617"/>
              <a:gd name="connsiteY6" fmla="*/ 934026 h 934026"/>
              <a:gd name="connsiteX7" fmla="*/ 0 w 3124617"/>
              <a:gd name="connsiteY7" fmla="*/ 840623 h 934026"/>
              <a:gd name="connsiteX8" fmla="*/ 0 w 3124617"/>
              <a:gd name="connsiteY8" fmla="*/ 93403 h 93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617" h="934026">
                <a:moveTo>
                  <a:pt x="0" y="93403"/>
                </a:moveTo>
                <a:cubicBezTo>
                  <a:pt x="0" y="41818"/>
                  <a:pt x="41818" y="0"/>
                  <a:pt x="93403" y="0"/>
                </a:cubicBezTo>
                <a:lnTo>
                  <a:pt x="3031214" y="0"/>
                </a:lnTo>
                <a:cubicBezTo>
                  <a:pt x="3082799" y="0"/>
                  <a:pt x="3124617" y="41818"/>
                  <a:pt x="3124617" y="93403"/>
                </a:cubicBezTo>
                <a:lnTo>
                  <a:pt x="3124617" y="840623"/>
                </a:lnTo>
                <a:cubicBezTo>
                  <a:pt x="3124617" y="892208"/>
                  <a:pt x="3082799" y="934026"/>
                  <a:pt x="3031214" y="934026"/>
                </a:cubicBezTo>
                <a:lnTo>
                  <a:pt x="93403" y="934026"/>
                </a:lnTo>
                <a:cubicBezTo>
                  <a:pt x="41818" y="934026"/>
                  <a:pt x="0" y="892208"/>
                  <a:pt x="0" y="840623"/>
                </a:cubicBezTo>
                <a:lnTo>
                  <a:pt x="0" y="93403"/>
                </a:ln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73077" tIns="61647" rIns="73077" bIns="61647" numCol="1" spcCol="1270" anchor="ctr" anchorCtr="0">
            <a:noAutofit/>
          </a:bodyPr>
          <a:lstStyle/>
          <a:p>
            <a:pPr lvl="0" algn="l" defTabSz="800100">
              <a:lnSpc>
                <a:spcPct val="90000"/>
              </a:lnSpc>
              <a:spcBef>
                <a:spcPct val="0"/>
              </a:spcBef>
              <a:spcAft>
                <a:spcPct val="35000"/>
              </a:spcAft>
            </a:pPr>
            <a:r>
              <a:rPr lang="en-US" sz="1800" kern="1200" dirty="0">
                <a:latin typeface="Calibri Light" panose="020F0302020204030204" pitchFamily="34" charset="0"/>
              </a:rPr>
              <a:t>Part I. Those </a:t>
            </a:r>
            <a:r>
              <a:rPr lang="en-US" sz="1800" b="1" kern="1200" dirty="0">
                <a:latin typeface="Calibri Light" panose="020F0302020204030204" pitchFamily="34" charset="0"/>
              </a:rPr>
              <a:t>Appointed</a:t>
            </a:r>
            <a:r>
              <a:rPr lang="en-US" sz="1800" kern="1200" dirty="0">
                <a:latin typeface="Calibri Light" panose="020F0302020204030204" pitchFamily="34" charset="0"/>
              </a:rPr>
              <a:t> to the Training Grant </a:t>
            </a:r>
            <a:endParaRPr lang="en-US" sz="1800" kern="1200" dirty="0"/>
          </a:p>
        </p:txBody>
      </p:sp>
      <p:sp>
        <p:nvSpPr>
          <p:cNvPr id="14" name="Freeform 13"/>
          <p:cNvSpPr/>
          <p:nvPr/>
        </p:nvSpPr>
        <p:spPr>
          <a:xfrm>
            <a:off x="8229183" y="4195102"/>
            <a:ext cx="3124617" cy="934026"/>
          </a:xfrm>
          <a:custGeom>
            <a:avLst/>
            <a:gdLst>
              <a:gd name="connsiteX0" fmla="*/ 0 w 3124617"/>
              <a:gd name="connsiteY0" fmla="*/ 93403 h 934026"/>
              <a:gd name="connsiteX1" fmla="*/ 93403 w 3124617"/>
              <a:gd name="connsiteY1" fmla="*/ 0 h 934026"/>
              <a:gd name="connsiteX2" fmla="*/ 3031214 w 3124617"/>
              <a:gd name="connsiteY2" fmla="*/ 0 h 934026"/>
              <a:gd name="connsiteX3" fmla="*/ 3124617 w 3124617"/>
              <a:gd name="connsiteY3" fmla="*/ 93403 h 934026"/>
              <a:gd name="connsiteX4" fmla="*/ 3124617 w 3124617"/>
              <a:gd name="connsiteY4" fmla="*/ 840623 h 934026"/>
              <a:gd name="connsiteX5" fmla="*/ 3031214 w 3124617"/>
              <a:gd name="connsiteY5" fmla="*/ 934026 h 934026"/>
              <a:gd name="connsiteX6" fmla="*/ 93403 w 3124617"/>
              <a:gd name="connsiteY6" fmla="*/ 934026 h 934026"/>
              <a:gd name="connsiteX7" fmla="*/ 0 w 3124617"/>
              <a:gd name="connsiteY7" fmla="*/ 840623 h 934026"/>
              <a:gd name="connsiteX8" fmla="*/ 0 w 3124617"/>
              <a:gd name="connsiteY8" fmla="*/ 93403 h 93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617" h="934026">
                <a:moveTo>
                  <a:pt x="0" y="93403"/>
                </a:moveTo>
                <a:cubicBezTo>
                  <a:pt x="0" y="41818"/>
                  <a:pt x="41818" y="0"/>
                  <a:pt x="93403" y="0"/>
                </a:cubicBezTo>
                <a:lnTo>
                  <a:pt x="3031214" y="0"/>
                </a:lnTo>
                <a:cubicBezTo>
                  <a:pt x="3082799" y="0"/>
                  <a:pt x="3124617" y="41818"/>
                  <a:pt x="3124617" y="93403"/>
                </a:cubicBezTo>
                <a:lnTo>
                  <a:pt x="3124617" y="840623"/>
                </a:lnTo>
                <a:cubicBezTo>
                  <a:pt x="3124617" y="892208"/>
                  <a:pt x="3082799" y="934026"/>
                  <a:pt x="3031214" y="934026"/>
                </a:cubicBezTo>
                <a:lnTo>
                  <a:pt x="93403" y="934026"/>
                </a:lnTo>
                <a:cubicBezTo>
                  <a:pt x="41818" y="934026"/>
                  <a:pt x="0" y="892208"/>
                  <a:pt x="0" y="840623"/>
                </a:cubicBezTo>
                <a:lnTo>
                  <a:pt x="0" y="93403"/>
                </a:ln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73077" tIns="61647" rIns="73077" bIns="61647" numCol="1" spcCol="1270" anchor="ctr" anchorCtr="0">
            <a:noAutofit/>
          </a:bodyPr>
          <a:lstStyle/>
          <a:p>
            <a:pPr lvl="0" defTabSz="800100">
              <a:lnSpc>
                <a:spcPct val="90000"/>
              </a:lnSpc>
              <a:spcBef>
                <a:spcPct val="0"/>
              </a:spcBef>
              <a:spcAft>
                <a:spcPct val="35000"/>
              </a:spcAft>
            </a:pPr>
            <a:r>
              <a:rPr lang="en-US" sz="1800" kern="1200" dirty="0">
                <a:latin typeface="Calibri Light" panose="020F0302020204030204" pitchFamily="34" charset="0"/>
              </a:rPr>
              <a:t>Part II. Those </a:t>
            </a:r>
            <a:r>
              <a:rPr lang="en-US" b="1" i="1" dirty="0">
                <a:latin typeface="Calibri Light" panose="020F0302020204030204" pitchFamily="34" charset="0"/>
              </a:rPr>
              <a:t>Clearly Associated </a:t>
            </a:r>
            <a:r>
              <a:rPr lang="en-US" sz="1800" kern="1200" dirty="0" smtClean="0">
                <a:latin typeface="Calibri Light" panose="020F0302020204030204" pitchFamily="34" charset="0"/>
              </a:rPr>
              <a:t>with </a:t>
            </a:r>
            <a:r>
              <a:rPr lang="en-US" sz="1800" kern="1200" dirty="0">
                <a:latin typeface="Calibri Light" panose="020F0302020204030204" pitchFamily="34" charset="0"/>
              </a:rPr>
              <a:t>the Training Grant </a:t>
            </a:r>
          </a:p>
        </p:txBody>
      </p:sp>
      <p:sp>
        <p:nvSpPr>
          <p:cNvPr id="15" name="Freeform 14"/>
          <p:cNvSpPr/>
          <p:nvPr/>
        </p:nvSpPr>
        <p:spPr>
          <a:xfrm>
            <a:off x="8229183" y="5272825"/>
            <a:ext cx="3124617" cy="934026"/>
          </a:xfrm>
          <a:custGeom>
            <a:avLst/>
            <a:gdLst>
              <a:gd name="connsiteX0" fmla="*/ 0 w 3124617"/>
              <a:gd name="connsiteY0" fmla="*/ 93403 h 934026"/>
              <a:gd name="connsiteX1" fmla="*/ 93403 w 3124617"/>
              <a:gd name="connsiteY1" fmla="*/ 0 h 934026"/>
              <a:gd name="connsiteX2" fmla="*/ 3031214 w 3124617"/>
              <a:gd name="connsiteY2" fmla="*/ 0 h 934026"/>
              <a:gd name="connsiteX3" fmla="*/ 3124617 w 3124617"/>
              <a:gd name="connsiteY3" fmla="*/ 93403 h 934026"/>
              <a:gd name="connsiteX4" fmla="*/ 3124617 w 3124617"/>
              <a:gd name="connsiteY4" fmla="*/ 840623 h 934026"/>
              <a:gd name="connsiteX5" fmla="*/ 3031214 w 3124617"/>
              <a:gd name="connsiteY5" fmla="*/ 934026 h 934026"/>
              <a:gd name="connsiteX6" fmla="*/ 93403 w 3124617"/>
              <a:gd name="connsiteY6" fmla="*/ 934026 h 934026"/>
              <a:gd name="connsiteX7" fmla="*/ 0 w 3124617"/>
              <a:gd name="connsiteY7" fmla="*/ 840623 h 934026"/>
              <a:gd name="connsiteX8" fmla="*/ 0 w 3124617"/>
              <a:gd name="connsiteY8" fmla="*/ 93403 h 93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617" h="934026">
                <a:moveTo>
                  <a:pt x="0" y="93403"/>
                </a:moveTo>
                <a:cubicBezTo>
                  <a:pt x="0" y="41818"/>
                  <a:pt x="41818" y="0"/>
                  <a:pt x="93403" y="0"/>
                </a:cubicBezTo>
                <a:lnTo>
                  <a:pt x="3031214" y="0"/>
                </a:lnTo>
                <a:cubicBezTo>
                  <a:pt x="3082799" y="0"/>
                  <a:pt x="3124617" y="41818"/>
                  <a:pt x="3124617" y="93403"/>
                </a:cubicBezTo>
                <a:lnTo>
                  <a:pt x="3124617" y="840623"/>
                </a:lnTo>
                <a:cubicBezTo>
                  <a:pt x="3124617" y="892208"/>
                  <a:pt x="3082799" y="934026"/>
                  <a:pt x="3031214" y="934026"/>
                </a:cubicBezTo>
                <a:lnTo>
                  <a:pt x="93403" y="934026"/>
                </a:lnTo>
                <a:cubicBezTo>
                  <a:pt x="41818" y="934026"/>
                  <a:pt x="0" y="892208"/>
                  <a:pt x="0" y="840623"/>
                </a:cubicBezTo>
                <a:lnTo>
                  <a:pt x="0" y="93403"/>
                </a:ln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73077" tIns="61647" rIns="73077" bIns="61647" numCol="1" spcCol="1270" anchor="ctr" anchorCtr="0">
            <a:noAutofit/>
          </a:bodyPr>
          <a:lstStyle/>
          <a:p>
            <a:pPr lvl="0" algn="l" defTabSz="800100">
              <a:lnSpc>
                <a:spcPct val="90000"/>
              </a:lnSpc>
              <a:spcBef>
                <a:spcPct val="0"/>
              </a:spcBef>
              <a:spcAft>
                <a:spcPct val="35000"/>
              </a:spcAft>
            </a:pPr>
            <a:r>
              <a:rPr lang="en-US" sz="1800" kern="1200" dirty="0">
                <a:latin typeface="Calibri Light" panose="020F0302020204030204" pitchFamily="34" charset="0"/>
              </a:rPr>
              <a:t>Part IV. Program Statistics – predocs only</a:t>
            </a:r>
          </a:p>
        </p:txBody>
      </p:sp>
    </p:spTree>
    <p:extLst>
      <p:ext uri="{BB962C8B-B14F-4D97-AF65-F5344CB8AC3E}">
        <p14:creationId xmlns:p14="http://schemas.microsoft.com/office/powerpoint/2010/main" val="1111058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8" grpId="0" animBg="1"/>
      <p:bldP spid="10" grpId="0" animBg="1"/>
      <p:bldP spid="11" grpId="0" animBg="1"/>
      <p:bldP spid="12" grpId="0" animBg="1"/>
      <p:bldP spid="13" grpId="0" animBg="1"/>
      <p:bldP spid="14" grpId="0" animBg="1"/>
      <p:bldP spid="15"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835" r="130" b="2124"/>
          <a:stretch/>
        </p:blipFill>
        <p:spPr>
          <a:xfrm>
            <a:off x="372860" y="2447713"/>
            <a:ext cx="11629749" cy="2617833"/>
          </a:xfrm>
          <a:prstGeom prst="rect">
            <a:avLst/>
          </a:prstGeom>
        </p:spPr>
      </p:pic>
      <p:sp>
        <p:nvSpPr>
          <p:cNvPr id="2" name="Title 1"/>
          <p:cNvSpPr>
            <a:spLocks noGrp="1"/>
          </p:cNvSpPr>
          <p:nvPr>
            <p:ph type="title"/>
          </p:nvPr>
        </p:nvSpPr>
        <p:spPr>
          <a:xfrm>
            <a:off x="609600" y="169656"/>
            <a:ext cx="10972800" cy="958432"/>
          </a:xfrm>
        </p:spPr>
        <p:txBody>
          <a:bodyPr>
            <a:normAutofit/>
          </a:bodyPr>
          <a:lstStyle/>
          <a:p>
            <a:r>
              <a:rPr lang="en-US" sz="4400" dirty="0">
                <a:solidFill>
                  <a:schemeClr val="tx1"/>
                </a:solidFill>
                <a:latin typeface="+mj-lt"/>
              </a:rPr>
              <a:t>Data Table 8 Instructions</a:t>
            </a:r>
          </a:p>
        </p:txBody>
      </p:sp>
      <p:cxnSp>
        <p:nvCxnSpPr>
          <p:cNvPr id="6" name="Straight Arrow Connector 5"/>
          <p:cNvCxnSpPr/>
          <p:nvPr/>
        </p:nvCxnSpPr>
        <p:spPr>
          <a:xfrm flipH="1" flipV="1">
            <a:off x="1088967" y="4600176"/>
            <a:ext cx="479367" cy="930740"/>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2141799" y="1623997"/>
            <a:ext cx="120538" cy="2539630"/>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stCxn id="8" idx="1"/>
          </p:cNvCxnSpPr>
          <p:nvPr/>
        </p:nvCxnSpPr>
        <p:spPr>
          <a:xfrm flipH="1">
            <a:off x="2938509" y="1924403"/>
            <a:ext cx="1820517" cy="2239224"/>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CDFEDB74-D5BB-47BB-9111-A1E18CF34795}"/>
              </a:ext>
            </a:extLst>
          </p:cNvPr>
          <p:cNvSpPr txBox="1"/>
          <p:nvPr/>
        </p:nvSpPr>
        <p:spPr>
          <a:xfrm>
            <a:off x="4759026" y="1139573"/>
            <a:ext cx="6592465" cy="1569660"/>
          </a:xfrm>
          <a:prstGeom prst="rect">
            <a:avLst/>
          </a:prstGeom>
          <a:solidFill>
            <a:schemeClr val="tx1"/>
          </a:solidFill>
          <a:ln w="6350">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mj-lt"/>
                <a:ea typeface="+mn-ea"/>
                <a:cs typeface="+mn-cs"/>
              </a:rPr>
              <a:t>The start date (MM/YYYY format - no day) is the </a:t>
            </a:r>
            <a:r>
              <a:rPr kumimoji="0" lang="en-US" sz="2400" b="0" i="1" u="none" strike="noStrike" kern="1200" cap="none" spc="0" normalizeH="0" baseline="0" noProof="0" dirty="0">
                <a:ln>
                  <a:noFill/>
                </a:ln>
                <a:solidFill>
                  <a:srgbClr val="FF0000"/>
                </a:solidFill>
                <a:effectLst/>
                <a:uLnTx/>
                <a:uFillTx/>
                <a:latin typeface="+mj-lt"/>
                <a:ea typeface="+mn-ea"/>
                <a:cs typeface="+mn-cs"/>
              </a:rPr>
              <a:t>first year that the trainee began graduate studies at the applicant institution</a:t>
            </a:r>
            <a:r>
              <a:rPr kumimoji="0" lang="en-US" sz="2400" b="0" i="0" u="none" strike="noStrike" kern="1200" cap="none" spc="0" normalizeH="0" baseline="0" noProof="0" dirty="0">
                <a:ln>
                  <a:noFill/>
                </a:ln>
                <a:solidFill>
                  <a:srgbClr val="FF0000"/>
                </a:solidFill>
                <a:effectLst/>
                <a:uLnTx/>
                <a:uFillTx/>
                <a:latin typeface="+mj-lt"/>
                <a:ea typeface="+mn-ea"/>
                <a:cs typeface="+mn-cs"/>
              </a:rPr>
              <a:t>, even if they did not become associated with the </a:t>
            </a:r>
            <a:r>
              <a:rPr kumimoji="0" lang="en-US" sz="2400" b="1" i="1" u="none" strike="noStrike" kern="1200" cap="none" spc="0" normalizeH="0" baseline="0" noProof="0" dirty="0">
                <a:ln>
                  <a:noFill/>
                </a:ln>
                <a:solidFill>
                  <a:srgbClr val="FF0000"/>
                </a:solidFill>
                <a:effectLst/>
                <a:uLnTx/>
                <a:uFillTx/>
                <a:latin typeface="+mj-lt"/>
                <a:ea typeface="+mn-ea"/>
                <a:cs typeface="+mn-cs"/>
              </a:rPr>
              <a:t>training program </a:t>
            </a:r>
            <a:r>
              <a:rPr kumimoji="0" lang="en-US" sz="2400" b="1" i="0" u="none" strike="noStrike" kern="1200" cap="none" spc="0" normalizeH="0" baseline="0" noProof="0" dirty="0">
                <a:ln>
                  <a:noFill/>
                </a:ln>
                <a:solidFill>
                  <a:srgbClr val="FF0000"/>
                </a:solidFill>
                <a:effectLst/>
                <a:uLnTx/>
                <a:uFillTx/>
                <a:latin typeface="+mj-lt"/>
                <a:ea typeface="+mn-ea"/>
                <a:cs typeface="+mn-cs"/>
              </a:rPr>
              <a:t>until later</a:t>
            </a:r>
            <a:endParaRPr kumimoji="0" lang="en-US" sz="3200" b="1" i="0" u="none" strike="noStrike" kern="1200" cap="none" spc="0" normalizeH="0" baseline="0" noProof="0" dirty="0">
              <a:ln>
                <a:noFill/>
              </a:ln>
              <a:solidFill>
                <a:srgbClr val="FF0000"/>
              </a:solidFill>
              <a:effectLst/>
              <a:uLnTx/>
              <a:uFillTx/>
              <a:latin typeface="+mj-lt"/>
              <a:ea typeface="+mn-ea"/>
              <a:cs typeface="+mn-cs"/>
            </a:endParaRPr>
          </a:p>
        </p:txBody>
      </p:sp>
      <p:sp>
        <p:nvSpPr>
          <p:cNvPr id="11" name="TextBox 10">
            <a:extLst>
              <a:ext uri="{FF2B5EF4-FFF2-40B4-BE49-F238E27FC236}">
                <a16:creationId xmlns:a16="http://schemas.microsoft.com/office/drawing/2014/main" id="{CDFEDB74-D5BB-47BB-9111-A1E18CF34795}"/>
              </a:ext>
            </a:extLst>
          </p:cNvPr>
          <p:cNvSpPr txBox="1"/>
          <p:nvPr/>
        </p:nvSpPr>
        <p:spPr>
          <a:xfrm>
            <a:off x="114907" y="5269409"/>
            <a:ext cx="4346257" cy="1200329"/>
          </a:xfrm>
          <a:prstGeom prst="rect">
            <a:avLst/>
          </a:prstGeom>
          <a:solidFill>
            <a:schemeClr val="tx1"/>
          </a:solidFill>
          <a:ln w="25400">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mj-lt"/>
                <a:ea typeface="+mn-ea"/>
                <a:cs typeface="+mn-cs"/>
              </a:rPr>
              <a:t>Predoc trainee is defined as a Ph.D candidate, </a:t>
            </a:r>
            <a:r>
              <a:rPr kumimoji="0" lang="en-US" sz="2400" b="0" i="1" u="none" strike="noStrike" kern="1200" cap="none" spc="0" normalizeH="0" baseline="0" noProof="0" dirty="0">
                <a:ln>
                  <a:noFill/>
                </a:ln>
                <a:solidFill>
                  <a:srgbClr val="FF0000"/>
                </a:solidFill>
                <a:effectLst/>
                <a:uLnTx/>
                <a:uFillTx/>
                <a:latin typeface="+mj-lt"/>
                <a:ea typeface="+mn-ea"/>
                <a:cs typeface="+mn-cs"/>
              </a:rPr>
              <a:t>master’s students and undergrads excluded</a:t>
            </a:r>
          </a:p>
        </p:txBody>
      </p:sp>
      <p:sp>
        <p:nvSpPr>
          <p:cNvPr id="21" name="Rectangle 20"/>
          <p:cNvSpPr/>
          <p:nvPr/>
        </p:nvSpPr>
        <p:spPr>
          <a:xfrm>
            <a:off x="1371570" y="1022484"/>
            <a:ext cx="2370544" cy="830997"/>
          </a:xfrm>
          <a:prstGeom prst="rect">
            <a:avLst/>
          </a:prstGeom>
          <a:solidFill>
            <a:schemeClr val="tx1"/>
          </a:solidFill>
          <a:ln>
            <a:solidFill>
              <a:schemeClr val="bg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mj-lt"/>
                <a:ea typeface="+mn-ea"/>
                <a:cs typeface="+mn-cs"/>
              </a:rPr>
              <a:t>Up to two faculty members</a:t>
            </a:r>
          </a:p>
        </p:txBody>
      </p:sp>
    </p:spTree>
    <p:extLst>
      <p:ext uri="{BB962C8B-B14F-4D97-AF65-F5344CB8AC3E}">
        <p14:creationId xmlns:p14="http://schemas.microsoft.com/office/powerpoint/2010/main" val="1186070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21"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209269"/>
            <a:ext cx="10972800" cy="734883"/>
          </a:xfrm>
        </p:spPr>
        <p:txBody>
          <a:bodyPr>
            <a:normAutofit/>
          </a:bodyPr>
          <a:lstStyle/>
          <a:p>
            <a:r>
              <a:rPr lang="en-US" sz="4400" dirty="0">
                <a:solidFill>
                  <a:schemeClr val="tx1"/>
                </a:solidFill>
                <a:latin typeface="+mj-lt"/>
              </a:rPr>
              <a:t>Sources of Support</a:t>
            </a:r>
          </a:p>
        </p:txBody>
      </p:sp>
      <p:sp>
        <p:nvSpPr>
          <p:cNvPr id="5" name="TextBox 4"/>
          <p:cNvSpPr txBox="1"/>
          <p:nvPr/>
        </p:nvSpPr>
        <p:spPr>
          <a:xfrm>
            <a:off x="3844768" y="944152"/>
            <a:ext cx="7910950" cy="3539430"/>
          </a:xfrm>
          <a:prstGeom prst="rect">
            <a:avLst/>
          </a:prstGeom>
          <a:noFill/>
        </p:spPr>
        <p:txBody>
          <a:bodyPr wrap="square" rtlCol="0">
            <a:spAutoFit/>
          </a:bodyPr>
          <a:lstStyle/>
          <a:p>
            <a:pPr marL="0" lvl="1">
              <a:defRPr/>
            </a:pPr>
            <a:r>
              <a:rPr lang="en-US" sz="2800" dirty="0">
                <a:solidFill>
                  <a:prstClr val="white"/>
                </a:solidFill>
                <a:latin typeface="+mj-lt"/>
              </a:rPr>
              <a:t>Provide the </a:t>
            </a:r>
            <a:r>
              <a:rPr lang="en-US" sz="2800" dirty="0">
                <a:solidFill>
                  <a:srgbClr val="FFFF00"/>
                </a:solidFill>
                <a:latin typeface="+mj-lt"/>
              </a:rPr>
              <a:t>primary</a:t>
            </a:r>
            <a:r>
              <a:rPr lang="en-US" sz="2800" dirty="0">
                <a:solidFill>
                  <a:prstClr val="white"/>
                </a:solidFill>
                <a:latin typeface="+mj-lt"/>
              </a:rPr>
              <a:t> source and type of support during each 12-month period of training, using TY1 for Training Year 1, etc. </a:t>
            </a:r>
          </a:p>
          <a:p>
            <a:pPr marL="0" lvl="1">
              <a:defRPr/>
            </a:pPr>
            <a:endParaRPr lang="en-US" sz="2800" dirty="0">
              <a:solidFill>
                <a:prstClr val="white"/>
              </a:solidFill>
              <a:latin typeface="+mj-lt"/>
            </a:endParaRPr>
          </a:p>
          <a:p>
            <a:pPr marL="0" lvl="1">
              <a:defRPr/>
            </a:pPr>
            <a:r>
              <a:rPr lang="en-US" sz="2800" i="1" dirty="0">
                <a:solidFill>
                  <a:prstClr val="white"/>
                </a:solidFill>
                <a:latin typeface="+mj-lt"/>
              </a:rPr>
              <a:t>If the trainee was listed on a prior RPPR for any </a:t>
            </a:r>
            <a:r>
              <a:rPr lang="en-US" sz="2800" i="1" u="sng" dirty="0">
                <a:solidFill>
                  <a:srgbClr val="FFFF00"/>
                </a:solidFill>
                <a:latin typeface="+mj-lt"/>
              </a:rPr>
              <a:t>NIH</a:t>
            </a:r>
            <a:r>
              <a:rPr lang="en-US" sz="2800" i="1" dirty="0">
                <a:solidFill>
                  <a:prstClr val="white"/>
                </a:solidFill>
                <a:latin typeface="+mj-lt"/>
              </a:rPr>
              <a:t> grant, it should appear in xTRACT automatically.  Other non-NIH fund sources will need to be manually entered.</a:t>
            </a:r>
          </a:p>
        </p:txBody>
      </p:sp>
      <p:sp>
        <p:nvSpPr>
          <p:cNvPr id="9" name="TextBox 8"/>
          <p:cNvSpPr txBox="1"/>
          <p:nvPr/>
        </p:nvSpPr>
        <p:spPr>
          <a:xfrm>
            <a:off x="4093705" y="4459274"/>
            <a:ext cx="3272527" cy="2246769"/>
          </a:xfrm>
          <a:prstGeom prst="rect">
            <a:avLst/>
          </a:prstGeom>
          <a:solidFill>
            <a:schemeClr val="tx1"/>
          </a:solidFill>
          <a:ln>
            <a:solidFill>
              <a:schemeClr val="tx1"/>
            </a:solidFill>
          </a:ln>
        </p:spPr>
        <p:txBody>
          <a:bodyPr wrap="square" rtlCol="0">
            <a:spAutoFit/>
          </a:bodyPr>
          <a:lstStyle>
            <a:defPPr>
              <a:defRPr lang="en-US"/>
            </a:defPPr>
            <a:lvl1pPr>
              <a:buFont typeface="+mj-lt"/>
              <a:buNone/>
              <a:defRPr sz="2000">
                <a:solidFill>
                  <a:srgbClr val="FF0000"/>
                </a:solidFill>
                <a:latin typeface="+mj-lt"/>
              </a:defRPr>
            </a:lvl1pPr>
          </a:lstStyle>
          <a:p>
            <a:r>
              <a:rPr lang="en-US" b="1" dirty="0"/>
              <a:t>Sources of Support</a:t>
            </a:r>
          </a:p>
          <a:p>
            <a:r>
              <a:rPr lang="en-US" dirty="0"/>
              <a:t>• NSF </a:t>
            </a:r>
          </a:p>
          <a:p>
            <a:r>
              <a:rPr lang="en-US" dirty="0"/>
              <a:t>• Other Federal (Other Fed) </a:t>
            </a:r>
          </a:p>
          <a:p>
            <a:r>
              <a:rPr lang="en-US" dirty="0"/>
              <a:t>• University (Univ) </a:t>
            </a:r>
          </a:p>
          <a:p>
            <a:r>
              <a:rPr lang="en-US" dirty="0"/>
              <a:t>• Foundation (Fdn) </a:t>
            </a:r>
          </a:p>
          <a:p>
            <a:r>
              <a:rPr lang="en-US" dirty="0"/>
              <a:t>• Non-US (Non-US) </a:t>
            </a:r>
          </a:p>
          <a:p>
            <a:r>
              <a:rPr lang="en-US" dirty="0"/>
              <a:t>• Other (Other) </a:t>
            </a:r>
          </a:p>
        </p:txBody>
      </p:sp>
      <p:sp>
        <p:nvSpPr>
          <p:cNvPr id="11" name="TextBox 10"/>
          <p:cNvSpPr txBox="1"/>
          <p:nvPr/>
        </p:nvSpPr>
        <p:spPr>
          <a:xfrm>
            <a:off x="8119009" y="4459273"/>
            <a:ext cx="3463390" cy="2246769"/>
          </a:xfrm>
          <a:prstGeom prst="rect">
            <a:avLst/>
          </a:prstGeom>
          <a:solidFill>
            <a:schemeClr val="tx1"/>
          </a:solidFill>
          <a:ln>
            <a:solidFill>
              <a:schemeClr val="tx1"/>
            </a:solidFill>
          </a:ln>
        </p:spPr>
        <p:txBody>
          <a:bodyPr wrap="square" rtlCol="0">
            <a:spAutoFit/>
          </a:bodyPr>
          <a:lstStyle>
            <a:defPPr>
              <a:defRPr lang="en-US"/>
            </a:defPPr>
            <a:lvl1pPr>
              <a:buFont typeface="+mj-lt"/>
              <a:buNone/>
              <a:defRPr sz="2000">
                <a:solidFill>
                  <a:srgbClr val="FF0000"/>
                </a:solidFill>
                <a:latin typeface="+mj-lt"/>
              </a:defRPr>
            </a:lvl1pPr>
          </a:lstStyle>
          <a:p>
            <a:r>
              <a:rPr lang="en-US" b="1" dirty="0"/>
              <a:t>Types of Support </a:t>
            </a:r>
          </a:p>
          <a:p>
            <a:r>
              <a:rPr lang="en-US" dirty="0"/>
              <a:t>• Research assistantship (RA) </a:t>
            </a:r>
          </a:p>
          <a:p>
            <a:r>
              <a:rPr lang="en-US" dirty="0"/>
              <a:t>• Teaching assistantship (TA) </a:t>
            </a:r>
          </a:p>
          <a:p>
            <a:r>
              <a:rPr lang="en-US" dirty="0"/>
              <a:t>• Fellowship (F) </a:t>
            </a:r>
          </a:p>
          <a:p>
            <a:r>
              <a:rPr lang="en-US" dirty="0"/>
              <a:t>• Training Grant (TG) </a:t>
            </a:r>
          </a:p>
          <a:p>
            <a:r>
              <a:rPr lang="en-US" dirty="0"/>
              <a:t>• Scholarship (S) </a:t>
            </a:r>
          </a:p>
          <a:p>
            <a:r>
              <a:rPr lang="en-US" dirty="0"/>
              <a:t>• Other </a:t>
            </a:r>
          </a:p>
        </p:txBody>
      </p:sp>
      <p:pic>
        <p:nvPicPr>
          <p:cNvPr id="1026" name="Picture 2"/>
          <p:cNvPicPr>
            <a:picLocks noChangeAspect="1" noChangeArrowheads="1"/>
          </p:cNvPicPr>
          <p:nvPr/>
        </p:nvPicPr>
        <p:blipFill rotWithShape="1">
          <a:blip r:embed="rId3" cstate="print"/>
          <a:srcRect l="1853" r="2540" b="2483"/>
          <a:stretch/>
        </p:blipFill>
        <p:spPr bwMode="auto">
          <a:xfrm>
            <a:off x="1216058" y="1636137"/>
            <a:ext cx="1875934" cy="3755995"/>
          </a:xfrm>
          <a:prstGeom prst="rect">
            <a:avLst/>
          </a:prstGeom>
          <a:noFill/>
          <a:ln w="9525">
            <a:noFill/>
            <a:miter lim="800000"/>
            <a:headEnd/>
            <a:tailEnd/>
          </a:ln>
        </p:spPr>
      </p:pic>
      <p:cxnSp>
        <p:nvCxnSpPr>
          <p:cNvPr id="7" name="Straight Arrow Connector 6"/>
          <p:cNvCxnSpPr/>
          <p:nvPr/>
        </p:nvCxnSpPr>
        <p:spPr>
          <a:xfrm flipH="1" flipV="1">
            <a:off x="2740330" y="4363726"/>
            <a:ext cx="748143" cy="443345"/>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501679" y="5777221"/>
            <a:ext cx="3091170" cy="923330"/>
          </a:xfrm>
          <a:prstGeom prst="rect">
            <a:avLst/>
          </a:prstGeom>
          <a:solidFill>
            <a:schemeClr val="tx1"/>
          </a:solidFill>
          <a:ln>
            <a:solidFill>
              <a:schemeClr val="tx1"/>
            </a:solidFill>
          </a:ln>
        </p:spPr>
        <p:txBody>
          <a:bodyPr wrap="square" rtlCol="0">
            <a:spAutoFit/>
          </a:bodyPr>
          <a:lstStyle/>
          <a:p>
            <a:pPr algn="ctr"/>
            <a:r>
              <a:rPr lang="en-US" dirty="0" smtClean="0">
                <a:solidFill>
                  <a:srgbClr val="FF0000"/>
                </a:solidFill>
              </a:rPr>
              <a:t>**New </a:t>
            </a:r>
            <a:r>
              <a:rPr lang="en-US" dirty="0">
                <a:solidFill>
                  <a:srgbClr val="FF0000"/>
                </a:solidFill>
              </a:rPr>
              <a:t>option to report leave of absence for trainees, when applicable</a:t>
            </a:r>
          </a:p>
        </p:txBody>
      </p:sp>
    </p:spTree>
    <p:extLst>
      <p:ext uri="{BB962C8B-B14F-4D97-AF65-F5344CB8AC3E}">
        <p14:creationId xmlns:p14="http://schemas.microsoft.com/office/powerpoint/2010/main" val="3919500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3"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l="835" r="130" b="2124"/>
          <a:stretch/>
        </p:blipFill>
        <p:spPr>
          <a:xfrm>
            <a:off x="281125" y="1339632"/>
            <a:ext cx="11629749" cy="2617833"/>
          </a:xfrm>
          <a:prstGeom prst="rect">
            <a:avLst/>
          </a:prstGeom>
        </p:spPr>
      </p:pic>
      <p:sp>
        <p:nvSpPr>
          <p:cNvPr id="2" name="Title 1"/>
          <p:cNvSpPr>
            <a:spLocks noGrp="1"/>
          </p:cNvSpPr>
          <p:nvPr>
            <p:ph type="title"/>
          </p:nvPr>
        </p:nvSpPr>
        <p:spPr/>
        <p:txBody>
          <a:bodyPr>
            <a:normAutofit/>
          </a:bodyPr>
          <a:lstStyle/>
          <a:p>
            <a:r>
              <a:rPr lang="en-US" sz="4400" dirty="0">
                <a:solidFill>
                  <a:schemeClr val="tx1"/>
                </a:solidFill>
                <a:latin typeface="+mj-lt"/>
              </a:rPr>
              <a:t>Degrees for </a:t>
            </a:r>
            <a:r>
              <a:rPr lang="en-US" sz="4400" dirty="0">
                <a:solidFill>
                  <a:srgbClr val="FFFF00"/>
                </a:solidFill>
                <a:latin typeface="+mj-lt"/>
              </a:rPr>
              <a:t>Predocs</a:t>
            </a:r>
          </a:p>
        </p:txBody>
      </p:sp>
      <p:cxnSp>
        <p:nvCxnSpPr>
          <p:cNvPr id="7" name="Straight Arrow Connector 6"/>
          <p:cNvCxnSpPr/>
          <p:nvPr/>
        </p:nvCxnSpPr>
        <p:spPr>
          <a:xfrm flipV="1">
            <a:off x="4663981" y="3621154"/>
            <a:ext cx="4" cy="498762"/>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flipV="1">
            <a:off x="5166902" y="3785021"/>
            <a:ext cx="805793" cy="846040"/>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CDFEDB74-D5BB-47BB-9111-A1E18CF34795}"/>
              </a:ext>
            </a:extLst>
          </p:cNvPr>
          <p:cNvSpPr txBox="1"/>
          <p:nvPr/>
        </p:nvSpPr>
        <p:spPr>
          <a:xfrm>
            <a:off x="2992580" y="4133345"/>
            <a:ext cx="2576947" cy="1569660"/>
          </a:xfrm>
          <a:prstGeom prst="rect">
            <a:avLst/>
          </a:prstGeom>
          <a:ln w="25400">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mj-lt"/>
                <a:ea typeface="+mn-ea"/>
                <a:cs typeface="+mn-cs"/>
              </a:rPr>
              <a:t>For </a:t>
            </a:r>
            <a:r>
              <a:rPr kumimoji="0" lang="en-US" sz="2400" b="1" i="1" u="none" strike="noStrike" kern="1200" cap="none" spc="0" normalizeH="0" baseline="0" noProof="0" dirty="0">
                <a:ln>
                  <a:noFill/>
                </a:ln>
                <a:solidFill>
                  <a:srgbClr val="FF0000"/>
                </a:solidFill>
                <a:effectLst/>
                <a:uLnTx/>
                <a:uFillTx/>
                <a:latin typeface="+mj-lt"/>
                <a:ea typeface="+mn-ea"/>
                <a:cs typeface="+mn-cs"/>
              </a:rPr>
              <a:t>past predocs</a:t>
            </a:r>
            <a:r>
              <a:rPr kumimoji="0" lang="en-US" sz="2400" b="0" i="0" u="none" strike="noStrike" kern="1200" cap="none" spc="0" normalizeH="0" baseline="0" noProof="0" dirty="0">
                <a:ln>
                  <a:noFill/>
                </a:ln>
                <a:solidFill>
                  <a:srgbClr val="FF0000"/>
                </a:solidFill>
                <a:effectLst/>
                <a:uLnTx/>
                <a:uFillTx/>
                <a:latin typeface="+mj-lt"/>
                <a:ea typeface="+mn-ea"/>
                <a:cs typeface="+mn-cs"/>
              </a:rPr>
              <a:t>, list the terminal degree received and year awarded</a:t>
            </a:r>
          </a:p>
        </p:txBody>
      </p:sp>
      <p:sp>
        <p:nvSpPr>
          <p:cNvPr id="24" name="TextBox 23">
            <a:extLst>
              <a:ext uri="{FF2B5EF4-FFF2-40B4-BE49-F238E27FC236}">
                <a16:creationId xmlns:a16="http://schemas.microsoft.com/office/drawing/2014/main" id="{CDFEDB74-D5BB-47BB-9111-A1E18CF34795}"/>
              </a:ext>
            </a:extLst>
          </p:cNvPr>
          <p:cNvSpPr txBox="1"/>
          <p:nvPr/>
        </p:nvSpPr>
        <p:spPr>
          <a:xfrm>
            <a:off x="5883564" y="4136781"/>
            <a:ext cx="5320145" cy="1569660"/>
          </a:xfrm>
          <a:prstGeom prst="rect">
            <a:avLst/>
          </a:prstGeom>
          <a:ln w="25400">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mj-lt"/>
                <a:ea typeface="+mn-ea"/>
                <a:cs typeface="+mn-cs"/>
              </a:rPr>
              <a:t>Trainees currently in the program should be designated “</a:t>
            </a:r>
            <a:r>
              <a:rPr kumimoji="0" lang="en-US" sz="2400" b="1" i="1" u="none" strike="noStrike" kern="1200" cap="none" spc="0" normalizeH="0" baseline="0" noProof="0" dirty="0">
                <a:ln>
                  <a:noFill/>
                </a:ln>
                <a:solidFill>
                  <a:srgbClr val="FF0000"/>
                </a:solidFill>
                <a:effectLst/>
                <a:uLnTx/>
                <a:uFillTx/>
                <a:latin typeface="+mj-lt"/>
                <a:ea typeface="+mn-ea"/>
                <a:cs typeface="+mn-cs"/>
              </a:rPr>
              <a:t>in training</a:t>
            </a:r>
            <a:r>
              <a:rPr kumimoji="0" lang="en-US" sz="2400" b="0" i="0" u="none" strike="noStrike" kern="1200" cap="none" spc="0" normalizeH="0" baseline="0" noProof="0" dirty="0">
                <a:ln>
                  <a:noFill/>
                </a:ln>
                <a:solidFill>
                  <a:srgbClr val="FF0000"/>
                </a:solidFill>
                <a:effectLst/>
                <a:uLnTx/>
                <a:uFillTx/>
                <a:latin typeface="+mj-lt"/>
                <a:ea typeface="+mn-ea"/>
                <a:cs typeface="+mn-cs"/>
              </a:rPr>
              <a:t>”</a:t>
            </a: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mj-lt"/>
                <a:ea typeface="+mn-ea"/>
                <a:cs typeface="+mn-cs"/>
              </a:rPr>
              <a:t>Those who have left the graduate program without a degree, report “</a:t>
            </a:r>
            <a:r>
              <a:rPr kumimoji="0" lang="en-US" sz="2400" b="1" i="1" u="none" strike="noStrike" kern="1200" cap="none" spc="0" normalizeH="0" baseline="0" noProof="0" dirty="0">
                <a:ln>
                  <a:noFill/>
                </a:ln>
                <a:solidFill>
                  <a:srgbClr val="FF0000"/>
                </a:solidFill>
                <a:effectLst/>
                <a:uLnTx/>
                <a:uFillTx/>
                <a:latin typeface="+mj-lt"/>
                <a:ea typeface="+mn-ea"/>
                <a:cs typeface="+mn-cs"/>
              </a:rPr>
              <a:t>none</a:t>
            </a:r>
            <a:r>
              <a:rPr kumimoji="0" lang="en-US" sz="2400" b="0" i="0" u="none" strike="noStrike" kern="1200" cap="none" spc="0" normalizeH="0" baseline="0" noProof="0" dirty="0">
                <a:ln>
                  <a:noFill/>
                </a:ln>
                <a:solidFill>
                  <a:srgbClr val="FF0000"/>
                </a:solidFill>
                <a:effectLst/>
                <a:uLnTx/>
                <a:uFillTx/>
                <a:latin typeface="+mj-lt"/>
                <a:ea typeface="+mn-ea"/>
                <a:cs typeface="+mn-cs"/>
              </a:rPr>
              <a:t>.”  </a:t>
            </a:r>
          </a:p>
        </p:txBody>
      </p:sp>
    </p:spTree>
    <p:extLst>
      <p:ext uri="{BB962C8B-B14F-4D97-AF65-F5344CB8AC3E}">
        <p14:creationId xmlns:p14="http://schemas.microsoft.com/office/powerpoint/2010/main" val="1318166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85750" y="1668895"/>
            <a:ext cx="11560810" cy="4000500"/>
          </a:xfrm>
          <a:prstGeom prst="rect">
            <a:avLst/>
          </a:prstGeom>
        </p:spPr>
      </p:pic>
      <p:sp>
        <p:nvSpPr>
          <p:cNvPr id="2" name="Title 1"/>
          <p:cNvSpPr>
            <a:spLocks noGrp="1"/>
          </p:cNvSpPr>
          <p:nvPr>
            <p:ph type="title"/>
          </p:nvPr>
        </p:nvSpPr>
        <p:spPr>
          <a:xfrm>
            <a:off x="594360" y="105694"/>
            <a:ext cx="10515600" cy="1325563"/>
          </a:xfrm>
        </p:spPr>
        <p:txBody>
          <a:bodyPr>
            <a:normAutofit/>
          </a:bodyPr>
          <a:lstStyle/>
          <a:p>
            <a:r>
              <a:rPr lang="en-US" sz="4400" dirty="0">
                <a:solidFill>
                  <a:schemeClr val="tx1"/>
                </a:solidFill>
                <a:latin typeface="+mj-lt"/>
              </a:rPr>
              <a:t>How do NRSA Awards fit into the Career Timeline of </a:t>
            </a:r>
            <a:r>
              <a:rPr lang="en-US" dirty="0">
                <a:solidFill>
                  <a:schemeClr val="tx1"/>
                </a:solidFill>
                <a:latin typeface="+mj-lt"/>
              </a:rPr>
              <a:t>Other </a:t>
            </a:r>
            <a:r>
              <a:rPr lang="en-US" sz="4400" dirty="0">
                <a:solidFill>
                  <a:schemeClr val="tx1"/>
                </a:solidFill>
                <a:latin typeface="+mj-lt"/>
              </a:rPr>
              <a:t>NIH Awards</a:t>
            </a:r>
          </a:p>
        </p:txBody>
      </p:sp>
      <p:sp>
        <p:nvSpPr>
          <p:cNvPr id="6" name="TextBox 5"/>
          <p:cNvSpPr txBox="1"/>
          <p:nvPr/>
        </p:nvSpPr>
        <p:spPr>
          <a:xfrm>
            <a:off x="394855" y="5152221"/>
            <a:ext cx="4206240" cy="369332"/>
          </a:xfrm>
          <a:prstGeom prst="rect">
            <a:avLst/>
          </a:prstGeom>
          <a:noFill/>
        </p:spPr>
        <p:txBody>
          <a:bodyPr wrap="square" rtlCol="0">
            <a:spAutoFit/>
          </a:bodyPr>
          <a:lstStyle/>
          <a:p>
            <a:r>
              <a:rPr lang="en-US" dirty="0">
                <a:solidFill>
                  <a:srgbClr val="FF0000"/>
                </a:solidFill>
              </a:rPr>
              <a:t>Career stage</a:t>
            </a:r>
          </a:p>
        </p:txBody>
      </p:sp>
      <p:sp>
        <p:nvSpPr>
          <p:cNvPr id="7" name="TextBox 6"/>
          <p:cNvSpPr txBox="1"/>
          <p:nvPr/>
        </p:nvSpPr>
        <p:spPr>
          <a:xfrm>
            <a:off x="345440" y="2405856"/>
            <a:ext cx="4206240" cy="369332"/>
          </a:xfrm>
          <a:prstGeom prst="rect">
            <a:avLst/>
          </a:prstGeom>
          <a:noFill/>
        </p:spPr>
        <p:txBody>
          <a:bodyPr wrap="square" rtlCol="0">
            <a:spAutoFit/>
          </a:bodyPr>
          <a:lstStyle/>
          <a:p>
            <a:r>
              <a:rPr lang="en-US" dirty="0">
                <a:solidFill>
                  <a:srgbClr val="FF0000"/>
                </a:solidFill>
              </a:rPr>
              <a:t>Award Type	</a:t>
            </a:r>
          </a:p>
        </p:txBody>
      </p:sp>
    </p:spTree>
    <p:extLst>
      <p:ext uri="{BB962C8B-B14F-4D97-AF65-F5344CB8AC3E}">
        <p14:creationId xmlns:p14="http://schemas.microsoft.com/office/powerpoint/2010/main" val="4022538044"/>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835" r="130" b="2124"/>
          <a:stretch/>
        </p:blipFill>
        <p:spPr>
          <a:xfrm>
            <a:off x="372860" y="1666378"/>
            <a:ext cx="11629749" cy="2617833"/>
          </a:xfrm>
          <a:prstGeom prst="rect">
            <a:avLst/>
          </a:prstGeom>
        </p:spPr>
      </p:pic>
      <p:sp>
        <p:nvSpPr>
          <p:cNvPr id="2" name="Title 1"/>
          <p:cNvSpPr>
            <a:spLocks noGrp="1"/>
          </p:cNvSpPr>
          <p:nvPr>
            <p:ph type="title"/>
          </p:nvPr>
        </p:nvSpPr>
        <p:spPr/>
        <p:txBody>
          <a:bodyPr>
            <a:normAutofit/>
          </a:bodyPr>
          <a:lstStyle/>
          <a:p>
            <a:r>
              <a:rPr lang="en-US" sz="4400" dirty="0">
                <a:solidFill>
                  <a:schemeClr val="tx1"/>
                </a:solidFill>
                <a:latin typeface="+mj-lt"/>
              </a:rPr>
              <a:t>Topic of Research – </a:t>
            </a:r>
            <a:r>
              <a:rPr lang="en-US" sz="4400" dirty="0">
                <a:solidFill>
                  <a:srgbClr val="FFFF00"/>
                </a:solidFill>
                <a:latin typeface="+mj-lt"/>
              </a:rPr>
              <a:t>Predocs &amp; Postdocs</a:t>
            </a:r>
          </a:p>
        </p:txBody>
      </p:sp>
      <p:cxnSp>
        <p:nvCxnSpPr>
          <p:cNvPr id="10" name="Straight Arrow Connector 9"/>
          <p:cNvCxnSpPr/>
          <p:nvPr/>
        </p:nvCxnSpPr>
        <p:spPr>
          <a:xfrm flipH="1" flipV="1">
            <a:off x="6934124" y="3995617"/>
            <a:ext cx="164945" cy="577188"/>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CDFEDB74-D5BB-47BB-9111-A1E18CF34795}"/>
              </a:ext>
            </a:extLst>
          </p:cNvPr>
          <p:cNvSpPr txBox="1"/>
          <p:nvPr/>
        </p:nvSpPr>
        <p:spPr>
          <a:xfrm>
            <a:off x="5323713" y="4572805"/>
            <a:ext cx="2444070" cy="1384995"/>
          </a:xfrm>
          <a:prstGeom prst="rect">
            <a:avLst/>
          </a:prstGeom>
          <a:ln w="25400">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mj-lt"/>
                <a:ea typeface="+mn-ea"/>
                <a:cs typeface="+mn-cs"/>
              </a:rPr>
              <a:t>Research Topic is limited to 200 characters</a:t>
            </a:r>
          </a:p>
        </p:txBody>
      </p:sp>
    </p:spTree>
    <p:extLst>
      <p:ext uri="{BB962C8B-B14F-4D97-AF65-F5344CB8AC3E}">
        <p14:creationId xmlns:p14="http://schemas.microsoft.com/office/powerpoint/2010/main" val="2958176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147" t="-1" r="525" b="762"/>
          <a:stretch/>
        </p:blipFill>
        <p:spPr>
          <a:xfrm>
            <a:off x="994298" y="1251611"/>
            <a:ext cx="10653205" cy="3648863"/>
          </a:xfrm>
          <a:prstGeom prst="rect">
            <a:avLst/>
          </a:prstGeom>
        </p:spPr>
      </p:pic>
      <p:sp>
        <p:nvSpPr>
          <p:cNvPr id="2" name="Title 1"/>
          <p:cNvSpPr>
            <a:spLocks noGrp="1"/>
          </p:cNvSpPr>
          <p:nvPr>
            <p:ph type="title"/>
          </p:nvPr>
        </p:nvSpPr>
        <p:spPr>
          <a:xfrm>
            <a:off x="994298" y="251624"/>
            <a:ext cx="10972800" cy="958432"/>
          </a:xfrm>
        </p:spPr>
        <p:txBody>
          <a:bodyPr>
            <a:normAutofit/>
          </a:bodyPr>
          <a:lstStyle/>
          <a:p>
            <a:r>
              <a:rPr lang="en-US" sz="4400" dirty="0">
                <a:solidFill>
                  <a:schemeClr val="tx1"/>
                </a:solidFill>
                <a:latin typeface="+mj-lt"/>
              </a:rPr>
              <a:t>Degrees Dates for </a:t>
            </a:r>
            <a:r>
              <a:rPr lang="en-US" sz="4400" dirty="0">
                <a:solidFill>
                  <a:srgbClr val="FFFF00"/>
                </a:solidFill>
                <a:latin typeface="+mj-lt"/>
              </a:rPr>
              <a:t>Postdocs</a:t>
            </a:r>
          </a:p>
        </p:txBody>
      </p:sp>
      <p:cxnSp>
        <p:nvCxnSpPr>
          <p:cNvPr id="9" name="Straight Arrow Connector 8"/>
          <p:cNvCxnSpPr/>
          <p:nvPr/>
        </p:nvCxnSpPr>
        <p:spPr>
          <a:xfrm flipV="1">
            <a:off x="5536160" y="3702732"/>
            <a:ext cx="4" cy="498762"/>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CDFEDB74-D5BB-47BB-9111-A1E18CF34795}"/>
              </a:ext>
            </a:extLst>
          </p:cNvPr>
          <p:cNvSpPr txBox="1"/>
          <p:nvPr/>
        </p:nvSpPr>
        <p:spPr>
          <a:xfrm>
            <a:off x="5077781" y="4942029"/>
            <a:ext cx="3380420" cy="1384995"/>
          </a:xfrm>
          <a:prstGeom prst="rect">
            <a:avLst/>
          </a:prstGeom>
          <a:ln w="25400">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mj-lt"/>
                <a:ea typeface="+mn-ea"/>
                <a:cs typeface="+mn-cs"/>
              </a:rPr>
              <a:t>List degree resulting from postdoc training, usually “</a:t>
            </a:r>
            <a:r>
              <a:rPr kumimoji="0" lang="en-US" sz="2800" b="1" i="0" u="none" strike="noStrike" kern="1200" cap="none" spc="0" normalizeH="0" baseline="0" noProof="0" dirty="0">
                <a:ln>
                  <a:noFill/>
                </a:ln>
                <a:solidFill>
                  <a:srgbClr val="FF0000"/>
                </a:solidFill>
                <a:effectLst/>
                <a:uLnTx/>
                <a:uFillTx/>
                <a:latin typeface="+mj-lt"/>
                <a:ea typeface="+mn-ea"/>
                <a:cs typeface="+mn-cs"/>
              </a:rPr>
              <a:t>none</a:t>
            </a:r>
            <a:r>
              <a:rPr kumimoji="0" lang="en-US" sz="2800" b="0" i="0" u="none" strike="noStrike" kern="1200" cap="none" spc="0" normalizeH="0" baseline="0" noProof="0" dirty="0">
                <a:ln>
                  <a:noFill/>
                </a:ln>
                <a:solidFill>
                  <a:srgbClr val="FF0000"/>
                </a:solidFill>
                <a:effectLst/>
                <a:uLnTx/>
                <a:uFillTx/>
                <a:latin typeface="+mj-lt"/>
                <a:ea typeface="+mn-ea"/>
                <a:cs typeface="+mn-cs"/>
              </a:rPr>
              <a:t>.”</a:t>
            </a:r>
          </a:p>
        </p:txBody>
      </p:sp>
    </p:spTree>
    <p:extLst>
      <p:ext uri="{BB962C8B-B14F-4D97-AF65-F5344CB8AC3E}">
        <p14:creationId xmlns:p14="http://schemas.microsoft.com/office/powerpoint/2010/main" val="169039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764" b="867"/>
          <a:stretch/>
        </p:blipFill>
        <p:spPr>
          <a:xfrm>
            <a:off x="426128" y="1101460"/>
            <a:ext cx="8069802" cy="5086276"/>
          </a:xfrm>
          <a:prstGeom prst="rect">
            <a:avLst/>
          </a:prstGeom>
        </p:spPr>
      </p:pic>
      <p:sp>
        <p:nvSpPr>
          <p:cNvPr id="2" name="Title 1"/>
          <p:cNvSpPr>
            <a:spLocks noGrp="1"/>
          </p:cNvSpPr>
          <p:nvPr>
            <p:ph type="title"/>
          </p:nvPr>
        </p:nvSpPr>
        <p:spPr>
          <a:xfrm>
            <a:off x="606389" y="219487"/>
            <a:ext cx="10972800" cy="958432"/>
          </a:xfrm>
        </p:spPr>
        <p:txBody>
          <a:bodyPr>
            <a:normAutofit/>
          </a:bodyPr>
          <a:lstStyle/>
          <a:p>
            <a:r>
              <a:rPr lang="en-US" sz="4400" dirty="0">
                <a:solidFill>
                  <a:schemeClr val="tx1"/>
                </a:solidFill>
                <a:latin typeface="+mj-lt"/>
              </a:rPr>
              <a:t>Post-Training Positions</a:t>
            </a:r>
          </a:p>
        </p:txBody>
      </p:sp>
      <p:sp>
        <p:nvSpPr>
          <p:cNvPr id="5" name="TextBox 4"/>
          <p:cNvSpPr txBox="1"/>
          <p:nvPr/>
        </p:nvSpPr>
        <p:spPr>
          <a:xfrm>
            <a:off x="8802826" y="89451"/>
            <a:ext cx="3257040" cy="6617196"/>
          </a:xfrm>
          <a:prstGeom prst="rect">
            <a:avLst/>
          </a:prstGeom>
          <a:solidFill>
            <a:schemeClr val="tx1"/>
          </a:solidFill>
        </p:spPr>
        <p:txBody>
          <a:bodyPr wrap="square" rtlCol="0">
            <a:spAutoFit/>
          </a:bodyPr>
          <a:lstStyle>
            <a:defPPr>
              <a:defRPr lang="en-US"/>
            </a:defPPr>
            <a:lvl1pPr>
              <a:defRPr sz="2000">
                <a:solidFill>
                  <a:srgbClr val="FF0000"/>
                </a:solidFill>
                <a:latin typeface="+mj-lt"/>
              </a:defRPr>
            </a:lvl1pPr>
            <a:lvl2pPr marL="0" lvl="1">
              <a:defRPr sz="2000">
                <a:solidFill>
                  <a:srgbClr val="FF0000"/>
                </a:solidFill>
                <a:latin typeface="Calibri Light" panose="020F0302020204030204" pitchFamily="34" charset="0"/>
              </a:defRPr>
            </a:lvl2pPr>
          </a:lstStyle>
          <a:p>
            <a:pPr lvl="1"/>
            <a:r>
              <a:rPr lang="en-US" dirty="0">
                <a:latin typeface="+mj-lt"/>
              </a:rPr>
              <a:t>For trainees who completed or left the program, provide their initial and current positions, departments, and institutions</a:t>
            </a:r>
          </a:p>
          <a:p>
            <a:pPr lvl="1"/>
            <a:endParaRPr lang="en-US" dirty="0">
              <a:latin typeface="+mj-lt"/>
            </a:endParaRPr>
          </a:p>
          <a:p>
            <a:pPr lvl="1"/>
            <a:r>
              <a:rPr lang="en-US" dirty="0">
                <a:latin typeface="+mj-lt"/>
              </a:rPr>
              <a:t>Classify each position as predominantly:</a:t>
            </a:r>
          </a:p>
          <a:p>
            <a:pPr marL="457200" lvl="1" indent="-457200">
              <a:buFont typeface="+mj-lt"/>
              <a:buAutoNum type="arabicPeriod"/>
            </a:pPr>
            <a:r>
              <a:rPr lang="en-US" b="1" dirty="0">
                <a:latin typeface="+mj-lt"/>
              </a:rPr>
              <a:t>Research-intensive</a:t>
            </a:r>
          </a:p>
          <a:p>
            <a:pPr marL="457200" lvl="1" indent="-457200">
              <a:buFont typeface="+mj-lt"/>
              <a:buAutoNum type="arabicPeriod"/>
            </a:pPr>
            <a:r>
              <a:rPr lang="en-US" b="1" dirty="0">
                <a:latin typeface="+mj-lt"/>
              </a:rPr>
              <a:t>Research-related:</a:t>
            </a:r>
          </a:p>
          <a:p>
            <a:pPr marL="1257300" lvl="2" indent="-342900">
              <a:buFont typeface="Arial" panose="020B0604020202020204" pitchFamily="34" charset="0"/>
              <a:buChar char="•"/>
            </a:pPr>
            <a:r>
              <a:rPr lang="en-US" sz="2000" dirty="0">
                <a:solidFill>
                  <a:srgbClr val="FF0000"/>
                </a:solidFill>
                <a:latin typeface="+mj-lt"/>
              </a:rPr>
              <a:t>Teaching</a:t>
            </a:r>
          </a:p>
          <a:p>
            <a:pPr marL="1257300" lvl="2" indent="-342900">
              <a:buFont typeface="Arial" panose="020B0604020202020204" pitchFamily="34" charset="0"/>
              <a:buChar char="•"/>
            </a:pPr>
            <a:r>
              <a:rPr lang="en-US" sz="2000" dirty="0">
                <a:solidFill>
                  <a:srgbClr val="FF0000"/>
                </a:solidFill>
                <a:latin typeface="+mj-lt"/>
              </a:rPr>
              <a:t>Administering research</a:t>
            </a:r>
          </a:p>
          <a:p>
            <a:pPr marL="1257300" lvl="2" indent="-342900">
              <a:buFont typeface="Arial" panose="020B0604020202020204" pitchFamily="34" charset="0"/>
              <a:buChar char="•"/>
            </a:pPr>
            <a:r>
              <a:rPr lang="en-US" sz="2000" dirty="0">
                <a:solidFill>
                  <a:srgbClr val="FF0000"/>
                </a:solidFill>
                <a:latin typeface="+mj-lt"/>
              </a:rPr>
              <a:t>Science policy</a:t>
            </a:r>
          </a:p>
          <a:p>
            <a:pPr marL="1257300" lvl="2" indent="-342900">
              <a:buFont typeface="Arial" panose="020B0604020202020204" pitchFamily="34" charset="0"/>
              <a:buChar char="•"/>
            </a:pPr>
            <a:r>
              <a:rPr lang="en-US" sz="2000" dirty="0">
                <a:solidFill>
                  <a:srgbClr val="FF0000"/>
                </a:solidFill>
                <a:latin typeface="+mj-lt"/>
              </a:rPr>
              <a:t>Technology transfer</a:t>
            </a:r>
          </a:p>
          <a:p>
            <a:pPr lvl="1"/>
            <a:r>
              <a:rPr lang="en-US" b="1" dirty="0">
                <a:latin typeface="+mj-lt"/>
              </a:rPr>
              <a:t>3.     Further Training</a:t>
            </a:r>
          </a:p>
          <a:p>
            <a:pPr lvl="1"/>
            <a:r>
              <a:rPr lang="en-US" b="1" dirty="0">
                <a:latin typeface="+mj-lt"/>
              </a:rPr>
              <a:t>4.      Other </a:t>
            </a:r>
          </a:p>
          <a:p>
            <a:pPr lvl="1"/>
            <a:endParaRPr lang="en-US" dirty="0">
              <a:latin typeface="+mj-lt"/>
            </a:endParaRPr>
          </a:p>
          <a:p>
            <a:pPr lvl="1"/>
            <a:r>
              <a:rPr lang="en-US" dirty="0">
                <a:latin typeface="+mj-lt"/>
              </a:rPr>
              <a:t> If information is not available, report “unknown.” </a:t>
            </a:r>
          </a:p>
        </p:txBody>
      </p:sp>
      <p:cxnSp>
        <p:nvCxnSpPr>
          <p:cNvPr id="7" name="Straight Arrow Connector 6"/>
          <p:cNvCxnSpPr>
            <a:cxnSpLocks/>
          </p:cNvCxnSpPr>
          <p:nvPr/>
        </p:nvCxnSpPr>
        <p:spPr>
          <a:xfrm flipH="1">
            <a:off x="6014056" y="1560576"/>
            <a:ext cx="336084" cy="495400"/>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8" name="Rectangle 7">
            <a:extLst>
              <a:ext uri="{FF2B5EF4-FFF2-40B4-BE49-F238E27FC236}">
                <a16:creationId xmlns:a16="http://schemas.microsoft.com/office/drawing/2014/main" id="{C0A37987-03F4-4F32-BD1A-ECAD6252DCE1}"/>
              </a:ext>
            </a:extLst>
          </p:cNvPr>
          <p:cNvSpPr/>
          <p:nvPr/>
        </p:nvSpPr>
        <p:spPr>
          <a:xfrm>
            <a:off x="5454871" y="4768828"/>
            <a:ext cx="977461" cy="1414116"/>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14" name="Rectangle 13">
            <a:extLst>
              <a:ext uri="{FF2B5EF4-FFF2-40B4-BE49-F238E27FC236}">
                <a16:creationId xmlns:a16="http://schemas.microsoft.com/office/drawing/2014/main" id="{9B8467BD-9469-4EBD-B13C-8D8DF638A7C8}"/>
              </a:ext>
            </a:extLst>
          </p:cNvPr>
          <p:cNvSpPr/>
          <p:nvPr/>
        </p:nvSpPr>
        <p:spPr>
          <a:xfrm>
            <a:off x="6483949" y="4768828"/>
            <a:ext cx="1065743" cy="1414116"/>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9" name="TextBox 8">
            <a:extLst>
              <a:ext uri="{FF2B5EF4-FFF2-40B4-BE49-F238E27FC236}">
                <a16:creationId xmlns:a16="http://schemas.microsoft.com/office/drawing/2014/main" id="{CDFEDB74-D5BB-47BB-9111-A1E18CF34795}"/>
              </a:ext>
            </a:extLst>
          </p:cNvPr>
          <p:cNvSpPr txBox="1"/>
          <p:nvPr/>
        </p:nvSpPr>
        <p:spPr>
          <a:xfrm>
            <a:off x="523783" y="5820918"/>
            <a:ext cx="4624192" cy="954107"/>
          </a:xfrm>
          <a:prstGeom prst="rect">
            <a:avLst/>
          </a:prstGeom>
          <a:ln w="25400">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smtClean="0">
                <a:solidFill>
                  <a:srgbClr val="FF0000"/>
                </a:solidFill>
                <a:latin typeface="+mj-lt"/>
              </a:rPr>
              <a:t>**New - </a:t>
            </a:r>
            <a:r>
              <a:rPr kumimoji="0" lang="en-US" sz="2800" b="0" i="0" u="none" strike="noStrike" kern="1200" cap="none" spc="0" normalizeH="0" baseline="0" noProof="0" dirty="0" smtClean="0">
                <a:ln>
                  <a:noFill/>
                </a:ln>
                <a:solidFill>
                  <a:srgbClr val="FF0000"/>
                </a:solidFill>
                <a:effectLst/>
                <a:uLnTx/>
                <a:uFillTx/>
                <a:latin typeface="+mj-lt"/>
                <a:ea typeface="+mn-ea"/>
                <a:cs typeface="+mn-cs"/>
              </a:rPr>
              <a:t>Indicate “work force” and “principal activity.”</a:t>
            </a:r>
            <a:endParaRPr kumimoji="0" lang="en-US" sz="2800" b="0" i="0" u="none" strike="noStrike" kern="1200" cap="none" spc="0" normalizeH="0" baseline="0" noProof="0" dirty="0">
              <a:ln>
                <a:noFill/>
              </a:ln>
              <a:solidFill>
                <a:srgbClr val="FF0000"/>
              </a:solidFill>
              <a:effectLst/>
              <a:uLnTx/>
              <a:uFillTx/>
              <a:latin typeface="+mj-lt"/>
              <a:ea typeface="+mn-ea"/>
              <a:cs typeface="+mn-cs"/>
            </a:endParaRPr>
          </a:p>
        </p:txBody>
      </p:sp>
      <p:cxnSp>
        <p:nvCxnSpPr>
          <p:cNvPr id="10" name="Straight Arrow Connector 9"/>
          <p:cNvCxnSpPr>
            <a:cxnSpLocks/>
          </p:cNvCxnSpPr>
          <p:nvPr/>
        </p:nvCxnSpPr>
        <p:spPr>
          <a:xfrm flipV="1">
            <a:off x="4936839" y="5780674"/>
            <a:ext cx="473890" cy="517297"/>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7675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4" grpId="0" animBg="1"/>
      <p:bldP spid="9"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l="764" b="28205"/>
          <a:stretch/>
        </p:blipFill>
        <p:spPr>
          <a:xfrm>
            <a:off x="239697" y="1024163"/>
            <a:ext cx="8229134" cy="3538996"/>
          </a:xfrm>
          <a:prstGeom prst="rect">
            <a:avLst/>
          </a:prstGeom>
        </p:spPr>
      </p:pic>
      <p:sp>
        <p:nvSpPr>
          <p:cNvPr id="2" name="Title 1"/>
          <p:cNvSpPr>
            <a:spLocks noGrp="1"/>
          </p:cNvSpPr>
          <p:nvPr>
            <p:ph type="title"/>
          </p:nvPr>
        </p:nvSpPr>
        <p:spPr/>
        <p:txBody>
          <a:bodyPr>
            <a:normAutofit/>
          </a:bodyPr>
          <a:lstStyle/>
          <a:p>
            <a:r>
              <a:rPr lang="en-US" sz="4400" dirty="0">
                <a:solidFill>
                  <a:schemeClr val="tx1"/>
                </a:solidFill>
                <a:latin typeface="+mj-lt"/>
              </a:rPr>
              <a:t>Subsequent Grants</a:t>
            </a:r>
          </a:p>
        </p:txBody>
      </p:sp>
      <p:sp>
        <p:nvSpPr>
          <p:cNvPr id="6" name="Oval 5"/>
          <p:cNvSpPr/>
          <p:nvPr/>
        </p:nvSpPr>
        <p:spPr>
          <a:xfrm>
            <a:off x="7514660" y="3001770"/>
            <a:ext cx="954171" cy="1510145"/>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j-lt"/>
              <a:ea typeface="+mn-ea"/>
              <a:cs typeface="+mn-cs"/>
            </a:endParaRPr>
          </a:p>
        </p:txBody>
      </p:sp>
      <p:sp>
        <p:nvSpPr>
          <p:cNvPr id="7" name="TextBox 6">
            <a:extLst>
              <a:ext uri="{FF2B5EF4-FFF2-40B4-BE49-F238E27FC236}">
                <a16:creationId xmlns:a16="http://schemas.microsoft.com/office/drawing/2014/main" id="{CDFEDB74-D5BB-47BB-9111-A1E18CF34795}"/>
              </a:ext>
            </a:extLst>
          </p:cNvPr>
          <p:cNvSpPr txBox="1"/>
          <p:nvPr/>
        </p:nvSpPr>
        <p:spPr>
          <a:xfrm>
            <a:off x="4112963" y="4614402"/>
            <a:ext cx="4244654" cy="1938992"/>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marL="342900" marR="0" lvl="1" indent="-34290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mj-lt"/>
                <a:ea typeface="+mn-ea"/>
                <a:cs typeface="+mn-cs"/>
              </a:rPr>
              <a:t>If applicable, list the type of</a:t>
            </a:r>
          </a:p>
          <a:p>
            <a:pPr marL="342900" marR="0" lvl="1" indent="-34290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mj-lt"/>
                <a:ea typeface="+mn-ea"/>
                <a:cs typeface="+mn-cs"/>
              </a:rPr>
              <a:t>support </a:t>
            </a:r>
            <a:r>
              <a:rPr kumimoji="0" lang="en-US" sz="2400" b="1" i="1" u="none" strike="noStrike" kern="1200" cap="none" spc="0" normalizeH="0" baseline="0" noProof="0" dirty="0">
                <a:ln>
                  <a:noFill/>
                </a:ln>
                <a:solidFill>
                  <a:srgbClr val="FF0000"/>
                </a:solidFill>
                <a:effectLst/>
                <a:uLnTx/>
                <a:uFillTx/>
                <a:latin typeface="+mj-lt"/>
                <a:ea typeface="+mn-ea"/>
                <a:cs typeface="+mn-cs"/>
              </a:rPr>
              <a:t>after</a:t>
            </a:r>
            <a:r>
              <a:rPr kumimoji="0" lang="en-US" sz="2400" b="0" i="1" u="none" strike="noStrike" kern="1200" cap="none" spc="0" normalizeH="0" baseline="0" noProof="0" dirty="0">
                <a:ln>
                  <a:noFill/>
                </a:ln>
                <a:solidFill>
                  <a:srgbClr val="FF0000"/>
                </a:solidFill>
                <a:effectLst/>
                <a:uLnTx/>
                <a:uFillTx/>
                <a:latin typeface="+mj-lt"/>
                <a:ea typeface="+mn-ea"/>
                <a:cs typeface="+mn-cs"/>
              </a:rPr>
              <a:t> completed </a:t>
            </a:r>
            <a:r>
              <a:rPr kumimoji="0" lang="en-US" sz="2400" b="0" i="0" u="none" strike="noStrike" kern="1200" cap="none" spc="0" normalizeH="0" baseline="0" noProof="0" dirty="0">
                <a:ln>
                  <a:noFill/>
                </a:ln>
                <a:solidFill>
                  <a:srgbClr val="FF0000"/>
                </a:solidFill>
                <a:effectLst/>
                <a:uLnTx/>
                <a:uFillTx/>
                <a:latin typeface="+mj-lt"/>
                <a:ea typeface="+mn-ea"/>
                <a:cs typeface="+mn-cs"/>
              </a:rPr>
              <a:t>training:</a:t>
            </a:r>
          </a:p>
          <a:p>
            <a:pPr marL="342900" marR="0" lvl="1"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srgbClr val="FF0000"/>
                </a:solidFill>
                <a:effectLst/>
                <a:uLnTx/>
                <a:uFillTx/>
                <a:latin typeface="+mj-lt"/>
                <a:ea typeface="+mn-ea"/>
                <a:cs typeface="+mn-cs"/>
              </a:rPr>
              <a:t>Subsequent fellowship (F)</a:t>
            </a:r>
          </a:p>
          <a:p>
            <a:pPr marL="342900" marR="0" lvl="1"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srgbClr val="FF0000"/>
                </a:solidFill>
                <a:effectLst/>
                <a:uLnTx/>
                <a:uFillTx/>
                <a:latin typeface="+mj-lt"/>
                <a:ea typeface="+mn-ea"/>
                <a:cs typeface="+mn-cs"/>
              </a:rPr>
              <a:t>Career development (K)</a:t>
            </a:r>
          </a:p>
          <a:p>
            <a:pPr marL="342900" marR="0" lvl="1"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srgbClr val="FF0000"/>
                </a:solidFill>
                <a:effectLst/>
                <a:uLnTx/>
                <a:uFillTx/>
                <a:latin typeface="+mj-lt"/>
                <a:ea typeface="+mn-ea"/>
                <a:cs typeface="+mn-cs"/>
              </a:rPr>
              <a:t>Research grant (R)</a:t>
            </a:r>
          </a:p>
        </p:txBody>
      </p:sp>
      <p:sp>
        <p:nvSpPr>
          <p:cNvPr id="3" name="Rectangle 2"/>
          <p:cNvSpPr/>
          <p:nvPr/>
        </p:nvSpPr>
        <p:spPr>
          <a:xfrm>
            <a:off x="8575964" y="1188346"/>
            <a:ext cx="3311236" cy="3046988"/>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45720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mj-lt"/>
                <a:ea typeface="+mn-ea"/>
                <a:cs typeface="+mn-cs"/>
              </a:rPr>
              <a:t>The support can be from any source whether as </a:t>
            </a:r>
            <a:r>
              <a:rPr kumimoji="0" lang="en-US" sz="2400" b="1" i="0" u="none" strike="noStrike" kern="1200" cap="none" spc="0" normalizeH="0" baseline="0" noProof="0" dirty="0">
                <a:ln>
                  <a:noFill/>
                </a:ln>
                <a:solidFill>
                  <a:srgbClr val="FF0000"/>
                </a:solidFill>
                <a:effectLst/>
                <a:uLnTx/>
                <a:uFillTx/>
                <a:latin typeface="+mj-lt"/>
                <a:ea typeface="+mn-ea"/>
                <a:cs typeface="+mn-cs"/>
              </a:rPr>
              <a:t>PD/PI</a:t>
            </a:r>
            <a:r>
              <a:rPr kumimoji="0" lang="en-US" sz="2400" b="0" i="0" u="none" strike="noStrike" kern="1200" cap="none" spc="0" normalizeH="0" baseline="0" noProof="0" dirty="0">
                <a:ln>
                  <a:noFill/>
                </a:ln>
                <a:solidFill>
                  <a:srgbClr val="FF0000"/>
                </a:solidFill>
                <a:effectLst/>
                <a:uLnTx/>
                <a:uFillTx/>
                <a:latin typeface="+mj-lt"/>
                <a:ea typeface="+mn-ea"/>
                <a:cs typeface="+mn-cs"/>
              </a:rPr>
              <a:t> or in another </a:t>
            </a:r>
            <a:r>
              <a:rPr kumimoji="0" lang="en-US" sz="2400" b="1" i="0" u="none" strike="noStrike" kern="1200" cap="none" spc="0" normalizeH="0" baseline="0" noProof="0" dirty="0">
                <a:ln>
                  <a:noFill/>
                </a:ln>
                <a:solidFill>
                  <a:srgbClr val="FF0000"/>
                </a:solidFill>
                <a:effectLst/>
                <a:uLnTx/>
                <a:uFillTx/>
                <a:latin typeface="+mj-lt"/>
                <a:ea typeface="+mn-ea"/>
                <a:cs typeface="+mn-cs"/>
              </a:rPr>
              <a:t>senior</a:t>
            </a:r>
            <a:r>
              <a:rPr kumimoji="0" lang="en-US" sz="2400" b="0" i="0" u="none" strike="noStrike" kern="1200" cap="none" spc="0" normalizeH="0" baseline="0" noProof="0" dirty="0">
                <a:ln>
                  <a:noFill/>
                </a:ln>
                <a:solidFill>
                  <a:srgbClr val="FF0000"/>
                </a:solidFill>
                <a:effectLst/>
                <a:uLnTx/>
                <a:uFillTx/>
                <a:latin typeface="+mj-lt"/>
                <a:ea typeface="+mn-ea"/>
                <a:cs typeface="+mn-cs"/>
              </a:rPr>
              <a:t> role:</a:t>
            </a:r>
          </a:p>
          <a:p>
            <a:pPr marL="342900" marR="0" lvl="1"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srgbClr val="FF0000"/>
                </a:solidFill>
                <a:effectLst/>
                <a:uLnTx/>
                <a:uFillTx/>
                <a:latin typeface="+mj-lt"/>
                <a:ea typeface="+mn-ea"/>
                <a:cs typeface="+mn-cs"/>
              </a:rPr>
              <a:t>Co-I</a:t>
            </a:r>
          </a:p>
          <a:p>
            <a:pPr marL="342900" marR="0" lvl="1"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srgbClr val="FF0000"/>
                </a:solidFill>
                <a:effectLst/>
                <a:uLnTx/>
                <a:uFillTx/>
                <a:latin typeface="+mj-lt"/>
                <a:ea typeface="+mn-ea"/>
                <a:cs typeface="+mn-cs"/>
              </a:rPr>
              <a:t>Faculty collaborator</a:t>
            </a:r>
          </a:p>
          <a:p>
            <a:pPr marL="342900" marR="0" lvl="1"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srgbClr val="FF0000"/>
                </a:solidFill>
                <a:effectLst/>
                <a:uLnTx/>
                <a:uFillTx/>
                <a:latin typeface="+mj-lt"/>
                <a:ea typeface="+mn-ea"/>
                <a:cs typeface="+mn-cs"/>
              </a:rPr>
              <a:t>Staff scientist </a:t>
            </a:r>
          </a:p>
          <a:p>
            <a:pPr marL="342900" marR="0" lvl="1"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srgbClr val="FF0000"/>
                </a:solidFill>
                <a:effectLst/>
                <a:uLnTx/>
                <a:uFillTx/>
                <a:latin typeface="+mj-lt"/>
                <a:ea typeface="+mn-ea"/>
                <a:cs typeface="+mn-cs"/>
              </a:rPr>
              <a:t>Other</a:t>
            </a:r>
          </a:p>
        </p:txBody>
      </p:sp>
      <p:sp>
        <p:nvSpPr>
          <p:cNvPr id="4" name="Rectangle 3"/>
          <p:cNvSpPr/>
          <p:nvPr/>
        </p:nvSpPr>
        <p:spPr>
          <a:xfrm>
            <a:off x="8825344" y="4614402"/>
            <a:ext cx="2239819" cy="830997"/>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p>
            <a:pPr indent="-457200" algn="ctr">
              <a:defRPr/>
            </a:pPr>
            <a:r>
              <a:rPr kumimoji="0" lang="en-US" sz="2400" b="0" i="0" u="none" strike="noStrike" kern="1200" cap="none" spc="0" normalizeH="0" baseline="0" noProof="0" dirty="0">
                <a:ln>
                  <a:noFill/>
                </a:ln>
                <a:solidFill>
                  <a:srgbClr val="FF0000"/>
                </a:solidFill>
                <a:effectLst/>
                <a:uLnTx/>
                <a:uFillTx/>
                <a:latin typeface="+mj-lt"/>
                <a:ea typeface="+mn-ea"/>
                <a:cs typeface="+mn-cs"/>
              </a:rPr>
              <a:t>Up to </a:t>
            </a:r>
            <a:r>
              <a:rPr kumimoji="0" lang="en-US" sz="2400" b="1" i="0" u="none" strike="noStrike" kern="1200" cap="none" spc="0" normalizeH="0" baseline="0" noProof="0" dirty="0">
                <a:ln>
                  <a:noFill/>
                </a:ln>
                <a:solidFill>
                  <a:srgbClr val="FF0000"/>
                </a:solidFill>
                <a:effectLst/>
                <a:uLnTx/>
                <a:uFillTx/>
                <a:latin typeface="+mj-lt"/>
                <a:ea typeface="+mn-ea"/>
                <a:cs typeface="+mn-cs"/>
              </a:rPr>
              <a:t>five</a:t>
            </a:r>
            <a:r>
              <a:rPr kumimoji="0" lang="en-US" sz="2400" b="0" i="0" u="none" strike="noStrike" kern="1200" cap="none" spc="0" normalizeH="0" baseline="0" noProof="0" dirty="0">
                <a:ln>
                  <a:noFill/>
                </a:ln>
                <a:solidFill>
                  <a:srgbClr val="FF0000"/>
                </a:solidFill>
                <a:effectLst/>
                <a:uLnTx/>
                <a:uFillTx/>
                <a:latin typeface="+mj-lt"/>
                <a:ea typeface="+mn-ea"/>
                <a:cs typeface="+mn-cs"/>
              </a:rPr>
              <a:t> grants</a:t>
            </a:r>
            <a:r>
              <a:rPr kumimoji="0" lang="en-US" sz="2400" b="0" i="0" u="none" strike="noStrike" kern="1200" cap="none" spc="0" normalizeH="0" noProof="0" dirty="0">
                <a:ln>
                  <a:noFill/>
                </a:ln>
                <a:solidFill>
                  <a:srgbClr val="FF0000"/>
                </a:solidFill>
                <a:effectLst/>
                <a:uLnTx/>
                <a:uFillTx/>
                <a:latin typeface="+mj-lt"/>
                <a:ea typeface="+mn-ea"/>
                <a:cs typeface="+mn-cs"/>
              </a:rPr>
              <a:t> </a:t>
            </a:r>
            <a:r>
              <a:rPr kumimoji="0" lang="en-US" sz="2400" b="0" i="0" u="none" strike="noStrike" kern="1200" cap="none" spc="0" normalizeH="0" baseline="0" noProof="0" dirty="0">
                <a:ln>
                  <a:noFill/>
                </a:ln>
                <a:solidFill>
                  <a:srgbClr val="FF0000"/>
                </a:solidFill>
                <a:effectLst/>
                <a:uLnTx/>
                <a:uFillTx/>
                <a:latin typeface="+mj-lt"/>
                <a:ea typeface="+mn-ea"/>
                <a:cs typeface="+mn-cs"/>
              </a:rPr>
              <a:t>may be</a:t>
            </a:r>
            <a:r>
              <a:rPr kumimoji="0" lang="en-US" sz="2400" b="0" i="0" u="none" strike="noStrike" kern="1200" cap="none" spc="0" normalizeH="0" noProof="0" dirty="0">
                <a:ln>
                  <a:noFill/>
                </a:ln>
                <a:solidFill>
                  <a:srgbClr val="FF0000"/>
                </a:solidFill>
                <a:effectLst/>
                <a:uLnTx/>
                <a:uFillTx/>
                <a:latin typeface="+mj-lt"/>
                <a:ea typeface="+mn-ea"/>
                <a:cs typeface="+mn-cs"/>
              </a:rPr>
              <a:t> </a:t>
            </a:r>
            <a:r>
              <a:rPr kumimoji="0" lang="en-US" sz="2400" b="0" i="0" u="none" strike="noStrike" kern="1200" cap="none" spc="0" normalizeH="0" baseline="0" noProof="0" dirty="0">
                <a:ln>
                  <a:noFill/>
                </a:ln>
                <a:solidFill>
                  <a:srgbClr val="FF0000"/>
                </a:solidFill>
                <a:effectLst/>
                <a:uLnTx/>
                <a:uFillTx/>
                <a:latin typeface="+mj-lt"/>
                <a:ea typeface="+mn-ea"/>
                <a:cs typeface="+mn-cs"/>
              </a:rPr>
              <a:t>listed</a:t>
            </a:r>
          </a:p>
        </p:txBody>
      </p:sp>
    </p:spTree>
    <p:extLst>
      <p:ext uri="{BB962C8B-B14F-4D97-AF65-F5344CB8AC3E}">
        <p14:creationId xmlns:p14="http://schemas.microsoft.com/office/powerpoint/2010/main" val="134675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3" grpId="0" animBg="1"/>
      <p:bldP spid="4"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New Data Table </a:t>
            </a:r>
            <a:r>
              <a:rPr lang="en-US" dirty="0">
                <a:solidFill>
                  <a:srgbClr val="FFFF00"/>
                </a:solidFill>
              </a:rPr>
              <a:t>8</a:t>
            </a:r>
            <a:r>
              <a:rPr lang="en-US" dirty="0" smtClean="0">
                <a:solidFill>
                  <a:schemeClr val="tx1"/>
                </a:solidFill>
              </a:rPr>
              <a:t> </a:t>
            </a:r>
            <a:r>
              <a:rPr lang="en-US" dirty="0">
                <a:solidFill>
                  <a:schemeClr val="tx1"/>
                </a:solidFill>
              </a:rPr>
              <a:t>Changes</a:t>
            </a:r>
            <a:endParaRPr lang="en-US" dirty="0">
              <a:solidFill>
                <a:srgbClr val="FFFF00"/>
              </a:solidFill>
            </a:endParaRPr>
          </a:p>
        </p:txBody>
      </p:sp>
      <p:sp>
        <p:nvSpPr>
          <p:cNvPr id="4" name="Slide Number Placeholder 3"/>
          <p:cNvSpPr>
            <a:spLocks noGrp="1"/>
          </p:cNvSpPr>
          <p:nvPr>
            <p:ph type="sldNum" sz="quarter" idx="12"/>
          </p:nvPr>
        </p:nvSpPr>
        <p:spPr/>
        <p:txBody>
          <a:bodyPr/>
          <a:lstStyle/>
          <a:p>
            <a:fld id="{4B72C52A-5129-4F55-81A9-7734A419C134}" type="slidenum">
              <a:rPr lang="en-US" smtClean="0"/>
              <a:t>134</a:t>
            </a:fld>
            <a:endParaRPr lang="en-US" dirty="0"/>
          </a:p>
        </p:txBody>
      </p:sp>
      <p:sp>
        <p:nvSpPr>
          <p:cNvPr id="3" name="Rectangle 2"/>
          <p:cNvSpPr/>
          <p:nvPr/>
        </p:nvSpPr>
        <p:spPr>
          <a:xfrm>
            <a:off x="713542" y="1512198"/>
            <a:ext cx="10764916" cy="5016758"/>
          </a:xfrm>
          <a:prstGeom prst="rect">
            <a:avLst/>
          </a:prstGeom>
        </p:spPr>
        <p:txBody>
          <a:bodyPr wrap="square">
            <a:spAutoFit/>
          </a:bodyPr>
          <a:lstStyle/>
          <a:p>
            <a:pPr marL="457200" indent="-457200">
              <a:buFont typeface="Arial" panose="020B0604020202020204" pitchFamily="34" charset="0"/>
              <a:buChar char="•"/>
            </a:pPr>
            <a:r>
              <a:rPr lang="en-US" sz="3200" dirty="0"/>
              <a:t>Other Sources of Support </a:t>
            </a:r>
            <a:endParaRPr lang="en-US" sz="3200" dirty="0" smtClean="0"/>
          </a:p>
          <a:p>
            <a:pPr marL="914400" lvl="1" indent="-457200">
              <a:buFont typeface="Arial" panose="020B0604020202020204" pitchFamily="34" charset="0"/>
              <a:buChar char="•"/>
            </a:pPr>
            <a:r>
              <a:rPr lang="en-US" sz="3200" dirty="0" smtClean="0"/>
              <a:t>New option </a:t>
            </a:r>
            <a:r>
              <a:rPr lang="en-US" sz="3200" dirty="0"/>
              <a:t>to report leave of absence for </a:t>
            </a:r>
            <a:r>
              <a:rPr lang="en-US" sz="3200" dirty="0" smtClean="0"/>
              <a:t>trainees</a:t>
            </a:r>
            <a:r>
              <a:rPr lang="en-US" sz="3200" dirty="0"/>
              <a:t>, when </a:t>
            </a:r>
            <a:r>
              <a:rPr lang="en-US" sz="3200" dirty="0" smtClean="0"/>
              <a:t>applicable</a:t>
            </a:r>
          </a:p>
          <a:p>
            <a:pPr marL="457200" indent="-457200">
              <a:buFont typeface="Arial" panose="020B0604020202020204" pitchFamily="34" charset="0"/>
              <a:buChar char="•"/>
            </a:pPr>
            <a:r>
              <a:rPr lang="en-US" sz="3200" dirty="0" smtClean="0"/>
              <a:t>For each initial or current position indicate the:</a:t>
            </a:r>
          </a:p>
          <a:p>
            <a:pPr marL="914400" lvl="1" indent="-457200">
              <a:buFont typeface="Arial" panose="020B0604020202020204" pitchFamily="34" charset="0"/>
              <a:buChar char="•"/>
            </a:pPr>
            <a:r>
              <a:rPr lang="en-US" sz="3200" dirty="0" smtClean="0">
                <a:solidFill>
                  <a:srgbClr val="FFFF00"/>
                </a:solidFill>
              </a:rPr>
              <a:t>Workforce</a:t>
            </a:r>
            <a:r>
              <a:rPr lang="en-US" sz="3200" dirty="0" smtClean="0"/>
              <a:t> </a:t>
            </a:r>
            <a:r>
              <a:rPr lang="en-US" sz="3200" dirty="0" smtClean="0">
                <a:solidFill>
                  <a:srgbClr val="FFFF00"/>
                </a:solidFill>
              </a:rPr>
              <a:t>sector</a:t>
            </a:r>
            <a:endParaRPr lang="en-US" sz="3200" dirty="0"/>
          </a:p>
          <a:p>
            <a:pPr marL="1371600" lvl="2" indent="-457200">
              <a:buFont typeface="Arial" panose="020B0604020202020204" pitchFamily="34" charset="0"/>
              <a:buChar char="•"/>
            </a:pPr>
            <a:r>
              <a:rPr lang="en-US" sz="3200" dirty="0" smtClean="0"/>
              <a:t>i.e</a:t>
            </a:r>
            <a:r>
              <a:rPr lang="en-US" sz="3200" dirty="0"/>
              <a:t>., academia, government, for-profit, nonprofit, </a:t>
            </a:r>
            <a:r>
              <a:rPr lang="en-US" sz="3200" dirty="0" smtClean="0"/>
              <a:t>other</a:t>
            </a:r>
            <a:endParaRPr lang="en-US" sz="3200" dirty="0"/>
          </a:p>
          <a:p>
            <a:pPr marL="914400" lvl="1" indent="-457200">
              <a:buFont typeface="Arial" panose="020B0604020202020204" pitchFamily="34" charset="0"/>
              <a:buChar char="•"/>
            </a:pPr>
            <a:r>
              <a:rPr lang="en-US" sz="3200" dirty="0" smtClean="0">
                <a:solidFill>
                  <a:srgbClr val="FFFF00"/>
                </a:solidFill>
              </a:rPr>
              <a:t>Principal activity</a:t>
            </a:r>
          </a:p>
          <a:p>
            <a:pPr marL="1371600" lvl="2" indent="-457200">
              <a:buFont typeface="Arial" panose="020B0604020202020204" pitchFamily="34" charset="0"/>
              <a:buChar char="•"/>
            </a:pPr>
            <a:r>
              <a:rPr lang="en-US" sz="3200" dirty="0" smtClean="0"/>
              <a:t>i.e., primarily </a:t>
            </a:r>
            <a:r>
              <a:rPr lang="en-US" sz="3200" dirty="0"/>
              <a:t>research, primarily teaching, primarily clinical, research-related, further training, unrelated to </a:t>
            </a:r>
            <a:r>
              <a:rPr lang="en-US" sz="3200" dirty="0" smtClean="0"/>
              <a:t>research</a:t>
            </a:r>
          </a:p>
        </p:txBody>
      </p:sp>
    </p:spTree>
    <p:extLst>
      <p:ext uri="{BB962C8B-B14F-4D97-AF65-F5344CB8AC3E}">
        <p14:creationId xmlns:p14="http://schemas.microsoft.com/office/powerpoint/2010/main" val="1144027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94815" y="2921169"/>
            <a:ext cx="11002371" cy="1015663"/>
          </a:xfrm>
          <a:prstGeom prst="rect">
            <a:avLst/>
          </a:prstGeom>
          <a:noFill/>
        </p:spPr>
        <p:txBody>
          <a:bodyPr wrap="none" rtlCol="0">
            <a:spAutoFit/>
          </a:bodyPr>
          <a:lstStyle/>
          <a:p>
            <a:r>
              <a:rPr lang="en-US" sz="6000" dirty="0">
                <a:latin typeface="Calibri Light" panose="020F0302020204030204" pitchFamily="34" charset="0"/>
              </a:rPr>
              <a:t>Part II.  Clearly Associated Students</a:t>
            </a:r>
          </a:p>
        </p:txBody>
      </p:sp>
    </p:spTree>
    <p:extLst>
      <p:ext uri="{BB962C8B-B14F-4D97-AF65-F5344CB8AC3E}">
        <p14:creationId xmlns:p14="http://schemas.microsoft.com/office/powerpoint/2010/main" val="1162657830"/>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FFFF00"/>
                </a:solidFill>
                <a:latin typeface="Calibri Light" panose="020F0302020204030204" pitchFamily="34" charset="0"/>
              </a:rPr>
              <a:t>Clearly associated </a:t>
            </a:r>
            <a:r>
              <a:rPr lang="en-US" dirty="0">
                <a:solidFill>
                  <a:schemeClr val="tx1"/>
                </a:solidFill>
                <a:latin typeface="Calibri Light" panose="020F0302020204030204" pitchFamily="34" charset="0"/>
              </a:rPr>
              <a:t>is defined as:</a:t>
            </a:r>
          </a:p>
        </p:txBody>
      </p:sp>
      <p:sp>
        <p:nvSpPr>
          <p:cNvPr id="4" name="Straight Connector 3"/>
          <p:cNvSpPr/>
          <p:nvPr/>
        </p:nvSpPr>
        <p:spPr>
          <a:xfrm>
            <a:off x="838200" y="1825625"/>
            <a:ext cx="10515600" cy="0"/>
          </a:xfrm>
          <a:prstGeom prst="line">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5" name="Freeform 4"/>
          <p:cNvSpPr/>
          <p:nvPr/>
        </p:nvSpPr>
        <p:spPr>
          <a:xfrm>
            <a:off x="838200" y="1825625"/>
            <a:ext cx="10515600" cy="2175669"/>
          </a:xfrm>
          <a:custGeom>
            <a:avLst/>
            <a:gdLst>
              <a:gd name="connsiteX0" fmla="*/ 0 w 10515600"/>
              <a:gd name="connsiteY0" fmla="*/ 0 h 2175669"/>
              <a:gd name="connsiteX1" fmla="*/ 10515600 w 10515600"/>
              <a:gd name="connsiteY1" fmla="*/ 0 h 2175669"/>
              <a:gd name="connsiteX2" fmla="*/ 10515600 w 10515600"/>
              <a:gd name="connsiteY2" fmla="*/ 2175669 h 2175669"/>
              <a:gd name="connsiteX3" fmla="*/ 0 w 10515600"/>
              <a:gd name="connsiteY3" fmla="*/ 2175669 h 2175669"/>
              <a:gd name="connsiteX4" fmla="*/ 0 w 10515600"/>
              <a:gd name="connsiteY4" fmla="*/ 0 h 2175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2175669">
                <a:moveTo>
                  <a:pt x="0" y="0"/>
                </a:moveTo>
                <a:lnTo>
                  <a:pt x="10515600" y="0"/>
                </a:lnTo>
                <a:lnTo>
                  <a:pt x="10515600" y="2175669"/>
                </a:lnTo>
                <a:lnTo>
                  <a:pt x="0" y="2175669"/>
                </a:lnTo>
                <a:lnTo>
                  <a:pt x="0" y="0"/>
                </a:lnTo>
                <a:close/>
              </a:path>
            </a:pathLst>
          </a:custGeom>
          <a:ln>
            <a:solidFill>
              <a:schemeClr val="bg1"/>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1920" tIns="121920" rIns="121920" bIns="121920" numCol="1" spcCol="1270" anchor="t" anchorCtr="0">
            <a:noAutofit/>
          </a:bodyPr>
          <a:lstStyle/>
          <a:p>
            <a:pPr marL="457200" lvl="0" indent="-457200" algn="l" defTabSz="1422400">
              <a:lnSpc>
                <a:spcPct val="90000"/>
              </a:lnSpc>
              <a:spcBef>
                <a:spcPct val="0"/>
              </a:spcBef>
              <a:spcAft>
                <a:spcPct val="35000"/>
              </a:spcAft>
              <a:buFont typeface="Arial" panose="020B0604020202020204" pitchFamily="34" charset="0"/>
              <a:buChar char="•"/>
            </a:pPr>
            <a:r>
              <a:rPr lang="en-US" sz="3200" kern="1200" dirty="0">
                <a:latin typeface="Calibri Light" panose="020F0302020204030204" pitchFamily="34" charset="0"/>
              </a:rPr>
              <a:t>A current trainee who is having a training experience </a:t>
            </a:r>
            <a:r>
              <a:rPr lang="en-US" sz="3200" kern="1200" dirty="0">
                <a:solidFill>
                  <a:srgbClr val="FFFF00"/>
                </a:solidFill>
                <a:latin typeface="Calibri Light" panose="020F0302020204030204" pitchFamily="34" charset="0"/>
              </a:rPr>
              <a:t>identical</a:t>
            </a:r>
            <a:r>
              <a:rPr lang="en-US" sz="3200" kern="1200" dirty="0">
                <a:latin typeface="Calibri Light" panose="020F0302020204030204" pitchFamily="34" charset="0"/>
              </a:rPr>
              <a:t> to those </a:t>
            </a:r>
            <a:r>
              <a:rPr lang="en-US" sz="3200" kern="1200" dirty="0">
                <a:solidFill>
                  <a:srgbClr val="FFFF00"/>
                </a:solidFill>
                <a:latin typeface="Calibri Light" panose="020F0302020204030204" pitchFamily="34" charset="0"/>
              </a:rPr>
              <a:t>appointed</a:t>
            </a:r>
            <a:r>
              <a:rPr lang="en-US" sz="3200" kern="1200" dirty="0">
                <a:latin typeface="Calibri Light" panose="020F0302020204030204" pitchFamily="34" charset="0"/>
              </a:rPr>
              <a:t> to this grant and they must have been or currently are funded by another HHS or NIH mechanism (fellowship, R01, even for a short time)</a:t>
            </a:r>
          </a:p>
        </p:txBody>
      </p:sp>
      <p:sp>
        <p:nvSpPr>
          <p:cNvPr id="6" name="Straight Connector 5"/>
          <p:cNvSpPr/>
          <p:nvPr/>
        </p:nvSpPr>
        <p:spPr>
          <a:xfrm>
            <a:off x="838200" y="4001294"/>
            <a:ext cx="10515600" cy="0"/>
          </a:xfrm>
          <a:prstGeom prst="line">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7" name="Freeform 6"/>
          <p:cNvSpPr/>
          <p:nvPr/>
        </p:nvSpPr>
        <p:spPr>
          <a:xfrm>
            <a:off x="838200" y="4001294"/>
            <a:ext cx="10515600" cy="2175669"/>
          </a:xfrm>
          <a:custGeom>
            <a:avLst/>
            <a:gdLst>
              <a:gd name="connsiteX0" fmla="*/ 0 w 10515600"/>
              <a:gd name="connsiteY0" fmla="*/ 0 h 2175669"/>
              <a:gd name="connsiteX1" fmla="*/ 10515600 w 10515600"/>
              <a:gd name="connsiteY1" fmla="*/ 0 h 2175669"/>
              <a:gd name="connsiteX2" fmla="*/ 10515600 w 10515600"/>
              <a:gd name="connsiteY2" fmla="*/ 2175669 h 2175669"/>
              <a:gd name="connsiteX3" fmla="*/ 0 w 10515600"/>
              <a:gd name="connsiteY3" fmla="*/ 2175669 h 2175669"/>
              <a:gd name="connsiteX4" fmla="*/ 0 w 10515600"/>
              <a:gd name="connsiteY4" fmla="*/ 0 h 2175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2175669">
                <a:moveTo>
                  <a:pt x="0" y="0"/>
                </a:moveTo>
                <a:lnTo>
                  <a:pt x="10515600" y="0"/>
                </a:lnTo>
                <a:lnTo>
                  <a:pt x="10515600" y="2175669"/>
                </a:lnTo>
                <a:lnTo>
                  <a:pt x="0" y="2175669"/>
                </a:lnTo>
                <a:lnTo>
                  <a:pt x="0" y="0"/>
                </a:lnTo>
                <a:close/>
              </a:path>
            </a:pathLst>
          </a:custGeom>
          <a:ln>
            <a:solidFill>
              <a:schemeClr val="bg1"/>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1920" tIns="121920" rIns="121920" bIns="121920" numCol="1" spcCol="1270" anchor="t" anchorCtr="0">
            <a:noAutofit/>
          </a:bodyPr>
          <a:lstStyle/>
          <a:p>
            <a:pPr marL="457200" lvl="0" indent="-457200" algn="l" defTabSz="1422400">
              <a:lnSpc>
                <a:spcPct val="90000"/>
              </a:lnSpc>
              <a:spcBef>
                <a:spcPct val="0"/>
              </a:spcBef>
              <a:spcAft>
                <a:spcPct val="35000"/>
              </a:spcAft>
              <a:buFont typeface="Arial" panose="020B0604020202020204" pitchFamily="34" charset="0"/>
              <a:buChar char="•"/>
            </a:pPr>
            <a:r>
              <a:rPr lang="en-US" sz="3200" kern="1200" dirty="0">
                <a:latin typeface="Calibri Light" panose="020F0302020204030204" pitchFamily="34" charset="0"/>
              </a:rPr>
              <a:t>Eligibility to be on a TG is </a:t>
            </a:r>
            <a:r>
              <a:rPr lang="en-US" sz="3200" kern="1200" dirty="0">
                <a:solidFill>
                  <a:srgbClr val="FFFF00"/>
                </a:solidFill>
                <a:latin typeface="Calibri Light" panose="020F0302020204030204" pitchFamily="34" charset="0"/>
              </a:rPr>
              <a:t>NOT</a:t>
            </a:r>
            <a:r>
              <a:rPr lang="en-US" sz="3200" kern="1200" dirty="0">
                <a:latin typeface="Calibri Light" panose="020F0302020204030204" pitchFamily="34" charset="0"/>
              </a:rPr>
              <a:t> a factor here</a:t>
            </a:r>
          </a:p>
          <a:p>
            <a:pPr marL="914400" lvl="1" indent="-457200" defTabSz="1422400">
              <a:lnSpc>
                <a:spcPct val="90000"/>
              </a:lnSpc>
              <a:spcBef>
                <a:spcPct val="0"/>
              </a:spcBef>
              <a:spcAft>
                <a:spcPct val="35000"/>
              </a:spcAft>
              <a:buFont typeface="Arial" panose="020B0604020202020204" pitchFamily="34" charset="0"/>
              <a:buChar char="•"/>
            </a:pPr>
            <a:r>
              <a:rPr lang="en-US" sz="3200" kern="1200" dirty="0">
                <a:latin typeface="Calibri Light" panose="020F0302020204030204" pitchFamily="34" charset="0"/>
              </a:rPr>
              <a:t>e.g.  non-citizen’s can be listed if they are on HHS or NIH fund sources</a:t>
            </a:r>
          </a:p>
        </p:txBody>
      </p:sp>
    </p:spTree>
    <p:extLst>
      <p:ext uri="{BB962C8B-B14F-4D97-AF65-F5344CB8AC3E}">
        <p14:creationId xmlns:p14="http://schemas.microsoft.com/office/powerpoint/2010/main" val="978317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87304"/>
            <a:ext cx="10972800" cy="958432"/>
          </a:xfrm>
        </p:spPr>
        <p:txBody>
          <a:bodyPr>
            <a:normAutofit/>
          </a:bodyPr>
          <a:lstStyle/>
          <a:p>
            <a:r>
              <a:rPr lang="en-US" sz="4400" dirty="0">
                <a:solidFill>
                  <a:schemeClr val="tx1"/>
                </a:solidFill>
                <a:latin typeface="+mj-lt"/>
              </a:rPr>
              <a:t>Table 8 Part II. Clearly Associated</a:t>
            </a:r>
          </a:p>
        </p:txBody>
      </p:sp>
      <p:sp>
        <p:nvSpPr>
          <p:cNvPr id="3" name="Content Placeholder 2"/>
          <p:cNvSpPr>
            <a:spLocks noGrp="1"/>
          </p:cNvSpPr>
          <p:nvPr>
            <p:ph idx="1"/>
          </p:nvPr>
        </p:nvSpPr>
        <p:spPr>
          <a:xfrm>
            <a:off x="609601" y="1373594"/>
            <a:ext cx="10972799" cy="5297102"/>
          </a:xfrm>
        </p:spPr>
        <p:txBody>
          <a:bodyPr>
            <a:noAutofit/>
          </a:bodyPr>
          <a:lstStyle/>
          <a:p>
            <a:r>
              <a:rPr lang="en-US" dirty="0">
                <a:solidFill>
                  <a:schemeClr val="tx1"/>
                </a:solidFill>
                <a:latin typeface="+mj-lt"/>
              </a:rPr>
              <a:t>Same instructions as Part I.</a:t>
            </a:r>
          </a:p>
          <a:p>
            <a:pPr marL="0" indent="0">
              <a:buNone/>
            </a:pPr>
            <a:endParaRPr lang="en-US" dirty="0">
              <a:solidFill>
                <a:schemeClr val="tx1"/>
              </a:solidFill>
              <a:latin typeface="+mj-lt"/>
            </a:endParaRPr>
          </a:p>
          <a:p>
            <a:pPr marL="0" indent="0">
              <a:buNone/>
            </a:pPr>
            <a:endParaRPr lang="en-US" dirty="0">
              <a:solidFill>
                <a:schemeClr val="tx1"/>
              </a:solidFill>
              <a:latin typeface="+mj-lt"/>
            </a:endParaRPr>
          </a:p>
          <a:p>
            <a:pPr marL="0" indent="0">
              <a:buNone/>
            </a:pPr>
            <a:endParaRPr lang="en-US" dirty="0">
              <a:solidFill>
                <a:schemeClr val="tx1"/>
              </a:solidFill>
              <a:latin typeface="+mj-lt"/>
            </a:endParaRPr>
          </a:p>
          <a:p>
            <a:pPr marL="0" indent="0">
              <a:buNone/>
            </a:pPr>
            <a:endParaRPr lang="en-US" dirty="0">
              <a:solidFill>
                <a:schemeClr val="tx1"/>
              </a:solidFill>
              <a:latin typeface="+mj-lt"/>
            </a:endParaRPr>
          </a:p>
          <a:p>
            <a:pPr marL="0" indent="0">
              <a:buNone/>
            </a:pPr>
            <a:r>
              <a:rPr lang="en-US" dirty="0" smtClean="0">
                <a:solidFill>
                  <a:schemeClr val="tx1"/>
                </a:solidFill>
                <a:latin typeface="+mj-lt"/>
              </a:rPr>
              <a:t/>
            </a:r>
            <a:br>
              <a:rPr lang="en-US" dirty="0" smtClean="0">
                <a:solidFill>
                  <a:schemeClr val="tx1"/>
                </a:solidFill>
                <a:latin typeface="+mj-lt"/>
              </a:rPr>
            </a:br>
            <a:endParaRPr lang="en-US" dirty="0">
              <a:solidFill>
                <a:schemeClr val="tx1"/>
              </a:solidFill>
              <a:latin typeface="+mj-lt"/>
            </a:endParaRPr>
          </a:p>
          <a:p>
            <a:pPr marL="285750" lvl="1" indent="-347472"/>
            <a:r>
              <a:rPr lang="en-US" sz="3200" dirty="0">
                <a:solidFill>
                  <a:schemeClr val="tx1"/>
                </a:solidFill>
                <a:latin typeface="+mj-lt"/>
              </a:rPr>
              <a:t>For </a:t>
            </a:r>
            <a:r>
              <a:rPr lang="en-US" sz="3200" dirty="0">
                <a:solidFill>
                  <a:srgbClr val="FFFF00"/>
                </a:solidFill>
                <a:latin typeface="+mj-lt"/>
              </a:rPr>
              <a:t>RPPR’s </a:t>
            </a:r>
            <a:r>
              <a:rPr lang="en-US" sz="3200" dirty="0">
                <a:solidFill>
                  <a:schemeClr val="tx1"/>
                </a:solidFill>
                <a:latin typeface="+mj-lt"/>
              </a:rPr>
              <a:t>- </a:t>
            </a:r>
          </a:p>
          <a:p>
            <a:pPr marL="338328" lvl="2" indent="0">
              <a:buNone/>
            </a:pPr>
            <a:r>
              <a:rPr lang="en-US" sz="2800" i="1" dirty="0" smtClean="0">
                <a:solidFill>
                  <a:schemeClr val="tx1"/>
                </a:solidFill>
                <a:latin typeface="+mj-lt"/>
              </a:rPr>
              <a:t>		In </a:t>
            </a:r>
            <a:r>
              <a:rPr lang="en-US" sz="2800" i="1" dirty="0">
                <a:solidFill>
                  <a:schemeClr val="tx1"/>
                </a:solidFill>
                <a:latin typeface="+mj-lt"/>
              </a:rPr>
              <a:t>each subsequent year</a:t>
            </a:r>
            <a:r>
              <a:rPr lang="en-US" sz="2800" dirty="0">
                <a:solidFill>
                  <a:schemeClr val="tx1"/>
                </a:solidFill>
                <a:latin typeface="+mj-lt"/>
              </a:rPr>
              <a:t>, they should continue to add new entrants and provide updated information about current and past clearly associated students until 15 years of data have been completed</a:t>
            </a:r>
          </a:p>
        </p:txBody>
      </p:sp>
      <p:pic>
        <p:nvPicPr>
          <p:cNvPr id="5" name="Picture 4"/>
          <p:cNvPicPr>
            <a:picLocks noChangeAspect="1"/>
          </p:cNvPicPr>
          <p:nvPr/>
        </p:nvPicPr>
        <p:blipFill rotWithShape="1">
          <a:blip r:embed="rId3"/>
          <a:srcRect l="710"/>
          <a:stretch/>
        </p:blipFill>
        <p:spPr>
          <a:xfrm>
            <a:off x="816745" y="1872073"/>
            <a:ext cx="11173657" cy="2851408"/>
          </a:xfrm>
          <a:prstGeom prst="rect">
            <a:avLst/>
          </a:prstGeom>
        </p:spPr>
      </p:pic>
    </p:spTree>
    <p:extLst>
      <p:ext uri="{BB962C8B-B14F-4D97-AF65-F5344CB8AC3E}">
        <p14:creationId xmlns:p14="http://schemas.microsoft.com/office/powerpoint/2010/main" val="1566144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2634" y="2921169"/>
            <a:ext cx="10546733" cy="1015663"/>
          </a:xfrm>
          <a:prstGeom prst="rect">
            <a:avLst/>
          </a:prstGeom>
          <a:noFill/>
        </p:spPr>
        <p:txBody>
          <a:bodyPr wrap="none" rtlCol="0">
            <a:spAutoFit/>
          </a:bodyPr>
          <a:lstStyle/>
          <a:p>
            <a:r>
              <a:rPr lang="en-US" sz="6000" dirty="0">
                <a:latin typeface="Calibri Light" panose="020F0302020204030204" pitchFamily="34" charset="0"/>
              </a:rPr>
              <a:t>Table 8 Part III. Recent Graduates </a:t>
            </a:r>
          </a:p>
        </p:txBody>
      </p:sp>
    </p:spTree>
    <p:extLst>
      <p:ext uri="{BB962C8B-B14F-4D97-AF65-F5344CB8AC3E}">
        <p14:creationId xmlns:p14="http://schemas.microsoft.com/office/powerpoint/2010/main" val="3115736224"/>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87304"/>
            <a:ext cx="10972800" cy="958432"/>
          </a:xfrm>
        </p:spPr>
        <p:txBody>
          <a:bodyPr>
            <a:normAutofit/>
          </a:bodyPr>
          <a:lstStyle/>
          <a:p>
            <a:r>
              <a:rPr lang="en-US" sz="4400" dirty="0">
                <a:solidFill>
                  <a:schemeClr val="tx1"/>
                </a:solidFill>
                <a:latin typeface="+mj-lt"/>
              </a:rPr>
              <a:t>Table 8 Part III. Recent Graduates </a:t>
            </a:r>
          </a:p>
        </p:txBody>
      </p:sp>
      <p:sp>
        <p:nvSpPr>
          <p:cNvPr id="4" name="TextBox 3">
            <a:extLst>
              <a:ext uri="{FF2B5EF4-FFF2-40B4-BE49-F238E27FC236}">
                <a16:creationId xmlns:a16="http://schemas.microsoft.com/office/drawing/2014/main" id="{0C68FF96-86D3-4205-90CD-AA1D3ED6CC56}"/>
              </a:ext>
            </a:extLst>
          </p:cNvPr>
          <p:cNvSpPr txBox="1"/>
          <p:nvPr/>
        </p:nvSpPr>
        <p:spPr>
          <a:xfrm>
            <a:off x="609600" y="6050955"/>
            <a:ext cx="11168104" cy="646331"/>
          </a:xfrm>
          <a:prstGeom prst="rect">
            <a:avLst/>
          </a:prstGeom>
          <a:noFill/>
        </p:spPr>
        <p:txBody>
          <a:bodyPr wrap="square" rtlCol="0">
            <a:spAutoFit/>
          </a:bodyPr>
          <a:lstStyle/>
          <a:p>
            <a:r>
              <a:rPr lang="en-US" dirty="0">
                <a:latin typeface="+mj-lt"/>
              </a:rPr>
              <a:t>Summarize the data from </a:t>
            </a:r>
            <a:r>
              <a:rPr lang="en-US" dirty="0">
                <a:solidFill>
                  <a:srgbClr val="FFFF00"/>
                </a:solidFill>
                <a:latin typeface="+mj-lt"/>
              </a:rPr>
              <a:t>Parts I-III (as applicable)</a:t>
            </a:r>
            <a:r>
              <a:rPr lang="en-US" dirty="0">
                <a:latin typeface="+mj-lt"/>
              </a:rPr>
              <a:t> in the Research Training Program Plan, either in the Program Plan Section or the Progress Report Section, as appropriate</a:t>
            </a:r>
          </a:p>
        </p:txBody>
      </p:sp>
      <p:sp>
        <p:nvSpPr>
          <p:cNvPr id="5" name="Freeform 4"/>
          <p:cNvSpPr/>
          <p:nvPr/>
        </p:nvSpPr>
        <p:spPr>
          <a:xfrm>
            <a:off x="911824" y="2080538"/>
            <a:ext cx="4922982" cy="2888626"/>
          </a:xfrm>
          <a:custGeom>
            <a:avLst/>
            <a:gdLst>
              <a:gd name="connsiteX0" fmla="*/ 0 w 5223867"/>
              <a:gd name="connsiteY0" fmla="*/ 0 h 3134320"/>
              <a:gd name="connsiteX1" fmla="*/ 5223867 w 5223867"/>
              <a:gd name="connsiteY1" fmla="*/ 0 h 3134320"/>
              <a:gd name="connsiteX2" fmla="*/ 5223867 w 5223867"/>
              <a:gd name="connsiteY2" fmla="*/ 3134320 h 3134320"/>
              <a:gd name="connsiteX3" fmla="*/ 0 w 5223867"/>
              <a:gd name="connsiteY3" fmla="*/ 3134320 h 3134320"/>
              <a:gd name="connsiteX4" fmla="*/ 0 w 5223867"/>
              <a:gd name="connsiteY4" fmla="*/ 0 h 3134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3867" h="3134320">
                <a:moveTo>
                  <a:pt x="0" y="0"/>
                </a:moveTo>
                <a:lnTo>
                  <a:pt x="5223867" y="0"/>
                </a:lnTo>
                <a:lnTo>
                  <a:pt x="5223867" y="3134320"/>
                </a:lnTo>
                <a:lnTo>
                  <a:pt x="0" y="3134320"/>
                </a:lnTo>
                <a:lnTo>
                  <a:pt x="0" y="0"/>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2800" kern="1200" dirty="0">
                <a:solidFill>
                  <a:schemeClr val="bg1"/>
                </a:solidFill>
                <a:latin typeface="+mj-lt"/>
              </a:rPr>
              <a:t>For </a:t>
            </a:r>
            <a:r>
              <a:rPr lang="en-US" sz="2800" kern="1200" dirty="0">
                <a:solidFill>
                  <a:srgbClr val="FFFF00"/>
                </a:solidFill>
                <a:latin typeface="+mj-lt"/>
              </a:rPr>
              <a:t>NEW</a:t>
            </a:r>
            <a:r>
              <a:rPr lang="en-US" sz="2800" kern="1200" dirty="0">
                <a:solidFill>
                  <a:schemeClr val="bg1"/>
                </a:solidFill>
                <a:latin typeface="+mj-lt"/>
              </a:rPr>
              <a:t> applications &amp; predoc renewal/revision applications requesting an </a:t>
            </a:r>
            <a:r>
              <a:rPr lang="en-US" sz="2800" u="sng" kern="1200" dirty="0">
                <a:solidFill>
                  <a:schemeClr val="bg1"/>
                </a:solidFill>
                <a:latin typeface="+mj-lt"/>
              </a:rPr>
              <a:t>expansion</a:t>
            </a:r>
            <a:r>
              <a:rPr lang="en-US" sz="2800" kern="1200" dirty="0">
                <a:solidFill>
                  <a:schemeClr val="bg1"/>
                </a:solidFill>
                <a:latin typeface="+mj-lt"/>
              </a:rPr>
              <a:t> to postdoc support OR vice versa</a:t>
            </a:r>
          </a:p>
        </p:txBody>
      </p:sp>
      <p:sp>
        <p:nvSpPr>
          <p:cNvPr id="8" name="Freeform 7"/>
          <p:cNvSpPr/>
          <p:nvPr/>
        </p:nvSpPr>
        <p:spPr>
          <a:xfrm>
            <a:off x="6659417" y="2080538"/>
            <a:ext cx="5352473" cy="2888626"/>
          </a:xfrm>
          <a:custGeom>
            <a:avLst/>
            <a:gdLst>
              <a:gd name="connsiteX0" fmla="*/ 0 w 5223867"/>
              <a:gd name="connsiteY0" fmla="*/ 0 h 3134320"/>
              <a:gd name="connsiteX1" fmla="*/ 5223867 w 5223867"/>
              <a:gd name="connsiteY1" fmla="*/ 0 h 3134320"/>
              <a:gd name="connsiteX2" fmla="*/ 5223867 w 5223867"/>
              <a:gd name="connsiteY2" fmla="*/ 3134320 h 3134320"/>
              <a:gd name="connsiteX3" fmla="*/ 0 w 5223867"/>
              <a:gd name="connsiteY3" fmla="*/ 3134320 h 3134320"/>
              <a:gd name="connsiteX4" fmla="*/ 0 w 5223867"/>
              <a:gd name="connsiteY4" fmla="*/ 0 h 3134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3867" h="3134320">
                <a:moveTo>
                  <a:pt x="0" y="0"/>
                </a:moveTo>
                <a:lnTo>
                  <a:pt x="5223867" y="0"/>
                </a:lnTo>
                <a:lnTo>
                  <a:pt x="5223867" y="3134320"/>
                </a:lnTo>
                <a:lnTo>
                  <a:pt x="0" y="3134320"/>
                </a:lnTo>
                <a:lnTo>
                  <a:pt x="0" y="0"/>
                </a:lnTo>
                <a:close/>
              </a:path>
            </a:pathLst>
          </a:custGeom>
        </p:spPr>
        <p:style>
          <a:lnRef idx="2">
            <a:schemeClr val="lt1">
              <a:hueOff val="0"/>
              <a:satOff val="0"/>
              <a:lumOff val="0"/>
              <a:alphaOff val="0"/>
            </a:schemeClr>
          </a:lnRef>
          <a:fillRef idx="1">
            <a:schemeClr val="accent5">
              <a:hueOff val="6010703"/>
              <a:satOff val="-26380"/>
              <a:lumOff val="7843"/>
              <a:alphaOff val="0"/>
            </a:schemeClr>
          </a:fillRef>
          <a:effectRef idx="0">
            <a:schemeClr val="accent5">
              <a:hueOff val="6010703"/>
              <a:satOff val="-26380"/>
              <a:lumOff val="7843"/>
              <a:alphaOff val="0"/>
            </a:schemeClr>
          </a:effectRef>
          <a:fontRef idx="minor">
            <a:schemeClr val="lt1"/>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a:solidFill>
                  <a:schemeClr val="bg1"/>
                </a:solidFill>
                <a:latin typeface="+mj-lt"/>
              </a:rPr>
              <a:t>List sequentially all pre or postdocs whom have completed the proposed program in the last </a:t>
            </a:r>
            <a:r>
              <a:rPr lang="en-US" sz="2800" kern="1200" dirty="0">
                <a:solidFill>
                  <a:srgbClr val="FFFF00"/>
                </a:solidFill>
                <a:latin typeface="+mj-lt"/>
              </a:rPr>
              <a:t>five</a:t>
            </a:r>
            <a:r>
              <a:rPr lang="en-US" sz="2800" kern="1200" dirty="0">
                <a:solidFill>
                  <a:schemeClr val="bg1"/>
                </a:solidFill>
                <a:latin typeface="+mj-lt"/>
              </a:rPr>
              <a:t> years </a:t>
            </a:r>
            <a:r>
              <a:rPr lang="en-US" sz="2800" i="1" kern="1200" dirty="0">
                <a:solidFill>
                  <a:schemeClr val="bg1"/>
                </a:solidFill>
                <a:latin typeface="+mj-lt"/>
              </a:rPr>
              <a:t>who would have been </a:t>
            </a:r>
            <a:r>
              <a:rPr lang="en-US" sz="2800" i="1" kern="1200" dirty="0">
                <a:solidFill>
                  <a:srgbClr val="FFFF00"/>
                </a:solidFill>
                <a:latin typeface="+mj-lt"/>
              </a:rPr>
              <a:t>eligible for appointment</a:t>
            </a:r>
            <a:r>
              <a:rPr lang="en-US" sz="2800" kern="1200" dirty="0">
                <a:solidFill>
                  <a:schemeClr val="bg1"/>
                </a:solidFill>
                <a:latin typeface="+mj-lt"/>
              </a:rPr>
              <a:t>, if an NIH training or related award were available</a:t>
            </a:r>
          </a:p>
        </p:txBody>
      </p:sp>
      <p:sp>
        <p:nvSpPr>
          <p:cNvPr id="7" name="Rectangle 6"/>
          <p:cNvSpPr/>
          <p:nvPr/>
        </p:nvSpPr>
        <p:spPr>
          <a:xfrm>
            <a:off x="609600" y="1351843"/>
            <a:ext cx="4731039" cy="523220"/>
          </a:xfrm>
          <a:prstGeom prst="rect">
            <a:avLst/>
          </a:prstGeom>
        </p:spPr>
        <p:txBody>
          <a:bodyPr wrap="none">
            <a:spAutoFit/>
          </a:bodyPr>
          <a:lstStyle/>
          <a:p>
            <a:r>
              <a:rPr lang="en-US" sz="2800" dirty="0">
                <a:latin typeface="+mj-lt"/>
              </a:rPr>
              <a:t>Similar instructions to </a:t>
            </a:r>
            <a:r>
              <a:rPr lang="en-US" sz="2800" dirty="0">
                <a:solidFill>
                  <a:srgbClr val="FFFF00"/>
                </a:solidFill>
                <a:latin typeface="+mj-lt"/>
              </a:rPr>
              <a:t>Part I &amp; II</a:t>
            </a:r>
          </a:p>
        </p:txBody>
      </p:sp>
    </p:spTree>
    <p:extLst>
      <p:ext uri="{BB962C8B-B14F-4D97-AF65-F5344CB8AC3E}">
        <p14:creationId xmlns:p14="http://schemas.microsoft.com/office/powerpoint/2010/main" val="2120371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9436A-2AC4-478B-8AC7-7C62CEFEC9AE}"/>
              </a:ext>
            </a:extLst>
          </p:cNvPr>
          <p:cNvSpPr>
            <a:spLocks noGrp="1"/>
          </p:cNvSpPr>
          <p:nvPr>
            <p:ph type="title"/>
          </p:nvPr>
        </p:nvSpPr>
        <p:spPr/>
        <p:txBody>
          <a:bodyPr/>
          <a:lstStyle/>
          <a:p>
            <a:r>
              <a:rPr lang="en-US" dirty="0">
                <a:solidFill>
                  <a:schemeClr val="tx1"/>
                </a:solidFill>
                <a:latin typeface="+mj-lt"/>
              </a:rPr>
              <a:t>Important Points to Remember		</a:t>
            </a:r>
          </a:p>
        </p:txBody>
      </p:sp>
      <p:sp>
        <p:nvSpPr>
          <p:cNvPr id="3" name="Content Placeholder 2">
            <a:extLst>
              <a:ext uri="{FF2B5EF4-FFF2-40B4-BE49-F238E27FC236}">
                <a16:creationId xmlns:a16="http://schemas.microsoft.com/office/drawing/2014/main" id="{4DB2CB4B-9550-4808-8F86-7DD130D4ED1A}"/>
              </a:ext>
            </a:extLst>
          </p:cNvPr>
          <p:cNvSpPr>
            <a:spLocks noGrp="1"/>
          </p:cNvSpPr>
          <p:nvPr>
            <p:ph sz="half" idx="1"/>
          </p:nvPr>
        </p:nvSpPr>
        <p:spPr/>
        <p:txBody>
          <a:bodyPr>
            <a:normAutofit/>
          </a:bodyPr>
          <a:lstStyle/>
          <a:p>
            <a:pPr marL="0" indent="0">
              <a:buNone/>
            </a:pPr>
            <a:r>
              <a:rPr lang="en-US" sz="3200" dirty="0">
                <a:solidFill>
                  <a:srgbClr val="FFFF00"/>
                </a:solidFill>
                <a:latin typeface="+mj-lt"/>
              </a:rPr>
              <a:t>NRSA</a:t>
            </a:r>
            <a:r>
              <a:rPr lang="en-US" sz="3200" dirty="0">
                <a:solidFill>
                  <a:schemeClr val="tx1"/>
                </a:solidFill>
                <a:latin typeface="+mj-lt"/>
              </a:rPr>
              <a:t> Awards</a:t>
            </a:r>
          </a:p>
          <a:p>
            <a:pPr marL="457200" lvl="1" indent="0">
              <a:buNone/>
            </a:pPr>
            <a:endParaRPr lang="en-US" sz="3200" dirty="0">
              <a:solidFill>
                <a:schemeClr val="tx1"/>
              </a:solidFill>
              <a:latin typeface="+mj-lt"/>
            </a:endParaRPr>
          </a:p>
          <a:p>
            <a:pPr marL="0" indent="0">
              <a:buNone/>
            </a:pPr>
            <a:r>
              <a:rPr lang="en-US" sz="3600" dirty="0">
                <a:solidFill>
                  <a:schemeClr val="tx1"/>
                </a:solidFill>
                <a:latin typeface="+mj-lt"/>
              </a:rPr>
              <a:t>“</a:t>
            </a:r>
            <a:r>
              <a:rPr lang="en-US" sz="3600" dirty="0">
                <a:solidFill>
                  <a:srgbClr val="FFFF00"/>
                </a:solidFill>
                <a:latin typeface="+mj-lt"/>
              </a:rPr>
              <a:t>F</a:t>
            </a:r>
            <a:r>
              <a:rPr lang="en-US" sz="3600" dirty="0">
                <a:solidFill>
                  <a:schemeClr val="tx1"/>
                </a:solidFill>
                <a:latin typeface="+mj-lt"/>
              </a:rPr>
              <a:t>” are individual fellowships</a:t>
            </a:r>
          </a:p>
          <a:p>
            <a:pPr marL="0" indent="0">
              <a:buNone/>
            </a:pPr>
            <a:endParaRPr lang="en-US" sz="3600" dirty="0">
              <a:solidFill>
                <a:schemeClr val="tx1"/>
              </a:solidFill>
              <a:latin typeface="+mj-lt"/>
            </a:endParaRPr>
          </a:p>
          <a:p>
            <a:pPr marL="0" indent="0">
              <a:buNone/>
            </a:pPr>
            <a:r>
              <a:rPr lang="en-US" sz="3600" dirty="0">
                <a:solidFill>
                  <a:schemeClr val="tx1"/>
                </a:solidFill>
                <a:latin typeface="+mj-lt"/>
              </a:rPr>
              <a:t>“</a:t>
            </a:r>
            <a:r>
              <a:rPr lang="en-US" sz="3600" dirty="0">
                <a:solidFill>
                  <a:srgbClr val="FFFF00"/>
                </a:solidFill>
                <a:latin typeface="+mj-lt"/>
              </a:rPr>
              <a:t>T</a:t>
            </a:r>
            <a:r>
              <a:rPr lang="en-US" sz="3600" dirty="0">
                <a:solidFill>
                  <a:schemeClr val="tx1"/>
                </a:solidFill>
                <a:latin typeface="+mj-lt"/>
              </a:rPr>
              <a:t>” are training awards</a:t>
            </a:r>
          </a:p>
        </p:txBody>
      </p:sp>
      <p:sp>
        <p:nvSpPr>
          <p:cNvPr id="5" name="Content Placeholder 4"/>
          <p:cNvSpPr>
            <a:spLocks noGrp="1"/>
          </p:cNvSpPr>
          <p:nvPr>
            <p:ph sz="half" idx="2"/>
          </p:nvPr>
        </p:nvSpPr>
        <p:spPr>
          <a:xfrm>
            <a:off x="6172199" y="1825624"/>
            <a:ext cx="5787429" cy="4702175"/>
          </a:xfrm>
        </p:spPr>
        <p:txBody>
          <a:bodyPr>
            <a:normAutofit/>
          </a:bodyPr>
          <a:lstStyle/>
          <a:p>
            <a:pPr marL="0" indent="0">
              <a:buNone/>
            </a:pPr>
            <a:r>
              <a:rPr lang="en-US" sz="3200" dirty="0">
                <a:solidFill>
                  <a:schemeClr val="tx1"/>
                </a:solidFill>
                <a:latin typeface="+mj-lt"/>
              </a:rPr>
              <a:t>Other </a:t>
            </a:r>
            <a:r>
              <a:rPr lang="en-US" sz="3200" dirty="0">
                <a:solidFill>
                  <a:srgbClr val="FFFF00"/>
                </a:solidFill>
                <a:latin typeface="+mj-lt"/>
              </a:rPr>
              <a:t>types</a:t>
            </a:r>
            <a:r>
              <a:rPr lang="en-US" sz="3200" dirty="0">
                <a:solidFill>
                  <a:schemeClr val="tx1"/>
                </a:solidFill>
                <a:latin typeface="+mj-lt"/>
              </a:rPr>
              <a:t> of NIH awards</a:t>
            </a:r>
          </a:p>
          <a:p>
            <a:pPr marL="0" indent="0">
              <a:buNone/>
            </a:pPr>
            <a:endParaRPr lang="en-US" sz="3200" dirty="0">
              <a:solidFill>
                <a:schemeClr val="tx1"/>
              </a:solidFill>
              <a:latin typeface="+mj-lt"/>
            </a:endParaRPr>
          </a:p>
          <a:p>
            <a:pPr marL="0" indent="0">
              <a:buNone/>
            </a:pPr>
            <a:r>
              <a:rPr lang="en-US" sz="3600" dirty="0">
                <a:solidFill>
                  <a:schemeClr val="tx1"/>
                </a:solidFill>
                <a:latin typeface="+mj-lt"/>
              </a:rPr>
              <a:t>“</a:t>
            </a:r>
            <a:r>
              <a:rPr lang="en-US" sz="3600" dirty="0">
                <a:solidFill>
                  <a:srgbClr val="FFFF00"/>
                </a:solidFill>
                <a:latin typeface="+mj-lt"/>
              </a:rPr>
              <a:t>K</a:t>
            </a:r>
            <a:r>
              <a:rPr lang="en-US" sz="3600" dirty="0">
                <a:solidFill>
                  <a:schemeClr val="tx1"/>
                </a:solidFill>
                <a:latin typeface="+mj-lt"/>
              </a:rPr>
              <a:t>” are career development</a:t>
            </a:r>
          </a:p>
          <a:p>
            <a:pPr marL="0" indent="0">
              <a:buNone/>
            </a:pPr>
            <a:endParaRPr lang="en-US" sz="3600" dirty="0">
              <a:solidFill>
                <a:schemeClr val="tx1"/>
              </a:solidFill>
              <a:latin typeface="+mj-lt"/>
            </a:endParaRPr>
          </a:p>
          <a:p>
            <a:pPr marL="0" indent="0">
              <a:buNone/>
            </a:pPr>
            <a:r>
              <a:rPr lang="en-US" sz="3600" dirty="0">
                <a:solidFill>
                  <a:schemeClr val="tx1"/>
                </a:solidFill>
                <a:latin typeface="+mj-lt"/>
              </a:rPr>
              <a:t>“</a:t>
            </a:r>
            <a:r>
              <a:rPr lang="en-US" sz="3600" dirty="0">
                <a:solidFill>
                  <a:srgbClr val="FFFF00"/>
                </a:solidFill>
                <a:latin typeface="+mj-lt"/>
              </a:rPr>
              <a:t>R</a:t>
            </a:r>
            <a:r>
              <a:rPr lang="en-US" sz="3600" dirty="0">
                <a:solidFill>
                  <a:schemeClr val="tx1"/>
                </a:solidFill>
                <a:latin typeface="+mj-lt"/>
              </a:rPr>
              <a:t>” is research</a:t>
            </a:r>
          </a:p>
          <a:p>
            <a:pPr marL="0" indent="0">
              <a:buNone/>
            </a:pPr>
            <a:endParaRPr lang="en-US" sz="3600" dirty="0">
              <a:solidFill>
                <a:schemeClr val="tx1"/>
              </a:solidFill>
              <a:latin typeface="+mj-lt"/>
            </a:endParaRPr>
          </a:p>
          <a:p>
            <a:pPr marL="0" indent="0">
              <a:buNone/>
            </a:pPr>
            <a:r>
              <a:rPr lang="en-US" sz="3600" dirty="0">
                <a:solidFill>
                  <a:schemeClr val="tx1"/>
                </a:solidFill>
                <a:latin typeface="+mj-lt"/>
              </a:rPr>
              <a:t>“</a:t>
            </a:r>
            <a:r>
              <a:rPr lang="en-US" sz="3600" dirty="0">
                <a:solidFill>
                  <a:srgbClr val="FFFF00"/>
                </a:solidFill>
                <a:latin typeface="+mj-lt"/>
              </a:rPr>
              <a:t>P</a:t>
            </a:r>
            <a:r>
              <a:rPr lang="en-US" sz="3600" dirty="0">
                <a:solidFill>
                  <a:schemeClr val="tx1"/>
                </a:solidFill>
                <a:latin typeface="+mj-lt"/>
              </a:rPr>
              <a:t>” is program projects</a:t>
            </a:r>
          </a:p>
        </p:txBody>
      </p:sp>
      <p:sp>
        <p:nvSpPr>
          <p:cNvPr id="4" name="Slide Number Placeholder 3">
            <a:extLst>
              <a:ext uri="{FF2B5EF4-FFF2-40B4-BE49-F238E27FC236}">
                <a16:creationId xmlns:a16="http://schemas.microsoft.com/office/drawing/2014/main" id="{CF326451-C8A9-4D89-9528-D9B1D89DBF4E}"/>
              </a:ext>
            </a:extLst>
          </p:cNvPr>
          <p:cNvSpPr>
            <a:spLocks noGrp="1"/>
          </p:cNvSpPr>
          <p:nvPr>
            <p:ph type="sldNum" sz="quarter" idx="12"/>
          </p:nvPr>
        </p:nvSpPr>
        <p:spPr/>
        <p:txBody>
          <a:bodyPr/>
          <a:lstStyle/>
          <a:p>
            <a:fld id="{4B72C52A-5129-4F55-81A9-7734A419C134}" type="slidenum">
              <a:rPr lang="en-US" smtClean="0">
                <a:latin typeface="+mj-lt"/>
              </a:rPr>
              <a:t>14</a:t>
            </a:fld>
            <a:endParaRPr lang="en-US" dirty="0">
              <a:latin typeface="+mj-lt"/>
            </a:endParaRPr>
          </a:p>
        </p:txBody>
      </p:sp>
    </p:spTree>
    <p:extLst>
      <p:ext uri="{BB962C8B-B14F-4D97-AF65-F5344CB8AC3E}">
        <p14:creationId xmlns:p14="http://schemas.microsoft.com/office/powerpoint/2010/main" val="1637366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852" r="422" b="1658"/>
          <a:stretch/>
        </p:blipFill>
        <p:spPr>
          <a:xfrm>
            <a:off x="355107" y="2657705"/>
            <a:ext cx="11532093" cy="3467888"/>
          </a:xfrm>
          <a:prstGeom prst="rect">
            <a:avLst/>
          </a:prstGeom>
        </p:spPr>
      </p:pic>
      <p:sp>
        <p:nvSpPr>
          <p:cNvPr id="2" name="Title 1"/>
          <p:cNvSpPr>
            <a:spLocks noGrp="1"/>
          </p:cNvSpPr>
          <p:nvPr>
            <p:ph type="title"/>
          </p:nvPr>
        </p:nvSpPr>
        <p:spPr>
          <a:xfrm>
            <a:off x="609600" y="187304"/>
            <a:ext cx="10972800" cy="958432"/>
          </a:xfrm>
        </p:spPr>
        <p:txBody>
          <a:bodyPr>
            <a:normAutofit/>
          </a:bodyPr>
          <a:lstStyle/>
          <a:p>
            <a:r>
              <a:rPr lang="en-US" sz="4400" dirty="0">
                <a:solidFill>
                  <a:schemeClr val="tx1"/>
                </a:solidFill>
                <a:latin typeface="+mj-lt"/>
              </a:rPr>
              <a:t>Table 8 Part III. Recent Graduates </a:t>
            </a:r>
          </a:p>
        </p:txBody>
      </p:sp>
      <p:sp>
        <p:nvSpPr>
          <p:cNvPr id="3" name="Content Placeholder 2"/>
          <p:cNvSpPr>
            <a:spLocks noGrp="1"/>
          </p:cNvSpPr>
          <p:nvPr>
            <p:ph idx="1"/>
          </p:nvPr>
        </p:nvSpPr>
        <p:spPr>
          <a:xfrm>
            <a:off x="609601" y="1270955"/>
            <a:ext cx="10972799" cy="4449503"/>
          </a:xfrm>
        </p:spPr>
        <p:txBody>
          <a:bodyPr>
            <a:noAutofit/>
          </a:bodyPr>
          <a:lstStyle/>
          <a:p>
            <a:pPr marL="285750" lvl="1" indent="-347472"/>
            <a:r>
              <a:rPr lang="en-US" sz="3200" dirty="0">
                <a:solidFill>
                  <a:schemeClr val="tx1"/>
                </a:solidFill>
                <a:latin typeface="+mj-lt"/>
              </a:rPr>
              <a:t>For each </a:t>
            </a:r>
            <a:r>
              <a:rPr lang="en-US" sz="3200" dirty="0">
                <a:solidFill>
                  <a:srgbClr val="FFFF00"/>
                </a:solidFill>
                <a:latin typeface="+mj-lt"/>
              </a:rPr>
              <a:t>predoc</a:t>
            </a:r>
            <a:r>
              <a:rPr lang="en-US" sz="3200" dirty="0">
                <a:solidFill>
                  <a:schemeClr val="tx1"/>
                </a:solidFill>
                <a:latin typeface="+mj-lt"/>
              </a:rPr>
              <a:t> or </a:t>
            </a:r>
            <a:r>
              <a:rPr lang="en-US" sz="3200" dirty="0">
                <a:solidFill>
                  <a:srgbClr val="FFFF00"/>
                </a:solidFill>
                <a:latin typeface="+mj-lt"/>
              </a:rPr>
              <a:t>postdoc</a:t>
            </a:r>
            <a:r>
              <a:rPr lang="en-US" sz="3200" dirty="0">
                <a:solidFill>
                  <a:schemeClr val="tx1"/>
                </a:solidFill>
                <a:latin typeface="+mj-lt"/>
              </a:rPr>
              <a:t>, no summary of Support During Training</a:t>
            </a:r>
          </a:p>
        </p:txBody>
      </p:sp>
      <p:cxnSp>
        <p:nvCxnSpPr>
          <p:cNvPr id="7" name="Straight Arrow Connector 6"/>
          <p:cNvCxnSpPr/>
          <p:nvPr/>
        </p:nvCxnSpPr>
        <p:spPr>
          <a:xfrm flipH="1" flipV="1">
            <a:off x="4169932" y="3950306"/>
            <a:ext cx="260009" cy="409754"/>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67481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1921" y="2921169"/>
            <a:ext cx="10368159" cy="1015663"/>
          </a:xfrm>
          <a:prstGeom prst="rect">
            <a:avLst/>
          </a:prstGeom>
          <a:noFill/>
        </p:spPr>
        <p:txBody>
          <a:bodyPr wrap="none" rtlCol="0">
            <a:spAutoFit/>
          </a:bodyPr>
          <a:lstStyle/>
          <a:p>
            <a:r>
              <a:rPr lang="en-US" sz="6000" dirty="0">
                <a:latin typeface="Calibri Light" panose="020F0302020204030204" pitchFamily="34" charset="0"/>
              </a:rPr>
              <a:t>Table 8 Part IV. Program Statistics</a:t>
            </a:r>
          </a:p>
        </p:txBody>
      </p:sp>
    </p:spTree>
    <p:extLst>
      <p:ext uri="{BB962C8B-B14F-4D97-AF65-F5344CB8AC3E}">
        <p14:creationId xmlns:p14="http://schemas.microsoft.com/office/powerpoint/2010/main" val="2732377115"/>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4294967295"/>
          </p:nvPr>
        </p:nvSpPr>
        <p:spPr>
          <a:xfrm>
            <a:off x="707571" y="1825625"/>
            <a:ext cx="10515600" cy="4351338"/>
          </a:xfrm>
        </p:spPr>
        <p:txBody>
          <a:bodyPr>
            <a:normAutofit/>
          </a:bodyPr>
          <a:lstStyle/>
          <a:p>
            <a:pPr marL="514350" lvl="1" indent="-514350">
              <a:buFont typeface="+mj-lt"/>
              <a:buAutoNum type="arabicPeriod"/>
            </a:pPr>
            <a:r>
              <a:rPr lang="en-US" sz="3200" dirty="0">
                <a:solidFill>
                  <a:schemeClr val="tx1"/>
                </a:solidFill>
                <a:latin typeface="+mj-lt"/>
              </a:rPr>
              <a:t>The </a:t>
            </a:r>
            <a:r>
              <a:rPr lang="en-US" sz="3200" dirty="0">
                <a:solidFill>
                  <a:srgbClr val="FFFF00"/>
                </a:solidFill>
                <a:latin typeface="+mj-lt"/>
              </a:rPr>
              <a:t>percentage</a:t>
            </a:r>
            <a:r>
              <a:rPr lang="en-US" sz="3200" dirty="0">
                <a:solidFill>
                  <a:schemeClr val="tx1"/>
                </a:solidFill>
                <a:latin typeface="+mj-lt"/>
              </a:rPr>
              <a:t> of trainees entering </a:t>
            </a:r>
            <a:r>
              <a:rPr lang="en-US" sz="3200" dirty="0">
                <a:solidFill>
                  <a:srgbClr val="FFFF00"/>
                </a:solidFill>
                <a:latin typeface="+mj-lt"/>
              </a:rPr>
              <a:t>10 years </a:t>
            </a:r>
            <a:r>
              <a:rPr lang="en-US" sz="3200" dirty="0">
                <a:solidFill>
                  <a:schemeClr val="tx1"/>
                </a:solidFill>
                <a:latin typeface="+mj-lt"/>
              </a:rPr>
              <a:t>ago that received support from this training grant who received PhDs or equivalent degrees</a:t>
            </a:r>
          </a:p>
          <a:p>
            <a:pPr marL="0" lvl="1" indent="0">
              <a:buNone/>
            </a:pPr>
            <a:r>
              <a:rPr lang="en-US" sz="3200" dirty="0">
                <a:solidFill>
                  <a:schemeClr val="tx1"/>
                </a:solidFill>
                <a:latin typeface="+mj-lt"/>
              </a:rPr>
              <a:t/>
            </a:r>
            <a:br>
              <a:rPr lang="en-US" sz="3200" dirty="0">
                <a:solidFill>
                  <a:schemeClr val="tx1"/>
                </a:solidFill>
                <a:latin typeface="+mj-lt"/>
              </a:rPr>
            </a:br>
            <a:r>
              <a:rPr lang="en-US" sz="3200" dirty="0">
                <a:solidFill>
                  <a:schemeClr val="tx1"/>
                </a:solidFill>
                <a:latin typeface="+mj-lt"/>
              </a:rPr>
              <a:t/>
            </a:r>
            <a:br>
              <a:rPr lang="en-US" sz="3200" dirty="0">
                <a:solidFill>
                  <a:schemeClr val="tx1"/>
                </a:solidFill>
                <a:latin typeface="+mj-lt"/>
              </a:rPr>
            </a:br>
            <a:r>
              <a:rPr lang="en-US" sz="3200" dirty="0">
                <a:solidFill>
                  <a:schemeClr val="tx1"/>
                </a:solidFill>
                <a:latin typeface="+mj-lt"/>
              </a:rPr>
              <a:t/>
            </a:r>
            <a:br>
              <a:rPr lang="en-US" sz="3200" dirty="0">
                <a:solidFill>
                  <a:schemeClr val="tx1"/>
                </a:solidFill>
                <a:latin typeface="+mj-lt"/>
              </a:rPr>
            </a:br>
            <a:endParaRPr lang="en-US" sz="3200" dirty="0">
              <a:solidFill>
                <a:schemeClr val="tx1"/>
              </a:solidFill>
              <a:latin typeface="+mj-lt"/>
            </a:endParaRPr>
          </a:p>
          <a:p>
            <a:pPr marL="514350" lvl="1" indent="-514350">
              <a:buFont typeface="+mj-lt"/>
              <a:buAutoNum type="arabicPeriod" startAt="2"/>
            </a:pPr>
            <a:r>
              <a:rPr lang="en-US" sz="3200" dirty="0">
                <a:solidFill>
                  <a:schemeClr val="tx1"/>
                </a:solidFill>
                <a:latin typeface="+mj-lt"/>
              </a:rPr>
              <a:t>Average amount of years to Ph.D. </a:t>
            </a:r>
          </a:p>
          <a:p>
            <a:pPr marL="909828" lvl="2" indent="-514350"/>
            <a:r>
              <a:rPr lang="en-US" sz="2800" dirty="0">
                <a:solidFill>
                  <a:schemeClr val="tx1"/>
                </a:solidFill>
                <a:latin typeface="+mj-lt"/>
              </a:rPr>
              <a:t>Calculated to one decimal place (e.g., 5.5 years)</a:t>
            </a:r>
            <a:endParaRPr lang="en-US" sz="2800" strike="sngStrike" dirty="0">
              <a:solidFill>
                <a:schemeClr val="tx1"/>
              </a:solidFill>
              <a:latin typeface="+mj-lt"/>
            </a:endParaRPr>
          </a:p>
        </p:txBody>
      </p:sp>
      <p:sp>
        <p:nvSpPr>
          <p:cNvPr id="2" name="Title 1"/>
          <p:cNvSpPr>
            <a:spLocks noGrp="1"/>
          </p:cNvSpPr>
          <p:nvPr>
            <p:ph type="title" idx="4294967295"/>
          </p:nvPr>
        </p:nvSpPr>
        <p:spPr>
          <a:xfrm>
            <a:off x="707571" y="365125"/>
            <a:ext cx="10961420" cy="1325563"/>
          </a:xfrm>
        </p:spPr>
        <p:txBody>
          <a:bodyPr>
            <a:normAutofit/>
          </a:bodyPr>
          <a:lstStyle/>
          <a:p>
            <a:r>
              <a:rPr lang="en-US" sz="4400" dirty="0">
                <a:solidFill>
                  <a:schemeClr val="tx1"/>
                </a:solidFill>
                <a:latin typeface="+mj-lt"/>
              </a:rPr>
              <a:t>Table 8 Part IV. Program Statistics – </a:t>
            </a:r>
            <a:r>
              <a:rPr lang="en-US" sz="4400" dirty="0">
                <a:solidFill>
                  <a:srgbClr val="FFFF00"/>
                </a:solidFill>
                <a:latin typeface="+mj-lt"/>
              </a:rPr>
              <a:t>Predocs </a:t>
            </a:r>
          </a:p>
        </p:txBody>
      </p:sp>
      <p:pic>
        <p:nvPicPr>
          <p:cNvPr id="3074" name="Picture 2"/>
          <p:cNvPicPr>
            <a:picLocks noChangeAspect="1" noChangeArrowheads="1"/>
          </p:cNvPicPr>
          <p:nvPr/>
        </p:nvPicPr>
        <p:blipFill>
          <a:blip r:embed="rId3" cstate="print"/>
          <a:srcRect/>
          <a:stretch>
            <a:fillRect/>
          </a:stretch>
        </p:blipFill>
        <p:spPr bwMode="auto">
          <a:xfrm>
            <a:off x="134185" y="3177587"/>
            <a:ext cx="11814771" cy="1418550"/>
          </a:xfrm>
          <a:prstGeom prst="rect">
            <a:avLst/>
          </a:prstGeom>
          <a:noFill/>
          <a:ln w="9525">
            <a:noFill/>
            <a:miter lim="800000"/>
            <a:headEnd/>
            <a:tailEnd/>
          </a:ln>
        </p:spPr>
      </p:pic>
      <p:cxnSp>
        <p:nvCxnSpPr>
          <p:cNvPr id="6" name="Straight Arrow Connector 5"/>
          <p:cNvCxnSpPr/>
          <p:nvPr/>
        </p:nvCxnSpPr>
        <p:spPr>
          <a:xfrm flipH="1">
            <a:off x="4253769" y="4259250"/>
            <a:ext cx="913835" cy="1"/>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a:off x="10194666" y="4249726"/>
            <a:ext cx="876300" cy="9524"/>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02473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Table 8 Part IV. Program Statistics - </a:t>
            </a:r>
            <a:r>
              <a:rPr lang="en-US" sz="4400" dirty="0">
                <a:solidFill>
                  <a:srgbClr val="FFFF00"/>
                </a:solidFill>
              </a:rPr>
              <a:t>Predocs </a:t>
            </a:r>
          </a:p>
        </p:txBody>
      </p:sp>
      <p:sp>
        <p:nvSpPr>
          <p:cNvPr id="4" name="Content Placeholder 3"/>
          <p:cNvSpPr>
            <a:spLocks noGrp="1"/>
          </p:cNvSpPr>
          <p:nvPr>
            <p:ph idx="1"/>
          </p:nvPr>
        </p:nvSpPr>
        <p:spPr/>
        <p:txBody>
          <a:bodyPr/>
          <a:lstStyle/>
          <a:p>
            <a:r>
              <a:rPr lang="en-US" dirty="0">
                <a:solidFill>
                  <a:srgbClr val="FFFF00"/>
                </a:solidFill>
                <a:latin typeface="+mj-lt"/>
              </a:rPr>
              <a:t>New</a:t>
            </a:r>
            <a:r>
              <a:rPr lang="en-US" dirty="0">
                <a:latin typeface="+mj-lt"/>
              </a:rPr>
              <a:t> programs that have not yet had any trainees complete the PhD should </a:t>
            </a:r>
            <a:r>
              <a:rPr lang="en-US" dirty="0">
                <a:solidFill>
                  <a:srgbClr val="FFFF00"/>
                </a:solidFill>
                <a:latin typeface="+mj-lt"/>
              </a:rPr>
              <a:t>not </a:t>
            </a:r>
            <a:r>
              <a:rPr lang="en-US" dirty="0">
                <a:latin typeface="+mj-lt"/>
              </a:rPr>
              <a:t>include this table at all </a:t>
            </a:r>
          </a:p>
          <a:p>
            <a:pPr marL="0" indent="0">
              <a:buNone/>
            </a:pPr>
            <a:endParaRPr lang="en-US" dirty="0">
              <a:latin typeface="+mj-lt"/>
            </a:endParaRPr>
          </a:p>
          <a:p>
            <a:r>
              <a:rPr lang="en-US" dirty="0">
                <a:latin typeface="+mj-lt"/>
              </a:rPr>
              <a:t>For </a:t>
            </a:r>
            <a:r>
              <a:rPr lang="en-US" dirty="0">
                <a:solidFill>
                  <a:srgbClr val="FFFF00"/>
                </a:solidFill>
                <a:latin typeface="+mj-lt"/>
              </a:rPr>
              <a:t>RPPRs</a:t>
            </a:r>
            <a:r>
              <a:rPr lang="en-US" dirty="0">
                <a:latin typeface="+mj-lt"/>
              </a:rPr>
              <a:t> - summarize this data in the Accomplishments Section</a:t>
            </a:r>
          </a:p>
          <a:p>
            <a:pPr lvl="1"/>
            <a:r>
              <a:rPr lang="en-US" i="1" dirty="0">
                <a:latin typeface="+mj-lt"/>
              </a:rPr>
              <a:t>What opportunities for training and  professional development has the project provided?”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solidFill>
                  <a:schemeClr val="tx1"/>
                </a:solidFill>
                <a:latin typeface="Calibri Light" panose="020F0302020204030204" pitchFamily="34" charset="0"/>
              </a:rPr>
              <a:t>Tips on Gathering Info for Table 8</a:t>
            </a:r>
          </a:p>
        </p:txBody>
      </p:sp>
      <p:sp>
        <p:nvSpPr>
          <p:cNvPr id="3" name="Content Placeholder 2"/>
          <p:cNvSpPr>
            <a:spLocks noGrp="1"/>
          </p:cNvSpPr>
          <p:nvPr>
            <p:ph idx="1"/>
          </p:nvPr>
        </p:nvSpPr>
        <p:spPr>
          <a:xfrm>
            <a:off x="609601" y="1431344"/>
            <a:ext cx="10972799" cy="4636947"/>
          </a:xfrm>
        </p:spPr>
        <p:txBody>
          <a:bodyPr>
            <a:normAutofit/>
          </a:bodyPr>
          <a:lstStyle/>
          <a:p>
            <a:r>
              <a:rPr lang="en-US" sz="3200" dirty="0">
                <a:solidFill>
                  <a:schemeClr val="tx1"/>
                </a:solidFill>
                <a:latin typeface="Calibri Light" panose="020F0302020204030204" pitchFamily="34" charset="0"/>
              </a:rPr>
              <a:t>Create a group                    page for your program.  At the </a:t>
            </a:r>
            <a:r>
              <a:rPr lang="en-US" sz="3200" i="1" dirty="0">
                <a:solidFill>
                  <a:schemeClr val="tx1"/>
                </a:solidFill>
                <a:latin typeface="Calibri Light" panose="020F0302020204030204" pitchFamily="34" charset="0"/>
              </a:rPr>
              <a:t>time of appointment</a:t>
            </a:r>
            <a:r>
              <a:rPr lang="en-US" sz="3200" dirty="0">
                <a:solidFill>
                  <a:schemeClr val="tx1"/>
                </a:solidFill>
                <a:latin typeface="Calibri Light" panose="020F0302020204030204" pitchFamily="34" charset="0"/>
              </a:rPr>
              <a:t> be sure to have the trainee add themselves to the account and that they understand the expectation of staying in contact for the next 15 years</a:t>
            </a:r>
          </a:p>
          <a:p>
            <a:pPr marL="0" indent="0">
              <a:buNone/>
            </a:pPr>
            <a:endParaRPr lang="en-US" sz="3200" dirty="0">
              <a:solidFill>
                <a:schemeClr val="tx1"/>
              </a:solidFill>
              <a:latin typeface="Calibri Light" panose="020F0302020204030204" pitchFamily="34" charset="0"/>
            </a:endParaRPr>
          </a:p>
          <a:p>
            <a:r>
              <a:rPr lang="en-US" sz="3200" dirty="0">
                <a:solidFill>
                  <a:schemeClr val="tx1"/>
                </a:solidFill>
                <a:latin typeface="Calibri Light" panose="020F0302020204030204" pitchFamily="34" charset="0"/>
              </a:rPr>
              <a:t>Send out a Table 8 Annual survey</a:t>
            </a:r>
          </a:p>
          <a:p>
            <a:pPr marL="0" indent="0">
              <a:buNone/>
            </a:pPr>
            <a:endParaRPr lang="en-US" sz="3200" dirty="0">
              <a:solidFill>
                <a:schemeClr val="tx1"/>
              </a:solidFill>
              <a:latin typeface="Calibri Light" panose="020F0302020204030204" pitchFamily="34" charset="0"/>
            </a:endParaRPr>
          </a:p>
          <a:p>
            <a:r>
              <a:rPr lang="en-US" sz="3200" dirty="0">
                <a:solidFill>
                  <a:schemeClr val="tx1"/>
                </a:solidFill>
                <a:latin typeface="Calibri Light" panose="020F0302020204030204" pitchFamily="34" charset="0"/>
              </a:rPr>
              <a:t>Email trainees to update their </a:t>
            </a:r>
            <a:br>
              <a:rPr lang="en-US" sz="3200" dirty="0">
                <a:solidFill>
                  <a:schemeClr val="tx1"/>
                </a:solidFill>
                <a:latin typeface="Calibri Light" panose="020F0302020204030204" pitchFamily="34" charset="0"/>
              </a:rPr>
            </a:br>
            <a:r>
              <a:rPr lang="en-US" sz="3200" dirty="0">
                <a:solidFill>
                  <a:schemeClr val="tx1"/>
                </a:solidFill>
                <a:latin typeface="Calibri Light" panose="020F0302020204030204" pitchFamily="34" charset="0"/>
              </a:rPr>
              <a:t>“Personal Profile” in</a:t>
            </a:r>
          </a:p>
        </p:txBody>
      </p:sp>
      <p:pic>
        <p:nvPicPr>
          <p:cNvPr id="4" name="Picture 3"/>
          <p:cNvPicPr>
            <a:picLocks noChangeAspect="1"/>
          </p:cNvPicPr>
          <p:nvPr/>
        </p:nvPicPr>
        <p:blipFill>
          <a:blip r:embed="rId3"/>
          <a:stretch>
            <a:fillRect/>
          </a:stretch>
        </p:blipFill>
        <p:spPr>
          <a:xfrm>
            <a:off x="7567558" y="2757657"/>
            <a:ext cx="4111719" cy="4000591"/>
          </a:xfrm>
          <a:prstGeom prst="rect">
            <a:avLst/>
          </a:prstGeom>
        </p:spPr>
      </p:pic>
      <p:pic>
        <p:nvPicPr>
          <p:cNvPr id="5" name="Picture 4"/>
          <p:cNvPicPr>
            <a:picLocks noChangeAspect="1"/>
          </p:cNvPicPr>
          <p:nvPr/>
        </p:nvPicPr>
        <p:blipFill rotWithShape="1">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t="10375" r="6937" b="9294"/>
          <a:stretch/>
        </p:blipFill>
        <p:spPr>
          <a:xfrm>
            <a:off x="3226427" y="1431344"/>
            <a:ext cx="1781418" cy="496091"/>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56693" y="5429236"/>
            <a:ext cx="1252984" cy="501194"/>
          </a:xfrm>
          <a:prstGeom prst="rect">
            <a:avLst/>
          </a:prstGeom>
        </p:spPr>
      </p:pic>
    </p:spTree>
    <p:extLst>
      <p:ext uri="{BB962C8B-B14F-4D97-AF65-F5344CB8AC3E}">
        <p14:creationId xmlns:p14="http://schemas.microsoft.com/office/powerpoint/2010/main" val="3544805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solidFill>
                  <a:schemeClr val="tx1"/>
                </a:solidFill>
                <a:latin typeface="+mj-lt"/>
              </a:rPr>
              <a:t>Trainee Tracking</a:t>
            </a:r>
          </a:p>
        </p:txBody>
      </p:sp>
      <p:pic>
        <p:nvPicPr>
          <p:cNvPr id="3" name="Picture 2">
            <a:extLst>
              <a:ext uri="{FF2B5EF4-FFF2-40B4-BE49-F238E27FC236}">
                <a16:creationId xmlns:a16="http://schemas.microsoft.com/office/drawing/2014/main" id="{B6A227A8-E559-4011-A96B-CA00A5C2564D}"/>
              </a:ext>
            </a:extLst>
          </p:cNvPr>
          <p:cNvPicPr>
            <a:picLocks noChangeAspect="1"/>
          </p:cNvPicPr>
          <p:nvPr/>
        </p:nvPicPr>
        <p:blipFill>
          <a:blip r:embed="rId3"/>
          <a:stretch>
            <a:fillRect/>
          </a:stretch>
        </p:blipFill>
        <p:spPr>
          <a:xfrm>
            <a:off x="116840" y="2347347"/>
            <a:ext cx="11958320" cy="1942468"/>
          </a:xfrm>
          <a:prstGeom prst="rect">
            <a:avLst/>
          </a:prstGeom>
        </p:spPr>
      </p:pic>
      <p:sp>
        <p:nvSpPr>
          <p:cNvPr id="4" name="TextBox 3"/>
          <p:cNvSpPr txBox="1"/>
          <p:nvPr/>
        </p:nvSpPr>
        <p:spPr>
          <a:xfrm>
            <a:off x="813937" y="4527751"/>
            <a:ext cx="4163307" cy="1569660"/>
          </a:xfrm>
          <a:prstGeom prst="rect">
            <a:avLst/>
          </a:prstGeom>
          <a:noFill/>
        </p:spPr>
        <p:txBody>
          <a:bodyPr wrap="square" rtlCol="0">
            <a:spAutoFit/>
          </a:bodyPr>
          <a:lstStyle/>
          <a:p>
            <a:pPr marL="285750" indent="-285750">
              <a:buFont typeface="Arial" panose="020B0604020202020204" pitchFamily="34" charset="0"/>
              <a:buChar char="•"/>
            </a:pPr>
            <a:r>
              <a:rPr lang="en-US" sz="3200" dirty="0">
                <a:latin typeface="+mj-lt"/>
              </a:rPr>
              <a:t>Applicants</a:t>
            </a:r>
          </a:p>
          <a:p>
            <a:pPr marL="285750" indent="-285750">
              <a:buFont typeface="Arial" panose="020B0604020202020204" pitchFamily="34" charset="0"/>
              <a:buChar char="•"/>
            </a:pPr>
            <a:r>
              <a:rPr lang="en-US" sz="3200" dirty="0">
                <a:latin typeface="+mj-lt"/>
              </a:rPr>
              <a:t>Participating Faculty</a:t>
            </a:r>
          </a:p>
          <a:p>
            <a:pPr marL="285750" indent="-285750">
              <a:buFont typeface="Arial" panose="020B0604020202020204" pitchFamily="34" charset="0"/>
              <a:buChar char="•"/>
            </a:pPr>
            <a:r>
              <a:rPr lang="en-US" sz="3200" dirty="0">
                <a:latin typeface="+mj-lt"/>
              </a:rPr>
              <a:t>Trainees</a:t>
            </a:r>
          </a:p>
        </p:txBody>
      </p:sp>
      <p:sp>
        <p:nvSpPr>
          <p:cNvPr id="5" name="TextBox 4"/>
          <p:cNvSpPr txBox="1"/>
          <p:nvPr/>
        </p:nvSpPr>
        <p:spPr>
          <a:xfrm>
            <a:off x="333375" y="6341004"/>
            <a:ext cx="11489790" cy="369332"/>
          </a:xfrm>
          <a:prstGeom prst="rect">
            <a:avLst/>
          </a:prstGeom>
          <a:noFill/>
        </p:spPr>
        <p:txBody>
          <a:bodyPr wrap="square" rtlCol="0">
            <a:spAutoFit/>
          </a:bodyPr>
          <a:lstStyle/>
          <a:p>
            <a:r>
              <a:rPr lang="en-US" u="sng" dirty="0">
                <a:latin typeface="+mj-lt"/>
              </a:rPr>
              <a:t>https://pulse.ucsd.edu/departments/research-service-core/training-grants/trainees/Pages/trainee-tracking.aspx</a:t>
            </a:r>
          </a:p>
        </p:txBody>
      </p:sp>
    </p:spTree>
    <p:extLst>
      <p:ext uri="{BB962C8B-B14F-4D97-AF65-F5344CB8AC3E}">
        <p14:creationId xmlns:p14="http://schemas.microsoft.com/office/powerpoint/2010/main" val="636286076"/>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5505"/>
            <a:ext cx="10515600" cy="1325563"/>
          </a:xfrm>
        </p:spPr>
        <p:txBody>
          <a:bodyPr>
            <a:normAutofit/>
          </a:bodyPr>
          <a:lstStyle/>
          <a:p>
            <a:r>
              <a:rPr lang="en-US" sz="4400" dirty="0">
                <a:solidFill>
                  <a:schemeClr val="tx1"/>
                </a:solidFill>
                <a:latin typeface="+mj-lt"/>
              </a:rPr>
              <a:t>Best Practices for Table 8</a:t>
            </a:r>
          </a:p>
        </p:txBody>
      </p:sp>
      <p:sp>
        <p:nvSpPr>
          <p:cNvPr id="5" name="Freeform 4"/>
          <p:cNvSpPr/>
          <p:nvPr/>
        </p:nvSpPr>
        <p:spPr>
          <a:xfrm>
            <a:off x="4979127" y="1181224"/>
            <a:ext cx="3596786" cy="1626769"/>
          </a:xfrm>
          <a:custGeom>
            <a:avLst/>
            <a:gdLst>
              <a:gd name="connsiteX0" fmla="*/ 0 w 3596786"/>
              <a:gd name="connsiteY0" fmla="*/ 0 h 1626769"/>
              <a:gd name="connsiteX1" fmla="*/ 3596786 w 3596786"/>
              <a:gd name="connsiteY1" fmla="*/ 0 h 1626769"/>
              <a:gd name="connsiteX2" fmla="*/ 3596786 w 3596786"/>
              <a:gd name="connsiteY2" fmla="*/ 1626769 h 1626769"/>
              <a:gd name="connsiteX3" fmla="*/ 0 w 3596786"/>
              <a:gd name="connsiteY3" fmla="*/ 1626769 h 1626769"/>
              <a:gd name="connsiteX4" fmla="*/ 0 w 3596786"/>
              <a:gd name="connsiteY4" fmla="*/ 0 h 1626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6786" h="1626769">
                <a:moveTo>
                  <a:pt x="0" y="0"/>
                </a:moveTo>
                <a:lnTo>
                  <a:pt x="3596786" y="0"/>
                </a:lnTo>
                <a:lnTo>
                  <a:pt x="3596786" y="1626769"/>
                </a:lnTo>
                <a:lnTo>
                  <a:pt x="0" y="1626769"/>
                </a:lnTo>
                <a:lnTo>
                  <a:pt x="0" y="0"/>
                </a:lnTo>
                <a:close/>
              </a:path>
            </a:pathLst>
          </a:cu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latin typeface="+mj-lt"/>
              </a:rPr>
              <a:t>Provide as much data as reasonably possible.  Exercise due diligence in collecting and verifying data</a:t>
            </a:r>
          </a:p>
        </p:txBody>
      </p:sp>
      <p:sp>
        <p:nvSpPr>
          <p:cNvPr id="6" name="Rectangle 5"/>
          <p:cNvSpPr/>
          <p:nvPr/>
        </p:nvSpPr>
        <p:spPr>
          <a:xfrm>
            <a:off x="3207575" y="1181224"/>
            <a:ext cx="1610501" cy="1626769"/>
          </a:xfrm>
          <a:prstGeom prst="rect">
            <a:avLst/>
          </a:prstGeom>
          <a:blipFill dpi="0" rotWithShape="1">
            <a:blip r:embed="rId3" cstate="print">
              <a:extLst>
                <a:ext uri="{28A0092B-C50C-407E-A947-70E740481C1C}">
                  <a14:useLocalDpi xmlns:a14="http://schemas.microsoft.com/office/drawing/2010/main" val="0"/>
                </a:ext>
              </a:extLst>
            </a:blip>
            <a:srcRect/>
            <a:stretch>
              <a:fillRect l="-7000" r="-30000"/>
            </a:stretch>
          </a:blipFill>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8" name="Freeform 7"/>
          <p:cNvSpPr/>
          <p:nvPr/>
        </p:nvSpPr>
        <p:spPr>
          <a:xfrm>
            <a:off x="3207575" y="3076410"/>
            <a:ext cx="3596786" cy="1626769"/>
          </a:xfrm>
          <a:custGeom>
            <a:avLst/>
            <a:gdLst>
              <a:gd name="connsiteX0" fmla="*/ 0 w 3596786"/>
              <a:gd name="connsiteY0" fmla="*/ 0 h 1626769"/>
              <a:gd name="connsiteX1" fmla="*/ 3596786 w 3596786"/>
              <a:gd name="connsiteY1" fmla="*/ 0 h 1626769"/>
              <a:gd name="connsiteX2" fmla="*/ 3596786 w 3596786"/>
              <a:gd name="connsiteY2" fmla="*/ 1626769 h 1626769"/>
              <a:gd name="connsiteX3" fmla="*/ 0 w 3596786"/>
              <a:gd name="connsiteY3" fmla="*/ 1626769 h 1626769"/>
              <a:gd name="connsiteX4" fmla="*/ 0 w 3596786"/>
              <a:gd name="connsiteY4" fmla="*/ 0 h 1626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6786" h="1626769">
                <a:moveTo>
                  <a:pt x="0" y="0"/>
                </a:moveTo>
                <a:lnTo>
                  <a:pt x="3596786" y="0"/>
                </a:lnTo>
                <a:lnTo>
                  <a:pt x="3596786" y="1626769"/>
                </a:lnTo>
                <a:lnTo>
                  <a:pt x="0" y="1626769"/>
                </a:lnTo>
                <a:lnTo>
                  <a:pt x="0" y="0"/>
                </a:lnTo>
                <a:close/>
              </a:path>
            </a:pathLst>
          </a:cu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a:latin typeface="+mj-lt"/>
              </a:rPr>
              <a:t>Start early with your tables there is a LOT of data entry, especially in xTRACT</a:t>
            </a:r>
          </a:p>
        </p:txBody>
      </p:sp>
      <p:sp>
        <p:nvSpPr>
          <p:cNvPr id="9" name="Rectangle 8"/>
          <p:cNvSpPr/>
          <p:nvPr/>
        </p:nvSpPr>
        <p:spPr>
          <a:xfrm>
            <a:off x="6965412" y="3076410"/>
            <a:ext cx="1610501" cy="1626769"/>
          </a:xfrm>
          <a:prstGeom prst="rect">
            <a:avLst/>
          </a:prstGeom>
          <a:blipFill>
            <a:blip r:embed="rId4" cstate="print">
              <a:extLst>
                <a:ext uri="{28A0092B-C50C-407E-A947-70E740481C1C}">
                  <a14:useLocalDpi xmlns:a14="http://schemas.microsoft.com/office/drawing/2010/main" val="0"/>
                </a:ext>
              </a:extLst>
            </a:blip>
            <a:srcRect/>
            <a:stretch>
              <a:fillRect l="-4000" r="-4000"/>
            </a:stretch>
          </a:blipFill>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10" name="Freeform 9"/>
          <p:cNvSpPr/>
          <p:nvPr/>
        </p:nvSpPr>
        <p:spPr>
          <a:xfrm>
            <a:off x="4979127" y="4971597"/>
            <a:ext cx="3596786" cy="1626769"/>
          </a:xfrm>
          <a:custGeom>
            <a:avLst/>
            <a:gdLst>
              <a:gd name="connsiteX0" fmla="*/ 0 w 3596786"/>
              <a:gd name="connsiteY0" fmla="*/ 0 h 1626769"/>
              <a:gd name="connsiteX1" fmla="*/ 3596786 w 3596786"/>
              <a:gd name="connsiteY1" fmla="*/ 0 h 1626769"/>
              <a:gd name="connsiteX2" fmla="*/ 3596786 w 3596786"/>
              <a:gd name="connsiteY2" fmla="*/ 1626769 h 1626769"/>
              <a:gd name="connsiteX3" fmla="*/ 0 w 3596786"/>
              <a:gd name="connsiteY3" fmla="*/ 1626769 h 1626769"/>
              <a:gd name="connsiteX4" fmla="*/ 0 w 3596786"/>
              <a:gd name="connsiteY4" fmla="*/ 0 h 1626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6786" h="1626769">
                <a:moveTo>
                  <a:pt x="0" y="0"/>
                </a:moveTo>
                <a:lnTo>
                  <a:pt x="3596786" y="0"/>
                </a:lnTo>
                <a:lnTo>
                  <a:pt x="3596786" y="1626769"/>
                </a:lnTo>
                <a:lnTo>
                  <a:pt x="0" y="1626769"/>
                </a:lnTo>
                <a:lnTo>
                  <a:pt x="0" y="0"/>
                </a:lnTo>
                <a:close/>
              </a:path>
            </a:pathLst>
          </a:cu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a:latin typeface="+mj-lt"/>
              </a:rPr>
              <a:t>Consider yourself a professional stalker!</a:t>
            </a:r>
          </a:p>
        </p:txBody>
      </p:sp>
      <p:sp>
        <p:nvSpPr>
          <p:cNvPr id="11" name="Rectangle 10"/>
          <p:cNvSpPr/>
          <p:nvPr/>
        </p:nvSpPr>
        <p:spPr>
          <a:xfrm>
            <a:off x="3207575" y="4971597"/>
            <a:ext cx="1610501" cy="1626769"/>
          </a:xfrm>
          <a:prstGeom prst="rect">
            <a:avLst/>
          </a:prstGeom>
          <a:blipFill dpi="0" rotWithShape="1">
            <a:blip r:embed="rId5">
              <a:extLst>
                <a:ext uri="{28A0092B-C50C-407E-A947-70E740481C1C}">
                  <a14:useLocalDpi xmlns:a14="http://schemas.microsoft.com/office/drawing/2010/main" val="0"/>
                </a:ext>
              </a:extLst>
            </a:blip>
            <a:srcRect/>
            <a:stretch>
              <a:fillRect l="-1100" t="-1000" r="-6000" b="-17000"/>
            </a:stretch>
          </a:blipFill>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1321510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5562"/>
            <a:ext cx="10972800" cy="958432"/>
          </a:xfrm>
        </p:spPr>
        <p:txBody>
          <a:bodyPr>
            <a:normAutofit/>
          </a:bodyPr>
          <a:lstStyle/>
          <a:p>
            <a:r>
              <a:rPr lang="en-US" sz="4400" dirty="0">
                <a:solidFill>
                  <a:schemeClr val="tx1"/>
                </a:solidFill>
                <a:latin typeface="+mj-lt"/>
              </a:rPr>
              <a:t>Final Thoughts on Table 8</a:t>
            </a:r>
          </a:p>
        </p:txBody>
      </p:sp>
      <p:sp>
        <p:nvSpPr>
          <p:cNvPr id="6" name="Freeform 5"/>
          <p:cNvSpPr/>
          <p:nvPr/>
        </p:nvSpPr>
        <p:spPr>
          <a:xfrm>
            <a:off x="614295" y="1283021"/>
            <a:ext cx="10977630" cy="1757700"/>
          </a:xfrm>
          <a:custGeom>
            <a:avLst/>
            <a:gdLst>
              <a:gd name="connsiteX0" fmla="*/ 0 w 10977630"/>
              <a:gd name="connsiteY0" fmla="*/ 0 h 1757700"/>
              <a:gd name="connsiteX1" fmla="*/ 10977630 w 10977630"/>
              <a:gd name="connsiteY1" fmla="*/ 0 h 1757700"/>
              <a:gd name="connsiteX2" fmla="*/ 10977630 w 10977630"/>
              <a:gd name="connsiteY2" fmla="*/ 1757700 h 1757700"/>
              <a:gd name="connsiteX3" fmla="*/ 0 w 10977630"/>
              <a:gd name="connsiteY3" fmla="*/ 1757700 h 1757700"/>
              <a:gd name="connsiteX4" fmla="*/ 0 w 10977630"/>
              <a:gd name="connsiteY4" fmla="*/ 0 h 1757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7630" h="1757700">
                <a:moveTo>
                  <a:pt x="0" y="0"/>
                </a:moveTo>
                <a:lnTo>
                  <a:pt x="10977630" y="0"/>
                </a:lnTo>
                <a:lnTo>
                  <a:pt x="10977630" y="1757700"/>
                </a:lnTo>
                <a:lnTo>
                  <a:pt x="0" y="1757700"/>
                </a:lnTo>
                <a:lnTo>
                  <a:pt x="0" y="0"/>
                </a:lnTo>
                <a:close/>
              </a:path>
            </a:pathLst>
          </a:cu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51986" tIns="187452" rIns="851986" bIns="227584" numCol="1" spcCol="1270" anchor="t" anchorCtr="0">
            <a:noAutofit/>
          </a:bodyPr>
          <a:lstStyle/>
          <a:p>
            <a:pPr marL="285750" lvl="1" indent="-285750" algn="l" defTabSz="1422400">
              <a:lnSpc>
                <a:spcPct val="90000"/>
              </a:lnSpc>
              <a:spcBef>
                <a:spcPct val="0"/>
              </a:spcBef>
              <a:spcAft>
                <a:spcPct val="15000"/>
              </a:spcAft>
              <a:buChar char="••"/>
            </a:pPr>
            <a:r>
              <a:rPr lang="en-US" sz="3200" kern="1200" dirty="0">
                <a:latin typeface="+mj-lt"/>
              </a:rPr>
              <a:t>Be proactive and begin collecting the relevant information at the </a:t>
            </a:r>
            <a:r>
              <a:rPr lang="en-US" sz="3200" i="1" kern="1200" dirty="0">
                <a:latin typeface="+mj-lt"/>
              </a:rPr>
              <a:t>beginning</a:t>
            </a:r>
            <a:r>
              <a:rPr lang="en-US" sz="3200" kern="1200" dirty="0">
                <a:latin typeface="+mj-lt"/>
              </a:rPr>
              <a:t> of the grant, so that it will be available in the future</a:t>
            </a:r>
          </a:p>
        </p:txBody>
      </p:sp>
      <p:sp>
        <p:nvSpPr>
          <p:cNvPr id="7" name="Freeform 6"/>
          <p:cNvSpPr/>
          <p:nvPr/>
        </p:nvSpPr>
        <p:spPr>
          <a:xfrm>
            <a:off x="1163176" y="1150181"/>
            <a:ext cx="7684341" cy="265680"/>
          </a:xfrm>
          <a:custGeom>
            <a:avLst/>
            <a:gdLst>
              <a:gd name="connsiteX0" fmla="*/ 0 w 7684341"/>
              <a:gd name="connsiteY0" fmla="*/ 44281 h 265680"/>
              <a:gd name="connsiteX1" fmla="*/ 44281 w 7684341"/>
              <a:gd name="connsiteY1" fmla="*/ 0 h 265680"/>
              <a:gd name="connsiteX2" fmla="*/ 7640060 w 7684341"/>
              <a:gd name="connsiteY2" fmla="*/ 0 h 265680"/>
              <a:gd name="connsiteX3" fmla="*/ 7684341 w 7684341"/>
              <a:gd name="connsiteY3" fmla="*/ 44281 h 265680"/>
              <a:gd name="connsiteX4" fmla="*/ 7684341 w 7684341"/>
              <a:gd name="connsiteY4" fmla="*/ 221399 h 265680"/>
              <a:gd name="connsiteX5" fmla="*/ 7640060 w 7684341"/>
              <a:gd name="connsiteY5" fmla="*/ 265680 h 265680"/>
              <a:gd name="connsiteX6" fmla="*/ 44281 w 7684341"/>
              <a:gd name="connsiteY6" fmla="*/ 265680 h 265680"/>
              <a:gd name="connsiteX7" fmla="*/ 0 w 7684341"/>
              <a:gd name="connsiteY7" fmla="*/ 221399 h 265680"/>
              <a:gd name="connsiteX8" fmla="*/ 0 w 7684341"/>
              <a:gd name="connsiteY8" fmla="*/ 44281 h 26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84341" h="265680">
                <a:moveTo>
                  <a:pt x="0" y="44281"/>
                </a:moveTo>
                <a:cubicBezTo>
                  <a:pt x="0" y="19825"/>
                  <a:pt x="19825" y="0"/>
                  <a:pt x="44281" y="0"/>
                </a:cubicBezTo>
                <a:lnTo>
                  <a:pt x="7640060" y="0"/>
                </a:lnTo>
                <a:cubicBezTo>
                  <a:pt x="7664516" y="0"/>
                  <a:pt x="7684341" y="19825"/>
                  <a:pt x="7684341" y="44281"/>
                </a:cubicBezTo>
                <a:lnTo>
                  <a:pt x="7684341" y="221399"/>
                </a:lnTo>
                <a:cubicBezTo>
                  <a:pt x="7684341" y="245855"/>
                  <a:pt x="7664516" y="265680"/>
                  <a:pt x="7640060" y="265680"/>
                </a:cubicBezTo>
                <a:lnTo>
                  <a:pt x="44281" y="265680"/>
                </a:lnTo>
                <a:cubicBezTo>
                  <a:pt x="19825" y="265680"/>
                  <a:pt x="0" y="245855"/>
                  <a:pt x="0" y="221399"/>
                </a:cubicBezTo>
                <a:lnTo>
                  <a:pt x="0" y="44281"/>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303419" tIns="12969" rIns="303419" bIns="12969" numCol="1" spcCol="1270" anchor="ctr" anchorCtr="0">
            <a:noAutofit/>
          </a:bodyPr>
          <a:lstStyle/>
          <a:p>
            <a:pPr lvl="0" algn="l" defTabSz="1422400">
              <a:lnSpc>
                <a:spcPct val="90000"/>
              </a:lnSpc>
              <a:spcBef>
                <a:spcPct val="0"/>
              </a:spcBef>
              <a:spcAft>
                <a:spcPct val="35000"/>
              </a:spcAft>
            </a:pPr>
            <a:endParaRPr lang="en-US" sz="3200" kern="1200" dirty="0">
              <a:latin typeface="+mj-lt"/>
            </a:endParaRPr>
          </a:p>
        </p:txBody>
      </p:sp>
      <p:sp>
        <p:nvSpPr>
          <p:cNvPr id="8" name="Freeform 7"/>
          <p:cNvSpPr/>
          <p:nvPr/>
        </p:nvSpPr>
        <p:spPr>
          <a:xfrm>
            <a:off x="614295" y="3222161"/>
            <a:ext cx="10977630" cy="1576259"/>
          </a:xfrm>
          <a:custGeom>
            <a:avLst/>
            <a:gdLst>
              <a:gd name="connsiteX0" fmla="*/ 0 w 10977630"/>
              <a:gd name="connsiteY0" fmla="*/ 0 h 1332450"/>
              <a:gd name="connsiteX1" fmla="*/ 10977630 w 10977630"/>
              <a:gd name="connsiteY1" fmla="*/ 0 h 1332450"/>
              <a:gd name="connsiteX2" fmla="*/ 10977630 w 10977630"/>
              <a:gd name="connsiteY2" fmla="*/ 1332450 h 1332450"/>
              <a:gd name="connsiteX3" fmla="*/ 0 w 10977630"/>
              <a:gd name="connsiteY3" fmla="*/ 1332450 h 1332450"/>
              <a:gd name="connsiteX4" fmla="*/ 0 w 10977630"/>
              <a:gd name="connsiteY4" fmla="*/ 0 h 133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7630" h="1332450">
                <a:moveTo>
                  <a:pt x="0" y="0"/>
                </a:moveTo>
                <a:lnTo>
                  <a:pt x="10977630" y="0"/>
                </a:lnTo>
                <a:lnTo>
                  <a:pt x="10977630" y="1332450"/>
                </a:lnTo>
                <a:lnTo>
                  <a:pt x="0" y="1332450"/>
                </a:lnTo>
                <a:lnTo>
                  <a:pt x="0" y="0"/>
                </a:lnTo>
                <a:close/>
              </a:path>
            </a:pathLst>
          </a:custGeom>
        </p:spPr>
        <p:style>
          <a:lnRef idx="2">
            <a:schemeClr val="accent5">
              <a:hueOff val="3005351"/>
              <a:satOff val="-13190"/>
              <a:lumOff val="3921"/>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51986" tIns="187452" rIns="851986" bIns="227584" numCol="1" spcCol="1270" anchor="t" anchorCtr="0">
            <a:noAutofit/>
          </a:bodyPr>
          <a:lstStyle/>
          <a:p>
            <a:pPr marL="285750" lvl="1" indent="-285750" defTabSz="1422400">
              <a:lnSpc>
                <a:spcPct val="90000"/>
              </a:lnSpc>
              <a:spcBef>
                <a:spcPct val="0"/>
              </a:spcBef>
              <a:spcAft>
                <a:spcPct val="15000"/>
              </a:spcAft>
              <a:buChar char="••"/>
            </a:pPr>
            <a:r>
              <a:rPr lang="en-US" sz="3200" kern="1200" dirty="0">
                <a:latin typeface="+mj-lt"/>
              </a:rPr>
              <a:t>Tracking former participants after program completion can be challenging.  </a:t>
            </a:r>
            <a:r>
              <a:rPr lang="en-US" sz="3200" dirty="0">
                <a:latin typeface="+mj-lt"/>
              </a:rPr>
              <a:t>Establish expectations at the time of appointment</a:t>
            </a:r>
            <a:endParaRPr lang="en-US" sz="3200" kern="1200" dirty="0">
              <a:latin typeface="+mj-lt"/>
            </a:endParaRPr>
          </a:p>
        </p:txBody>
      </p:sp>
      <p:sp>
        <p:nvSpPr>
          <p:cNvPr id="9" name="Freeform 8"/>
          <p:cNvSpPr/>
          <p:nvPr/>
        </p:nvSpPr>
        <p:spPr>
          <a:xfrm>
            <a:off x="1163176" y="3089321"/>
            <a:ext cx="7684341" cy="265680"/>
          </a:xfrm>
          <a:custGeom>
            <a:avLst/>
            <a:gdLst>
              <a:gd name="connsiteX0" fmla="*/ 0 w 7684341"/>
              <a:gd name="connsiteY0" fmla="*/ 44281 h 265680"/>
              <a:gd name="connsiteX1" fmla="*/ 44281 w 7684341"/>
              <a:gd name="connsiteY1" fmla="*/ 0 h 265680"/>
              <a:gd name="connsiteX2" fmla="*/ 7640060 w 7684341"/>
              <a:gd name="connsiteY2" fmla="*/ 0 h 265680"/>
              <a:gd name="connsiteX3" fmla="*/ 7684341 w 7684341"/>
              <a:gd name="connsiteY3" fmla="*/ 44281 h 265680"/>
              <a:gd name="connsiteX4" fmla="*/ 7684341 w 7684341"/>
              <a:gd name="connsiteY4" fmla="*/ 221399 h 265680"/>
              <a:gd name="connsiteX5" fmla="*/ 7640060 w 7684341"/>
              <a:gd name="connsiteY5" fmla="*/ 265680 h 265680"/>
              <a:gd name="connsiteX6" fmla="*/ 44281 w 7684341"/>
              <a:gd name="connsiteY6" fmla="*/ 265680 h 265680"/>
              <a:gd name="connsiteX7" fmla="*/ 0 w 7684341"/>
              <a:gd name="connsiteY7" fmla="*/ 221399 h 265680"/>
              <a:gd name="connsiteX8" fmla="*/ 0 w 7684341"/>
              <a:gd name="connsiteY8" fmla="*/ 44281 h 26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84341" h="265680">
                <a:moveTo>
                  <a:pt x="0" y="44281"/>
                </a:moveTo>
                <a:cubicBezTo>
                  <a:pt x="0" y="19825"/>
                  <a:pt x="19825" y="0"/>
                  <a:pt x="44281" y="0"/>
                </a:cubicBezTo>
                <a:lnTo>
                  <a:pt x="7640060" y="0"/>
                </a:lnTo>
                <a:cubicBezTo>
                  <a:pt x="7664516" y="0"/>
                  <a:pt x="7684341" y="19825"/>
                  <a:pt x="7684341" y="44281"/>
                </a:cubicBezTo>
                <a:lnTo>
                  <a:pt x="7684341" y="221399"/>
                </a:lnTo>
                <a:cubicBezTo>
                  <a:pt x="7684341" y="245855"/>
                  <a:pt x="7664516" y="265680"/>
                  <a:pt x="7640060" y="265680"/>
                </a:cubicBezTo>
                <a:lnTo>
                  <a:pt x="44281" y="265680"/>
                </a:lnTo>
                <a:cubicBezTo>
                  <a:pt x="19825" y="265680"/>
                  <a:pt x="0" y="245855"/>
                  <a:pt x="0" y="221399"/>
                </a:cubicBezTo>
                <a:lnTo>
                  <a:pt x="0" y="44281"/>
                </a:lnTo>
                <a:close/>
              </a:path>
            </a:pathLst>
          </a:custGeom>
        </p:spPr>
        <p:style>
          <a:lnRef idx="2">
            <a:schemeClr val="lt1">
              <a:hueOff val="0"/>
              <a:satOff val="0"/>
              <a:lumOff val="0"/>
              <a:alphaOff val="0"/>
            </a:schemeClr>
          </a:lnRef>
          <a:fillRef idx="1">
            <a:schemeClr val="accent5">
              <a:hueOff val="3005351"/>
              <a:satOff val="-13190"/>
              <a:lumOff val="3921"/>
              <a:alphaOff val="0"/>
            </a:schemeClr>
          </a:fillRef>
          <a:effectRef idx="0">
            <a:schemeClr val="accent5">
              <a:hueOff val="3005351"/>
              <a:satOff val="-13190"/>
              <a:lumOff val="3921"/>
              <a:alphaOff val="0"/>
            </a:schemeClr>
          </a:effectRef>
          <a:fontRef idx="minor">
            <a:schemeClr val="lt1"/>
          </a:fontRef>
        </p:style>
        <p:txBody>
          <a:bodyPr spcFirstLastPara="0" vert="horz" wrap="square" lIns="303419" tIns="12969" rIns="303419" bIns="12969" numCol="1" spcCol="1270" anchor="ctr" anchorCtr="0">
            <a:noAutofit/>
          </a:bodyPr>
          <a:lstStyle/>
          <a:p>
            <a:pPr lvl="0" algn="l" defTabSz="1422400">
              <a:lnSpc>
                <a:spcPct val="90000"/>
              </a:lnSpc>
              <a:spcBef>
                <a:spcPct val="0"/>
              </a:spcBef>
              <a:spcAft>
                <a:spcPct val="35000"/>
              </a:spcAft>
            </a:pPr>
            <a:endParaRPr lang="en-US" sz="3200" kern="1200" dirty="0">
              <a:latin typeface="+mj-lt"/>
            </a:endParaRPr>
          </a:p>
        </p:txBody>
      </p:sp>
      <p:sp>
        <p:nvSpPr>
          <p:cNvPr id="10" name="Freeform 9"/>
          <p:cNvSpPr/>
          <p:nvPr/>
        </p:nvSpPr>
        <p:spPr>
          <a:xfrm>
            <a:off x="594137" y="4968549"/>
            <a:ext cx="10977630" cy="1757700"/>
          </a:xfrm>
          <a:custGeom>
            <a:avLst/>
            <a:gdLst>
              <a:gd name="connsiteX0" fmla="*/ 0 w 10977630"/>
              <a:gd name="connsiteY0" fmla="*/ 0 h 1757700"/>
              <a:gd name="connsiteX1" fmla="*/ 10977630 w 10977630"/>
              <a:gd name="connsiteY1" fmla="*/ 0 h 1757700"/>
              <a:gd name="connsiteX2" fmla="*/ 10977630 w 10977630"/>
              <a:gd name="connsiteY2" fmla="*/ 1757700 h 1757700"/>
              <a:gd name="connsiteX3" fmla="*/ 0 w 10977630"/>
              <a:gd name="connsiteY3" fmla="*/ 1757700 h 1757700"/>
              <a:gd name="connsiteX4" fmla="*/ 0 w 10977630"/>
              <a:gd name="connsiteY4" fmla="*/ 0 h 1757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7630" h="1757700">
                <a:moveTo>
                  <a:pt x="0" y="0"/>
                </a:moveTo>
                <a:lnTo>
                  <a:pt x="10977630" y="0"/>
                </a:lnTo>
                <a:lnTo>
                  <a:pt x="10977630" y="1757700"/>
                </a:lnTo>
                <a:lnTo>
                  <a:pt x="0" y="1757700"/>
                </a:lnTo>
                <a:lnTo>
                  <a:pt x="0" y="0"/>
                </a:lnTo>
                <a:close/>
              </a:path>
            </a:pathLst>
          </a:custGeom>
        </p:spPr>
        <p:style>
          <a:lnRef idx="2">
            <a:schemeClr val="accent5">
              <a:hueOff val="6010703"/>
              <a:satOff val="-26380"/>
              <a:lumOff val="784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51986" tIns="187452" rIns="851986" bIns="227584" numCol="1" spcCol="1270" anchor="t" anchorCtr="0">
            <a:noAutofit/>
          </a:bodyPr>
          <a:lstStyle/>
          <a:p>
            <a:pPr marL="285750" lvl="1" indent="-285750" algn="l" defTabSz="1422400">
              <a:lnSpc>
                <a:spcPct val="90000"/>
              </a:lnSpc>
              <a:spcBef>
                <a:spcPct val="0"/>
              </a:spcBef>
              <a:spcAft>
                <a:spcPct val="15000"/>
              </a:spcAft>
              <a:buChar char="••"/>
            </a:pPr>
            <a:r>
              <a:rPr lang="en-US" sz="3200" kern="1200" dirty="0">
                <a:latin typeface="+mj-lt"/>
              </a:rPr>
              <a:t>These records are essential for creation of annual progress reports (RPPR’s) and a future renewal application</a:t>
            </a:r>
          </a:p>
        </p:txBody>
      </p:sp>
      <p:sp>
        <p:nvSpPr>
          <p:cNvPr id="11" name="Freeform 10"/>
          <p:cNvSpPr/>
          <p:nvPr/>
        </p:nvSpPr>
        <p:spPr>
          <a:xfrm>
            <a:off x="1143018" y="4835709"/>
            <a:ext cx="7684341" cy="265680"/>
          </a:xfrm>
          <a:custGeom>
            <a:avLst/>
            <a:gdLst>
              <a:gd name="connsiteX0" fmla="*/ 0 w 7684341"/>
              <a:gd name="connsiteY0" fmla="*/ 44281 h 265680"/>
              <a:gd name="connsiteX1" fmla="*/ 44281 w 7684341"/>
              <a:gd name="connsiteY1" fmla="*/ 0 h 265680"/>
              <a:gd name="connsiteX2" fmla="*/ 7640060 w 7684341"/>
              <a:gd name="connsiteY2" fmla="*/ 0 h 265680"/>
              <a:gd name="connsiteX3" fmla="*/ 7684341 w 7684341"/>
              <a:gd name="connsiteY3" fmla="*/ 44281 h 265680"/>
              <a:gd name="connsiteX4" fmla="*/ 7684341 w 7684341"/>
              <a:gd name="connsiteY4" fmla="*/ 221399 h 265680"/>
              <a:gd name="connsiteX5" fmla="*/ 7640060 w 7684341"/>
              <a:gd name="connsiteY5" fmla="*/ 265680 h 265680"/>
              <a:gd name="connsiteX6" fmla="*/ 44281 w 7684341"/>
              <a:gd name="connsiteY6" fmla="*/ 265680 h 265680"/>
              <a:gd name="connsiteX7" fmla="*/ 0 w 7684341"/>
              <a:gd name="connsiteY7" fmla="*/ 221399 h 265680"/>
              <a:gd name="connsiteX8" fmla="*/ 0 w 7684341"/>
              <a:gd name="connsiteY8" fmla="*/ 44281 h 26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84341" h="265680">
                <a:moveTo>
                  <a:pt x="0" y="44281"/>
                </a:moveTo>
                <a:cubicBezTo>
                  <a:pt x="0" y="19825"/>
                  <a:pt x="19825" y="0"/>
                  <a:pt x="44281" y="0"/>
                </a:cubicBezTo>
                <a:lnTo>
                  <a:pt x="7640060" y="0"/>
                </a:lnTo>
                <a:cubicBezTo>
                  <a:pt x="7664516" y="0"/>
                  <a:pt x="7684341" y="19825"/>
                  <a:pt x="7684341" y="44281"/>
                </a:cubicBezTo>
                <a:lnTo>
                  <a:pt x="7684341" y="221399"/>
                </a:lnTo>
                <a:cubicBezTo>
                  <a:pt x="7684341" y="245855"/>
                  <a:pt x="7664516" y="265680"/>
                  <a:pt x="7640060" y="265680"/>
                </a:cubicBezTo>
                <a:lnTo>
                  <a:pt x="44281" y="265680"/>
                </a:lnTo>
                <a:cubicBezTo>
                  <a:pt x="19825" y="265680"/>
                  <a:pt x="0" y="245855"/>
                  <a:pt x="0" y="221399"/>
                </a:cubicBezTo>
                <a:lnTo>
                  <a:pt x="0" y="44281"/>
                </a:lnTo>
                <a:close/>
              </a:path>
            </a:pathLst>
          </a:custGeom>
        </p:spPr>
        <p:style>
          <a:lnRef idx="2">
            <a:schemeClr val="lt1">
              <a:hueOff val="0"/>
              <a:satOff val="0"/>
              <a:lumOff val="0"/>
              <a:alphaOff val="0"/>
            </a:schemeClr>
          </a:lnRef>
          <a:fillRef idx="1">
            <a:schemeClr val="accent5">
              <a:hueOff val="6010703"/>
              <a:satOff val="-26380"/>
              <a:lumOff val="7843"/>
              <a:alphaOff val="0"/>
            </a:schemeClr>
          </a:fillRef>
          <a:effectRef idx="0">
            <a:schemeClr val="accent5">
              <a:hueOff val="6010703"/>
              <a:satOff val="-26380"/>
              <a:lumOff val="7843"/>
              <a:alphaOff val="0"/>
            </a:schemeClr>
          </a:effectRef>
          <a:fontRef idx="minor">
            <a:schemeClr val="lt1"/>
          </a:fontRef>
        </p:style>
        <p:txBody>
          <a:bodyPr spcFirstLastPara="0" vert="horz" wrap="square" lIns="303419" tIns="12969" rIns="303419" bIns="12969" numCol="1" spcCol="1270" anchor="ctr" anchorCtr="0">
            <a:noAutofit/>
          </a:bodyPr>
          <a:lstStyle/>
          <a:p>
            <a:pPr lvl="0" algn="l" defTabSz="1422400">
              <a:lnSpc>
                <a:spcPct val="90000"/>
              </a:lnSpc>
              <a:spcBef>
                <a:spcPct val="0"/>
              </a:spcBef>
              <a:spcAft>
                <a:spcPct val="35000"/>
              </a:spcAft>
            </a:pPr>
            <a:endParaRPr lang="en-US" sz="3200" kern="1200" dirty="0">
              <a:latin typeface="+mj-lt"/>
            </a:endParaRPr>
          </a:p>
        </p:txBody>
      </p:sp>
    </p:spTree>
    <p:extLst>
      <p:ext uri="{BB962C8B-B14F-4D97-AF65-F5344CB8AC3E}">
        <p14:creationId xmlns:p14="http://schemas.microsoft.com/office/powerpoint/2010/main" val="409261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5000" y="0"/>
            <a:ext cx="10515600" cy="1325563"/>
          </a:xfrm>
        </p:spPr>
        <p:txBody>
          <a:bodyPr/>
          <a:lstStyle/>
          <a:p>
            <a:r>
              <a:rPr lang="en-US" dirty="0">
                <a:solidFill>
                  <a:schemeClr val="tx1"/>
                </a:solidFill>
                <a:latin typeface="+mj-lt"/>
              </a:rPr>
              <a:t>Finalizing the Data Tables</a:t>
            </a:r>
          </a:p>
        </p:txBody>
      </p:sp>
      <p:sp>
        <p:nvSpPr>
          <p:cNvPr id="3" name="Content Placeholder 2"/>
          <p:cNvSpPr>
            <a:spLocks noGrp="1"/>
          </p:cNvSpPr>
          <p:nvPr>
            <p:ph idx="1"/>
          </p:nvPr>
        </p:nvSpPr>
        <p:spPr>
          <a:xfrm>
            <a:off x="635000" y="1224015"/>
            <a:ext cx="11038840" cy="5296536"/>
          </a:xfrm>
        </p:spPr>
        <p:txBody>
          <a:bodyPr>
            <a:normAutofit/>
          </a:bodyPr>
          <a:lstStyle/>
          <a:p>
            <a:r>
              <a:rPr lang="en-US" sz="3200" dirty="0">
                <a:solidFill>
                  <a:schemeClr val="tx1"/>
                </a:solidFill>
                <a:latin typeface="+mj-lt"/>
              </a:rPr>
              <a:t>Provide as much data as </a:t>
            </a:r>
            <a:r>
              <a:rPr lang="en-US" sz="3200" dirty="0">
                <a:solidFill>
                  <a:srgbClr val="FFFF00"/>
                </a:solidFill>
                <a:latin typeface="+mj-lt"/>
              </a:rPr>
              <a:t>reasonably</a:t>
            </a:r>
            <a:r>
              <a:rPr lang="en-US" sz="3200" dirty="0">
                <a:solidFill>
                  <a:schemeClr val="tx1"/>
                </a:solidFill>
                <a:latin typeface="+mj-lt"/>
              </a:rPr>
              <a:t> possible.  Exercise</a:t>
            </a:r>
            <a:r>
              <a:rPr lang="en-US" sz="3200" dirty="0">
                <a:solidFill>
                  <a:srgbClr val="FFFF00"/>
                </a:solidFill>
                <a:latin typeface="+mj-lt"/>
              </a:rPr>
              <a:t> due diligence</a:t>
            </a:r>
            <a:r>
              <a:rPr lang="en-US" sz="3200" dirty="0">
                <a:solidFill>
                  <a:schemeClr val="tx1"/>
                </a:solidFill>
                <a:latin typeface="+mj-lt"/>
              </a:rPr>
              <a:t> in collecting and verifying data</a:t>
            </a:r>
          </a:p>
          <a:p>
            <a:pPr marL="0" indent="0">
              <a:buNone/>
            </a:pPr>
            <a:endParaRPr lang="en-US" sz="3200" dirty="0">
              <a:solidFill>
                <a:schemeClr val="tx1"/>
              </a:solidFill>
              <a:latin typeface="+mj-lt"/>
            </a:endParaRPr>
          </a:p>
          <a:p>
            <a:r>
              <a:rPr lang="en-US" sz="3200" dirty="0">
                <a:solidFill>
                  <a:schemeClr val="tx1"/>
                </a:solidFill>
                <a:latin typeface="+mj-lt"/>
              </a:rPr>
              <a:t>Start </a:t>
            </a:r>
            <a:r>
              <a:rPr lang="en-US" sz="3200" dirty="0">
                <a:solidFill>
                  <a:srgbClr val="FFFF00"/>
                </a:solidFill>
                <a:latin typeface="+mj-lt"/>
              </a:rPr>
              <a:t>early</a:t>
            </a:r>
            <a:r>
              <a:rPr lang="en-US" sz="3200" dirty="0">
                <a:solidFill>
                  <a:schemeClr val="tx1"/>
                </a:solidFill>
                <a:latin typeface="+mj-lt"/>
              </a:rPr>
              <a:t> with your tables there is a LOT of data entry, especially in xTRACT</a:t>
            </a:r>
          </a:p>
          <a:p>
            <a:pPr marL="0" indent="0">
              <a:buNone/>
            </a:pPr>
            <a:endParaRPr lang="en-US" sz="3200" dirty="0">
              <a:solidFill>
                <a:schemeClr val="tx1"/>
              </a:solidFill>
              <a:latin typeface="+mj-lt"/>
            </a:endParaRPr>
          </a:p>
          <a:p>
            <a:r>
              <a:rPr lang="en-US" sz="3200" dirty="0">
                <a:solidFill>
                  <a:schemeClr val="tx1"/>
                </a:solidFill>
                <a:latin typeface="+mj-lt"/>
              </a:rPr>
              <a:t>Begin collecting the relevant information at the </a:t>
            </a:r>
            <a:r>
              <a:rPr lang="en-US" sz="3200" dirty="0">
                <a:solidFill>
                  <a:srgbClr val="FFFF00"/>
                </a:solidFill>
                <a:latin typeface="+mj-lt"/>
              </a:rPr>
              <a:t>beginning</a:t>
            </a:r>
            <a:r>
              <a:rPr lang="en-US" sz="3200" dirty="0">
                <a:solidFill>
                  <a:schemeClr val="tx1"/>
                </a:solidFill>
                <a:latin typeface="+mj-lt"/>
              </a:rPr>
              <a:t> of the grant, so that it will be available in the future</a:t>
            </a:r>
          </a:p>
        </p:txBody>
      </p:sp>
    </p:spTree>
    <p:extLst>
      <p:ext uri="{BB962C8B-B14F-4D97-AF65-F5344CB8AC3E}">
        <p14:creationId xmlns:p14="http://schemas.microsoft.com/office/powerpoint/2010/main" val="3594290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23AC064-BC96-4F32-8AE1-B2FD387548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2" name="Title 1"/>
          <p:cNvSpPr>
            <a:spLocks noGrp="1"/>
          </p:cNvSpPr>
          <p:nvPr>
            <p:ph type="title"/>
          </p:nvPr>
        </p:nvSpPr>
        <p:spPr>
          <a:xfrm>
            <a:off x="526073" y="466578"/>
            <a:ext cx="11139854" cy="930447"/>
          </a:xfrm>
        </p:spPr>
        <p:txBody>
          <a:bodyPr vert="horz" lIns="91440" tIns="45720" rIns="91440" bIns="45720" rtlCol="0" anchor="b">
            <a:normAutofit/>
          </a:bodyPr>
          <a:lstStyle/>
          <a:p>
            <a:pPr algn="ctr"/>
            <a:r>
              <a:rPr lang="en-US" kern="1200" dirty="0">
                <a:solidFill>
                  <a:srgbClr val="FFFFFF"/>
                </a:solidFill>
                <a:latin typeface="+mj-lt"/>
                <a:ea typeface="+mj-ea"/>
                <a:cs typeface="+mj-cs"/>
              </a:rPr>
              <a:t>Data Tables - Website</a:t>
            </a:r>
          </a:p>
        </p:txBody>
      </p:sp>
      <p:cxnSp>
        <p:nvCxnSpPr>
          <p:cNvPr id="13" name="Straight Connector 12">
            <a:extLst>
              <a:ext uri="{FF2B5EF4-FFF2-40B4-BE49-F238E27FC236}">
                <a16:creationId xmlns:a16="http://schemas.microsoft.com/office/drawing/2014/main" id="{7E7C77BC-7138-40B1-A15B-20F57A49462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8719B2CC-9E35-4692-AA08-7D8F70BC0728}"/>
              </a:ext>
            </a:extLst>
          </p:cNvPr>
          <p:cNvPicPr>
            <a:picLocks noChangeAspect="1"/>
          </p:cNvPicPr>
          <p:nvPr/>
        </p:nvPicPr>
        <p:blipFill>
          <a:blip r:embed="rId3"/>
          <a:stretch>
            <a:fillRect/>
          </a:stretch>
        </p:blipFill>
        <p:spPr>
          <a:xfrm>
            <a:off x="2258984" y="1520117"/>
            <a:ext cx="7723216" cy="4653237"/>
          </a:xfrm>
          <a:prstGeom prst="rect">
            <a:avLst/>
          </a:prstGeom>
        </p:spPr>
      </p:pic>
      <p:sp>
        <p:nvSpPr>
          <p:cNvPr id="15" name="Content Placeholder 2">
            <a:extLst>
              <a:ext uri="{FF2B5EF4-FFF2-40B4-BE49-F238E27FC236}">
                <a16:creationId xmlns:a16="http://schemas.microsoft.com/office/drawing/2014/main" id="{6D4F98E5-9B72-4830-97C0-FF7855302F6C}"/>
              </a:ext>
            </a:extLst>
          </p:cNvPr>
          <p:cNvSpPr>
            <a:spLocks noGrp="1"/>
          </p:cNvSpPr>
          <p:nvPr>
            <p:ph idx="1"/>
          </p:nvPr>
        </p:nvSpPr>
        <p:spPr>
          <a:xfrm>
            <a:off x="2258984" y="6323288"/>
            <a:ext cx="7586853" cy="341614"/>
          </a:xfrm>
        </p:spPr>
        <p:txBody>
          <a:bodyPr>
            <a:normAutofit/>
          </a:bodyPr>
          <a:lstStyle/>
          <a:p>
            <a:pPr marL="0" indent="0">
              <a:buNone/>
            </a:pPr>
            <a:r>
              <a:rPr lang="en-US" sz="1800" u="sng" dirty="0">
                <a:solidFill>
                  <a:schemeClr val="tx1"/>
                </a:solidFill>
                <a:latin typeface="+mj-lt"/>
              </a:rPr>
              <a:t>http://grants.nih.gov/grants/funding/datatables/datatables_intro.pdf</a:t>
            </a:r>
          </a:p>
        </p:txBody>
      </p:sp>
      <p:sp>
        <p:nvSpPr>
          <p:cNvPr id="7" name="TextBox 6"/>
          <p:cNvSpPr txBox="1"/>
          <p:nvPr/>
        </p:nvSpPr>
        <p:spPr>
          <a:xfrm>
            <a:off x="6084816" y="3369681"/>
            <a:ext cx="3897384" cy="830997"/>
          </a:xfrm>
          <a:prstGeom prst="rect">
            <a:avLst/>
          </a:prstGeom>
          <a:noFill/>
        </p:spPr>
        <p:txBody>
          <a:bodyPr wrap="square" rtlCol="0">
            <a:spAutoFit/>
          </a:bodyPr>
          <a:lstStyle/>
          <a:p>
            <a:r>
              <a:rPr lang="en-US" sz="2400" dirty="0">
                <a:solidFill>
                  <a:srgbClr val="FF0000"/>
                </a:solidFill>
                <a:latin typeface="Calibri Light" panose="020F0302020204030204" pitchFamily="34" charset="0"/>
              </a:rPr>
              <a:t>Use your active directory (AD) credentials to log in</a:t>
            </a:r>
          </a:p>
        </p:txBody>
      </p:sp>
    </p:spTree>
    <p:extLst>
      <p:ext uri="{BB962C8B-B14F-4D97-AF65-F5344CB8AC3E}">
        <p14:creationId xmlns:p14="http://schemas.microsoft.com/office/powerpoint/2010/main" val="35985729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079546"/>
            <a:ext cx="10515600" cy="2698909"/>
          </a:xfrm>
        </p:spPr>
        <p:txBody>
          <a:bodyPr>
            <a:normAutofit lnSpcReduction="10000"/>
          </a:bodyPr>
          <a:lstStyle/>
          <a:p>
            <a:pPr marL="0" indent="0" algn="ctr">
              <a:buNone/>
            </a:pPr>
            <a:r>
              <a:rPr lang="en-US" sz="9600" dirty="0">
                <a:solidFill>
                  <a:schemeClr val="tx1"/>
                </a:solidFill>
              </a:rPr>
              <a:t>Training Grant </a:t>
            </a:r>
          </a:p>
          <a:p>
            <a:pPr marL="0" indent="0" algn="ctr">
              <a:buNone/>
            </a:pPr>
            <a:r>
              <a:rPr lang="en-US" sz="9600" dirty="0">
                <a:solidFill>
                  <a:schemeClr val="tx1"/>
                </a:solidFill>
              </a:rPr>
              <a:t>Roles</a:t>
            </a:r>
          </a:p>
        </p:txBody>
      </p:sp>
    </p:spTree>
    <p:extLst>
      <p:ext uri="{BB962C8B-B14F-4D97-AF65-F5344CB8AC3E}">
        <p14:creationId xmlns:p14="http://schemas.microsoft.com/office/powerpoint/2010/main" val="124344192"/>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327356" y="1512017"/>
            <a:ext cx="9409624" cy="5217418"/>
          </a:xfrm>
          <a:prstGeom prst="rect">
            <a:avLst/>
          </a:prstGeom>
        </p:spPr>
      </p:pic>
      <p:sp>
        <p:nvSpPr>
          <p:cNvPr id="12" name="Rectangle 7">
            <a:extLst>
              <a:ext uri="{FF2B5EF4-FFF2-40B4-BE49-F238E27FC236}">
                <a16:creationId xmlns:a16="http://schemas.microsoft.com/office/drawing/2014/main" id="{A4AC5506-6312-4701-8D3C-40187889A9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 name="Title 1"/>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kern="1200" dirty="0">
                <a:latin typeface="+mj-lt"/>
                <a:ea typeface="+mj-ea"/>
                <a:cs typeface="+mj-cs"/>
              </a:rPr>
              <a:t>Data Tables –Tips</a:t>
            </a:r>
          </a:p>
        </p:txBody>
      </p:sp>
      <p:cxnSp>
        <p:nvCxnSpPr>
          <p:cNvPr id="9" name="Straight Arrow Connector 8">
            <a:extLst>
              <a:ext uri="{FF2B5EF4-FFF2-40B4-BE49-F238E27FC236}">
                <a16:creationId xmlns:a16="http://schemas.microsoft.com/office/drawing/2014/main" id="{DB19559F-43B7-465F-8929-CF0197EF7EA8}"/>
              </a:ext>
            </a:extLst>
          </p:cNvPr>
          <p:cNvCxnSpPr/>
          <p:nvPr/>
        </p:nvCxnSpPr>
        <p:spPr>
          <a:xfrm flipH="1">
            <a:off x="4625203" y="1610560"/>
            <a:ext cx="876300" cy="9524"/>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70396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4AC5506-6312-4701-8D3C-40187889A9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 name="Title 1"/>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kern="1200" dirty="0">
                <a:latin typeface="+mj-lt"/>
                <a:ea typeface="+mj-ea"/>
                <a:cs typeface="+mj-cs"/>
              </a:rPr>
              <a:t>Data Tables –Tips</a:t>
            </a:r>
          </a:p>
        </p:txBody>
      </p:sp>
      <p:pic>
        <p:nvPicPr>
          <p:cNvPr id="7" name="Picture 6"/>
          <p:cNvPicPr>
            <a:picLocks noChangeAspect="1"/>
          </p:cNvPicPr>
          <p:nvPr/>
        </p:nvPicPr>
        <p:blipFill>
          <a:blip r:embed="rId3"/>
          <a:stretch>
            <a:fillRect/>
          </a:stretch>
        </p:blipFill>
        <p:spPr>
          <a:xfrm>
            <a:off x="1836689" y="1522827"/>
            <a:ext cx="8650610" cy="5233619"/>
          </a:xfrm>
          <a:prstGeom prst="rect">
            <a:avLst/>
          </a:prstGeom>
        </p:spPr>
      </p:pic>
      <p:cxnSp>
        <p:nvCxnSpPr>
          <p:cNvPr id="9" name="Straight Arrow Connector 8">
            <a:extLst>
              <a:ext uri="{FF2B5EF4-FFF2-40B4-BE49-F238E27FC236}">
                <a16:creationId xmlns:a16="http://schemas.microsoft.com/office/drawing/2014/main" id="{D7BF88B3-CBD8-42DD-95ED-7A06B2DF2270}"/>
              </a:ext>
            </a:extLst>
          </p:cNvPr>
          <p:cNvCxnSpPr/>
          <p:nvPr/>
        </p:nvCxnSpPr>
        <p:spPr>
          <a:xfrm flipH="1">
            <a:off x="3521616" y="3510459"/>
            <a:ext cx="876300" cy="9524"/>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C24D7728-B03B-47E8-8048-BFF03346F7D7}"/>
              </a:ext>
            </a:extLst>
          </p:cNvPr>
          <p:cNvCxnSpPr/>
          <p:nvPr/>
        </p:nvCxnSpPr>
        <p:spPr>
          <a:xfrm flipH="1">
            <a:off x="3521616" y="4814567"/>
            <a:ext cx="876300" cy="9524"/>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3470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94360" y="19685"/>
            <a:ext cx="10515600" cy="1325563"/>
          </a:xfrm>
        </p:spPr>
        <p:txBody>
          <a:bodyPr>
            <a:normAutofit/>
          </a:bodyPr>
          <a:lstStyle/>
          <a:p>
            <a:r>
              <a:rPr lang="en-US" dirty="0">
                <a:solidFill>
                  <a:schemeClr val="tx1"/>
                </a:solidFill>
                <a:latin typeface="+mj-lt"/>
              </a:rPr>
              <a:t>Data Tables:  </a:t>
            </a:r>
            <a:r>
              <a:rPr lang="en-US" dirty="0" smtClean="0">
                <a:solidFill>
                  <a:schemeClr val="tx1"/>
                </a:solidFill>
                <a:latin typeface="+mj-lt"/>
              </a:rPr>
              <a:t>New FORMS-F</a:t>
            </a:r>
            <a:endParaRPr lang="en-US" dirty="0">
              <a:solidFill>
                <a:schemeClr val="tx1"/>
              </a:solidFill>
              <a:latin typeface="+mj-lt"/>
            </a:endParaRPr>
          </a:p>
        </p:txBody>
      </p:sp>
      <p:sp>
        <p:nvSpPr>
          <p:cNvPr id="3" name="Content Placeholder 2"/>
          <p:cNvSpPr>
            <a:spLocks noGrp="1"/>
          </p:cNvSpPr>
          <p:nvPr>
            <p:ph idx="1"/>
          </p:nvPr>
        </p:nvSpPr>
        <p:spPr>
          <a:xfrm>
            <a:off x="581746" y="5855985"/>
            <a:ext cx="11417954" cy="909322"/>
          </a:xfrm>
        </p:spPr>
        <p:txBody>
          <a:bodyPr>
            <a:normAutofit/>
          </a:bodyPr>
          <a:lstStyle/>
          <a:p>
            <a:pPr marL="0" indent="0">
              <a:buNone/>
            </a:pPr>
            <a:r>
              <a:rPr lang="en-US" sz="2000" dirty="0">
                <a:solidFill>
                  <a:schemeClr val="tx1"/>
                </a:solidFill>
                <a:latin typeface="+mj-lt"/>
              </a:rPr>
              <a:t>NIH Introduction to Data Tables</a:t>
            </a:r>
          </a:p>
          <a:p>
            <a:pPr marL="0" indent="0">
              <a:buNone/>
            </a:pPr>
            <a:r>
              <a:rPr lang="en-US" sz="2000" u="sng" dirty="0">
                <a:solidFill>
                  <a:schemeClr val="tx1"/>
                </a:solidFill>
                <a:latin typeface="+mj-lt"/>
              </a:rPr>
              <a:t>http://grants.nih.gov/grants/funding/datatables/datatables_intro.pdf</a:t>
            </a:r>
          </a:p>
        </p:txBody>
      </p:sp>
      <p:pic>
        <p:nvPicPr>
          <p:cNvPr id="5" name="Picture 4"/>
          <p:cNvPicPr>
            <a:picLocks noChangeAspect="1"/>
          </p:cNvPicPr>
          <p:nvPr/>
        </p:nvPicPr>
        <p:blipFill>
          <a:blip r:embed="rId3"/>
          <a:stretch>
            <a:fillRect/>
          </a:stretch>
        </p:blipFill>
        <p:spPr>
          <a:xfrm>
            <a:off x="665018" y="969626"/>
            <a:ext cx="7614458" cy="4886359"/>
          </a:xfrm>
          <a:prstGeom prst="rect">
            <a:avLst/>
          </a:prstGeom>
        </p:spPr>
      </p:pic>
    </p:spTree>
    <p:extLst>
      <p:ext uri="{BB962C8B-B14F-4D97-AF65-F5344CB8AC3E}">
        <p14:creationId xmlns:p14="http://schemas.microsoft.com/office/powerpoint/2010/main" val="2814436836"/>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46C2E80F-49A6-4372-B103-219D417A5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8861E36-C721-460B-8B6F-C8FA5EF670F3}"/>
              </a:ext>
            </a:extLst>
          </p:cNvPr>
          <p:cNvSpPr>
            <a:spLocks noGrp="1"/>
          </p:cNvSpPr>
          <p:nvPr>
            <p:ph type="title"/>
          </p:nvPr>
        </p:nvSpPr>
        <p:spPr>
          <a:xfrm>
            <a:off x="863029" y="1012004"/>
            <a:ext cx="3416158" cy="4795408"/>
          </a:xfrm>
        </p:spPr>
        <p:txBody>
          <a:bodyPr>
            <a:normAutofit/>
          </a:bodyPr>
          <a:lstStyle/>
          <a:p>
            <a:r>
              <a:rPr lang="en-US" dirty="0">
                <a:solidFill>
                  <a:srgbClr val="FFFFFF"/>
                </a:solidFill>
              </a:rPr>
              <a:t>Important Points to </a:t>
            </a:r>
            <a:r>
              <a:rPr lang="en-US" dirty="0" smtClean="0">
                <a:solidFill>
                  <a:srgbClr val="FFFFFF"/>
                </a:solidFill>
              </a:rPr>
              <a:t>Remember</a:t>
            </a:r>
            <a:br>
              <a:rPr lang="en-US" dirty="0" smtClean="0">
                <a:solidFill>
                  <a:srgbClr val="FFFFFF"/>
                </a:solidFill>
              </a:rPr>
            </a:br>
            <a:r>
              <a:rPr lang="en-US" dirty="0" smtClean="0">
                <a:solidFill>
                  <a:srgbClr val="FFFFFF"/>
                </a:solidFill>
              </a:rPr>
              <a:t>for </a:t>
            </a:r>
            <a:r>
              <a:rPr lang="en-US" i="1" u="sng" dirty="0" smtClean="0">
                <a:solidFill>
                  <a:srgbClr val="FFFFFF"/>
                </a:solidFill>
              </a:rPr>
              <a:t>all</a:t>
            </a:r>
            <a:r>
              <a:rPr lang="en-US" dirty="0" smtClean="0">
                <a:solidFill>
                  <a:srgbClr val="FFFFFF"/>
                </a:solidFill>
              </a:rPr>
              <a:t> Data Tables</a:t>
            </a:r>
            <a:endParaRPr lang="en-US" dirty="0">
              <a:solidFill>
                <a:srgbClr val="FFFFFF"/>
              </a:solidFill>
            </a:endParaRPr>
          </a:p>
        </p:txBody>
      </p:sp>
      <p:sp>
        <p:nvSpPr>
          <p:cNvPr id="4" name="Slide Number Placeholder 3">
            <a:extLst>
              <a:ext uri="{FF2B5EF4-FFF2-40B4-BE49-F238E27FC236}">
                <a16:creationId xmlns:a16="http://schemas.microsoft.com/office/drawing/2014/main" id="{55C78227-DE9C-4769-BC46-EF0CFBD60264}"/>
              </a:ext>
            </a:extLst>
          </p:cNvPr>
          <p:cNvSpPr>
            <a:spLocks noGrp="1"/>
          </p:cNvSpPr>
          <p:nvPr>
            <p:ph type="sldNum" sz="quarter" idx="12"/>
          </p:nvPr>
        </p:nvSpPr>
        <p:spPr>
          <a:xfrm>
            <a:off x="10726220" y="6356350"/>
            <a:ext cx="627580" cy="365125"/>
          </a:xfrm>
        </p:spPr>
        <p:txBody>
          <a:bodyPr>
            <a:normAutofit/>
          </a:bodyPr>
          <a:lstStyle/>
          <a:p>
            <a:pPr>
              <a:spcAft>
                <a:spcPts val="600"/>
              </a:spcAft>
            </a:pPr>
            <a:fld id="{4B72C52A-5129-4F55-81A9-7734A419C134}" type="slidenum">
              <a:rPr lang="en-US">
                <a:solidFill>
                  <a:prstClr val="black">
                    <a:tint val="75000"/>
                  </a:prstClr>
                </a:solidFill>
              </a:rPr>
              <a:pPr>
                <a:spcAft>
                  <a:spcPts val="600"/>
                </a:spcAft>
              </a:pPr>
              <a:t>153</a:t>
            </a:fld>
            <a:endParaRPr lang="en-US">
              <a:solidFill>
                <a:prstClr val="black">
                  <a:tint val="75000"/>
                </a:prstClr>
              </a:solidFill>
            </a:endParaRPr>
          </a:p>
        </p:txBody>
      </p:sp>
      <p:sp>
        <p:nvSpPr>
          <p:cNvPr id="5" name="Rounded Rectangle 4"/>
          <p:cNvSpPr/>
          <p:nvPr/>
        </p:nvSpPr>
        <p:spPr>
          <a:xfrm>
            <a:off x="5194300" y="479106"/>
            <a:ext cx="6738450" cy="988473"/>
          </a:xfrm>
          <a:prstGeom prst="roundRect">
            <a:avLst>
              <a:gd name="adj" fmla="val 10000"/>
            </a:avLst>
          </a:prstGeom>
          <a:solidFill>
            <a:schemeClr val="tx1"/>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7" name="Rectangle 6" descr="Checklist"/>
          <p:cNvSpPr/>
          <p:nvPr/>
        </p:nvSpPr>
        <p:spPr>
          <a:xfrm>
            <a:off x="5522939" y="701513"/>
            <a:ext cx="544191" cy="543660"/>
          </a:xfrm>
          <a:prstGeom prst="rect">
            <a:avLst/>
          </a:prstGeom>
          <a:blipFill>
            <a:blip r:embed="rId3">
              <a:duotone>
                <a:prstClr val="black"/>
                <a:schemeClr val="accent5">
                  <a:tint val="45000"/>
                  <a:satMod val="400000"/>
                </a:scheme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8" name="Freeform 7"/>
          <p:cNvSpPr/>
          <p:nvPr/>
        </p:nvSpPr>
        <p:spPr>
          <a:xfrm>
            <a:off x="6262351" y="355546"/>
            <a:ext cx="5693341" cy="1235591"/>
          </a:xfrm>
          <a:custGeom>
            <a:avLst/>
            <a:gdLst>
              <a:gd name="connsiteX0" fmla="*/ 0 w 5431204"/>
              <a:gd name="connsiteY0" fmla="*/ 0 h 1235591"/>
              <a:gd name="connsiteX1" fmla="*/ 5431204 w 5431204"/>
              <a:gd name="connsiteY1" fmla="*/ 0 h 1235591"/>
              <a:gd name="connsiteX2" fmla="*/ 5431204 w 5431204"/>
              <a:gd name="connsiteY2" fmla="*/ 1235591 h 1235591"/>
              <a:gd name="connsiteX3" fmla="*/ 0 w 5431204"/>
              <a:gd name="connsiteY3" fmla="*/ 1235591 h 1235591"/>
              <a:gd name="connsiteX4" fmla="*/ 0 w 5431204"/>
              <a:gd name="connsiteY4" fmla="*/ 0 h 1235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1204" h="1235591">
                <a:moveTo>
                  <a:pt x="0" y="0"/>
                </a:moveTo>
                <a:lnTo>
                  <a:pt x="5431204" y="0"/>
                </a:lnTo>
                <a:lnTo>
                  <a:pt x="5431204" y="1235591"/>
                </a:lnTo>
                <a:lnTo>
                  <a:pt x="0" y="123559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130767" tIns="130767" rIns="130767" bIns="130767" numCol="1" spcCol="1270" anchor="ctr" anchorCtr="0">
            <a:noAutofit/>
          </a:bodyPr>
          <a:lstStyle/>
          <a:p>
            <a:pPr lvl="0" algn="l" defTabSz="1244600">
              <a:lnSpc>
                <a:spcPct val="90000"/>
              </a:lnSpc>
              <a:spcBef>
                <a:spcPct val="0"/>
              </a:spcBef>
              <a:spcAft>
                <a:spcPct val="35000"/>
              </a:spcAft>
            </a:pPr>
            <a:r>
              <a:rPr lang="en-US" sz="2800" kern="1200" dirty="0">
                <a:solidFill>
                  <a:schemeClr val="bg1"/>
                </a:solidFill>
              </a:rPr>
              <a:t>Be organized – use spreadsheets, and checklists</a:t>
            </a:r>
          </a:p>
        </p:txBody>
      </p:sp>
      <p:sp>
        <p:nvSpPr>
          <p:cNvPr id="9" name="Rounded Rectangle 8"/>
          <p:cNvSpPr/>
          <p:nvPr/>
        </p:nvSpPr>
        <p:spPr>
          <a:xfrm>
            <a:off x="5194300" y="2054486"/>
            <a:ext cx="6738450" cy="988473"/>
          </a:xfrm>
          <a:prstGeom prst="roundRect">
            <a:avLst>
              <a:gd name="adj" fmla="val 10000"/>
            </a:avLst>
          </a:prstGeom>
          <a:solidFill>
            <a:schemeClr val="tx1"/>
          </a:solidFill>
        </p:spPr>
        <p:style>
          <a:lnRef idx="0">
            <a:schemeClr val="lt1">
              <a:alpha val="0"/>
              <a:hueOff val="0"/>
              <a:satOff val="0"/>
              <a:lumOff val="0"/>
              <a:alphaOff val="0"/>
            </a:schemeClr>
          </a:lnRef>
          <a:fillRef idx="1">
            <a:scrgbClr r="0" g="0" b="0"/>
          </a:fillRef>
          <a:effectRef idx="0">
            <a:schemeClr val="accent3">
              <a:hueOff val="0"/>
              <a:satOff val="0"/>
              <a:lumOff val="0"/>
              <a:alphaOff val="0"/>
            </a:schemeClr>
          </a:effectRef>
          <a:fontRef idx="minor"/>
        </p:style>
      </p:sp>
      <p:sp>
        <p:nvSpPr>
          <p:cNvPr id="10" name="Rectangle 9" descr="Quotes"/>
          <p:cNvSpPr/>
          <p:nvPr/>
        </p:nvSpPr>
        <p:spPr>
          <a:xfrm>
            <a:off x="5522939" y="2246002"/>
            <a:ext cx="544191" cy="543660"/>
          </a:xfrm>
          <a:prstGeom prst="rect">
            <a:avLst/>
          </a:prstGeom>
          <a:blipFill>
            <a:blip r:embed="rId5">
              <a:duotone>
                <a:prstClr val="black"/>
                <a:schemeClr val="accent5">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2" name="Freeform 11"/>
          <p:cNvSpPr/>
          <p:nvPr/>
        </p:nvSpPr>
        <p:spPr>
          <a:xfrm>
            <a:off x="6262351" y="1930926"/>
            <a:ext cx="5670399" cy="1235591"/>
          </a:xfrm>
          <a:custGeom>
            <a:avLst/>
            <a:gdLst>
              <a:gd name="connsiteX0" fmla="*/ 0 w 5234088"/>
              <a:gd name="connsiteY0" fmla="*/ 0 h 1235591"/>
              <a:gd name="connsiteX1" fmla="*/ 5234088 w 5234088"/>
              <a:gd name="connsiteY1" fmla="*/ 0 h 1235591"/>
              <a:gd name="connsiteX2" fmla="*/ 5234088 w 5234088"/>
              <a:gd name="connsiteY2" fmla="*/ 1235591 h 1235591"/>
              <a:gd name="connsiteX3" fmla="*/ 0 w 5234088"/>
              <a:gd name="connsiteY3" fmla="*/ 1235591 h 1235591"/>
              <a:gd name="connsiteX4" fmla="*/ 0 w 5234088"/>
              <a:gd name="connsiteY4" fmla="*/ 0 h 1235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4088" h="1235591">
                <a:moveTo>
                  <a:pt x="0" y="0"/>
                </a:moveTo>
                <a:lnTo>
                  <a:pt x="5234088" y="0"/>
                </a:lnTo>
                <a:lnTo>
                  <a:pt x="5234088" y="1235591"/>
                </a:lnTo>
                <a:lnTo>
                  <a:pt x="0" y="123559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130767" tIns="130767" rIns="130767" bIns="130767" numCol="1" spcCol="1270" anchor="ctr" anchorCtr="0">
            <a:noAutofit/>
          </a:bodyPr>
          <a:lstStyle/>
          <a:p>
            <a:pPr lvl="0" algn="l" defTabSz="889000">
              <a:lnSpc>
                <a:spcPct val="90000"/>
              </a:lnSpc>
              <a:spcBef>
                <a:spcPct val="0"/>
              </a:spcBef>
              <a:spcAft>
                <a:spcPct val="35000"/>
              </a:spcAft>
            </a:pPr>
            <a:r>
              <a:rPr lang="en-US" sz="2800" kern="1200" dirty="0">
                <a:solidFill>
                  <a:schemeClr val="bg1"/>
                </a:solidFill>
              </a:rPr>
              <a:t>Keep a copy of the instructions handy and refer to them often</a:t>
            </a:r>
          </a:p>
        </p:txBody>
      </p:sp>
      <p:sp>
        <p:nvSpPr>
          <p:cNvPr id="13" name="Rounded Rectangle 12"/>
          <p:cNvSpPr/>
          <p:nvPr/>
        </p:nvSpPr>
        <p:spPr>
          <a:xfrm>
            <a:off x="5194300" y="3568085"/>
            <a:ext cx="6738450" cy="988473"/>
          </a:xfrm>
          <a:prstGeom prst="roundRect">
            <a:avLst>
              <a:gd name="adj" fmla="val 10000"/>
            </a:avLst>
          </a:prstGeom>
          <a:solidFill>
            <a:schemeClr val="tx1"/>
          </a:solidFill>
        </p:spPr>
        <p:style>
          <a:lnRef idx="0">
            <a:schemeClr val="lt1">
              <a:alpha val="0"/>
              <a:hueOff val="0"/>
              <a:satOff val="0"/>
              <a:lumOff val="0"/>
              <a:alphaOff val="0"/>
            </a:schemeClr>
          </a:lnRef>
          <a:fillRef idx="1">
            <a:scrgbClr r="0" g="0" b="0"/>
          </a:fillRef>
          <a:effectRef idx="0">
            <a:schemeClr val="accent4">
              <a:hueOff val="0"/>
              <a:satOff val="0"/>
              <a:lumOff val="0"/>
              <a:alphaOff val="0"/>
            </a:schemeClr>
          </a:effectRef>
          <a:fontRef idx="minor"/>
        </p:style>
      </p:sp>
      <p:sp>
        <p:nvSpPr>
          <p:cNvPr id="14" name="Rectangle 13" descr="Group"/>
          <p:cNvSpPr/>
          <p:nvPr/>
        </p:nvSpPr>
        <p:spPr>
          <a:xfrm>
            <a:off x="5522939" y="3790492"/>
            <a:ext cx="544191" cy="543660"/>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5" name="Freeform 14"/>
          <p:cNvSpPr/>
          <p:nvPr/>
        </p:nvSpPr>
        <p:spPr>
          <a:xfrm>
            <a:off x="6262351" y="3506306"/>
            <a:ext cx="5486711" cy="1235591"/>
          </a:xfrm>
          <a:custGeom>
            <a:avLst/>
            <a:gdLst>
              <a:gd name="connsiteX0" fmla="*/ 0 w 5234088"/>
              <a:gd name="connsiteY0" fmla="*/ 0 h 1235591"/>
              <a:gd name="connsiteX1" fmla="*/ 5234088 w 5234088"/>
              <a:gd name="connsiteY1" fmla="*/ 0 h 1235591"/>
              <a:gd name="connsiteX2" fmla="*/ 5234088 w 5234088"/>
              <a:gd name="connsiteY2" fmla="*/ 1235591 h 1235591"/>
              <a:gd name="connsiteX3" fmla="*/ 0 w 5234088"/>
              <a:gd name="connsiteY3" fmla="*/ 1235591 h 1235591"/>
              <a:gd name="connsiteX4" fmla="*/ 0 w 5234088"/>
              <a:gd name="connsiteY4" fmla="*/ 0 h 1235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4088" h="1235591">
                <a:moveTo>
                  <a:pt x="0" y="0"/>
                </a:moveTo>
                <a:lnTo>
                  <a:pt x="5234088" y="0"/>
                </a:lnTo>
                <a:lnTo>
                  <a:pt x="5234088" y="1235591"/>
                </a:lnTo>
                <a:lnTo>
                  <a:pt x="0" y="123559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130767" tIns="130767" rIns="130767" bIns="130767" numCol="1" spcCol="1270" anchor="ctr" anchorCtr="0">
            <a:noAutofit/>
          </a:bodyPr>
          <a:lstStyle/>
          <a:p>
            <a:pPr lvl="0" algn="l" defTabSz="1244600">
              <a:lnSpc>
                <a:spcPct val="90000"/>
              </a:lnSpc>
              <a:spcBef>
                <a:spcPct val="0"/>
              </a:spcBef>
              <a:spcAft>
                <a:spcPct val="35000"/>
              </a:spcAft>
            </a:pPr>
            <a:r>
              <a:rPr lang="en-US" sz="2800" kern="1200" dirty="0">
                <a:solidFill>
                  <a:schemeClr val="bg1"/>
                </a:solidFill>
              </a:rPr>
              <a:t>Different instructions for new VS renewal application</a:t>
            </a:r>
          </a:p>
        </p:txBody>
      </p:sp>
      <p:sp>
        <p:nvSpPr>
          <p:cNvPr id="16" name="Rounded Rectangle 15"/>
          <p:cNvSpPr/>
          <p:nvPr/>
        </p:nvSpPr>
        <p:spPr>
          <a:xfrm>
            <a:off x="5194300" y="5112575"/>
            <a:ext cx="6738450" cy="988473"/>
          </a:xfrm>
          <a:prstGeom prst="roundRect">
            <a:avLst>
              <a:gd name="adj" fmla="val 10000"/>
            </a:avLst>
          </a:prstGeom>
          <a:solidFill>
            <a:schemeClr val="tx1"/>
          </a:solidFill>
        </p:spPr>
        <p:style>
          <a:lnRef idx="0">
            <a:schemeClr val="lt1">
              <a:alpha val="0"/>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p:style>
      </p:sp>
      <p:sp>
        <p:nvSpPr>
          <p:cNvPr id="17" name="Rectangle 16" descr="Monitor"/>
          <p:cNvSpPr/>
          <p:nvPr/>
        </p:nvSpPr>
        <p:spPr>
          <a:xfrm>
            <a:off x="5522939" y="5334982"/>
            <a:ext cx="544191" cy="543660"/>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8" name="Freeform 17"/>
          <p:cNvSpPr/>
          <p:nvPr/>
        </p:nvSpPr>
        <p:spPr>
          <a:xfrm>
            <a:off x="6262351" y="4997199"/>
            <a:ext cx="5382422" cy="1235591"/>
          </a:xfrm>
          <a:custGeom>
            <a:avLst/>
            <a:gdLst>
              <a:gd name="connsiteX0" fmla="*/ 0 w 5382422"/>
              <a:gd name="connsiteY0" fmla="*/ 0 h 1235591"/>
              <a:gd name="connsiteX1" fmla="*/ 5382422 w 5382422"/>
              <a:gd name="connsiteY1" fmla="*/ 0 h 1235591"/>
              <a:gd name="connsiteX2" fmla="*/ 5382422 w 5382422"/>
              <a:gd name="connsiteY2" fmla="*/ 1235591 h 1235591"/>
              <a:gd name="connsiteX3" fmla="*/ 0 w 5382422"/>
              <a:gd name="connsiteY3" fmla="*/ 1235591 h 1235591"/>
              <a:gd name="connsiteX4" fmla="*/ 0 w 5382422"/>
              <a:gd name="connsiteY4" fmla="*/ 0 h 1235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2422" h="1235591">
                <a:moveTo>
                  <a:pt x="0" y="0"/>
                </a:moveTo>
                <a:lnTo>
                  <a:pt x="5382422" y="0"/>
                </a:lnTo>
                <a:lnTo>
                  <a:pt x="5382422" y="1235591"/>
                </a:lnTo>
                <a:lnTo>
                  <a:pt x="0" y="123559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130767" tIns="130767" rIns="130767" bIns="130767" numCol="1" spcCol="1270" anchor="ctr" anchorCtr="0">
            <a:noAutofit/>
          </a:bodyPr>
          <a:lstStyle/>
          <a:p>
            <a:pPr lvl="0" algn="l" defTabSz="1066800">
              <a:lnSpc>
                <a:spcPct val="90000"/>
              </a:lnSpc>
              <a:spcBef>
                <a:spcPct val="0"/>
              </a:spcBef>
              <a:spcAft>
                <a:spcPct val="35000"/>
              </a:spcAft>
            </a:pPr>
            <a:r>
              <a:rPr lang="en-US" sz="2400" kern="1200" dirty="0">
                <a:solidFill>
                  <a:schemeClr val="bg1"/>
                </a:solidFill>
              </a:rPr>
              <a:t>Use the TG website as a resource:</a:t>
            </a:r>
            <a:br>
              <a:rPr lang="en-US" sz="2400" kern="1200" dirty="0">
                <a:solidFill>
                  <a:schemeClr val="bg1"/>
                </a:solidFill>
              </a:rPr>
            </a:br>
            <a:r>
              <a:rPr lang="en-US" sz="2400" u="sng" kern="1200" dirty="0">
                <a:solidFill>
                  <a:schemeClr val="bg1"/>
                </a:solidFill>
              </a:rPr>
              <a:t>pulse.ucsd.edu/traininggrants</a:t>
            </a:r>
          </a:p>
        </p:txBody>
      </p:sp>
    </p:spTree>
    <p:extLst>
      <p:ext uri="{BB962C8B-B14F-4D97-AF65-F5344CB8AC3E}">
        <p14:creationId xmlns:p14="http://schemas.microsoft.com/office/powerpoint/2010/main" val="3466860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5" grpId="0"/>
      <p:bldP spid="18" grpId="0"/>
    </p:bldLst>
  </p:timing>
</p:sld>
</file>

<file path=ppt/slides/slide154.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4" name="Rectangle 7">
            <a:extLst>
              <a:ext uri="{FF2B5EF4-FFF2-40B4-BE49-F238E27FC236}">
                <a16:creationId xmlns:a16="http://schemas.microsoft.com/office/drawing/2014/main" id="{EA67B5B4-3A24-436E-B663-1B2EBFF8A0C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3">
            <a:extLst>
              <a:ext uri="{FF2B5EF4-FFF2-40B4-BE49-F238E27FC236}">
                <a16:creationId xmlns:a16="http://schemas.microsoft.com/office/drawing/2014/main" id="{987FDF89-C993-41F4-A1B8-DBAFF16008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1">
            <a:extLst>
              <a:ext uri="{FF2B5EF4-FFF2-40B4-BE49-F238E27FC236}">
                <a16:creationId xmlns:a16="http://schemas.microsoft.com/office/drawing/2014/main" id="{64E585EA-75FD-4025-8270-F66A58A15C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p:cNvSpPr>
            <a:spLocks noGrp="1"/>
          </p:cNvSpPr>
          <p:nvPr>
            <p:ph idx="1"/>
          </p:nvPr>
        </p:nvSpPr>
        <p:spPr>
          <a:xfrm>
            <a:off x="1155701" y="2565781"/>
            <a:ext cx="9880599" cy="1726439"/>
          </a:xfrm>
        </p:spPr>
        <p:txBody>
          <a:bodyPr>
            <a:normAutofit/>
          </a:bodyPr>
          <a:lstStyle/>
          <a:p>
            <a:pPr marL="0" indent="0">
              <a:buNone/>
            </a:pPr>
            <a:r>
              <a:rPr lang="en-US" sz="9600" dirty="0">
                <a:solidFill>
                  <a:srgbClr val="FFFFFF"/>
                </a:solidFill>
                <a:latin typeface="+mj-lt"/>
              </a:rPr>
              <a:t>Preparing a Budget</a:t>
            </a:r>
          </a:p>
        </p:txBody>
      </p:sp>
    </p:spTree>
    <p:extLst>
      <p:ext uri="{BB962C8B-B14F-4D97-AF65-F5344CB8AC3E}">
        <p14:creationId xmlns:p14="http://schemas.microsoft.com/office/powerpoint/2010/main" val="421634293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23AC064-BC96-4F32-8AE1-B2FD387548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2" name="Title 1"/>
          <p:cNvSpPr>
            <a:spLocks noGrp="1"/>
          </p:cNvSpPr>
          <p:nvPr>
            <p:ph type="title"/>
          </p:nvPr>
        </p:nvSpPr>
        <p:spPr>
          <a:xfrm>
            <a:off x="609200" y="1187014"/>
            <a:ext cx="11139854" cy="930447"/>
          </a:xfrm>
        </p:spPr>
        <p:txBody>
          <a:bodyPr vert="horz" lIns="91440" tIns="45720" rIns="91440" bIns="45720" rtlCol="0" anchor="b">
            <a:normAutofit fontScale="90000"/>
          </a:bodyPr>
          <a:lstStyle/>
          <a:p>
            <a:pPr algn="ctr"/>
            <a:r>
              <a:rPr lang="en-US" sz="5000" kern="1200" dirty="0" smtClean="0">
                <a:solidFill>
                  <a:schemeClr val="tx1"/>
                </a:solidFill>
                <a:latin typeface="+mn-lt"/>
                <a:ea typeface="+mj-ea"/>
                <a:cs typeface="+mj-cs"/>
              </a:rPr>
              <a:t>NOT-OD-20-070</a:t>
            </a:r>
            <a:r>
              <a:rPr lang="en-US" sz="5000" kern="1200" dirty="0">
                <a:solidFill>
                  <a:srgbClr val="FFFFFF"/>
                </a:solidFill>
                <a:latin typeface="+mn-lt"/>
                <a:ea typeface="+mj-ea"/>
                <a:cs typeface="+mj-cs"/>
              </a:rPr>
              <a:t/>
            </a:r>
            <a:br>
              <a:rPr lang="en-US" sz="5000" kern="1200" dirty="0">
                <a:solidFill>
                  <a:srgbClr val="FFFFFF"/>
                </a:solidFill>
                <a:latin typeface="+mn-lt"/>
                <a:ea typeface="+mj-ea"/>
                <a:cs typeface="+mj-cs"/>
              </a:rPr>
            </a:br>
            <a:r>
              <a:rPr lang="en-US" sz="5000" dirty="0" smtClean="0">
                <a:solidFill>
                  <a:srgbClr val="FFFFFF"/>
                </a:solidFill>
                <a:latin typeface="+mn-lt"/>
              </a:rPr>
              <a:t>FY2020 </a:t>
            </a:r>
            <a:r>
              <a:rPr lang="en-US" sz="5000" kern="1200" dirty="0" smtClean="0">
                <a:solidFill>
                  <a:srgbClr val="FFFFFF"/>
                </a:solidFill>
                <a:latin typeface="+mn-lt"/>
                <a:ea typeface="+mj-ea"/>
                <a:cs typeface="+mj-cs"/>
              </a:rPr>
              <a:t>NRSA </a:t>
            </a:r>
            <a:r>
              <a:rPr lang="en-US" sz="5000" kern="1200" dirty="0">
                <a:solidFill>
                  <a:srgbClr val="FFFFFF"/>
                </a:solidFill>
                <a:latin typeface="+mn-lt"/>
                <a:ea typeface="+mj-ea"/>
                <a:cs typeface="+mj-cs"/>
              </a:rPr>
              <a:t>Stipend Levels</a:t>
            </a:r>
          </a:p>
        </p:txBody>
      </p:sp>
      <p:cxnSp>
        <p:nvCxnSpPr>
          <p:cNvPr id="18" name="Straight Connector 17">
            <a:extLst>
              <a:ext uri="{FF2B5EF4-FFF2-40B4-BE49-F238E27FC236}">
                <a16:creationId xmlns:a16="http://schemas.microsoft.com/office/drawing/2014/main" id="{7E7C77BC-7138-40B1-A15B-20F57A49462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a:xfrm>
            <a:off x="8610600" y="6522430"/>
            <a:ext cx="2743200" cy="347472"/>
          </a:xfrm>
        </p:spPr>
        <p:txBody>
          <a:bodyPr vert="horz" lIns="91440" tIns="45720" rIns="91440" bIns="45720" rtlCol="0" anchor="ctr">
            <a:normAutofit/>
          </a:bodyPr>
          <a:lstStyle/>
          <a:p>
            <a:pPr defTabSz="914400">
              <a:spcAft>
                <a:spcPts val="600"/>
              </a:spcAft>
            </a:pPr>
            <a:fld id="{4B72C52A-5129-4F55-81A9-7734A419C134}" type="slidenum">
              <a:rPr lang="en-US">
                <a:solidFill>
                  <a:srgbClr val="898989"/>
                </a:solidFill>
              </a:rPr>
              <a:pPr defTabSz="914400">
                <a:spcAft>
                  <a:spcPts val="600"/>
                </a:spcAft>
              </a:pPr>
              <a:t>155</a:t>
            </a:fld>
            <a:endParaRPr lang="en-US">
              <a:solidFill>
                <a:srgbClr val="898989"/>
              </a:solidFill>
            </a:endParaRPr>
          </a:p>
        </p:txBody>
      </p:sp>
      <p:pic>
        <p:nvPicPr>
          <p:cNvPr id="3" name="Picture 2"/>
          <p:cNvPicPr>
            <a:picLocks noChangeAspect="1"/>
          </p:cNvPicPr>
          <p:nvPr/>
        </p:nvPicPr>
        <p:blipFill>
          <a:blip r:embed="rId3"/>
          <a:stretch>
            <a:fillRect/>
          </a:stretch>
        </p:blipFill>
        <p:spPr>
          <a:xfrm>
            <a:off x="1419146" y="2449359"/>
            <a:ext cx="9519961" cy="3786881"/>
          </a:xfrm>
          <a:prstGeom prst="rect">
            <a:avLst/>
          </a:prstGeom>
        </p:spPr>
      </p:pic>
    </p:spTree>
    <p:extLst>
      <p:ext uri="{BB962C8B-B14F-4D97-AF65-F5344CB8AC3E}">
        <p14:creationId xmlns:p14="http://schemas.microsoft.com/office/powerpoint/2010/main" val="4045910804"/>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tx1"/>
                </a:solidFill>
                <a:latin typeface="+mj-lt"/>
              </a:rPr>
              <a:t>Building a Budget</a:t>
            </a:r>
          </a:p>
        </p:txBody>
      </p:sp>
      <p:sp>
        <p:nvSpPr>
          <p:cNvPr id="4" name="Freeform 3"/>
          <p:cNvSpPr/>
          <p:nvPr/>
        </p:nvSpPr>
        <p:spPr>
          <a:xfrm>
            <a:off x="305111" y="2643212"/>
            <a:ext cx="3156979" cy="2947097"/>
          </a:xfrm>
          <a:custGeom>
            <a:avLst/>
            <a:gdLst>
              <a:gd name="connsiteX0" fmla="*/ 0 w 3341609"/>
              <a:gd name="connsiteY0" fmla="*/ 1670805 h 3341609"/>
              <a:gd name="connsiteX1" fmla="*/ 1670805 w 3341609"/>
              <a:gd name="connsiteY1" fmla="*/ 0 h 3341609"/>
              <a:gd name="connsiteX2" fmla="*/ 3341610 w 3341609"/>
              <a:gd name="connsiteY2" fmla="*/ 1670805 h 3341609"/>
              <a:gd name="connsiteX3" fmla="*/ 1670805 w 3341609"/>
              <a:gd name="connsiteY3" fmla="*/ 3341610 h 3341609"/>
              <a:gd name="connsiteX4" fmla="*/ 0 w 3341609"/>
              <a:gd name="connsiteY4" fmla="*/ 1670805 h 3341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1609" h="3341609">
                <a:moveTo>
                  <a:pt x="0" y="1670805"/>
                </a:moveTo>
                <a:cubicBezTo>
                  <a:pt x="0" y="748045"/>
                  <a:pt x="748045" y="0"/>
                  <a:pt x="1670805" y="0"/>
                </a:cubicBezTo>
                <a:cubicBezTo>
                  <a:pt x="2593565" y="0"/>
                  <a:pt x="3341610" y="748045"/>
                  <a:pt x="3341610" y="1670805"/>
                </a:cubicBezTo>
                <a:cubicBezTo>
                  <a:pt x="3341610" y="2593565"/>
                  <a:pt x="2593565" y="3341610"/>
                  <a:pt x="1670805" y="3341610"/>
                </a:cubicBezTo>
                <a:cubicBezTo>
                  <a:pt x="748045" y="3341610"/>
                  <a:pt x="0" y="2593565"/>
                  <a:pt x="0" y="1670805"/>
                </a:cubicBezTo>
                <a:close/>
              </a:path>
            </a:pathLst>
          </a:cu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673267" tIns="524927" rIns="673267" bIns="524927" numCol="1" spcCol="1270" anchor="ctr" anchorCtr="0">
            <a:noAutofit/>
          </a:bodyPr>
          <a:lstStyle/>
          <a:p>
            <a:pPr lvl="0" algn="ctr" defTabSz="1244600">
              <a:lnSpc>
                <a:spcPct val="90000"/>
              </a:lnSpc>
              <a:spcBef>
                <a:spcPct val="0"/>
              </a:spcBef>
              <a:spcAft>
                <a:spcPct val="35000"/>
              </a:spcAft>
            </a:pPr>
            <a:r>
              <a:rPr lang="en-US" sz="2800" kern="1200" dirty="0">
                <a:solidFill>
                  <a:schemeClr val="tx1"/>
                </a:solidFill>
                <a:latin typeface="+mj-lt"/>
                <a:ea typeface="Segoe UI" panose="020B0502040204020203" pitchFamily="34" charset="0"/>
                <a:cs typeface="Segoe UI" panose="020B0502040204020203" pitchFamily="34" charset="0"/>
              </a:rPr>
              <a:t>Undergrad</a:t>
            </a:r>
            <a:br>
              <a:rPr lang="en-US" sz="2800" kern="1200" dirty="0">
                <a:solidFill>
                  <a:schemeClr val="tx1"/>
                </a:solidFill>
                <a:latin typeface="+mj-lt"/>
                <a:ea typeface="Segoe UI" panose="020B0502040204020203" pitchFamily="34" charset="0"/>
                <a:cs typeface="Segoe UI" panose="020B0502040204020203" pitchFamily="34" charset="0"/>
              </a:rPr>
            </a:br>
            <a:r>
              <a:rPr lang="en-US" sz="2800" kern="1200" dirty="0">
                <a:solidFill>
                  <a:schemeClr val="tx1"/>
                </a:solidFill>
                <a:latin typeface="+mj-lt"/>
                <a:ea typeface="Segoe UI" panose="020B0502040204020203" pitchFamily="34" charset="0"/>
                <a:cs typeface="Segoe UI" panose="020B0502040204020203" pitchFamily="34" charset="0"/>
              </a:rPr>
              <a:t>R25, T34</a:t>
            </a:r>
          </a:p>
        </p:txBody>
      </p:sp>
      <p:sp>
        <p:nvSpPr>
          <p:cNvPr id="7" name="Freeform 6"/>
          <p:cNvSpPr/>
          <p:nvPr/>
        </p:nvSpPr>
        <p:spPr>
          <a:xfrm>
            <a:off x="2978399" y="2643212"/>
            <a:ext cx="3156979" cy="2947097"/>
          </a:xfrm>
          <a:custGeom>
            <a:avLst/>
            <a:gdLst>
              <a:gd name="connsiteX0" fmla="*/ 0 w 3341609"/>
              <a:gd name="connsiteY0" fmla="*/ 1670805 h 3341609"/>
              <a:gd name="connsiteX1" fmla="*/ 1670805 w 3341609"/>
              <a:gd name="connsiteY1" fmla="*/ 0 h 3341609"/>
              <a:gd name="connsiteX2" fmla="*/ 3341610 w 3341609"/>
              <a:gd name="connsiteY2" fmla="*/ 1670805 h 3341609"/>
              <a:gd name="connsiteX3" fmla="*/ 1670805 w 3341609"/>
              <a:gd name="connsiteY3" fmla="*/ 3341610 h 3341609"/>
              <a:gd name="connsiteX4" fmla="*/ 0 w 3341609"/>
              <a:gd name="connsiteY4" fmla="*/ 1670805 h 3341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1609" h="3341609">
                <a:moveTo>
                  <a:pt x="0" y="1670805"/>
                </a:moveTo>
                <a:cubicBezTo>
                  <a:pt x="0" y="748045"/>
                  <a:pt x="748045" y="0"/>
                  <a:pt x="1670805" y="0"/>
                </a:cubicBezTo>
                <a:cubicBezTo>
                  <a:pt x="2593565" y="0"/>
                  <a:pt x="3341610" y="748045"/>
                  <a:pt x="3341610" y="1670805"/>
                </a:cubicBezTo>
                <a:cubicBezTo>
                  <a:pt x="3341610" y="2593565"/>
                  <a:pt x="2593565" y="3341610"/>
                  <a:pt x="1670805" y="3341610"/>
                </a:cubicBezTo>
                <a:cubicBezTo>
                  <a:pt x="748045" y="3341610"/>
                  <a:pt x="0" y="2593565"/>
                  <a:pt x="0" y="1670805"/>
                </a:cubicBezTo>
                <a:close/>
              </a:path>
            </a:pathLst>
          </a:cu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673267" tIns="524927" rIns="673267" bIns="524927" numCol="1" spcCol="1270" anchor="ctr" anchorCtr="0">
            <a:noAutofit/>
          </a:bodyPr>
          <a:lstStyle/>
          <a:p>
            <a:pPr lvl="0" algn="ctr" defTabSz="1244600">
              <a:lnSpc>
                <a:spcPct val="90000"/>
              </a:lnSpc>
              <a:spcBef>
                <a:spcPct val="0"/>
              </a:spcBef>
              <a:spcAft>
                <a:spcPct val="35000"/>
              </a:spcAft>
            </a:pPr>
            <a:r>
              <a:rPr lang="en-US" sz="2800" kern="1200" dirty="0">
                <a:solidFill>
                  <a:schemeClr val="tx1"/>
                </a:solidFill>
                <a:latin typeface="+mj-lt"/>
                <a:ea typeface="Segoe UI" panose="020B0502040204020203" pitchFamily="34" charset="0"/>
                <a:cs typeface="Segoe UI" panose="020B0502040204020203" pitchFamily="34" charset="0"/>
              </a:rPr>
              <a:t>Predocs</a:t>
            </a:r>
            <a:br>
              <a:rPr lang="en-US" sz="2800" kern="1200" dirty="0">
                <a:solidFill>
                  <a:schemeClr val="tx1"/>
                </a:solidFill>
                <a:latin typeface="+mj-lt"/>
                <a:ea typeface="Segoe UI" panose="020B0502040204020203" pitchFamily="34" charset="0"/>
                <a:cs typeface="Segoe UI" panose="020B0502040204020203" pitchFamily="34" charset="0"/>
              </a:rPr>
            </a:br>
            <a:r>
              <a:rPr lang="en-US" sz="2800" kern="1200" dirty="0">
                <a:solidFill>
                  <a:schemeClr val="tx1"/>
                </a:solidFill>
                <a:latin typeface="+mj-lt"/>
                <a:ea typeface="Segoe UI" panose="020B0502040204020203" pitchFamily="34" charset="0"/>
                <a:cs typeface="Segoe UI" panose="020B0502040204020203" pitchFamily="34" charset="0"/>
              </a:rPr>
              <a:t>T32</a:t>
            </a:r>
          </a:p>
        </p:txBody>
      </p:sp>
      <p:sp>
        <p:nvSpPr>
          <p:cNvPr id="8" name="Freeform 7"/>
          <p:cNvSpPr/>
          <p:nvPr/>
        </p:nvSpPr>
        <p:spPr>
          <a:xfrm>
            <a:off x="5651687" y="2643212"/>
            <a:ext cx="3156979" cy="2947097"/>
          </a:xfrm>
          <a:custGeom>
            <a:avLst/>
            <a:gdLst>
              <a:gd name="connsiteX0" fmla="*/ 0 w 3341609"/>
              <a:gd name="connsiteY0" fmla="*/ 1670805 h 3341609"/>
              <a:gd name="connsiteX1" fmla="*/ 1670805 w 3341609"/>
              <a:gd name="connsiteY1" fmla="*/ 0 h 3341609"/>
              <a:gd name="connsiteX2" fmla="*/ 3341610 w 3341609"/>
              <a:gd name="connsiteY2" fmla="*/ 1670805 h 3341609"/>
              <a:gd name="connsiteX3" fmla="*/ 1670805 w 3341609"/>
              <a:gd name="connsiteY3" fmla="*/ 3341610 h 3341609"/>
              <a:gd name="connsiteX4" fmla="*/ 0 w 3341609"/>
              <a:gd name="connsiteY4" fmla="*/ 1670805 h 3341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1609" h="3341609">
                <a:moveTo>
                  <a:pt x="0" y="1670805"/>
                </a:moveTo>
                <a:cubicBezTo>
                  <a:pt x="0" y="748045"/>
                  <a:pt x="748045" y="0"/>
                  <a:pt x="1670805" y="0"/>
                </a:cubicBezTo>
                <a:cubicBezTo>
                  <a:pt x="2593565" y="0"/>
                  <a:pt x="3341610" y="748045"/>
                  <a:pt x="3341610" y="1670805"/>
                </a:cubicBezTo>
                <a:cubicBezTo>
                  <a:pt x="3341610" y="2593565"/>
                  <a:pt x="2593565" y="3341610"/>
                  <a:pt x="1670805" y="3341610"/>
                </a:cubicBezTo>
                <a:cubicBezTo>
                  <a:pt x="748045" y="3341610"/>
                  <a:pt x="0" y="2593565"/>
                  <a:pt x="0" y="1670805"/>
                </a:cubicBezTo>
                <a:close/>
              </a:path>
            </a:pathLst>
          </a:cu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673267" tIns="524927" rIns="673267" bIns="524927" numCol="1" spcCol="1270" anchor="ctr" anchorCtr="0">
            <a:noAutofit/>
          </a:bodyPr>
          <a:lstStyle/>
          <a:p>
            <a:pPr lvl="0" algn="ctr" defTabSz="1244600">
              <a:lnSpc>
                <a:spcPct val="90000"/>
              </a:lnSpc>
              <a:spcBef>
                <a:spcPct val="0"/>
              </a:spcBef>
              <a:spcAft>
                <a:spcPct val="35000"/>
              </a:spcAft>
            </a:pPr>
            <a:r>
              <a:rPr lang="en-US" sz="2800" kern="1200" dirty="0">
                <a:solidFill>
                  <a:schemeClr val="tx1"/>
                </a:solidFill>
                <a:latin typeface="+mj-lt"/>
                <a:ea typeface="Segoe UI" panose="020B0502040204020203" pitchFamily="34" charset="0"/>
                <a:cs typeface="Segoe UI" panose="020B0502040204020203" pitchFamily="34" charset="0"/>
              </a:rPr>
              <a:t>Postdocs</a:t>
            </a:r>
          </a:p>
          <a:p>
            <a:pPr lvl="0" algn="ctr" defTabSz="1244600">
              <a:lnSpc>
                <a:spcPct val="90000"/>
              </a:lnSpc>
              <a:spcBef>
                <a:spcPct val="0"/>
              </a:spcBef>
              <a:spcAft>
                <a:spcPct val="35000"/>
              </a:spcAft>
            </a:pPr>
            <a:r>
              <a:rPr lang="en-US" sz="2800" kern="1200" dirty="0">
                <a:solidFill>
                  <a:schemeClr val="tx1"/>
                </a:solidFill>
                <a:latin typeface="+mj-lt"/>
                <a:ea typeface="Segoe UI" panose="020B0502040204020203" pitchFamily="34" charset="0"/>
                <a:cs typeface="Segoe UI" panose="020B0502040204020203" pitchFamily="34" charset="0"/>
              </a:rPr>
              <a:t>T32</a:t>
            </a:r>
          </a:p>
        </p:txBody>
      </p:sp>
      <p:sp>
        <p:nvSpPr>
          <p:cNvPr id="9" name="Freeform 8"/>
          <p:cNvSpPr/>
          <p:nvPr/>
        </p:nvSpPr>
        <p:spPr>
          <a:xfrm>
            <a:off x="8324975" y="2643212"/>
            <a:ext cx="3156979" cy="2947097"/>
          </a:xfrm>
          <a:custGeom>
            <a:avLst/>
            <a:gdLst>
              <a:gd name="connsiteX0" fmla="*/ 0 w 3341609"/>
              <a:gd name="connsiteY0" fmla="*/ 1670805 h 3341609"/>
              <a:gd name="connsiteX1" fmla="*/ 1670805 w 3341609"/>
              <a:gd name="connsiteY1" fmla="*/ 0 h 3341609"/>
              <a:gd name="connsiteX2" fmla="*/ 3341610 w 3341609"/>
              <a:gd name="connsiteY2" fmla="*/ 1670805 h 3341609"/>
              <a:gd name="connsiteX3" fmla="*/ 1670805 w 3341609"/>
              <a:gd name="connsiteY3" fmla="*/ 3341610 h 3341609"/>
              <a:gd name="connsiteX4" fmla="*/ 0 w 3341609"/>
              <a:gd name="connsiteY4" fmla="*/ 1670805 h 3341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1609" h="3341609">
                <a:moveTo>
                  <a:pt x="0" y="1670805"/>
                </a:moveTo>
                <a:cubicBezTo>
                  <a:pt x="0" y="748045"/>
                  <a:pt x="748045" y="0"/>
                  <a:pt x="1670805" y="0"/>
                </a:cubicBezTo>
                <a:cubicBezTo>
                  <a:pt x="2593565" y="0"/>
                  <a:pt x="3341610" y="748045"/>
                  <a:pt x="3341610" y="1670805"/>
                </a:cubicBezTo>
                <a:cubicBezTo>
                  <a:pt x="3341610" y="2593565"/>
                  <a:pt x="2593565" y="3341610"/>
                  <a:pt x="1670805" y="3341610"/>
                </a:cubicBezTo>
                <a:cubicBezTo>
                  <a:pt x="748045" y="3341610"/>
                  <a:pt x="0" y="2593565"/>
                  <a:pt x="0" y="1670805"/>
                </a:cubicBezTo>
                <a:close/>
              </a:path>
            </a:pathLst>
          </a:cu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673267" tIns="524927" rIns="673267" bIns="524927" numCol="1" spcCol="1270" anchor="ctr" anchorCtr="0">
            <a:noAutofit/>
          </a:bodyPr>
          <a:lstStyle/>
          <a:p>
            <a:pPr lvl="0" algn="ctr" defTabSz="1244600">
              <a:lnSpc>
                <a:spcPct val="90000"/>
              </a:lnSpc>
              <a:spcBef>
                <a:spcPct val="0"/>
              </a:spcBef>
              <a:spcAft>
                <a:spcPct val="35000"/>
              </a:spcAft>
            </a:pPr>
            <a:r>
              <a:rPr lang="en-US" sz="2800" kern="1200" dirty="0">
                <a:solidFill>
                  <a:schemeClr val="tx1"/>
                </a:solidFill>
                <a:latin typeface="+mj-lt"/>
                <a:ea typeface="Segoe UI" panose="020B0502040204020203" pitchFamily="34" charset="0"/>
                <a:cs typeface="Segoe UI" panose="020B0502040204020203" pitchFamily="34" charset="0"/>
              </a:rPr>
              <a:t>Short-Term</a:t>
            </a:r>
            <a:br>
              <a:rPr lang="en-US" sz="2800" kern="1200" dirty="0">
                <a:solidFill>
                  <a:schemeClr val="tx1"/>
                </a:solidFill>
                <a:latin typeface="+mj-lt"/>
                <a:ea typeface="Segoe UI" panose="020B0502040204020203" pitchFamily="34" charset="0"/>
                <a:cs typeface="Segoe UI" panose="020B0502040204020203" pitchFamily="34" charset="0"/>
              </a:rPr>
            </a:br>
            <a:r>
              <a:rPr lang="en-US" sz="2800" kern="1200" dirty="0">
                <a:solidFill>
                  <a:schemeClr val="tx1"/>
                </a:solidFill>
                <a:latin typeface="+mj-lt"/>
                <a:ea typeface="Segoe UI" panose="020B0502040204020203" pitchFamily="34" charset="0"/>
                <a:cs typeface="Segoe UI" panose="020B0502040204020203" pitchFamily="34" charset="0"/>
              </a:rPr>
              <a:t>Trainees</a:t>
            </a:r>
            <a:br>
              <a:rPr lang="en-US" sz="2800" kern="1200" dirty="0">
                <a:solidFill>
                  <a:schemeClr val="tx1"/>
                </a:solidFill>
                <a:latin typeface="+mj-lt"/>
                <a:ea typeface="Segoe UI" panose="020B0502040204020203" pitchFamily="34" charset="0"/>
                <a:cs typeface="Segoe UI" panose="020B0502040204020203" pitchFamily="34" charset="0"/>
              </a:rPr>
            </a:br>
            <a:r>
              <a:rPr lang="en-US" sz="2800" kern="1200" dirty="0">
                <a:solidFill>
                  <a:schemeClr val="tx1"/>
                </a:solidFill>
                <a:latin typeface="+mj-lt"/>
                <a:ea typeface="Segoe UI" panose="020B0502040204020203" pitchFamily="34" charset="0"/>
                <a:cs typeface="Segoe UI" panose="020B0502040204020203" pitchFamily="34" charset="0"/>
              </a:rPr>
              <a:t>T35, KL2, R25</a:t>
            </a:r>
          </a:p>
        </p:txBody>
      </p:sp>
      <p:sp>
        <p:nvSpPr>
          <p:cNvPr id="6" name="Rectangle 5"/>
          <p:cNvSpPr/>
          <p:nvPr/>
        </p:nvSpPr>
        <p:spPr>
          <a:xfrm>
            <a:off x="838200" y="1690688"/>
            <a:ext cx="8806000" cy="584775"/>
          </a:xfrm>
          <a:prstGeom prst="rect">
            <a:avLst/>
          </a:prstGeom>
        </p:spPr>
        <p:txBody>
          <a:bodyPr wrap="none">
            <a:spAutoFit/>
          </a:bodyPr>
          <a:lstStyle/>
          <a:p>
            <a:r>
              <a:rPr lang="en-US" sz="3200" dirty="0">
                <a:latin typeface="+mj-lt"/>
              </a:rPr>
              <a:t>Determine the number of slots requesting each year</a:t>
            </a:r>
          </a:p>
        </p:txBody>
      </p:sp>
    </p:spTree>
    <p:extLst>
      <p:ext uri="{BB962C8B-B14F-4D97-AF65-F5344CB8AC3E}">
        <p14:creationId xmlns:p14="http://schemas.microsoft.com/office/powerpoint/2010/main" val="203029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6006" y="365125"/>
            <a:ext cx="11072388" cy="1325563"/>
          </a:xfrm>
        </p:spPr>
        <p:txBody>
          <a:bodyPr/>
          <a:lstStyle/>
          <a:p>
            <a:r>
              <a:rPr lang="en-US" dirty="0">
                <a:solidFill>
                  <a:srgbClr val="FFFF00"/>
                </a:solidFill>
                <a:latin typeface="+mj-lt"/>
              </a:rPr>
              <a:t>Undergrad</a:t>
            </a:r>
            <a:r>
              <a:rPr lang="en-US" dirty="0">
                <a:solidFill>
                  <a:schemeClr val="tx1"/>
                </a:solidFill>
                <a:latin typeface="+mj-lt"/>
              </a:rPr>
              <a:t> Stipends - MARC Program (T34) </a:t>
            </a:r>
            <a:r>
              <a:rPr lang="en-US" dirty="0" smtClean="0">
                <a:solidFill>
                  <a:schemeClr val="tx1"/>
                </a:solidFill>
                <a:latin typeface="+mj-lt"/>
              </a:rPr>
              <a:t>FY2020</a:t>
            </a:r>
            <a:r>
              <a:rPr lang="en-US" dirty="0">
                <a:solidFill>
                  <a:schemeClr val="tx1"/>
                </a:solidFill>
                <a:latin typeface="+mj-lt"/>
              </a:rPr>
              <a:t> </a:t>
            </a:r>
          </a:p>
        </p:txBody>
      </p:sp>
      <p:sp>
        <p:nvSpPr>
          <p:cNvPr id="3" name="Content Placeholder 2"/>
          <p:cNvSpPr>
            <a:spLocks noGrp="1"/>
          </p:cNvSpPr>
          <p:nvPr>
            <p:ph sz="half" idx="1"/>
          </p:nvPr>
        </p:nvSpPr>
        <p:spPr/>
        <p:txBody>
          <a:bodyPr/>
          <a:lstStyle/>
          <a:p>
            <a:pPr marL="0" indent="0" fontAlgn="ctr">
              <a:buNone/>
            </a:pPr>
            <a:r>
              <a:rPr lang="en-US" dirty="0" smtClean="0">
                <a:solidFill>
                  <a:schemeClr val="tx1"/>
                </a:solidFill>
                <a:latin typeface="+mj-lt"/>
              </a:rPr>
              <a:t>Annual </a:t>
            </a:r>
            <a:r>
              <a:rPr lang="en-US" dirty="0">
                <a:solidFill>
                  <a:schemeClr val="tx1"/>
                </a:solidFill>
                <a:latin typeface="+mj-lt"/>
              </a:rPr>
              <a:t>Stipend - </a:t>
            </a:r>
            <a:r>
              <a:rPr lang="en-US" dirty="0" smtClean="0">
                <a:solidFill>
                  <a:schemeClr val="tx1"/>
                </a:solidFill>
                <a:latin typeface="+mj-lt"/>
              </a:rPr>
              <a:t>$13,368</a:t>
            </a:r>
            <a:endParaRPr lang="en-US" dirty="0">
              <a:solidFill>
                <a:schemeClr val="tx1"/>
              </a:solidFill>
              <a:latin typeface="+mj-lt"/>
            </a:endParaRPr>
          </a:p>
          <a:p>
            <a:pPr marL="0" indent="0" fontAlgn="ctr">
              <a:buNone/>
            </a:pPr>
            <a:r>
              <a:rPr lang="en-US" dirty="0">
                <a:solidFill>
                  <a:schemeClr val="tx1"/>
                </a:solidFill>
                <a:latin typeface="+mj-lt"/>
              </a:rPr>
              <a:t>Monthly - </a:t>
            </a:r>
            <a:r>
              <a:rPr lang="en-US" dirty="0" smtClean="0">
                <a:solidFill>
                  <a:schemeClr val="tx1"/>
                </a:solidFill>
                <a:latin typeface="+mj-lt"/>
              </a:rPr>
              <a:t>$</a:t>
            </a:r>
            <a:r>
              <a:rPr lang="en-US" dirty="0" smtClean="0">
                <a:solidFill>
                  <a:schemeClr val="tx1"/>
                </a:solidFill>
                <a:latin typeface="+mj-lt"/>
              </a:rPr>
              <a:t>1,114</a:t>
            </a:r>
            <a:endParaRPr lang="en-US" dirty="0">
              <a:solidFill>
                <a:schemeClr val="tx1"/>
              </a:solidFill>
              <a:latin typeface="+mj-lt"/>
            </a:endParaRPr>
          </a:p>
          <a:p>
            <a:pPr marL="0" indent="0">
              <a:buNone/>
            </a:pPr>
            <a:endParaRPr lang="en-US" dirty="0">
              <a:solidFill>
                <a:schemeClr val="tx1"/>
              </a:solidFill>
              <a:latin typeface="+mj-lt"/>
            </a:endParaRPr>
          </a:p>
          <a:p>
            <a:pPr marL="0" indent="0">
              <a:buNone/>
            </a:pPr>
            <a:endParaRPr lang="en-US" dirty="0">
              <a:solidFill>
                <a:schemeClr val="tx1"/>
              </a:solidFill>
              <a:latin typeface="+mj-lt"/>
            </a:endParaRPr>
          </a:p>
        </p:txBody>
      </p:sp>
      <p:sp>
        <p:nvSpPr>
          <p:cNvPr id="14" name="Rectangle 3"/>
          <p:cNvSpPr>
            <a:spLocks noChangeArrowheads="1"/>
          </p:cNvSpPr>
          <p:nvPr/>
        </p:nvSpPr>
        <p:spPr bwMode="auto">
          <a:xfrm>
            <a:off x="3752851" y="218984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fontAlgn="base">
              <a:spcBef>
                <a:spcPct val="0"/>
              </a:spcBef>
              <a:spcAft>
                <a:spcPct val="0"/>
              </a:spcAft>
            </a:pPr>
            <a:r>
              <a:rPr lang="en-US" altLang="en-US" dirty="0">
                <a:latin typeface="+mj-lt"/>
                <a:cs typeface="Arial" pitchFamily="34" charset="0"/>
              </a:rPr>
              <a:t/>
            </a:r>
            <a:br>
              <a:rPr lang="en-US" altLang="en-US" dirty="0">
                <a:latin typeface="+mj-lt"/>
                <a:cs typeface="Arial" pitchFamily="34" charset="0"/>
              </a:rPr>
            </a:br>
            <a:endParaRPr lang="en-US" altLang="en-US" dirty="0">
              <a:latin typeface="+mj-lt"/>
              <a:cs typeface="Arial" pitchFamily="34" charset="0"/>
            </a:endParaRPr>
          </a:p>
        </p:txBody>
      </p:sp>
      <p:sp>
        <p:nvSpPr>
          <p:cNvPr id="9" name="Rectangle 8"/>
          <p:cNvSpPr/>
          <p:nvPr/>
        </p:nvSpPr>
        <p:spPr>
          <a:xfrm>
            <a:off x="838200" y="6045593"/>
            <a:ext cx="8325355" cy="400110"/>
          </a:xfrm>
          <a:prstGeom prst="rect">
            <a:avLst/>
          </a:prstGeom>
        </p:spPr>
        <p:txBody>
          <a:bodyPr wrap="square">
            <a:spAutoFit/>
          </a:bodyPr>
          <a:lstStyle/>
          <a:p>
            <a:r>
              <a:rPr lang="en-US" sz="2000" u="sng" dirty="0">
                <a:latin typeface="+mj-lt"/>
              </a:rPr>
              <a:t>https://grants.nih.gov/grants/guide/notice-files/NOT-OD-20-070.html</a:t>
            </a:r>
            <a:endParaRPr lang="en-US" sz="2000" u="sng" dirty="0">
              <a:latin typeface="+mj-lt"/>
            </a:endParaRPr>
          </a:p>
        </p:txBody>
      </p:sp>
    </p:spTree>
    <p:extLst>
      <p:ext uri="{BB962C8B-B14F-4D97-AF65-F5344CB8AC3E}">
        <p14:creationId xmlns:p14="http://schemas.microsoft.com/office/powerpoint/2010/main" val="3283452195"/>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26348"/>
            <a:ext cx="10515600" cy="1325563"/>
          </a:xfrm>
        </p:spPr>
        <p:txBody>
          <a:bodyPr>
            <a:normAutofit/>
          </a:bodyPr>
          <a:lstStyle/>
          <a:p>
            <a:r>
              <a:rPr lang="en-US" dirty="0">
                <a:solidFill>
                  <a:srgbClr val="FFFF00"/>
                </a:solidFill>
                <a:latin typeface="+mj-lt"/>
              </a:rPr>
              <a:t>Predoc</a:t>
            </a:r>
            <a:r>
              <a:rPr lang="en-US" dirty="0">
                <a:solidFill>
                  <a:schemeClr val="tx1"/>
                </a:solidFill>
                <a:latin typeface="+mj-lt"/>
              </a:rPr>
              <a:t> Stipends</a:t>
            </a:r>
          </a:p>
        </p:txBody>
      </p:sp>
      <p:sp>
        <p:nvSpPr>
          <p:cNvPr id="8" name="Content Placeholder 7"/>
          <p:cNvSpPr>
            <a:spLocks noGrp="1"/>
          </p:cNvSpPr>
          <p:nvPr>
            <p:ph sz="half" idx="1"/>
          </p:nvPr>
        </p:nvSpPr>
        <p:spPr>
          <a:xfrm>
            <a:off x="651559" y="1451911"/>
            <a:ext cx="5181600" cy="4351338"/>
          </a:xfrm>
        </p:spPr>
        <p:txBody>
          <a:bodyPr>
            <a:noAutofit/>
          </a:bodyPr>
          <a:lstStyle/>
          <a:p>
            <a:pPr marL="0" indent="0">
              <a:buNone/>
            </a:pPr>
            <a:r>
              <a:rPr lang="en-US" sz="3200" dirty="0">
                <a:solidFill>
                  <a:schemeClr val="tx1"/>
                </a:solidFill>
                <a:latin typeface="+mj-lt"/>
              </a:rPr>
              <a:t>For T32, T35, T90, TL1 and individual fellowships F30, F31:  </a:t>
            </a:r>
          </a:p>
        </p:txBody>
      </p:sp>
      <p:sp>
        <p:nvSpPr>
          <p:cNvPr id="3" name="Content Placeholder 2"/>
          <p:cNvSpPr>
            <a:spLocks noGrp="1"/>
          </p:cNvSpPr>
          <p:nvPr>
            <p:ph sz="half" idx="2"/>
          </p:nvPr>
        </p:nvSpPr>
        <p:spPr>
          <a:xfrm>
            <a:off x="6172199" y="1482722"/>
            <a:ext cx="5631873" cy="4918078"/>
          </a:xfrm>
        </p:spPr>
        <p:txBody>
          <a:bodyPr>
            <a:normAutofit/>
          </a:bodyPr>
          <a:lstStyle/>
          <a:p>
            <a:pPr marL="0" indent="0">
              <a:buNone/>
            </a:pPr>
            <a:r>
              <a:rPr lang="en-US" sz="3200" dirty="0">
                <a:solidFill>
                  <a:srgbClr val="FFFF00"/>
                </a:solidFill>
                <a:latin typeface="+mj-lt"/>
              </a:rPr>
              <a:t>One</a:t>
            </a:r>
            <a:r>
              <a:rPr lang="en-US" sz="3200" dirty="0">
                <a:solidFill>
                  <a:schemeClr val="tx1"/>
                </a:solidFill>
                <a:latin typeface="+mj-lt"/>
              </a:rPr>
              <a:t> stipend level is used for all predocs, regardless of the level of experience</a:t>
            </a:r>
          </a:p>
          <a:p>
            <a:pPr marL="0" indent="0">
              <a:buNone/>
            </a:pPr>
            <a:endParaRPr lang="en-US" sz="3200" dirty="0">
              <a:solidFill>
                <a:schemeClr val="tx1"/>
              </a:solidFill>
              <a:latin typeface="+mj-lt"/>
            </a:endParaRPr>
          </a:p>
          <a:p>
            <a:pPr marL="0" indent="0">
              <a:buNone/>
            </a:pPr>
            <a:endParaRPr lang="en-US" sz="3200" dirty="0">
              <a:solidFill>
                <a:schemeClr val="tx1"/>
              </a:solidFill>
              <a:latin typeface="+mj-lt"/>
            </a:endParaRPr>
          </a:p>
          <a:p>
            <a:pPr marL="0" indent="0">
              <a:buNone/>
            </a:pPr>
            <a:r>
              <a:rPr lang="en-US" sz="3200" dirty="0">
                <a:solidFill>
                  <a:schemeClr val="tx1"/>
                </a:solidFill>
                <a:latin typeface="+mj-lt"/>
              </a:rPr>
              <a:t>Most programs such BMS pay “</a:t>
            </a:r>
            <a:r>
              <a:rPr lang="en-US" sz="3200" dirty="0">
                <a:solidFill>
                  <a:srgbClr val="FFFF00"/>
                </a:solidFill>
                <a:latin typeface="+mj-lt"/>
              </a:rPr>
              <a:t>additional compensation</a:t>
            </a:r>
            <a:r>
              <a:rPr lang="en-US" sz="3200" dirty="0">
                <a:solidFill>
                  <a:schemeClr val="tx1"/>
                </a:solidFill>
                <a:latin typeface="+mj-lt"/>
              </a:rPr>
              <a:t>” to their predoc trainees</a:t>
            </a:r>
          </a:p>
        </p:txBody>
      </p:sp>
      <p:sp>
        <p:nvSpPr>
          <p:cNvPr id="14" name="Rectangle 3"/>
          <p:cNvSpPr>
            <a:spLocks noChangeArrowheads="1"/>
          </p:cNvSpPr>
          <p:nvPr/>
        </p:nvSpPr>
        <p:spPr bwMode="auto">
          <a:xfrm>
            <a:off x="3752851" y="218984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fontAlgn="base">
              <a:spcBef>
                <a:spcPct val="0"/>
              </a:spcBef>
              <a:spcAft>
                <a:spcPct val="0"/>
              </a:spcAft>
            </a:pPr>
            <a:r>
              <a:rPr lang="en-US" altLang="en-US" dirty="0">
                <a:latin typeface="+mj-lt"/>
                <a:cs typeface="Arial" pitchFamily="34" charset="0"/>
              </a:rPr>
              <a:t/>
            </a:r>
            <a:br>
              <a:rPr lang="en-US" altLang="en-US" dirty="0">
                <a:latin typeface="+mj-lt"/>
                <a:cs typeface="Arial" pitchFamily="34" charset="0"/>
              </a:rPr>
            </a:br>
            <a:endParaRPr lang="en-US" altLang="en-US" dirty="0">
              <a:latin typeface="+mj-lt"/>
              <a:cs typeface="Arial"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325659879"/>
              </p:ext>
            </p:extLst>
          </p:nvPr>
        </p:nvGraphicFramePr>
        <p:xfrm>
          <a:off x="651559" y="4116754"/>
          <a:ext cx="5281651" cy="1658500"/>
        </p:xfrm>
        <a:graphic>
          <a:graphicData uri="http://schemas.openxmlformats.org/drawingml/2006/table">
            <a:tbl>
              <a:tblPr>
                <a:tableStyleId>{69CF1AB2-1976-4502-BF36-3FF5EA218861}</a:tableStyleId>
              </a:tblPr>
              <a:tblGrid>
                <a:gridCol w="1183981">
                  <a:extLst>
                    <a:ext uri="{9D8B030D-6E8A-4147-A177-3AD203B41FA5}">
                      <a16:colId xmlns:a16="http://schemas.microsoft.com/office/drawing/2014/main" val="20000"/>
                    </a:ext>
                  </a:extLst>
                </a:gridCol>
                <a:gridCol w="1141705">
                  <a:extLst>
                    <a:ext uri="{9D8B030D-6E8A-4147-A177-3AD203B41FA5}">
                      <a16:colId xmlns:a16="http://schemas.microsoft.com/office/drawing/2014/main" val="20001"/>
                    </a:ext>
                  </a:extLst>
                </a:gridCol>
                <a:gridCol w="1303810">
                  <a:extLst>
                    <a:ext uri="{9D8B030D-6E8A-4147-A177-3AD203B41FA5}">
                      <a16:colId xmlns:a16="http://schemas.microsoft.com/office/drawing/2014/main" val="20002"/>
                    </a:ext>
                  </a:extLst>
                </a:gridCol>
                <a:gridCol w="1652155">
                  <a:extLst>
                    <a:ext uri="{9D8B030D-6E8A-4147-A177-3AD203B41FA5}">
                      <a16:colId xmlns:a16="http://schemas.microsoft.com/office/drawing/2014/main" val="20003"/>
                    </a:ext>
                  </a:extLst>
                </a:gridCol>
              </a:tblGrid>
              <a:tr h="767964">
                <a:tc>
                  <a:txBody>
                    <a:bodyPr/>
                    <a:lstStyle/>
                    <a:p>
                      <a:r>
                        <a:rPr lang="en-US" sz="1600" b="1" dirty="0">
                          <a:effectLst/>
                        </a:rPr>
                        <a:t>Career Level</a:t>
                      </a:r>
                      <a:endParaRPr lang="en-US" sz="1600" b="1" dirty="0">
                        <a:solidFill>
                          <a:srgbClr val="000000"/>
                        </a:solidFill>
                        <a:effectLst/>
                        <a:latin typeface="Arial"/>
                      </a:endParaRPr>
                    </a:p>
                  </a:txBody>
                  <a:tcPr marL="47625" marR="47625" marT="47625" marB="47625" anchor="ctr"/>
                </a:tc>
                <a:tc>
                  <a:txBody>
                    <a:bodyPr/>
                    <a:lstStyle/>
                    <a:p>
                      <a:r>
                        <a:rPr lang="en-US" sz="1600" b="1" dirty="0">
                          <a:effectLst/>
                        </a:rPr>
                        <a:t>Years of Experience</a:t>
                      </a:r>
                      <a:endParaRPr lang="en-US" sz="1600" b="1" dirty="0">
                        <a:solidFill>
                          <a:srgbClr val="000000"/>
                        </a:solidFill>
                        <a:effectLst/>
                        <a:latin typeface="Arial"/>
                      </a:endParaRPr>
                    </a:p>
                  </a:txBody>
                  <a:tcPr marL="47625" marR="47625" marT="47625" marB="47625" anchor="ctr"/>
                </a:tc>
                <a:tc>
                  <a:txBody>
                    <a:bodyPr/>
                    <a:lstStyle/>
                    <a:p>
                      <a:r>
                        <a:rPr lang="en-US" sz="1600" b="1" dirty="0">
                          <a:effectLst/>
                        </a:rPr>
                        <a:t>Stipend for FY </a:t>
                      </a:r>
                      <a:r>
                        <a:rPr lang="en-US" sz="1600" b="1" dirty="0" smtClean="0">
                          <a:effectLst/>
                        </a:rPr>
                        <a:t>2020</a:t>
                      </a:r>
                      <a:endParaRPr lang="en-US" sz="1600" b="1" dirty="0">
                        <a:solidFill>
                          <a:srgbClr val="000000"/>
                        </a:solidFill>
                        <a:effectLst/>
                        <a:latin typeface="Arial"/>
                      </a:endParaRPr>
                    </a:p>
                  </a:txBody>
                  <a:tcPr marL="47625" marR="47625" marT="47625" marB="47625" anchor="ctr"/>
                </a:tc>
                <a:tc>
                  <a:txBody>
                    <a:bodyPr/>
                    <a:lstStyle/>
                    <a:p>
                      <a:r>
                        <a:rPr lang="en-US" sz="1600" b="1" dirty="0">
                          <a:effectLst/>
                        </a:rPr>
                        <a:t>Monthly</a:t>
                      </a:r>
                      <a:r>
                        <a:rPr lang="en-US" sz="1600" b="1" baseline="0" dirty="0">
                          <a:effectLst/>
                        </a:rPr>
                        <a:t> </a:t>
                      </a:r>
                      <a:r>
                        <a:rPr lang="en-US" sz="1600" b="1" dirty="0">
                          <a:effectLst/>
                        </a:rPr>
                        <a:t>Stipend</a:t>
                      </a:r>
                      <a:endParaRPr lang="en-US" sz="1600" b="1" dirty="0">
                        <a:solidFill>
                          <a:srgbClr val="000000"/>
                        </a:solidFill>
                        <a:effectLst/>
                        <a:latin typeface="Arial"/>
                      </a:endParaRPr>
                    </a:p>
                  </a:txBody>
                  <a:tcPr marL="47625" marR="47625" marT="47625" marB="47625" anchor="ctr"/>
                </a:tc>
                <a:extLst>
                  <a:ext uri="{0D108BD9-81ED-4DB2-BD59-A6C34878D82A}">
                    <a16:rowId xmlns:a16="http://schemas.microsoft.com/office/drawing/2014/main" val="10000"/>
                  </a:ext>
                </a:extLst>
              </a:tr>
              <a:tr h="890536">
                <a:tc>
                  <a:txBody>
                    <a:bodyPr/>
                    <a:lstStyle/>
                    <a:p>
                      <a:r>
                        <a:rPr lang="en-US" sz="1600" dirty="0">
                          <a:effectLst/>
                        </a:rPr>
                        <a:t>Predoctoral</a:t>
                      </a:r>
                      <a:endParaRPr lang="en-US" sz="1600" dirty="0">
                        <a:solidFill>
                          <a:srgbClr val="000000"/>
                        </a:solidFill>
                        <a:effectLst/>
                        <a:latin typeface="Arial"/>
                      </a:endParaRPr>
                    </a:p>
                  </a:txBody>
                  <a:tcPr marL="47625" marR="47625" marT="47625" marB="47625" anchor="ctr"/>
                </a:tc>
                <a:tc>
                  <a:txBody>
                    <a:bodyPr/>
                    <a:lstStyle/>
                    <a:p>
                      <a:r>
                        <a:rPr lang="en-US" sz="1600" dirty="0">
                          <a:effectLst/>
                        </a:rPr>
                        <a:t>All</a:t>
                      </a:r>
                      <a:endParaRPr lang="en-US" sz="1600" dirty="0">
                        <a:solidFill>
                          <a:srgbClr val="000000"/>
                        </a:solidFill>
                        <a:effectLst/>
                        <a:latin typeface="Arial"/>
                      </a:endParaRPr>
                    </a:p>
                  </a:txBody>
                  <a:tcPr marL="47625" marR="47625" marT="47625" marB="47625" anchor="ctr"/>
                </a:tc>
                <a:tc>
                  <a:txBody>
                    <a:bodyPr/>
                    <a:lstStyle/>
                    <a:p>
                      <a:r>
                        <a:rPr lang="en-US" sz="1600" dirty="0">
                          <a:effectLst/>
                        </a:rPr>
                        <a:t>$</a:t>
                      </a:r>
                      <a:r>
                        <a:rPr lang="en-US" sz="1600" dirty="0" smtClean="0">
                          <a:effectLst/>
                        </a:rPr>
                        <a:t>25,320</a:t>
                      </a:r>
                      <a:endParaRPr lang="en-US" sz="1600" dirty="0">
                        <a:solidFill>
                          <a:srgbClr val="000000"/>
                        </a:solidFill>
                        <a:effectLst/>
                        <a:latin typeface="Arial"/>
                      </a:endParaRPr>
                    </a:p>
                  </a:txBody>
                  <a:tcPr marL="47625" marR="47625" marT="47625" marB="47625" anchor="ctr"/>
                </a:tc>
                <a:tc>
                  <a:txBody>
                    <a:bodyPr/>
                    <a:lstStyle/>
                    <a:p>
                      <a:r>
                        <a:rPr lang="en-US" sz="1600" dirty="0" smtClean="0">
                          <a:effectLst/>
                        </a:rPr>
                        <a:t>$2,110</a:t>
                      </a:r>
                      <a:endParaRPr lang="en-US" sz="1600" dirty="0">
                        <a:solidFill>
                          <a:srgbClr val="000000"/>
                        </a:solidFill>
                        <a:effectLst/>
                        <a:latin typeface="Arial"/>
                      </a:endParaRPr>
                    </a:p>
                  </a:txBody>
                  <a:tcPr marL="47625" marR="47625" marT="47625" marB="47625" anchor="ct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144852592"/>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FFFF00"/>
                </a:solidFill>
                <a:latin typeface="+mj-lt"/>
              </a:rPr>
              <a:t>Postdoc</a:t>
            </a:r>
            <a:r>
              <a:rPr lang="en-US" dirty="0">
                <a:solidFill>
                  <a:schemeClr val="tx1"/>
                </a:solidFill>
                <a:latin typeface="+mj-lt"/>
              </a:rPr>
              <a:t> Stipends  </a:t>
            </a:r>
          </a:p>
        </p:txBody>
      </p:sp>
      <p:sp>
        <p:nvSpPr>
          <p:cNvPr id="8" name="Content Placeholder 7"/>
          <p:cNvSpPr>
            <a:spLocks noGrp="1"/>
          </p:cNvSpPr>
          <p:nvPr>
            <p:ph sz="half" idx="1"/>
          </p:nvPr>
        </p:nvSpPr>
        <p:spPr/>
        <p:txBody>
          <a:bodyPr>
            <a:noAutofit/>
          </a:bodyPr>
          <a:lstStyle/>
          <a:p>
            <a:pPr marL="0" indent="0">
              <a:buNone/>
            </a:pPr>
            <a:r>
              <a:rPr lang="en-US" sz="3200" dirty="0">
                <a:solidFill>
                  <a:schemeClr val="tx1"/>
                </a:solidFill>
                <a:latin typeface="+mj-lt"/>
              </a:rPr>
              <a:t>Stipend level for the first year of support is determined by the </a:t>
            </a:r>
            <a:r>
              <a:rPr lang="en-US" sz="3200" dirty="0">
                <a:solidFill>
                  <a:srgbClr val="FFFF00"/>
                </a:solidFill>
                <a:latin typeface="+mj-lt"/>
              </a:rPr>
              <a:t>number of full years of relevant postdoc experience</a:t>
            </a:r>
            <a:r>
              <a:rPr lang="en-US" sz="3200" dirty="0">
                <a:solidFill>
                  <a:schemeClr val="tx1"/>
                </a:solidFill>
                <a:latin typeface="+mj-lt"/>
              </a:rPr>
              <a:t> when the award is issued</a:t>
            </a:r>
          </a:p>
        </p:txBody>
      </p:sp>
      <p:sp>
        <p:nvSpPr>
          <p:cNvPr id="3" name="Content Placeholder 2"/>
          <p:cNvSpPr>
            <a:spLocks noGrp="1"/>
          </p:cNvSpPr>
          <p:nvPr>
            <p:ph sz="half" idx="2"/>
          </p:nvPr>
        </p:nvSpPr>
        <p:spPr/>
        <p:txBody>
          <a:bodyPr/>
          <a:lstStyle/>
          <a:p>
            <a:pPr marL="0" lvl="1" indent="0">
              <a:spcBef>
                <a:spcPts val="1000"/>
              </a:spcBef>
              <a:buNone/>
            </a:pPr>
            <a:r>
              <a:rPr lang="en-US" sz="3200" dirty="0">
                <a:solidFill>
                  <a:srgbClr val="FFFF00"/>
                </a:solidFill>
                <a:latin typeface="+mj-lt"/>
              </a:rPr>
              <a:t>Relevant</a:t>
            </a:r>
            <a:r>
              <a:rPr lang="en-US" sz="3200" dirty="0">
                <a:solidFill>
                  <a:schemeClr val="tx1"/>
                </a:solidFill>
                <a:latin typeface="+mj-lt"/>
              </a:rPr>
              <a:t> experience may include:</a:t>
            </a:r>
          </a:p>
          <a:p>
            <a:pPr marL="457200" lvl="1" indent="-457200">
              <a:spcBef>
                <a:spcPts val="1000"/>
              </a:spcBef>
            </a:pPr>
            <a:r>
              <a:rPr lang="en-US" sz="3200" dirty="0">
                <a:solidFill>
                  <a:schemeClr val="tx1"/>
                </a:solidFill>
                <a:latin typeface="+mj-lt"/>
              </a:rPr>
              <a:t>Research experience (including industry)</a:t>
            </a:r>
          </a:p>
          <a:p>
            <a:pPr marL="457200" lvl="1" indent="-457200">
              <a:spcBef>
                <a:spcPts val="1000"/>
              </a:spcBef>
            </a:pPr>
            <a:r>
              <a:rPr lang="en-US" sz="3200" dirty="0">
                <a:solidFill>
                  <a:schemeClr val="tx1"/>
                </a:solidFill>
                <a:latin typeface="+mj-lt"/>
              </a:rPr>
              <a:t>Teaching</a:t>
            </a:r>
          </a:p>
          <a:p>
            <a:pPr marL="457200" lvl="1" indent="-457200">
              <a:spcBef>
                <a:spcPts val="1000"/>
              </a:spcBef>
            </a:pPr>
            <a:r>
              <a:rPr lang="en-US" sz="3200" dirty="0">
                <a:solidFill>
                  <a:schemeClr val="tx1"/>
                </a:solidFill>
                <a:latin typeface="+mj-lt"/>
              </a:rPr>
              <a:t>Internship</a:t>
            </a:r>
          </a:p>
          <a:p>
            <a:pPr marL="457200" lvl="1" indent="-457200">
              <a:spcBef>
                <a:spcPts val="1000"/>
              </a:spcBef>
            </a:pPr>
            <a:r>
              <a:rPr lang="en-US" sz="3200" dirty="0">
                <a:solidFill>
                  <a:schemeClr val="tx1"/>
                </a:solidFill>
                <a:latin typeface="+mj-lt"/>
              </a:rPr>
              <a:t>Residency</a:t>
            </a:r>
          </a:p>
          <a:p>
            <a:pPr marL="457200" lvl="1" indent="-457200">
              <a:spcBef>
                <a:spcPts val="1000"/>
              </a:spcBef>
            </a:pPr>
            <a:r>
              <a:rPr lang="en-US" sz="3200" dirty="0">
                <a:solidFill>
                  <a:schemeClr val="tx1"/>
                </a:solidFill>
                <a:latin typeface="+mj-lt"/>
              </a:rPr>
              <a:t>Clinical duties, etc.</a:t>
            </a:r>
          </a:p>
          <a:p>
            <a:pPr marL="0" indent="0">
              <a:buNone/>
            </a:pPr>
            <a:endParaRPr lang="en-US" dirty="0">
              <a:latin typeface="+mj-lt"/>
            </a:endParaRPr>
          </a:p>
        </p:txBody>
      </p:sp>
      <p:sp>
        <p:nvSpPr>
          <p:cNvPr id="14" name="Rectangle 3"/>
          <p:cNvSpPr>
            <a:spLocks noChangeArrowheads="1"/>
          </p:cNvSpPr>
          <p:nvPr/>
        </p:nvSpPr>
        <p:spPr bwMode="auto">
          <a:xfrm>
            <a:off x="3752851" y="218984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fontAlgn="base">
              <a:spcBef>
                <a:spcPct val="0"/>
              </a:spcBef>
              <a:spcAft>
                <a:spcPct val="0"/>
              </a:spcAft>
            </a:pPr>
            <a:r>
              <a:rPr lang="en-US" altLang="en-US" dirty="0">
                <a:latin typeface="+mj-lt"/>
                <a:cs typeface="Arial" pitchFamily="34" charset="0"/>
              </a:rPr>
              <a:t/>
            </a:r>
            <a:br>
              <a:rPr lang="en-US" altLang="en-US" dirty="0">
                <a:latin typeface="+mj-lt"/>
                <a:cs typeface="Arial" pitchFamily="34" charset="0"/>
              </a:rPr>
            </a:br>
            <a:endParaRPr lang="en-US" altLang="en-US" dirty="0">
              <a:latin typeface="+mj-lt"/>
              <a:cs typeface="Arial" pitchFamily="34" charset="0"/>
            </a:endParaRPr>
          </a:p>
        </p:txBody>
      </p:sp>
    </p:spTree>
    <p:extLst>
      <p:ext uri="{BB962C8B-B14F-4D97-AF65-F5344CB8AC3E}">
        <p14:creationId xmlns:p14="http://schemas.microsoft.com/office/powerpoint/2010/main" val="699945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5E6CFF1-2F42-4E10-9A97-F116F46F53F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 name="Title 1"/>
          <p:cNvSpPr>
            <a:spLocks noGrp="1"/>
          </p:cNvSpPr>
          <p:nvPr>
            <p:ph type="title"/>
          </p:nvPr>
        </p:nvSpPr>
        <p:spPr>
          <a:xfrm>
            <a:off x="838201" y="1065862"/>
            <a:ext cx="3313164" cy="4726276"/>
          </a:xfrm>
        </p:spPr>
        <p:txBody>
          <a:bodyPr>
            <a:normAutofit/>
          </a:bodyPr>
          <a:lstStyle/>
          <a:p>
            <a:pPr algn="r"/>
            <a:r>
              <a:rPr lang="en-US" sz="5400" dirty="0">
                <a:solidFill>
                  <a:srgbClr val="FFFFFF"/>
                </a:solidFill>
                <a:latin typeface="+mj-lt"/>
              </a:rPr>
              <a:t>Training Grant Roles</a:t>
            </a:r>
          </a:p>
        </p:txBody>
      </p:sp>
      <p:cxnSp>
        <p:nvCxnSpPr>
          <p:cNvPr id="12" name="Straight Connector 11">
            <a:extLst>
              <a:ext uri="{FF2B5EF4-FFF2-40B4-BE49-F238E27FC236}">
                <a16:creationId xmlns:a16="http://schemas.microsoft.com/office/drawing/2014/main" id="{67182200-4859-4C8D-BCBB-55B245C28B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5048336" y="797986"/>
            <a:ext cx="5744685" cy="4726276"/>
          </a:xfrm>
          <a:prstGeom prst="rect">
            <a:avLst/>
          </a:prstGeom>
          <a:noFill/>
        </p:spPr>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6340" y="420607"/>
            <a:ext cx="1226993" cy="1979693"/>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28157" y="4005943"/>
            <a:ext cx="1385043" cy="1405659"/>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07382" y="2761229"/>
            <a:ext cx="1412804" cy="1335542"/>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62600" y="2601173"/>
            <a:ext cx="1417320" cy="1417320"/>
          </a:xfrm>
          <a:prstGeom prst="rect">
            <a:avLst/>
          </a:prstGeom>
        </p:spPr>
      </p:pic>
    </p:spTree>
    <p:extLst>
      <p:ext uri="{BB962C8B-B14F-4D97-AF65-F5344CB8AC3E}">
        <p14:creationId xmlns:p14="http://schemas.microsoft.com/office/powerpoint/2010/main" val="51425280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FFFF00"/>
                </a:solidFill>
                <a:latin typeface="+mj-lt"/>
              </a:rPr>
              <a:t>Postdoc</a:t>
            </a:r>
            <a:r>
              <a:rPr lang="en-US" dirty="0">
                <a:solidFill>
                  <a:schemeClr val="tx1"/>
                </a:solidFill>
                <a:latin typeface="+mj-lt"/>
              </a:rPr>
              <a:t> Stipends  </a:t>
            </a:r>
          </a:p>
        </p:txBody>
      </p:sp>
      <p:sp>
        <p:nvSpPr>
          <p:cNvPr id="14" name="Rectangle 3"/>
          <p:cNvSpPr>
            <a:spLocks noChangeArrowheads="1"/>
          </p:cNvSpPr>
          <p:nvPr/>
        </p:nvSpPr>
        <p:spPr bwMode="auto">
          <a:xfrm>
            <a:off x="3218697" y="2189849"/>
            <a:ext cx="17251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fontAlgn="base">
              <a:spcBef>
                <a:spcPct val="0"/>
              </a:spcBef>
              <a:spcAft>
                <a:spcPct val="0"/>
              </a:spcAft>
            </a:pPr>
            <a:r>
              <a:rPr lang="en-US" altLang="en-US" dirty="0">
                <a:latin typeface="+mj-lt"/>
                <a:cs typeface="Arial" pitchFamily="34" charset="0"/>
              </a:rPr>
              <a:t/>
            </a:r>
            <a:br>
              <a:rPr lang="en-US" altLang="en-US" dirty="0">
                <a:latin typeface="+mj-lt"/>
                <a:cs typeface="Arial" pitchFamily="34" charset="0"/>
              </a:rPr>
            </a:br>
            <a:endParaRPr lang="en-US" altLang="en-US" dirty="0">
              <a:latin typeface="+mj-lt"/>
              <a:cs typeface="Arial" pitchFamily="34" charset="0"/>
            </a:endParaRPr>
          </a:p>
        </p:txBody>
      </p:sp>
      <p:sp>
        <p:nvSpPr>
          <p:cNvPr id="6" name="Rectangle 5"/>
          <p:cNvSpPr/>
          <p:nvPr/>
        </p:nvSpPr>
        <p:spPr>
          <a:xfrm>
            <a:off x="304046" y="1594523"/>
            <a:ext cx="9202093" cy="1571035"/>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7" name="Freeform 6"/>
          <p:cNvSpPr/>
          <p:nvPr/>
        </p:nvSpPr>
        <p:spPr>
          <a:xfrm>
            <a:off x="716756" y="1594523"/>
            <a:ext cx="8752025" cy="1560345"/>
          </a:xfrm>
          <a:custGeom>
            <a:avLst/>
            <a:gdLst>
              <a:gd name="connsiteX0" fmla="*/ 0 w 10001290"/>
              <a:gd name="connsiteY0" fmla="*/ 63961 h 383760"/>
              <a:gd name="connsiteX1" fmla="*/ 63961 w 10001290"/>
              <a:gd name="connsiteY1" fmla="*/ 0 h 383760"/>
              <a:gd name="connsiteX2" fmla="*/ 9937329 w 10001290"/>
              <a:gd name="connsiteY2" fmla="*/ 0 h 383760"/>
              <a:gd name="connsiteX3" fmla="*/ 10001290 w 10001290"/>
              <a:gd name="connsiteY3" fmla="*/ 63961 h 383760"/>
              <a:gd name="connsiteX4" fmla="*/ 10001290 w 10001290"/>
              <a:gd name="connsiteY4" fmla="*/ 319799 h 383760"/>
              <a:gd name="connsiteX5" fmla="*/ 9937329 w 10001290"/>
              <a:gd name="connsiteY5" fmla="*/ 383760 h 383760"/>
              <a:gd name="connsiteX6" fmla="*/ 63961 w 10001290"/>
              <a:gd name="connsiteY6" fmla="*/ 383760 h 383760"/>
              <a:gd name="connsiteX7" fmla="*/ 0 w 10001290"/>
              <a:gd name="connsiteY7" fmla="*/ 319799 h 383760"/>
              <a:gd name="connsiteX8" fmla="*/ 0 w 10001290"/>
              <a:gd name="connsiteY8" fmla="*/ 63961 h 38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1290" h="383760">
                <a:moveTo>
                  <a:pt x="0" y="63961"/>
                </a:moveTo>
                <a:cubicBezTo>
                  <a:pt x="0" y="28636"/>
                  <a:pt x="28636" y="0"/>
                  <a:pt x="63961" y="0"/>
                </a:cubicBezTo>
                <a:lnTo>
                  <a:pt x="9937329" y="0"/>
                </a:lnTo>
                <a:cubicBezTo>
                  <a:pt x="9972654" y="0"/>
                  <a:pt x="10001290" y="28636"/>
                  <a:pt x="10001290" y="63961"/>
                </a:cubicBezTo>
                <a:lnTo>
                  <a:pt x="10001290" y="319799"/>
                </a:lnTo>
                <a:cubicBezTo>
                  <a:pt x="10001290" y="355124"/>
                  <a:pt x="9972654" y="383760"/>
                  <a:pt x="9937329" y="383760"/>
                </a:cubicBezTo>
                <a:lnTo>
                  <a:pt x="63961" y="383760"/>
                </a:lnTo>
                <a:cubicBezTo>
                  <a:pt x="28636" y="383760"/>
                  <a:pt x="0" y="355124"/>
                  <a:pt x="0" y="319799"/>
                </a:cubicBezTo>
                <a:lnTo>
                  <a:pt x="0" y="6396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96959" tIns="18734" rIns="296959" bIns="18734" numCol="1" spcCol="1270" anchor="ctr" anchorCtr="0">
            <a:noAutofit/>
          </a:bodyPr>
          <a:lstStyle/>
          <a:p>
            <a:pPr lvl="0" algn="l" defTabSz="577850">
              <a:lnSpc>
                <a:spcPct val="90000"/>
              </a:lnSpc>
              <a:spcBef>
                <a:spcPct val="0"/>
              </a:spcBef>
              <a:spcAft>
                <a:spcPct val="35000"/>
              </a:spcAft>
            </a:pPr>
            <a:r>
              <a:rPr lang="en-US" sz="3200" kern="1200" dirty="0">
                <a:solidFill>
                  <a:schemeClr val="bg1"/>
                </a:solidFill>
                <a:latin typeface="+mj-lt"/>
              </a:rPr>
              <a:t>Once the appropriate stipend level has been determined, the fellow must be paid at that </a:t>
            </a:r>
            <a:r>
              <a:rPr lang="en-US" sz="3200" b="1" u="sng" kern="1200" dirty="0">
                <a:solidFill>
                  <a:schemeClr val="bg1"/>
                </a:solidFill>
                <a:latin typeface="+mj-lt"/>
              </a:rPr>
              <a:t>level for the entire grant year</a:t>
            </a:r>
          </a:p>
        </p:txBody>
      </p:sp>
      <p:sp>
        <p:nvSpPr>
          <p:cNvPr id="9" name="Rectangle 8"/>
          <p:cNvSpPr/>
          <p:nvPr/>
        </p:nvSpPr>
        <p:spPr>
          <a:xfrm>
            <a:off x="304046" y="3424188"/>
            <a:ext cx="9202093" cy="1571035"/>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 name="Freeform 9"/>
          <p:cNvSpPr/>
          <p:nvPr/>
        </p:nvSpPr>
        <p:spPr>
          <a:xfrm>
            <a:off x="716756" y="3424188"/>
            <a:ext cx="8752025" cy="1571035"/>
          </a:xfrm>
          <a:custGeom>
            <a:avLst/>
            <a:gdLst>
              <a:gd name="connsiteX0" fmla="*/ 0 w 10001290"/>
              <a:gd name="connsiteY0" fmla="*/ 63961 h 383760"/>
              <a:gd name="connsiteX1" fmla="*/ 63961 w 10001290"/>
              <a:gd name="connsiteY1" fmla="*/ 0 h 383760"/>
              <a:gd name="connsiteX2" fmla="*/ 9937329 w 10001290"/>
              <a:gd name="connsiteY2" fmla="*/ 0 h 383760"/>
              <a:gd name="connsiteX3" fmla="*/ 10001290 w 10001290"/>
              <a:gd name="connsiteY3" fmla="*/ 63961 h 383760"/>
              <a:gd name="connsiteX4" fmla="*/ 10001290 w 10001290"/>
              <a:gd name="connsiteY4" fmla="*/ 319799 h 383760"/>
              <a:gd name="connsiteX5" fmla="*/ 9937329 w 10001290"/>
              <a:gd name="connsiteY5" fmla="*/ 383760 h 383760"/>
              <a:gd name="connsiteX6" fmla="*/ 63961 w 10001290"/>
              <a:gd name="connsiteY6" fmla="*/ 383760 h 383760"/>
              <a:gd name="connsiteX7" fmla="*/ 0 w 10001290"/>
              <a:gd name="connsiteY7" fmla="*/ 319799 h 383760"/>
              <a:gd name="connsiteX8" fmla="*/ 0 w 10001290"/>
              <a:gd name="connsiteY8" fmla="*/ 63961 h 38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1290" h="383760">
                <a:moveTo>
                  <a:pt x="0" y="63961"/>
                </a:moveTo>
                <a:cubicBezTo>
                  <a:pt x="0" y="28636"/>
                  <a:pt x="28636" y="0"/>
                  <a:pt x="63961" y="0"/>
                </a:cubicBezTo>
                <a:lnTo>
                  <a:pt x="9937329" y="0"/>
                </a:lnTo>
                <a:cubicBezTo>
                  <a:pt x="9972654" y="0"/>
                  <a:pt x="10001290" y="28636"/>
                  <a:pt x="10001290" y="63961"/>
                </a:cubicBezTo>
                <a:lnTo>
                  <a:pt x="10001290" y="319799"/>
                </a:lnTo>
                <a:cubicBezTo>
                  <a:pt x="10001290" y="355124"/>
                  <a:pt x="9972654" y="383760"/>
                  <a:pt x="9937329" y="383760"/>
                </a:cubicBezTo>
                <a:lnTo>
                  <a:pt x="63961" y="383760"/>
                </a:lnTo>
                <a:cubicBezTo>
                  <a:pt x="28636" y="383760"/>
                  <a:pt x="0" y="355124"/>
                  <a:pt x="0" y="319799"/>
                </a:cubicBezTo>
                <a:lnTo>
                  <a:pt x="0" y="6396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96959" tIns="18734" rIns="296959" bIns="18734" numCol="1" spcCol="1270" anchor="ctr" anchorCtr="0">
            <a:noAutofit/>
          </a:bodyPr>
          <a:lstStyle/>
          <a:p>
            <a:pPr lvl="0" algn="l" defTabSz="577850">
              <a:lnSpc>
                <a:spcPct val="90000"/>
              </a:lnSpc>
              <a:spcBef>
                <a:spcPct val="0"/>
              </a:spcBef>
              <a:spcAft>
                <a:spcPct val="35000"/>
              </a:spcAft>
            </a:pPr>
            <a:r>
              <a:rPr lang="en-US" sz="3200" kern="1200" dirty="0">
                <a:solidFill>
                  <a:schemeClr val="bg1"/>
                </a:solidFill>
                <a:latin typeface="+mj-lt"/>
              </a:rPr>
              <a:t>The stipend for each additional year of NRSA support is the next level in the stipend structure and </a:t>
            </a:r>
            <a:r>
              <a:rPr lang="en-US" sz="3200" b="1" i="1" u="sng" kern="1200" dirty="0">
                <a:solidFill>
                  <a:schemeClr val="bg1"/>
                </a:solidFill>
                <a:latin typeface="+mj-lt"/>
              </a:rPr>
              <a:t>does not change mid-year</a:t>
            </a:r>
          </a:p>
        </p:txBody>
      </p:sp>
      <p:sp>
        <p:nvSpPr>
          <p:cNvPr id="11" name="Rectangle 10"/>
          <p:cNvSpPr/>
          <p:nvPr/>
        </p:nvSpPr>
        <p:spPr>
          <a:xfrm>
            <a:off x="304046" y="5264543"/>
            <a:ext cx="9202093" cy="1383966"/>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Freeform 11"/>
          <p:cNvSpPr/>
          <p:nvPr/>
        </p:nvSpPr>
        <p:spPr>
          <a:xfrm>
            <a:off x="716756" y="5346122"/>
            <a:ext cx="8752025" cy="1220810"/>
          </a:xfrm>
          <a:custGeom>
            <a:avLst/>
            <a:gdLst>
              <a:gd name="connsiteX0" fmla="*/ 0 w 10001290"/>
              <a:gd name="connsiteY0" fmla="*/ 63961 h 383760"/>
              <a:gd name="connsiteX1" fmla="*/ 63961 w 10001290"/>
              <a:gd name="connsiteY1" fmla="*/ 0 h 383760"/>
              <a:gd name="connsiteX2" fmla="*/ 9937329 w 10001290"/>
              <a:gd name="connsiteY2" fmla="*/ 0 h 383760"/>
              <a:gd name="connsiteX3" fmla="*/ 10001290 w 10001290"/>
              <a:gd name="connsiteY3" fmla="*/ 63961 h 383760"/>
              <a:gd name="connsiteX4" fmla="*/ 10001290 w 10001290"/>
              <a:gd name="connsiteY4" fmla="*/ 319799 h 383760"/>
              <a:gd name="connsiteX5" fmla="*/ 9937329 w 10001290"/>
              <a:gd name="connsiteY5" fmla="*/ 383760 h 383760"/>
              <a:gd name="connsiteX6" fmla="*/ 63961 w 10001290"/>
              <a:gd name="connsiteY6" fmla="*/ 383760 h 383760"/>
              <a:gd name="connsiteX7" fmla="*/ 0 w 10001290"/>
              <a:gd name="connsiteY7" fmla="*/ 319799 h 383760"/>
              <a:gd name="connsiteX8" fmla="*/ 0 w 10001290"/>
              <a:gd name="connsiteY8" fmla="*/ 63961 h 38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1290" h="383760">
                <a:moveTo>
                  <a:pt x="0" y="63961"/>
                </a:moveTo>
                <a:cubicBezTo>
                  <a:pt x="0" y="28636"/>
                  <a:pt x="28636" y="0"/>
                  <a:pt x="63961" y="0"/>
                </a:cubicBezTo>
                <a:lnTo>
                  <a:pt x="9937329" y="0"/>
                </a:lnTo>
                <a:cubicBezTo>
                  <a:pt x="9972654" y="0"/>
                  <a:pt x="10001290" y="28636"/>
                  <a:pt x="10001290" y="63961"/>
                </a:cubicBezTo>
                <a:lnTo>
                  <a:pt x="10001290" y="319799"/>
                </a:lnTo>
                <a:cubicBezTo>
                  <a:pt x="10001290" y="355124"/>
                  <a:pt x="9972654" y="383760"/>
                  <a:pt x="9937329" y="383760"/>
                </a:cubicBezTo>
                <a:lnTo>
                  <a:pt x="63961" y="383760"/>
                </a:lnTo>
                <a:cubicBezTo>
                  <a:pt x="28636" y="383760"/>
                  <a:pt x="0" y="355124"/>
                  <a:pt x="0" y="319799"/>
                </a:cubicBezTo>
                <a:lnTo>
                  <a:pt x="0" y="6396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96959" tIns="18734" rIns="296959" bIns="18734" numCol="1" spcCol="1270" anchor="ctr" anchorCtr="0">
            <a:noAutofit/>
          </a:bodyPr>
          <a:lstStyle/>
          <a:p>
            <a:pPr lvl="0" algn="l" defTabSz="577850">
              <a:lnSpc>
                <a:spcPct val="90000"/>
              </a:lnSpc>
              <a:spcBef>
                <a:spcPct val="0"/>
              </a:spcBef>
              <a:spcAft>
                <a:spcPct val="35000"/>
              </a:spcAft>
            </a:pPr>
            <a:r>
              <a:rPr lang="en-US" altLang="en-US" sz="3200" kern="1200" dirty="0">
                <a:solidFill>
                  <a:schemeClr val="bg1"/>
                </a:solidFill>
                <a:latin typeface="+mj-lt"/>
              </a:rPr>
              <a:t>e.g.  In subsequent years based on </a:t>
            </a:r>
            <a:r>
              <a:rPr lang="en-US" altLang="en-US" sz="3200" b="1" i="1" u="sng" kern="1200" dirty="0">
                <a:solidFill>
                  <a:schemeClr val="bg1"/>
                </a:solidFill>
                <a:latin typeface="+mj-lt"/>
              </a:rPr>
              <a:t>initial level + 1 year</a:t>
            </a:r>
            <a:endParaRPr lang="en-US" sz="3200" b="1" i="1" u="sng" kern="1200" dirty="0">
              <a:solidFill>
                <a:schemeClr val="bg1"/>
              </a:solidFill>
              <a:latin typeface="+mj-lt"/>
            </a:endParaRPr>
          </a:p>
        </p:txBody>
      </p:sp>
      <p:cxnSp>
        <p:nvCxnSpPr>
          <p:cNvPr id="15" name="Elbow Connector 14"/>
          <p:cNvCxnSpPr/>
          <p:nvPr/>
        </p:nvCxnSpPr>
        <p:spPr>
          <a:xfrm rot="5400000" flipH="1" flipV="1">
            <a:off x="9221194" y="5249890"/>
            <a:ext cx="2058304" cy="575779"/>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9" name="Elbow Connector 18"/>
          <p:cNvCxnSpPr/>
          <p:nvPr/>
        </p:nvCxnSpPr>
        <p:spPr>
          <a:xfrm flipV="1">
            <a:off x="10538235" y="3494257"/>
            <a:ext cx="1149789" cy="1014369"/>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9962456" y="6269062"/>
            <a:ext cx="887994" cy="369332"/>
          </a:xfrm>
          <a:prstGeom prst="rect">
            <a:avLst/>
          </a:prstGeom>
          <a:noFill/>
        </p:spPr>
        <p:txBody>
          <a:bodyPr wrap="square" rtlCol="0">
            <a:spAutoFit/>
          </a:bodyPr>
          <a:lstStyle/>
          <a:p>
            <a:r>
              <a:rPr lang="en-US" dirty="0">
                <a:latin typeface="+mj-lt"/>
              </a:rPr>
              <a:t>Level 0</a:t>
            </a:r>
          </a:p>
        </p:txBody>
      </p:sp>
      <p:sp>
        <p:nvSpPr>
          <p:cNvPr id="27" name="TextBox 26"/>
          <p:cNvSpPr txBox="1"/>
          <p:nvPr/>
        </p:nvSpPr>
        <p:spPr>
          <a:xfrm>
            <a:off x="10532560" y="5128707"/>
            <a:ext cx="887994" cy="369332"/>
          </a:xfrm>
          <a:prstGeom prst="rect">
            <a:avLst/>
          </a:prstGeom>
          <a:noFill/>
        </p:spPr>
        <p:txBody>
          <a:bodyPr wrap="square" rtlCol="0">
            <a:spAutoFit/>
          </a:bodyPr>
          <a:lstStyle/>
          <a:p>
            <a:r>
              <a:rPr lang="en-US" dirty="0">
                <a:latin typeface="+mj-lt"/>
              </a:rPr>
              <a:t>Level 1</a:t>
            </a:r>
          </a:p>
        </p:txBody>
      </p:sp>
      <p:sp>
        <p:nvSpPr>
          <p:cNvPr id="28" name="TextBox 27"/>
          <p:cNvSpPr txBox="1"/>
          <p:nvPr/>
        </p:nvSpPr>
        <p:spPr>
          <a:xfrm>
            <a:off x="11082905" y="4209705"/>
            <a:ext cx="887994" cy="369332"/>
          </a:xfrm>
          <a:prstGeom prst="rect">
            <a:avLst/>
          </a:prstGeom>
          <a:noFill/>
        </p:spPr>
        <p:txBody>
          <a:bodyPr wrap="square" rtlCol="0">
            <a:spAutoFit/>
          </a:bodyPr>
          <a:lstStyle/>
          <a:p>
            <a:r>
              <a:rPr lang="en-US" dirty="0">
                <a:latin typeface="+mj-lt"/>
              </a:rPr>
              <a:t>Level 2</a:t>
            </a:r>
          </a:p>
        </p:txBody>
      </p:sp>
      <p:sp>
        <p:nvSpPr>
          <p:cNvPr id="30" name="TextBox 29"/>
          <p:cNvSpPr txBox="1"/>
          <p:nvPr/>
        </p:nvSpPr>
        <p:spPr>
          <a:xfrm rot="16200000">
            <a:off x="9742467" y="5752418"/>
            <a:ext cx="809311" cy="369332"/>
          </a:xfrm>
          <a:prstGeom prst="rect">
            <a:avLst/>
          </a:prstGeom>
          <a:noFill/>
        </p:spPr>
        <p:txBody>
          <a:bodyPr wrap="square" rtlCol="0">
            <a:spAutoFit/>
          </a:bodyPr>
          <a:lstStyle/>
          <a:p>
            <a:r>
              <a:rPr lang="en-US" dirty="0">
                <a:latin typeface="+mj-lt"/>
              </a:rPr>
              <a:t>Year 1</a:t>
            </a:r>
          </a:p>
        </p:txBody>
      </p:sp>
      <p:sp>
        <p:nvSpPr>
          <p:cNvPr id="31" name="TextBox 30"/>
          <p:cNvSpPr txBox="1"/>
          <p:nvPr/>
        </p:nvSpPr>
        <p:spPr>
          <a:xfrm rot="16200000">
            <a:off x="10280889" y="4683526"/>
            <a:ext cx="809311" cy="369332"/>
          </a:xfrm>
          <a:prstGeom prst="rect">
            <a:avLst/>
          </a:prstGeom>
          <a:noFill/>
        </p:spPr>
        <p:txBody>
          <a:bodyPr wrap="square" rtlCol="0">
            <a:spAutoFit/>
          </a:bodyPr>
          <a:lstStyle/>
          <a:p>
            <a:r>
              <a:rPr lang="en-US" dirty="0">
                <a:latin typeface="+mj-lt"/>
              </a:rPr>
              <a:t>Year 2</a:t>
            </a:r>
          </a:p>
        </p:txBody>
      </p:sp>
      <p:sp>
        <p:nvSpPr>
          <p:cNvPr id="32" name="TextBox 31"/>
          <p:cNvSpPr txBox="1"/>
          <p:nvPr/>
        </p:nvSpPr>
        <p:spPr>
          <a:xfrm rot="16200000">
            <a:off x="10862917" y="3669095"/>
            <a:ext cx="809311" cy="369332"/>
          </a:xfrm>
          <a:prstGeom prst="rect">
            <a:avLst/>
          </a:prstGeom>
          <a:noFill/>
        </p:spPr>
        <p:txBody>
          <a:bodyPr wrap="square" rtlCol="0">
            <a:spAutoFit/>
          </a:bodyPr>
          <a:lstStyle/>
          <a:p>
            <a:r>
              <a:rPr lang="en-US" dirty="0">
                <a:latin typeface="+mj-lt"/>
              </a:rPr>
              <a:t>Year 3</a:t>
            </a:r>
          </a:p>
        </p:txBody>
      </p:sp>
    </p:spTree>
    <p:extLst>
      <p:ext uri="{BB962C8B-B14F-4D97-AF65-F5344CB8AC3E}">
        <p14:creationId xmlns:p14="http://schemas.microsoft.com/office/powerpoint/2010/main" val="1879765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2" grpId="0" animBg="1"/>
      <p:bldP spid="26" grpId="0"/>
      <p:bldP spid="27" grpId="0"/>
      <p:bldP spid="28" grpId="0"/>
      <p:bldP spid="30" grpId="0"/>
      <p:bldP spid="31" grpId="0"/>
      <p:bldP spid="32" grpId="0"/>
    </p:bldLst>
  </p:timing>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014538" y="304800"/>
            <a:ext cx="8162925" cy="6248400"/>
          </a:xfrm>
          <a:prstGeom prst="rect">
            <a:avLst/>
          </a:prstGeom>
        </p:spPr>
      </p:pic>
      <p:sp>
        <p:nvSpPr>
          <p:cNvPr id="5" name="Rectangle 4"/>
          <p:cNvSpPr/>
          <p:nvPr/>
        </p:nvSpPr>
        <p:spPr>
          <a:xfrm>
            <a:off x="6115360" y="4453241"/>
            <a:ext cx="3279744" cy="480131"/>
          </a:xfrm>
          <a:prstGeom prst="rect">
            <a:avLst/>
          </a:prstGeom>
        </p:spPr>
        <p:txBody>
          <a:bodyPr wrap="none">
            <a:spAutoFit/>
          </a:bodyPr>
          <a:lstStyle/>
          <a:p>
            <a:pPr lvl="0" defTabSz="577850">
              <a:lnSpc>
                <a:spcPct val="90000"/>
              </a:lnSpc>
              <a:spcBef>
                <a:spcPct val="0"/>
              </a:spcBef>
              <a:spcAft>
                <a:spcPct val="35000"/>
              </a:spcAft>
            </a:pPr>
            <a:r>
              <a:rPr lang="en-US" altLang="en-US" sz="2800" i="1" u="sng" dirty="0">
                <a:solidFill>
                  <a:srgbClr val="FF0000"/>
                </a:solidFill>
              </a:rPr>
              <a:t>initial level + 1 year</a:t>
            </a:r>
            <a:endParaRPr lang="en-US" sz="2800" i="1" u="sng" dirty="0">
              <a:solidFill>
                <a:srgbClr val="FF0000"/>
              </a:solidFill>
            </a:endParaRPr>
          </a:p>
        </p:txBody>
      </p:sp>
    </p:spTree>
    <p:extLst>
      <p:ext uri="{BB962C8B-B14F-4D97-AF65-F5344CB8AC3E}">
        <p14:creationId xmlns:p14="http://schemas.microsoft.com/office/powerpoint/2010/main" val="2996495242"/>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91310" y="-16522"/>
            <a:ext cx="10515600" cy="1325563"/>
          </a:xfrm>
        </p:spPr>
        <p:txBody>
          <a:bodyPr>
            <a:normAutofit/>
          </a:bodyPr>
          <a:lstStyle/>
          <a:p>
            <a:r>
              <a:rPr lang="en-US" dirty="0">
                <a:solidFill>
                  <a:srgbClr val="FFFF00"/>
                </a:solidFill>
                <a:latin typeface="+mj-lt"/>
              </a:rPr>
              <a:t>Postdoc</a:t>
            </a:r>
            <a:r>
              <a:rPr lang="en-US" dirty="0">
                <a:solidFill>
                  <a:schemeClr val="tx1"/>
                </a:solidFill>
                <a:latin typeface="+mj-lt"/>
              </a:rPr>
              <a:t> Stipends Amounts</a:t>
            </a:r>
          </a:p>
        </p:txBody>
      </p:sp>
      <p:sp>
        <p:nvSpPr>
          <p:cNvPr id="14" name="Rectangle 3"/>
          <p:cNvSpPr>
            <a:spLocks noChangeArrowheads="1"/>
          </p:cNvSpPr>
          <p:nvPr/>
        </p:nvSpPr>
        <p:spPr bwMode="auto">
          <a:xfrm>
            <a:off x="3853435" y="218984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fontAlgn="base">
              <a:spcBef>
                <a:spcPct val="0"/>
              </a:spcBef>
              <a:spcAft>
                <a:spcPct val="0"/>
              </a:spcAft>
            </a:pPr>
            <a:r>
              <a:rPr lang="en-US" altLang="en-US" dirty="0">
                <a:latin typeface="+mj-lt"/>
                <a:cs typeface="Arial" pitchFamily="34" charset="0"/>
              </a:rPr>
              <a:t/>
            </a:r>
            <a:br>
              <a:rPr lang="en-US" altLang="en-US" dirty="0">
                <a:latin typeface="+mj-lt"/>
                <a:cs typeface="Arial" pitchFamily="34" charset="0"/>
              </a:rPr>
            </a:br>
            <a:endParaRPr lang="en-US" altLang="en-US" dirty="0">
              <a:latin typeface="+mj-lt"/>
              <a:cs typeface="Arial" pitchFamily="34" charset="0"/>
            </a:endParaRPr>
          </a:p>
        </p:txBody>
      </p:sp>
      <p:sp>
        <p:nvSpPr>
          <p:cNvPr id="15" name="Rectangle 14"/>
          <p:cNvSpPr/>
          <p:nvPr/>
        </p:nvSpPr>
        <p:spPr>
          <a:xfrm>
            <a:off x="591310" y="6145908"/>
            <a:ext cx="8847329" cy="400110"/>
          </a:xfrm>
          <a:prstGeom prst="rect">
            <a:avLst/>
          </a:prstGeom>
        </p:spPr>
        <p:txBody>
          <a:bodyPr wrap="square">
            <a:spAutoFit/>
          </a:bodyPr>
          <a:lstStyle/>
          <a:p>
            <a:r>
              <a:rPr lang="en-US" sz="2000" u="sng" dirty="0">
                <a:latin typeface="+mj-lt"/>
              </a:rPr>
              <a:t>https://grants.nih.gov/grants/guide/notice-files/NOT-OD-20-070.html</a:t>
            </a:r>
            <a:endParaRPr lang="en-US" sz="2000" u="sng" dirty="0">
              <a:latin typeface="+mj-lt"/>
            </a:endParaRPr>
          </a:p>
        </p:txBody>
      </p:sp>
      <p:sp>
        <p:nvSpPr>
          <p:cNvPr id="4" name="Rectangle 1"/>
          <p:cNvSpPr>
            <a:spLocks noChangeArrowheads="1"/>
          </p:cNvSpPr>
          <p:nvPr/>
        </p:nvSpPr>
        <p:spPr bwMode="auto">
          <a:xfrm>
            <a:off x="3267076" y="121829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fontAlgn="base">
              <a:spcBef>
                <a:spcPct val="0"/>
              </a:spcBef>
              <a:spcAft>
                <a:spcPct val="0"/>
              </a:spcAft>
            </a:pPr>
            <a:r>
              <a:rPr lang="en-US" altLang="en-US" dirty="0">
                <a:latin typeface="+mj-lt"/>
                <a:cs typeface="Arial" pitchFamily="34" charset="0"/>
              </a:rPr>
              <a:t/>
            </a:r>
            <a:br>
              <a:rPr lang="en-US" altLang="en-US" dirty="0">
                <a:latin typeface="+mj-lt"/>
                <a:cs typeface="Arial" pitchFamily="34" charset="0"/>
              </a:rPr>
            </a:br>
            <a:endParaRPr lang="en-US" altLang="en-US" dirty="0">
              <a:latin typeface="+mj-lt"/>
              <a:cs typeface="Arial" pitchFamily="34" charset="0"/>
            </a:endParaRPr>
          </a:p>
        </p:txBody>
      </p:sp>
      <p:pic>
        <p:nvPicPr>
          <p:cNvPr id="3" name="Picture 2"/>
          <p:cNvPicPr>
            <a:picLocks noChangeAspect="1"/>
          </p:cNvPicPr>
          <p:nvPr/>
        </p:nvPicPr>
        <p:blipFill rotWithShape="1">
          <a:blip r:embed="rId3"/>
          <a:srcRect l="655" t="1304" r="408" b="545"/>
          <a:stretch/>
        </p:blipFill>
        <p:spPr>
          <a:xfrm>
            <a:off x="806334" y="1483507"/>
            <a:ext cx="8875165" cy="3690851"/>
          </a:xfrm>
          <a:prstGeom prst="rect">
            <a:avLst/>
          </a:prstGeom>
        </p:spPr>
      </p:pic>
    </p:spTree>
    <p:extLst>
      <p:ext uri="{BB962C8B-B14F-4D97-AF65-F5344CB8AC3E}">
        <p14:creationId xmlns:p14="http://schemas.microsoft.com/office/powerpoint/2010/main" val="2059905554"/>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FFFF00"/>
                </a:solidFill>
                <a:latin typeface="+mj-lt"/>
              </a:rPr>
              <a:t>Predocs </a:t>
            </a:r>
            <a:r>
              <a:rPr lang="en-US" dirty="0">
                <a:solidFill>
                  <a:schemeClr val="tx1"/>
                </a:solidFill>
                <a:latin typeface="+mj-lt"/>
              </a:rPr>
              <a:t>Tuition/Fees</a:t>
            </a:r>
          </a:p>
        </p:txBody>
      </p:sp>
      <p:sp>
        <p:nvSpPr>
          <p:cNvPr id="3" name="Content Placeholder 2"/>
          <p:cNvSpPr>
            <a:spLocks noGrp="1"/>
          </p:cNvSpPr>
          <p:nvPr>
            <p:ph sz="half" idx="1"/>
          </p:nvPr>
        </p:nvSpPr>
        <p:spPr/>
        <p:txBody>
          <a:bodyPr>
            <a:noAutofit/>
          </a:bodyPr>
          <a:lstStyle/>
          <a:p>
            <a:pPr marL="0" indent="0">
              <a:buNone/>
            </a:pPr>
            <a:r>
              <a:rPr lang="en-US" sz="3200" dirty="0">
                <a:solidFill>
                  <a:schemeClr val="tx1"/>
                </a:solidFill>
                <a:latin typeface="+mj-lt"/>
              </a:rPr>
              <a:t>For T32, T34, T35, T90, TL1, F30, F31</a:t>
            </a:r>
          </a:p>
        </p:txBody>
      </p:sp>
      <p:sp>
        <p:nvSpPr>
          <p:cNvPr id="5" name="Content Placeholder 4"/>
          <p:cNvSpPr>
            <a:spLocks noGrp="1"/>
          </p:cNvSpPr>
          <p:nvPr>
            <p:ph sz="half" idx="2"/>
          </p:nvPr>
        </p:nvSpPr>
        <p:spPr/>
        <p:txBody>
          <a:bodyPr>
            <a:normAutofit/>
          </a:bodyPr>
          <a:lstStyle/>
          <a:p>
            <a:pPr marL="0" indent="0">
              <a:buNone/>
            </a:pPr>
            <a:r>
              <a:rPr lang="en-US" sz="3200" dirty="0">
                <a:solidFill>
                  <a:schemeClr val="tx1"/>
                </a:solidFill>
                <a:latin typeface="+mj-lt"/>
              </a:rPr>
              <a:t>An amount per predoc trainee equal to </a:t>
            </a:r>
            <a:r>
              <a:rPr lang="en-US" sz="3200" dirty="0">
                <a:solidFill>
                  <a:srgbClr val="FFFF00"/>
                </a:solidFill>
                <a:latin typeface="+mj-lt"/>
              </a:rPr>
              <a:t>60%</a:t>
            </a:r>
            <a:r>
              <a:rPr lang="en-US" sz="3200" dirty="0">
                <a:solidFill>
                  <a:schemeClr val="tx1"/>
                </a:solidFill>
                <a:latin typeface="+mj-lt"/>
              </a:rPr>
              <a:t> of the level requested by the applicant institution, up to </a:t>
            </a:r>
            <a:r>
              <a:rPr lang="en-US" sz="3200" dirty="0">
                <a:solidFill>
                  <a:srgbClr val="FFFF00"/>
                </a:solidFill>
                <a:latin typeface="+mj-lt"/>
              </a:rPr>
              <a:t>$16,000 </a:t>
            </a:r>
            <a:r>
              <a:rPr lang="en-US" sz="3200" dirty="0">
                <a:solidFill>
                  <a:schemeClr val="tx1"/>
                </a:solidFill>
                <a:latin typeface="+mj-lt"/>
              </a:rPr>
              <a:t>per year, will be provided</a:t>
            </a:r>
          </a:p>
        </p:txBody>
      </p:sp>
      <p:sp>
        <p:nvSpPr>
          <p:cNvPr id="4" name="Rectangle 3"/>
          <p:cNvSpPr/>
          <p:nvPr/>
        </p:nvSpPr>
        <p:spPr>
          <a:xfrm>
            <a:off x="280385" y="5313836"/>
            <a:ext cx="10635347" cy="1077218"/>
          </a:xfrm>
          <a:prstGeom prst="rect">
            <a:avLst/>
          </a:prstGeom>
        </p:spPr>
        <p:txBody>
          <a:bodyPr wrap="square">
            <a:spAutoFit/>
          </a:bodyPr>
          <a:lstStyle/>
          <a:p>
            <a:pPr lvl="1"/>
            <a:r>
              <a:rPr lang="en-US" sz="2400" dirty="0" smtClean="0">
                <a:solidFill>
                  <a:srgbClr val="FFFF00"/>
                </a:solidFill>
                <a:latin typeface="+mj-lt"/>
              </a:rPr>
              <a:t>Link to Graduate Division tuition/fees for 2020/2021</a:t>
            </a:r>
          </a:p>
          <a:p>
            <a:pPr lvl="1"/>
            <a:r>
              <a:rPr lang="en-US" sz="2000" u="sng" dirty="0" smtClean="0">
                <a:latin typeface="+mj-lt"/>
              </a:rPr>
              <a:t>https://grad.ucsd.edu/financial/tuition-fees.html#Proposed-2020/2021-Tuition-&amp;-Fe</a:t>
            </a:r>
            <a:br>
              <a:rPr lang="en-US" sz="2000" u="sng" dirty="0" smtClean="0">
                <a:latin typeface="+mj-lt"/>
              </a:rPr>
            </a:br>
            <a:r>
              <a:rPr lang="en-US" sz="2000" u="sng" dirty="0" smtClean="0">
                <a:latin typeface="+mj-lt"/>
              </a:rPr>
              <a:t>https://grants.nih.gov/grants/guide/notice-files/NOT-OD-20-070.html</a:t>
            </a:r>
            <a:endParaRPr lang="en-US" sz="2000" u="sng" dirty="0">
              <a:latin typeface="+mj-lt"/>
            </a:endParaRPr>
          </a:p>
        </p:txBody>
      </p:sp>
    </p:spTree>
    <p:extLst>
      <p:ext uri="{BB962C8B-B14F-4D97-AF65-F5344CB8AC3E}">
        <p14:creationId xmlns:p14="http://schemas.microsoft.com/office/powerpoint/2010/main" val="2206675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tx1"/>
                </a:solidFill>
                <a:latin typeface="+mj-lt"/>
              </a:rPr>
              <a:t>Tuition/Fee Overdraft</a:t>
            </a:r>
          </a:p>
        </p:txBody>
      </p:sp>
      <p:sp>
        <p:nvSpPr>
          <p:cNvPr id="7" name="Content Placeholder 6"/>
          <p:cNvSpPr>
            <a:spLocks noGrp="1"/>
          </p:cNvSpPr>
          <p:nvPr>
            <p:ph idx="1"/>
          </p:nvPr>
        </p:nvSpPr>
        <p:spPr/>
        <p:txBody>
          <a:bodyPr>
            <a:normAutofit/>
          </a:bodyPr>
          <a:lstStyle/>
          <a:p>
            <a:pPr marL="0" indent="0">
              <a:buNone/>
            </a:pPr>
            <a:r>
              <a:rPr lang="en-US" sz="3200" dirty="0">
                <a:solidFill>
                  <a:schemeClr val="tx1"/>
                </a:solidFill>
                <a:latin typeface="+mj-lt"/>
              </a:rPr>
              <a:t>Any remaining predoc tuition/fees balance must be covered by the mentor or department from a </a:t>
            </a:r>
            <a:r>
              <a:rPr lang="en-US" sz="3200" dirty="0">
                <a:solidFill>
                  <a:srgbClr val="FFFF00"/>
                </a:solidFill>
                <a:latin typeface="+mj-lt"/>
              </a:rPr>
              <a:t>non-federal</a:t>
            </a:r>
            <a:r>
              <a:rPr lang="en-US" sz="3200" dirty="0">
                <a:solidFill>
                  <a:schemeClr val="tx1"/>
                </a:solidFill>
                <a:latin typeface="+mj-lt"/>
              </a:rPr>
              <a:t> fund source</a:t>
            </a:r>
          </a:p>
          <a:p>
            <a:pPr marL="0" indent="0">
              <a:buNone/>
            </a:pPr>
            <a:endParaRPr lang="en-US" sz="3200" dirty="0">
              <a:latin typeface="+mj-lt"/>
            </a:endParaRPr>
          </a:p>
        </p:txBody>
      </p:sp>
    </p:spTree>
    <p:extLst>
      <p:ext uri="{BB962C8B-B14F-4D97-AF65-F5344CB8AC3E}">
        <p14:creationId xmlns:p14="http://schemas.microsoft.com/office/powerpoint/2010/main" val="3263747055"/>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FFFF00"/>
                </a:solidFill>
                <a:latin typeface="+mj-lt"/>
              </a:rPr>
              <a:t>Postdoc</a:t>
            </a:r>
            <a:r>
              <a:rPr lang="en-US" dirty="0">
                <a:solidFill>
                  <a:schemeClr val="tx1"/>
                </a:solidFill>
                <a:latin typeface="+mj-lt"/>
              </a:rPr>
              <a:t> Tuition/Fees</a:t>
            </a:r>
          </a:p>
        </p:txBody>
      </p:sp>
      <p:sp>
        <p:nvSpPr>
          <p:cNvPr id="3" name="Content Placeholder 2"/>
          <p:cNvSpPr>
            <a:spLocks noGrp="1"/>
          </p:cNvSpPr>
          <p:nvPr>
            <p:ph sz="half" idx="1"/>
          </p:nvPr>
        </p:nvSpPr>
        <p:spPr/>
        <p:txBody>
          <a:bodyPr>
            <a:noAutofit/>
          </a:bodyPr>
          <a:lstStyle/>
          <a:p>
            <a:pPr marL="0" indent="0">
              <a:buNone/>
            </a:pPr>
            <a:r>
              <a:rPr lang="en-US" sz="3200" dirty="0">
                <a:solidFill>
                  <a:schemeClr val="tx1"/>
                </a:solidFill>
                <a:latin typeface="+mj-lt"/>
              </a:rPr>
              <a:t>T32, T90, TL1, F32, F33</a:t>
            </a:r>
          </a:p>
        </p:txBody>
      </p:sp>
      <p:sp>
        <p:nvSpPr>
          <p:cNvPr id="5" name="Content Placeholder 4"/>
          <p:cNvSpPr>
            <a:spLocks noGrp="1"/>
          </p:cNvSpPr>
          <p:nvPr>
            <p:ph sz="half" idx="2"/>
          </p:nvPr>
        </p:nvSpPr>
        <p:spPr/>
        <p:txBody>
          <a:bodyPr>
            <a:normAutofit/>
          </a:bodyPr>
          <a:lstStyle/>
          <a:p>
            <a:pPr marL="0" indent="0">
              <a:buNone/>
            </a:pPr>
            <a:r>
              <a:rPr lang="en-US" sz="3600" dirty="0">
                <a:solidFill>
                  <a:schemeClr val="tx1"/>
                </a:solidFill>
                <a:latin typeface="+mj-lt"/>
              </a:rPr>
              <a:t>An amount per postdoc trainee or fellow equal to </a:t>
            </a:r>
            <a:r>
              <a:rPr lang="en-US" sz="3600" dirty="0">
                <a:solidFill>
                  <a:srgbClr val="FFFF00"/>
                </a:solidFill>
                <a:latin typeface="+mj-lt"/>
              </a:rPr>
              <a:t>60% </a:t>
            </a:r>
            <a:r>
              <a:rPr lang="en-US" sz="3600" dirty="0">
                <a:solidFill>
                  <a:schemeClr val="tx1"/>
                </a:solidFill>
                <a:latin typeface="+mj-lt"/>
              </a:rPr>
              <a:t>of the level requested by the applicant institution, up to </a:t>
            </a:r>
            <a:r>
              <a:rPr lang="en-US" sz="3600" dirty="0">
                <a:solidFill>
                  <a:srgbClr val="FFFF00"/>
                </a:solidFill>
                <a:latin typeface="+mj-lt"/>
              </a:rPr>
              <a:t>$4,500 </a:t>
            </a:r>
            <a:r>
              <a:rPr lang="en-US" sz="3600" dirty="0">
                <a:solidFill>
                  <a:schemeClr val="tx1"/>
                </a:solidFill>
                <a:latin typeface="+mj-lt"/>
              </a:rPr>
              <a:t>per year, will be provided</a:t>
            </a:r>
          </a:p>
        </p:txBody>
      </p:sp>
      <p:sp>
        <p:nvSpPr>
          <p:cNvPr id="4" name="Rectangle 3"/>
          <p:cNvSpPr/>
          <p:nvPr/>
        </p:nvSpPr>
        <p:spPr>
          <a:xfrm>
            <a:off x="554736" y="6324602"/>
            <a:ext cx="8751824" cy="400110"/>
          </a:xfrm>
          <a:prstGeom prst="rect">
            <a:avLst/>
          </a:prstGeom>
        </p:spPr>
        <p:txBody>
          <a:bodyPr wrap="square">
            <a:spAutoFit/>
          </a:bodyPr>
          <a:lstStyle/>
          <a:p>
            <a:r>
              <a:rPr lang="en-US" sz="2000" u="sng" dirty="0">
                <a:latin typeface="+mj-lt"/>
              </a:rPr>
              <a:t>https://grants.nih.gov/grants/guide/notice-files/NOT-OD-20-070.html</a:t>
            </a:r>
            <a:endParaRPr lang="en-US" sz="2000" u="sng" dirty="0">
              <a:latin typeface="+mj-lt"/>
            </a:endParaRPr>
          </a:p>
        </p:txBody>
      </p:sp>
    </p:spTree>
    <p:extLst>
      <p:ext uri="{BB962C8B-B14F-4D97-AF65-F5344CB8AC3E}">
        <p14:creationId xmlns:p14="http://schemas.microsoft.com/office/powerpoint/2010/main" val="2946847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4" grpId="0"/>
    </p:bldLst>
  </p:timing>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tx1"/>
                </a:solidFill>
                <a:latin typeface="+mj-lt"/>
              </a:rPr>
              <a:t>Training Related Expenses</a:t>
            </a:r>
          </a:p>
        </p:txBody>
      </p:sp>
      <p:sp>
        <p:nvSpPr>
          <p:cNvPr id="3" name="Content Placeholder 2"/>
          <p:cNvSpPr>
            <a:spLocks noGrp="1"/>
          </p:cNvSpPr>
          <p:nvPr>
            <p:ph sz="half" idx="1"/>
          </p:nvPr>
        </p:nvSpPr>
        <p:spPr/>
        <p:txBody>
          <a:bodyPr>
            <a:noAutofit/>
          </a:bodyPr>
          <a:lstStyle/>
          <a:p>
            <a:pPr marL="0" indent="0">
              <a:buNone/>
            </a:pPr>
            <a:r>
              <a:rPr lang="en-US" sz="3200" dirty="0">
                <a:solidFill>
                  <a:schemeClr val="tx1"/>
                </a:solidFill>
                <a:latin typeface="+mj-lt"/>
              </a:rPr>
              <a:t>For T32, T35, T90, TL1, F30, F31, F32, F33</a:t>
            </a:r>
          </a:p>
          <a:p>
            <a:pPr marL="0" indent="0">
              <a:buNone/>
            </a:pPr>
            <a:endParaRPr lang="en-US" sz="3200" dirty="0">
              <a:solidFill>
                <a:schemeClr val="tx1"/>
              </a:solidFill>
              <a:latin typeface="+mj-lt"/>
            </a:endParaRPr>
          </a:p>
        </p:txBody>
      </p:sp>
      <p:sp>
        <p:nvSpPr>
          <p:cNvPr id="4" name="Content Placeholder 3"/>
          <p:cNvSpPr>
            <a:spLocks noGrp="1"/>
          </p:cNvSpPr>
          <p:nvPr>
            <p:ph sz="half" idx="2"/>
          </p:nvPr>
        </p:nvSpPr>
        <p:spPr>
          <a:xfrm>
            <a:off x="6172200" y="1825625"/>
            <a:ext cx="5664200" cy="4351338"/>
          </a:xfrm>
        </p:spPr>
        <p:txBody>
          <a:bodyPr/>
          <a:lstStyle/>
          <a:p>
            <a:pPr marL="0" indent="0">
              <a:buNone/>
            </a:pPr>
            <a:r>
              <a:rPr lang="en-US" sz="3200" dirty="0">
                <a:solidFill>
                  <a:schemeClr val="tx1"/>
                </a:solidFill>
                <a:latin typeface="+mj-lt"/>
              </a:rPr>
              <a:t>Predoc Trainees: </a:t>
            </a:r>
            <a:r>
              <a:rPr lang="en-US" sz="3200" dirty="0">
                <a:solidFill>
                  <a:srgbClr val="FFFF00"/>
                </a:solidFill>
                <a:latin typeface="+mj-lt"/>
              </a:rPr>
              <a:t>$4,200</a:t>
            </a:r>
          </a:p>
          <a:p>
            <a:pPr marL="0" indent="0">
              <a:buNone/>
            </a:pPr>
            <a:endParaRPr lang="en-US" sz="3200" dirty="0">
              <a:solidFill>
                <a:schemeClr val="tx1"/>
              </a:solidFill>
              <a:latin typeface="+mj-lt"/>
            </a:endParaRPr>
          </a:p>
          <a:p>
            <a:pPr marL="0" indent="0">
              <a:buNone/>
            </a:pPr>
            <a:r>
              <a:rPr lang="en-US" sz="3200" dirty="0">
                <a:solidFill>
                  <a:schemeClr val="tx1"/>
                </a:solidFill>
                <a:latin typeface="+mj-lt"/>
              </a:rPr>
              <a:t>Postdoc Trainees: </a:t>
            </a:r>
            <a:r>
              <a:rPr lang="en-US" sz="3200" dirty="0">
                <a:solidFill>
                  <a:srgbClr val="FFFF00"/>
                </a:solidFill>
                <a:latin typeface="+mj-lt"/>
              </a:rPr>
              <a:t>$</a:t>
            </a:r>
            <a:r>
              <a:rPr lang="en-US" sz="3200" dirty="0" smtClean="0">
                <a:solidFill>
                  <a:srgbClr val="FFFF00"/>
                </a:solidFill>
                <a:latin typeface="+mj-lt"/>
              </a:rPr>
              <a:t>11,850 </a:t>
            </a:r>
            <a:endParaRPr lang="en-US" sz="3200" dirty="0">
              <a:solidFill>
                <a:srgbClr val="FFFF00"/>
              </a:solidFill>
              <a:latin typeface="+mj-lt"/>
            </a:endParaRPr>
          </a:p>
        </p:txBody>
      </p:sp>
      <p:sp>
        <p:nvSpPr>
          <p:cNvPr id="5" name="Rectangle 4"/>
          <p:cNvSpPr/>
          <p:nvPr/>
        </p:nvSpPr>
        <p:spPr>
          <a:xfrm>
            <a:off x="838200" y="4524531"/>
            <a:ext cx="10515600" cy="1569660"/>
          </a:xfrm>
          <a:prstGeom prst="rect">
            <a:avLst/>
          </a:prstGeom>
        </p:spPr>
        <p:txBody>
          <a:bodyPr wrap="square">
            <a:spAutoFit/>
          </a:bodyPr>
          <a:lstStyle/>
          <a:p>
            <a:r>
              <a:rPr lang="en-US" sz="3200" dirty="0">
                <a:latin typeface="+mj-lt"/>
              </a:rPr>
              <a:t>These expenses (including health insurance costs for postdocs) will be paid for all competing and non-competing awards made with </a:t>
            </a:r>
            <a:r>
              <a:rPr lang="en-US" sz="3200" dirty="0">
                <a:solidFill>
                  <a:srgbClr val="FFFF00"/>
                </a:solidFill>
                <a:latin typeface="+mj-lt"/>
              </a:rPr>
              <a:t>FY </a:t>
            </a:r>
            <a:r>
              <a:rPr lang="en-US" sz="3200" dirty="0" smtClean="0">
                <a:solidFill>
                  <a:srgbClr val="FFFF00"/>
                </a:solidFill>
                <a:latin typeface="+mj-lt"/>
              </a:rPr>
              <a:t>2020 </a:t>
            </a:r>
            <a:r>
              <a:rPr lang="en-US" sz="3200" dirty="0">
                <a:latin typeface="+mj-lt"/>
              </a:rPr>
              <a:t>funds</a:t>
            </a:r>
          </a:p>
        </p:txBody>
      </p:sp>
    </p:spTree>
    <p:extLst>
      <p:ext uri="{BB962C8B-B14F-4D97-AF65-F5344CB8AC3E}">
        <p14:creationId xmlns:p14="http://schemas.microsoft.com/office/powerpoint/2010/main" val="3651275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tx1"/>
                </a:solidFill>
                <a:latin typeface="+mj-lt"/>
              </a:rPr>
              <a:t>Postdoc Benefits Overdraft</a:t>
            </a:r>
          </a:p>
        </p:txBody>
      </p:sp>
      <p:sp>
        <p:nvSpPr>
          <p:cNvPr id="7" name="Content Placeholder 6"/>
          <p:cNvSpPr>
            <a:spLocks noGrp="1"/>
          </p:cNvSpPr>
          <p:nvPr>
            <p:ph idx="1"/>
          </p:nvPr>
        </p:nvSpPr>
        <p:spPr/>
        <p:txBody>
          <a:bodyPr>
            <a:normAutofit/>
          </a:bodyPr>
          <a:lstStyle/>
          <a:p>
            <a:pPr marL="0" indent="0">
              <a:buNone/>
            </a:pPr>
            <a:r>
              <a:rPr lang="en-US" sz="3200" dirty="0">
                <a:solidFill>
                  <a:schemeClr val="tx1"/>
                </a:solidFill>
                <a:latin typeface="+mj-lt"/>
              </a:rPr>
              <a:t>Any remaining Postdoc benefits balance must be covered by the mentor or department from a </a:t>
            </a:r>
            <a:r>
              <a:rPr lang="en-US" sz="3200" dirty="0">
                <a:solidFill>
                  <a:srgbClr val="FFFF00"/>
                </a:solidFill>
                <a:latin typeface="+mj-lt"/>
              </a:rPr>
              <a:t>non-federal</a:t>
            </a:r>
            <a:r>
              <a:rPr lang="en-US" sz="3200" dirty="0">
                <a:solidFill>
                  <a:schemeClr val="tx1"/>
                </a:solidFill>
                <a:latin typeface="+mj-lt"/>
              </a:rPr>
              <a:t> fund source</a:t>
            </a:r>
          </a:p>
        </p:txBody>
      </p:sp>
    </p:spTree>
    <p:extLst>
      <p:ext uri="{BB962C8B-B14F-4D97-AF65-F5344CB8AC3E}">
        <p14:creationId xmlns:p14="http://schemas.microsoft.com/office/powerpoint/2010/main" val="1466864796"/>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mj-lt"/>
              </a:rPr>
              <a:t>Travel</a:t>
            </a:r>
          </a:p>
        </p:txBody>
      </p:sp>
      <p:sp>
        <p:nvSpPr>
          <p:cNvPr id="11" name="Content Placeholder 10"/>
          <p:cNvSpPr>
            <a:spLocks noGrp="1"/>
          </p:cNvSpPr>
          <p:nvPr>
            <p:ph sz="half" idx="1"/>
          </p:nvPr>
        </p:nvSpPr>
        <p:spPr/>
        <p:txBody>
          <a:bodyPr>
            <a:normAutofit/>
          </a:bodyPr>
          <a:lstStyle/>
          <a:p>
            <a:pPr marL="0" indent="0">
              <a:buNone/>
            </a:pPr>
            <a:r>
              <a:rPr lang="en-US" altLang="en-US" sz="3200" dirty="0">
                <a:solidFill>
                  <a:schemeClr val="tx1"/>
                </a:solidFill>
                <a:latin typeface="+mj-lt"/>
              </a:rPr>
              <a:t>Usually </a:t>
            </a:r>
            <a:r>
              <a:rPr lang="en-US" altLang="en-US" sz="3200" dirty="0">
                <a:solidFill>
                  <a:srgbClr val="FFFF00"/>
                </a:solidFill>
                <a:latin typeface="+mj-lt"/>
              </a:rPr>
              <a:t>per/trainee</a:t>
            </a:r>
            <a:r>
              <a:rPr lang="en-US" altLang="en-US" sz="3200" dirty="0">
                <a:solidFill>
                  <a:schemeClr val="tx1"/>
                </a:solidFill>
                <a:latin typeface="+mj-lt"/>
              </a:rPr>
              <a:t> formula bases, varies among institutes</a:t>
            </a:r>
          </a:p>
          <a:p>
            <a:pPr marL="0" indent="0">
              <a:buNone/>
            </a:pPr>
            <a:endParaRPr lang="en-US" sz="3200" dirty="0">
              <a:solidFill>
                <a:schemeClr val="tx1"/>
              </a:solidFill>
              <a:latin typeface="+mj-lt"/>
            </a:endParaRPr>
          </a:p>
          <a:p>
            <a:pPr marL="0" indent="0">
              <a:buNone/>
            </a:pPr>
            <a:r>
              <a:rPr lang="en-US" sz="2800" dirty="0">
                <a:solidFill>
                  <a:schemeClr val="tx1"/>
                </a:solidFill>
                <a:latin typeface="+mj-lt"/>
              </a:rPr>
              <a:t>Can be different ranges for pre and postdocs</a:t>
            </a:r>
          </a:p>
        </p:txBody>
      </p:sp>
      <p:sp>
        <p:nvSpPr>
          <p:cNvPr id="3" name="Content Placeholder 2"/>
          <p:cNvSpPr>
            <a:spLocks noGrp="1"/>
          </p:cNvSpPr>
          <p:nvPr>
            <p:ph sz="half" idx="2"/>
          </p:nvPr>
        </p:nvSpPr>
        <p:spPr/>
        <p:txBody>
          <a:bodyPr>
            <a:normAutofit/>
          </a:bodyPr>
          <a:lstStyle/>
          <a:p>
            <a:pPr marL="0" indent="0">
              <a:buNone/>
            </a:pPr>
            <a:r>
              <a:rPr lang="en-US" dirty="0">
                <a:solidFill>
                  <a:schemeClr val="tx1"/>
                </a:solidFill>
                <a:latin typeface="+mj-lt"/>
              </a:rPr>
              <a:t>Keep the request per student within reason and </a:t>
            </a:r>
            <a:r>
              <a:rPr lang="en-US" dirty="0">
                <a:solidFill>
                  <a:srgbClr val="FFFF00"/>
                </a:solidFill>
                <a:latin typeface="+mj-lt"/>
              </a:rPr>
              <a:t>identical</a:t>
            </a:r>
            <a:r>
              <a:rPr lang="en-US" dirty="0">
                <a:solidFill>
                  <a:schemeClr val="tx1"/>
                </a:solidFill>
                <a:latin typeface="+mj-lt"/>
              </a:rPr>
              <a:t> unless  instructed otherwise by the NIH or IC</a:t>
            </a:r>
          </a:p>
        </p:txBody>
      </p:sp>
    </p:spTree>
    <p:extLst>
      <p:ext uri="{BB962C8B-B14F-4D97-AF65-F5344CB8AC3E}">
        <p14:creationId xmlns:p14="http://schemas.microsoft.com/office/powerpoint/2010/main" val="2323895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23AC064-BC96-4F32-8AE1-B2FD387548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 name="Title 1"/>
          <p:cNvSpPr txBox="1">
            <a:spLocks/>
          </p:cNvSpPr>
          <p:nvPr/>
        </p:nvSpPr>
        <p:spPr>
          <a:xfrm>
            <a:off x="526073" y="466578"/>
            <a:ext cx="11139854" cy="93044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800" kern="1200">
                <a:solidFill>
                  <a:schemeClr val="bg1"/>
                </a:solidFill>
                <a:latin typeface="+mj-lt"/>
                <a:ea typeface="+mj-ea"/>
                <a:cs typeface="+mj-cs"/>
              </a:defRPr>
            </a:lvl1pPr>
          </a:lstStyle>
          <a:p>
            <a:pPr algn="ctr">
              <a:spcAft>
                <a:spcPts val="600"/>
              </a:spcAft>
            </a:pPr>
            <a:r>
              <a:rPr lang="en-US" sz="5400" kern="1200" dirty="0">
                <a:solidFill>
                  <a:srgbClr val="FFFFFF"/>
                </a:solidFill>
                <a:ea typeface="+mj-ea"/>
                <a:cs typeface="+mj-cs"/>
              </a:rPr>
              <a:t>Budget: Synopsis</a:t>
            </a:r>
          </a:p>
        </p:txBody>
      </p:sp>
      <p:cxnSp>
        <p:nvCxnSpPr>
          <p:cNvPr id="12" name="Straight Connector 11">
            <a:extLst>
              <a:ext uri="{FF2B5EF4-FFF2-40B4-BE49-F238E27FC236}">
                <a16:creationId xmlns:a16="http://schemas.microsoft.com/office/drawing/2014/main" id="{7E7C77BC-7138-40B1-A15B-20F57A49462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rotWithShape="1">
          <a:blip r:embed="rId3"/>
          <a:srcRect l="341" t="606" r="849" b="638"/>
          <a:stretch/>
        </p:blipFill>
        <p:spPr>
          <a:xfrm>
            <a:off x="1270462" y="1429789"/>
            <a:ext cx="9651076" cy="5345084"/>
          </a:xfrm>
          <a:prstGeom prst="rect">
            <a:avLst/>
          </a:prstGeom>
        </p:spPr>
      </p:pic>
    </p:spTree>
    <p:extLst>
      <p:ext uri="{BB962C8B-B14F-4D97-AF65-F5344CB8AC3E}">
        <p14:creationId xmlns:p14="http://schemas.microsoft.com/office/powerpoint/2010/main" val="5744273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94360" y="1392959"/>
            <a:ext cx="9743440" cy="4832350"/>
          </a:xfrm>
        </p:spPr>
        <p:txBody>
          <a:bodyPr>
            <a:noAutofit/>
          </a:bodyPr>
          <a:lstStyle/>
          <a:p>
            <a:pPr marL="0" indent="0">
              <a:lnSpc>
                <a:spcPct val="100000"/>
              </a:lnSpc>
              <a:buNone/>
            </a:pPr>
            <a:r>
              <a:rPr lang="en-US" sz="3200" dirty="0">
                <a:solidFill>
                  <a:schemeClr val="tx1"/>
                </a:solidFill>
                <a:latin typeface="+mj-lt"/>
              </a:rPr>
              <a:t>The PD/PI is an </a:t>
            </a:r>
            <a:r>
              <a:rPr lang="en-US" sz="3200" dirty="0">
                <a:solidFill>
                  <a:srgbClr val="FFFF00"/>
                </a:solidFill>
                <a:latin typeface="+mj-lt"/>
              </a:rPr>
              <a:t>established</a:t>
            </a:r>
            <a:r>
              <a:rPr lang="en-US" sz="3200" dirty="0">
                <a:solidFill>
                  <a:schemeClr val="tx1"/>
                </a:solidFill>
                <a:latin typeface="+mj-lt"/>
              </a:rPr>
              <a:t> investigator </a:t>
            </a:r>
          </a:p>
          <a:p>
            <a:pPr marL="0" indent="0">
              <a:lnSpc>
                <a:spcPct val="100000"/>
              </a:lnSpc>
              <a:buNone/>
            </a:pPr>
            <a:endParaRPr lang="en-US" sz="3200" dirty="0">
              <a:solidFill>
                <a:schemeClr val="tx1"/>
              </a:solidFill>
              <a:latin typeface="+mj-lt"/>
            </a:endParaRPr>
          </a:p>
          <a:p>
            <a:pPr marL="0" indent="0">
              <a:lnSpc>
                <a:spcPct val="100000"/>
              </a:lnSpc>
              <a:buNone/>
            </a:pPr>
            <a:r>
              <a:rPr lang="en-US" sz="3200" dirty="0">
                <a:solidFill>
                  <a:schemeClr val="tx1"/>
                </a:solidFill>
                <a:latin typeface="+mj-lt"/>
              </a:rPr>
              <a:t>Directs the project or program supported </a:t>
            </a:r>
          </a:p>
          <a:p>
            <a:pPr marL="0" indent="0">
              <a:lnSpc>
                <a:spcPct val="100000"/>
              </a:lnSpc>
              <a:buNone/>
            </a:pPr>
            <a:endParaRPr lang="en-US" sz="3200" dirty="0">
              <a:solidFill>
                <a:schemeClr val="tx1"/>
              </a:solidFill>
              <a:latin typeface="+mj-lt"/>
            </a:endParaRPr>
          </a:p>
          <a:p>
            <a:pPr marL="0" indent="0">
              <a:lnSpc>
                <a:spcPct val="100000"/>
              </a:lnSpc>
              <a:buNone/>
            </a:pPr>
            <a:r>
              <a:rPr lang="en-US" sz="3200" dirty="0">
                <a:solidFill>
                  <a:schemeClr val="tx1"/>
                </a:solidFill>
                <a:latin typeface="+mj-lt"/>
              </a:rPr>
              <a:t>Even though it’s an </a:t>
            </a:r>
            <a:r>
              <a:rPr lang="en-US" sz="3200" dirty="0">
                <a:solidFill>
                  <a:srgbClr val="FFFF00"/>
                </a:solidFill>
                <a:latin typeface="+mj-lt"/>
              </a:rPr>
              <a:t>institutional</a:t>
            </a:r>
            <a:r>
              <a:rPr lang="en-US" sz="3200" dirty="0">
                <a:solidFill>
                  <a:schemeClr val="tx1"/>
                </a:solidFill>
                <a:latin typeface="+mj-lt"/>
              </a:rPr>
              <a:t> grant, the PI is responsible and accountable for the proper conduct of the project or activity</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69403" y="1917590"/>
            <a:ext cx="2322314" cy="3416737"/>
          </a:xfrm>
          <a:prstGeom prst="rect">
            <a:avLst/>
          </a:prstGeom>
        </p:spPr>
      </p:pic>
      <p:sp>
        <p:nvSpPr>
          <p:cNvPr id="2" name="Title 1"/>
          <p:cNvSpPr>
            <a:spLocks noGrp="1"/>
          </p:cNvSpPr>
          <p:nvPr>
            <p:ph type="title"/>
          </p:nvPr>
        </p:nvSpPr>
        <p:spPr>
          <a:xfrm>
            <a:off x="594360" y="162560"/>
            <a:ext cx="10515600" cy="1107440"/>
          </a:xfrm>
        </p:spPr>
        <p:txBody>
          <a:bodyPr>
            <a:noAutofit/>
          </a:bodyPr>
          <a:lstStyle/>
          <a:p>
            <a:r>
              <a:rPr lang="en-US" sz="4400" dirty="0">
                <a:solidFill>
                  <a:schemeClr val="tx1"/>
                </a:solidFill>
                <a:latin typeface="+mj-lt"/>
              </a:rPr>
              <a:t>Program Director/PIs</a:t>
            </a:r>
          </a:p>
        </p:txBody>
      </p:sp>
    </p:spTree>
    <p:extLst>
      <p:ext uri="{BB962C8B-B14F-4D97-AF65-F5344CB8AC3E}">
        <p14:creationId xmlns:p14="http://schemas.microsoft.com/office/powerpoint/2010/main" val="1703998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2810485" y="1905506"/>
            <a:ext cx="6571030" cy="3046988"/>
          </a:xfrm>
          <a:prstGeom prst="rect">
            <a:avLst/>
          </a:prstGeom>
        </p:spPr>
        <p:txBody>
          <a:bodyPr wrap="none">
            <a:spAutoFit/>
          </a:bodyPr>
          <a:lstStyle/>
          <a:p>
            <a:pPr algn="ctr"/>
            <a:r>
              <a:rPr lang="en-US" sz="9600" dirty="0"/>
              <a:t>Budget </a:t>
            </a:r>
          </a:p>
          <a:p>
            <a:pPr algn="ctr"/>
            <a:r>
              <a:rPr lang="en-US" sz="9600" dirty="0"/>
              <a:t>Justification</a:t>
            </a:r>
          </a:p>
        </p:txBody>
      </p:sp>
    </p:spTree>
    <p:extLst>
      <p:ext uri="{BB962C8B-B14F-4D97-AF65-F5344CB8AC3E}">
        <p14:creationId xmlns:p14="http://schemas.microsoft.com/office/powerpoint/2010/main" val="1249393098"/>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mj-lt"/>
              </a:rPr>
              <a:t>Stipends - Number of training slots </a:t>
            </a:r>
          </a:p>
        </p:txBody>
      </p:sp>
      <p:sp>
        <p:nvSpPr>
          <p:cNvPr id="3" name="Content Placeholder 2"/>
          <p:cNvSpPr>
            <a:spLocks noGrp="1"/>
          </p:cNvSpPr>
          <p:nvPr>
            <p:ph sz="half" idx="1"/>
          </p:nvPr>
        </p:nvSpPr>
        <p:spPr>
          <a:xfrm>
            <a:off x="838200" y="2187574"/>
            <a:ext cx="5181600" cy="4351338"/>
          </a:xfrm>
        </p:spPr>
        <p:txBody>
          <a:bodyPr>
            <a:noAutofit/>
          </a:bodyPr>
          <a:lstStyle/>
          <a:p>
            <a:pPr marL="0" indent="0">
              <a:lnSpc>
                <a:spcPct val="110000"/>
              </a:lnSpc>
              <a:buNone/>
            </a:pPr>
            <a:endParaRPr lang="en-US" sz="3200" dirty="0">
              <a:solidFill>
                <a:schemeClr val="tx1"/>
              </a:solidFill>
              <a:latin typeface="+mj-lt"/>
            </a:endParaRPr>
          </a:p>
          <a:p>
            <a:pPr marL="0" indent="0">
              <a:lnSpc>
                <a:spcPct val="110000"/>
              </a:lnSpc>
              <a:buNone/>
            </a:pPr>
            <a:r>
              <a:rPr lang="en-US" sz="3200" dirty="0">
                <a:solidFill>
                  <a:schemeClr val="tx1"/>
                </a:solidFill>
                <a:latin typeface="+mj-lt"/>
              </a:rPr>
              <a:t>e.g. 6 </a:t>
            </a:r>
            <a:r>
              <a:rPr lang="en-US" sz="3200" dirty="0">
                <a:solidFill>
                  <a:srgbClr val="FFFF00"/>
                </a:solidFill>
                <a:latin typeface="+mj-lt"/>
              </a:rPr>
              <a:t>Predocs</a:t>
            </a:r>
            <a:r>
              <a:rPr lang="en-US" sz="3200" dirty="0">
                <a:solidFill>
                  <a:schemeClr val="tx1"/>
                </a:solidFill>
                <a:latin typeface="+mj-lt"/>
              </a:rPr>
              <a:t> @ $</a:t>
            </a:r>
            <a:r>
              <a:rPr lang="en-US" sz="3200" dirty="0" smtClean="0">
                <a:solidFill>
                  <a:schemeClr val="tx1"/>
                </a:solidFill>
                <a:latin typeface="+mj-lt"/>
              </a:rPr>
              <a:t>25,320 </a:t>
            </a:r>
            <a:r>
              <a:rPr lang="en-US" sz="3200" dirty="0">
                <a:solidFill>
                  <a:schemeClr val="tx1"/>
                </a:solidFill>
                <a:latin typeface="+mj-lt"/>
              </a:rPr>
              <a:t/>
            </a:r>
            <a:br>
              <a:rPr lang="en-US" sz="3200" dirty="0">
                <a:solidFill>
                  <a:schemeClr val="tx1"/>
                </a:solidFill>
                <a:latin typeface="+mj-lt"/>
              </a:rPr>
            </a:br>
            <a:r>
              <a:rPr lang="en-US" sz="3200" dirty="0">
                <a:solidFill>
                  <a:schemeClr val="tx1"/>
                </a:solidFill>
                <a:latin typeface="+mj-lt"/>
              </a:rPr>
              <a:t>= </a:t>
            </a:r>
            <a:r>
              <a:rPr lang="en-US" sz="3200" dirty="0" smtClean="0">
                <a:solidFill>
                  <a:schemeClr val="tx1"/>
                </a:solidFill>
                <a:latin typeface="+mj-lt"/>
              </a:rPr>
              <a:t>$151,920</a:t>
            </a:r>
            <a:endParaRPr lang="en-US" sz="3200" dirty="0">
              <a:solidFill>
                <a:schemeClr val="tx1"/>
              </a:solidFill>
              <a:latin typeface="+mj-lt"/>
            </a:endParaRPr>
          </a:p>
        </p:txBody>
      </p:sp>
      <p:sp>
        <p:nvSpPr>
          <p:cNvPr id="5" name="Content Placeholder 4"/>
          <p:cNvSpPr>
            <a:spLocks noGrp="1"/>
          </p:cNvSpPr>
          <p:nvPr>
            <p:ph sz="half" idx="2"/>
          </p:nvPr>
        </p:nvSpPr>
        <p:spPr>
          <a:xfrm>
            <a:off x="6172200" y="2344596"/>
            <a:ext cx="5181600" cy="4351338"/>
          </a:xfrm>
        </p:spPr>
        <p:txBody>
          <a:bodyPr>
            <a:normAutofit/>
          </a:bodyPr>
          <a:lstStyle/>
          <a:p>
            <a:pPr marL="0" indent="0">
              <a:lnSpc>
                <a:spcPct val="110000"/>
              </a:lnSpc>
              <a:buNone/>
            </a:pPr>
            <a:r>
              <a:rPr lang="en-US" sz="3200" dirty="0">
                <a:solidFill>
                  <a:schemeClr val="tx1"/>
                </a:solidFill>
                <a:latin typeface="+mj-lt"/>
              </a:rPr>
              <a:t>Justify the specific </a:t>
            </a:r>
            <a:r>
              <a:rPr lang="en-US" sz="3200" dirty="0">
                <a:solidFill>
                  <a:srgbClr val="FFFF00"/>
                </a:solidFill>
                <a:latin typeface="+mj-lt"/>
              </a:rPr>
              <a:t>stipend levels </a:t>
            </a:r>
            <a:r>
              <a:rPr lang="en-US" sz="3200" dirty="0">
                <a:solidFill>
                  <a:schemeClr val="tx1"/>
                </a:solidFill>
                <a:latin typeface="+mj-lt"/>
              </a:rPr>
              <a:t>requested</a:t>
            </a:r>
          </a:p>
          <a:p>
            <a:pPr marL="457200" lvl="1" indent="0">
              <a:lnSpc>
                <a:spcPct val="110000"/>
              </a:lnSpc>
              <a:buNone/>
            </a:pPr>
            <a:r>
              <a:rPr lang="en-US" sz="3200" dirty="0">
                <a:solidFill>
                  <a:schemeClr val="tx1"/>
                </a:solidFill>
                <a:latin typeface="+mj-lt"/>
              </a:rPr>
              <a:t>e.g. 1 Level </a:t>
            </a:r>
            <a:r>
              <a:rPr lang="en-US" sz="3200" dirty="0">
                <a:solidFill>
                  <a:srgbClr val="FFFF00"/>
                </a:solidFill>
                <a:latin typeface="+mj-lt"/>
              </a:rPr>
              <a:t>0</a:t>
            </a:r>
            <a:r>
              <a:rPr lang="en-US" sz="3200" dirty="0">
                <a:solidFill>
                  <a:schemeClr val="tx1"/>
                </a:solidFill>
                <a:latin typeface="+mj-lt"/>
              </a:rPr>
              <a:t> Postdoc = $</a:t>
            </a:r>
            <a:r>
              <a:rPr lang="en-US" sz="3200" dirty="0" smtClean="0">
                <a:solidFill>
                  <a:schemeClr val="tx1"/>
                </a:solidFill>
                <a:latin typeface="+mj-lt"/>
              </a:rPr>
              <a:t>52,704</a:t>
            </a:r>
            <a:endParaRPr lang="en-US" sz="3200" dirty="0">
              <a:solidFill>
                <a:schemeClr val="tx1"/>
              </a:solidFill>
              <a:latin typeface="+mj-lt"/>
            </a:endParaRPr>
          </a:p>
          <a:p>
            <a:pPr marL="457200" lvl="1" indent="0">
              <a:lnSpc>
                <a:spcPct val="110000"/>
              </a:lnSpc>
              <a:buNone/>
            </a:pPr>
            <a:r>
              <a:rPr lang="en-US" sz="3200" dirty="0">
                <a:solidFill>
                  <a:schemeClr val="tx1"/>
                </a:solidFill>
                <a:latin typeface="+mj-lt"/>
              </a:rPr>
              <a:t>e.g. 1 Level </a:t>
            </a:r>
            <a:r>
              <a:rPr lang="en-US" sz="3200" dirty="0">
                <a:solidFill>
                  <a:srgbClr val="FFFF00"/>
                </a:solidFill>
                <a:latin typeface="+mj-lt"/>
              </a:rPr>
              <a:t>1</a:t>
            </a:r>
            <a:r>
              <a:rPr lang="en-US" sz="3200" dirty="0">
                <a:solidFill>
                  <a:schemeClr val="tx1"/>
                </a:solidFill>
                <a:latin typeface="+mj-lt"/>
              </a:rPr>
              <a:t> Postdoc = $</a:t>
            </a:r>
            <a:r>
              <a:rPr lang="en-US" sz="3200" dirty="0" smtClean="0">
                <a:solidFill>
                  <a:schemeClr val="tx1"/>
                </a:solidFill>
                <a:latin typeface="+mj-lt"/>
              </a:rPr>
              <a:t>53,076</a:t>
            </a:r>
            <a:endParaRPr lang="en-US" sz="3200" dirty="0">
              <a:solidFill>
                <a:schemeClr val="tx1"/>
              </a:solidFill>
              <a:latin typeface="+mj-lt"/>
            </a:endParaRPr>
          </a:p>
        </p:txBody>
      </p:sp>
      <p:sp>
        <p:nvSpPr>
          <p:cNvPr id="4" name="Slide Number Placeholder 3"/>
          <p:cNvSpPr>
            <a:spLocks noGrp="1"/>
          </p:cNvSpPr>
          <p:nvPr>
            <p:ph type="sldNum" sz="quarter" idx="12"/>
          </p:nvPr>
        </p:nvSpPr>
        <p:spPr/>
        <p:txBody>
          <a:bodyPr/>
          <a:lstStyle/>
          <a:p>
            <a:fld id="{4B72C52A-5129-4F55-81A9-7734A419C134}" type="slidenum">
              <a:rPr lang="en-US" smtClean="0">
                <a:solidFill>
                  <a:schemeClr val="tx1"/>
                </a:solidFill>
                <a:latin typeface="+mj-lt"/>
              </a:rPr>
              <a:t>171</a:t>
            </a:fld>
            <a:endParaRPr lang="en-US" dirty="0">
              <a:solidFill>
                <a:schemeClr val="tx1"/>
              </a:solidFill>
              <a:latin typeface="+mj-lt"/>
            </a:endParaRPr>
          </a:p>
        </p:txBody>
      </p:sp>
      <p:sp>
        <p:nvSpPr>
          <p:cNvPr id="6" name="Rectangle 5"/>
          <p:cNvSpPr/>
          <p:nvPr/>
        </p:nvSpPr>
        <p:spPr>
          <a:xfrm>
            <a:off x="838200" y="5599356"/>
            <a:ext cx="7772400" cy="1003095"/>
          </a:xfrm>
          <a:prstGeom prst="rect">
            <a:avLst/>
          </a:prstGeom>
        </p:spPr>
        <p:txBody>
          <a:bodyPr wrap="square">
            <a:spAutoFit/>
          </a:bodyPr>
          <a:lstStyle/>
          <a:p>
            <a:pPr>
              <a:lnSpc>
                <a:spcPct val="110000"/>
              </a:lnSpc>
            </a:pPr>
            <a:r>
              <a:rPr lang="en-US" sz="2800" dirty="0">
                <a:latin typeface="+mj-lt"/>
              </a:rPr>
              <a:t>Stipulate the </a:t>
            </a:r>
            <a:r>
              <a:rPr lang="en-US" sz="2800" dirty="0">
                <a:solidFill>
                  <a:srgbClr val="FFFF00"/>
                </a:solidFill>
                <a:latin typeface="+mj-lt"/>
              </a:rPr>
              <a:t>duration</a:t>
            </a:r>
            <a:r>
              <a:rPr lang="en-US" sz="2800" dirty="0">
                <a:latin typeface="+mj-lt"/>
              </a:rPr>
              <a:t> of the proposed program </a:t>
            </a:r>
          </a:p>
          <a:p>
            <a:pPr lvl="1">
              <a:lnSpc>
                <a:spcPct val="110000"/>
              </a:lnSpc>
            </a:pPr>
            <a:r>
              <a:rPr lang="en-US" sz="2400" dirty="0">
                <a:latin typeface="+mj-lt"/>
              </a:rPr>
              <a:t>e.g., 2 years for each trainee</a:t>
            </a:r>
          </a:p>
        </p:txBody>
      </p:sp>
      <p:sp>
        <p:nvSpPr>
          <p:cNvPr id="7" name="Text Placeholder 5"/>
          <p:cNvSpPr txBox="1">
            <a:spLocks/>
          </p:cNvSpPr>
          <p:nvPr/>
        </p:nvSpPr>
        <p:spPr>
          <a:xfrm>
            <a:off x="517670" y="1457145"/>
            <a:ext cx="5157787" cy="823912"/>
          </a:xfrm>
          <a:prstGeom prst="rect">
            <a:avLst/>
          </a:prstGeom>
        </p:spPr>
        <p:txBody>
          <a:bodyPr vert="horz" lIns="91440" tIns="45720" rIns="91440" bIns="45720" rtlCol="0" anchor="t"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2200" b="0" kern="120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bg1"/>
                </a:solidFill>
                <a:latin typeface="Segoe UI" panose="020B0502040204020203" pitchFamily="34" charset="0"/>
                <a:ea typeface="Segoe UI" panose="020B0502040204020203" pitchFamily="34" charset="0"/>
                <a:cs typeface="Segoe UI" panose="020B0502040204020203"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3600" u="sng" dirty="0">
                <a:solidFill>
                  <a:srgbClr val="FFFF00"/>
                </a:solidFill>
                <a:latin typeface="+mj-lt"/>
              </a:rPr>
              <a:t>Predoc </a:t>
            </a:r>
          </a:p>
        </p:txBody>
      </p:sp>
      <p:sp>
        <p:nvSpPr>
          <p:cNvPr id="8" name="Text Placeholder 6"/>
          <p:cNvSpPr txBox="1">
            <a:spLocks/>
          </p:cNvSpPr>
          <p:nvPr/>
        </p:nvSpPr>
        <p:spPr>
          <a:xfrm>
            <a:off x="5850082" y="1457145"/>
            <a:ext cx="5183188" cy="823912"/>
          </a:xfrm>
          <a:prstGeom prst="rect">
            <a:avLst/>
          </a:prstGeom>
        </p:spPr>
        <p:txBody>
          <a:bodyPr vert="horz" lIns="91440" tIns="45720" rIns="91440" bIns="45720" rtlCol="0" anchor="t"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2200" b="0" kern="120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bg1"/>
                </a:solidFill>
                <a:latin typeface="Segoe UI" panose="020B0502040204020203" pitchFamily="34" charset="0"/>
                <a:ea typeface="Segoe UI" panose="020B0502040204020203" pitchFamily="34" charset="0"/>
                <a:cs typeface="Segoe UI" panose="020B0502040204020203"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3600" u="sng" dirty="0">
                <a:solidFill>
                  <a:srgbClr val="FFFF00"/>
                </a:solidFill>
                <a:latin typeface="+mj-lt"/>
              </a:rPr>
              <a:t>Postdoc</a:t>
            </a:r>
          </a:p>
        </p:txBody>
      </p:sp>
    </p:spTree>
    <p:extLst>
      <p:ext uri="{BB962C8B-B14F-4D97-AF65-F5344CB8AC3E}">
        <p14:creationId xmlns:p14="http://schemas.microsoft.com/office/powerpoint/2010/main" val="634569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P spid="7" grpId="0"/>
      <p:bldP spid="8" grpId="0"/>
    </p:bldLst>
  </p:timing>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solidFill>
                  <a:schemeClr val="tx1"/>
                </a:solidFill>
                <a:latin typeface="+mj-lt"/>
              </a:rPr>
              <a:t>Training Related Expenses</a:t>
            </a:r>
          </a:p>
        </p:txBody>
      </p:sp>
      <p:sp>
        <p:nvSpPr>
          <p:cNvPr id="6" name="Text Placeholder 5"/>
          <p:cNvSpPr>
            <a:spLocks noGrp="1"/>
          </p:cNvSpPr>
          <p:nvPr>
            <p:ph type="body" idx="1"/>
          </p:nvPr>
        </p:nvSpPr>
        <p:spPr>
          <a:xfrm>
            <a:off x="4061883" y="3622755"/>
            <a:ext cx="5386917" cy="561147"/>
          </a:xfrm>
        </p:spPr>
        <p:txBody>
          <a:bodyPr anchor="t">
            <a:noAutofit/>
          </a:bodyPr>
          <a:lstStyle/>
          <a:p>
            <a:r>
              <a:rPr lang="en-US" sz="3600" b="0" dirty="0">
                <a:solidFill>
                  <a:schemeClr val="tx1"/>
                </a:solidFill>
                <a:latin typeface="+mj-lt"/>
              </a:rPr>
              <a:t>Amount per trainee</a:t>
            </a:r>
          </a:p>
        </p:txBody>
      </p:sp>
      <p:sp>
        <p:nvSpPr>
          <p:cNvPr id="3" name="Content Placeholder 2"/>
          <p:cNvSpPr>
            <a:spLocks noGrp="1"/>
          </p:cNvSpPr>
          <p:nvPr>
            <p:ph sz="half" idx="2"/>
          </p:nvPr>
        </p:nvSpPr>
        <p:spPr>
          <a:xfrm>
            <a:off x="609600" y="2128489"/>
            <a:ext cx="5386917" cy="3549681"/>
          </a:xfrm>
        </p:spPr>
        <p:txBody>
          <a:bodyPr>
            <a:noAutofit/>
          </a:bodyPr>
          <a:lstStyle/>
          <a:p>
            <a:pPr marL="457200" lvl="1" indent="0">
              <a:lnSpc>
                <a:spcPct val="110000"/>
              </a:lnSpc>
              <a:buNone/>
            </a:pPr>
            <a:endParaRPr lang="en-US" sz="3200" dirty="0">
              <a:solidFill>
                <a:schemeClr val="tx1"/>
              </a:solidFill>
              <a:latin typeface="+mj-lt"/>
            </a:endParaRPr>
          </a:p>
          <a:p>
            <a:pPr marL="457200" lvl="1" indent="0">
              <a:lnSpc>
                <a:spcPct val="110000"/>
              </a:lnSpc>
              <a:buNone/>
            </a:pPr>
            <a:r>
              <a:rPr lang="en-US" sz="3200" dirty="0">
                <a:solidFill>
                  <a:schemeClr val="tx1"/>
                </a:solidFill>
                <a:latin typeface="+mj-lt"/>
              </a:rPr>
              <a:t>e.g. $4200 x 6 = $</a:t>
            </a:r>
            <a:r>
              <a:rPr lang="en-US" sz="3200" dirty="0" smtClean="0">
                <a:solidFill>
                  <a:schemeClr val="tx1"/>
                </a:solidFill>
                <a:latin typeface="+mj-lt"/>
              </a:rPr>
              <a:t>25,200</a:t>
            </a:r>
            <a:endParaRPr lang="en-US" sz="3200" dirty="0">
              <a:solidFill>
                <a:schemeClr val="tx1"/>
              </a:solidFill>
              <a:latin typeface="+mj-lt"/>
            </a:endParaRPr>
          </a:p>
        </p:txBody>
      </p:sp>
      <p:sp>
        <p:nvSpPr>
          <p:cNvPr id="5" name="Content Placeholder 4"/>
          <p:cNvSpPr>
            <a:spLocks noGrp="1"/>
          </p:cNvSpPr>
          <p:nvPr>
            <p:ph sz="quarter" idx="4"/>
          </p:nvPr>
        </p:nvSpPr>
        <p:spPr>
          <a:xfrm>
            <a:off x="6193368" y="2128489"/>
            <a:ext cx="5389033" cy="3549680"/>
          </a:xfrm>
        </p:spPr>
        <p:txBody>
          <a:bodyPr>
            <a:normAutofit/>
          </a:bodyPr>
          <a:lstStyle/>
          <a:p>
            <a:pPr marL="0" lvl="1" indent="0">
              <a:lnSpc>
                <a:spcPct val="110000"/>
              </a:lnSpc>
              <a:spcBef>
                <a:spcPts val="1000"/>
              </a:spcBef>
              <a:buNone/>
            </a:pPr>
            <a:r>
              <a:rPr lang="en-US" sz="3200" dirty="0">
                <a:solidFill>
                  <a:schemeClr val="tx1"/>
                </a:solidFill>
                <a:latin typeface="+mj-lt"/>
              </a:rPr>
              <a:t/>
            </a:r>
            <a:br>
              <a:rPr lang="en-US" sz="3200" dirty="0">
                <a:solidFill>
                  <a:schemeClr val="tx1"/>
                </a:solidFill>
                <a:latin typeface="+mj-lt"/>
              </a:rPr>
            </a:br>
            <a:r>
              <a:rPr lang="en-US" sz="3200" dirty="0">
                <a:solidFill>
                  <a:schemeClr val="tx1"/>
                </a:solidFill>
                <a:latin typeface="+mj-lt"/>
              </a:rPr>
              <a:t>e.g. $</a:t>
            </a:r>
            <a:r>
              <a:rPr lang="en-US" sz="3200" dirty="0" smtClean="0">
                <a:solidFill>
                  <a:schemeClr val="tx1"/>
                </a:solidFill>
                <a:latin typeface="+mj-lt"/>
              </a:rPr>
              <a:t>11,850 </a:t>
            </a:r>
            <a:r>
              <a:rPr lang="en-US" sz="3200" dirty="0">
                <a:solidFill>
                  <a:schemeClr val="tx1"/>
                </a:solidFill>
                <a:latin typeface="+mj-lt"/>
              </a:rPr>
              <a:t>x 2 = $</a:t>
            </a:r>
            <a:r>
              <a:rPr lang="en-US" sz="3200" dirty="0" smtClean="0">
                <a:solidFill>
                  <a:schemeClr val="tx1"/>
                </a:solidFill>
                <a:latin typeface="+mj-lt"/>
              </a:rPr>
              <a:t>23,700</a:t>
            </a:r>
            <a:endParaRPr lang="en-US" sz="3200" dirty="0">
              <a:solidFill>
                <a:schemeClr val="tx1"/>
              </a:solidFill>
              <a:latin typeface="+mj-lt"/>
            </a:endParaRPr>
          </a:p>
        </p:txBody>
      </p:sp>
      <p:sp>
        <p:nvSpPr>
          <p:cNvPr id="4" name="Slide Number Placeholder 3"/>
          <p:cNvSpPr>
            <a:spLocks noGrp="1"/>
          </p:cNvSpPr>
          <p:nvPr>
            <p:ph type="sldNum" sz="quarter" idx="4294967295"/>
          </p:nvPr>
        </p:nvSpPr>
        <p:spPr>
          <a:xfrm>
            <a:off x="9448800" y="6356350"/>
            <a:ext cx="2743200" cy="365125"/>
          </a:xfrm>
        </p:spPr>
        <p:txBody>
          <a:bodyPr/>
          <a:lstStyle/>
          <a:p>
            <a:fld id="{4B72C52A-5129-4F55-81A9-7734A419C134}" type="slidenum">
              <a:rPr lang="en-US" smtClean="0">
                <a:solidFill>
                  <a:schemeClr val="tx1"/>
                </a:solidFill>
                <a:latin typeface="+mj-lt"/>
              </a:rPr>
              <a:t>172</a:t>
            </a:fld>
            <a:endParaRPr lang="en-US" dirty="0">
              <a:solidFill>
                <a:schemeClr val="tx1"/>
              </a:solidFill>
              <a:latin typeface="+mj-lt"/>
            </a:endParaRPr>
          </a:p>
        </p:txBody>
      </p:sp>
      <p:sp>
        <p:nvSpPr>
          <p:cNvPr id="9" name="Text Placeholder 5"/>
          <p:cNvSpPr txBox="1">
            <a:spLocks/>
          </p:cNvSpPr>
          <p:nvPr/>
        </p:nvSpPr>
        <p:spPr>
          <a:xfrm>
            <a:off x="609600" y="1449172"/>
            <a:ext cx="5157787" cy="823912"/>
          </a:xfrm>
          <a:prstGeom prst="rect">
            <a:avLst/>
          </a:prstGeom>
        </p:spPr>
        <p:txBody>
          <a:bodyPr vert="horz" lIns="91440" tIns="45720" rIns="91440" bIns="45720" rtlCol="0" anchor="t"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2200" b="0" kern="120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bg1"/>
                </a:solidFill>
                <a:latin typeface="Segoe UI" panose="020B0502040204020203" pitchFamily="34" charset="0"/>
                <a:ea typeface="Segoe UI" panose="020B0502040204020203" pitchFamily="34" charset="0"/>
                <a:cs typeface="Segoe UI" panose="020B0502040204020203"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3600" u="sng" dirty="0">
                <a:solidFill>
                  <a:srgbClr val="FFFF00"/>
                </a:solidFill>
                <a:latin typeface="+mj-lt"/>
              </a:rPr>
              <a:t>Predoc </a:t>
            </a:r>
          </a:p>
        </p:txBody>
      </p:sp>
      <p:sp>
        <p:nvSpPr>
          <p:cNvPr id="10" name="Text Placeholder 6"/>
          <p:cNvSpPr txBox="1">
            <a:spLocks/>
          </p:cNvSpPr>
          <p:nvPr/>
        </p:nvSpPr>
        <p:spPr>
          <a:xfrm>
            <a:off x="6399213" y="1525833"/>
            <a:ext cx="5183188" cy="823912"/>
          </a:xfrm>
          <a:prstGeom prst="rect">
            <a:avLst/>
          </a:prstGeom>
        </p:spPr>
        <p:txBody>
          <a:bodyPr vert="horz" lIns="91440" tIns="45720" rIns="91440" bIns="45720" rtlCol="0" anchor="t"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2200" b="0" kern="120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bg1"/>
                </a:solidFill>
                <a:latin typeface="Segoe UI" panose="020B0502040204020203" pitchFamily="34" charset="0"/>
                <a:ea typeface="Segoe UI" panose="020B0502040204020203" pitchFamily="34" charset="0"/>
                <a:cs typeface="Segoe UI" panose="020B0502040204020203"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3600" u="sng" dirty="0">
                <a:solidFill>
                  <a:srgbClr val="FFFF00"/>
                </a:solidFill>
                <a:latin typeface="+mj-lt"/>
              </a:rPr>
              <a:t>Postdoc</a:t>
            </a:r>
          </a:p>
        </p:txBody>
      </p:sp>
    </p:spTree>
    <p:extLst>
      <p:ext uri="{BB962C8B-B14F-4D97-AF65-F5344CB8AC3E}">
        <p14:creationId xmlns:p14="http://schemas.microsoft.com/office/powerpoint/2010/main" val="2406913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3" grpId="0" build="p"/>
      <p:bldP spid="5" grpId="0" build="p"/>
      <p:bldP spid="9" grpId="0"/>
      <p:bldP spid="10" grpId="0"/>
    </p:bldLst>
  </p:timing>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mj-lt"/>
              </a:rPr>
              <a:t>Tuition/Fees &amp; IDC</a:t>
            </a:r>
          </a:p>
        </p:txBody>
      </p:sp>
      <p:sp>
        <p:nvSpPr>
          <p:cNvPr id="6" name="Text Placeholder 5"/>
          <p:cNvSpPr>
            <a:spLocks noGrp="1"/>
          </p:cNvSpPr>
          <p:nvPr>
            <p:ph type="body" idx="1"/>
          </p:nvPr>
        </p:nvSpPr>
        <p:spPr/>
        <p:txBody>
          <a:bodyPr anchor="t"/>
          <a:lstStyle/>
          <a:p>
            <a:pPr algn="ctr"/>
            <a:r>
              <a:rPr lang="en-US" sz="3600" b="0" u="sng" dirty="0">
                <a:solidFill>
                  <a:srgbClr val="FFFF00"/>
                </a:solidFill>
                <a:latin typeface="+mj-lt"/>
              </a:rPr>
              <a:t>Predoc </a:t>
            </a:r>
          </a:p>
        </p:txBody>
      </p:sp>
      <p:sp>
        <p:nvSpPr>
          <p:cNvPr id="3" name="Content Placeholder 2"/>
          <p:cNvSpPr>
            <a:spLocks noGrp="1"/>
          </p:cNvSpPr>
          <p:nvPr>
            <p:ph sz="half" idx="2"/>
          </p:nvPr>
        </p:nvSpPr>
        <p:spPr/>
        <p:txBody>
          <a:bodyPr>
            <a:noAutofit/>
          </a:bodyPr>
          <a:lstStyle/>
          <a:p>
            <a:pPr marL="457200" lvl="1" indent="0">
              <a:lnSpc>
                <a:spcPct val="110000"/>
              </a:lnSpc>
              <a:buNone/>
            </a:pPr>
            <a:r>
              <a:rPr lang="en-US" sz="2800" dirty="0">
                <a:solidFill>
                  <a:schemeClr val="tx1"/>
                </a:solidFill>
                <a:latin typeface="+mj-lt"/>
              </a:rPr>
              <a:t>Always ask for the </a:t>
            </a:r>
            <a:r>
              <a:rPr lang="en-US" sz="2800" dirty="0">
                <a:solidFill>
                  <a:srgbClr val="FFFF00"/>
                </a:solidFill>
                <a:latin typeface="+mj-lt"/>
              </a:rPr>
              <a:t>full </a:t>
            </a:r>
            <a:r>
              <a:rPr lang="en-US" sz="2800" dirty="0">
                <a:solidFill>
                  <a:schemeClr val="tx1"/>
                </a:solidFill>
                <a:latin typeface="+mj-lt"/>
              </a:rPr>
              <a:t>amount, don’t do the cut yourself!</a:t>
            </a:r>
          </a:p>
          <a:p>
            <a:pPr marL="457200" lvl="1" indent="0">
              <a:lnSpc>
                <a:spcPct val="110000"/>
              </a:lnSpc>
              <a:buNone/>
            </a:pPr>
            <a:r>
              <a:rPr lang="en-US" sz="2800" dirty="0">
                <a:solidFill>
                  <a:schemeClr val="tx1"/>
                </a:solidFill>
                <a:latin typeface="+mj-lt"/>
              </a:rPr>
              <a:t>	e.g.  Resident tuition/fees for 6 predocs - $</a:t>
            </a:r>
            <a:r>
              <a:rPr lang="en-US" sz="2800" dirty="0" smtClean="0">
                <a:solidFill>
                  <a:schemeClr val="tx1"/>
                </a:solidFill>
                <a:latin typeface="+mj-lt"/>
              </a:rPr>
              <a:t>13,528 </a:t>
            </a:r>
            <a:r>
              <a:rPr lang="en-US" sz="2800" dirty="0">
                <a:solidFill>
                  <a:schemeClr val="tx1"/>
                </a:solidFill>
                <a:latin typeface="+mj-lt"/>
              </a:rPr>
              <a:t>x 6 = </a:t>
            </a:r>
            <a:r>
              <a:rPr lang="en-US" sz="2800" dirty="0" smtClean="0">
                <a:solidFill>
                  <a:schemeClr val="tx1"/>
                </a:solidFill>
                <a:latin typeface="+mj-lt"/>
              </a:rPr>
              <a:t>$81,174</a:t>
            </a:r>
            <a:endParaRPr lang="en-US" sz="2800" dirty="0">
              <a:solidFill>
                <a:schemeClr val="tx1"/>
              </a:solidFill>
              <a:latin typeface="+mj-lt"/>
            </a:endParaRPr>
          </a:p>
          <a:p>
            <a:pPr marL="457200" lvl="1" indent="0">
              <a:lnSpc>
                <a:spcPct val="110000"/>
              </a:lnSpc>
              <a:buNone/>
            </a:pPr>
            <a:r>
              <a:rPr lang="en-US" sz="2800" dirty="0">
                <a:solidFill>
                  <a:srgbClr val="FFFF00"/>
                </a:solidFill>
                <a:latin typeface="+mj-lt"/>
              </a:rPr>
              <a:t>5% </a:t>
            </a:r>
            <a:r>
              <a:rPr lang="en-US" sz="2800" dirty="0">
                <a:solidFill>
                  <a:schemeClr val="tx1"/>
                </a:solidFill>
                <a:latin typeface="+mj-lt"/>
              </a:rPr>
              <a:t>escalation in out years</a:t>
            </a:r>
          </a:p>
        </p:txBody>
      </p:sp>
      <p:sp>
        <p:nvSpPr>
          <p:cNvPr id="7" name="Text Placeholder 6"/>
          <p:cNvSpPr>
            <a:spLocks noGrp="1"/>
          </p:cNvSpPr>
          <p:nvPr>
            <p:ph type="body" sz="quarter" idx="3"/>
          </p:nvPr>
        </p:nvSpPr>
        <p:spPr/>
        <p:txBody>
          <a:bodyPr anchor="t">
            <a:normAutofit/>
          </a:bodyPr>
          <a:lstStyle/>
          <a:p>
            <a:pPr algn="ctr"/>
            <a:r>
              <a:rPr lang="en-US" sz="3600" b="0" u="sng" dirty="0">
                <a:solidFill>
                  <a:srgbClr val="FFFF00"/>
                </a:solidFill>
                <a:latin typeface="+mj-lt"/>
              </a:rPr>
              <a:t>Postdoc</a:t>
            </a:r>
          </a:p>
        </p:txBody>
      </p:sp>
      <p:sp>
        <p:nvSpPr>
          <p:cNvPr id="5" name="Content Placeholder 4"/>
          <p:cNvSpPr>
            <a:spLocks noGrp="1"/>
          </p:cNvSpPr>
          <p:nvPr>
            <p:ph sz="quarter" idx="4"/>
          </p:nvPr>
        </p:nvSpPr>
        <p:spPr/>
        <p:txBody>
          <a:bodyPr>
            <a:normAutofit/>
          </a:bodyPr>
          <a:lstStyle/>
          <a:p>
            <a:pPr marL="0" indent="0">
              <a:lnSpc>
                <a:spcPct val="110000"/>
              </a:lnSpc>
              <a:buNone/>
            </a:pPr>
            <a:r>
              <a:rPr lang="en-US" dirty="0">
                <a:solidFill>
                  <a:schemeClr val="tx1"/>
                </a:solidFill>
                <a:latin typeface="+mj-lt"/>
              </a:rPr>
              <a:t>Describe the specific course(s) each trainee will take and the amount</a:t>
            </a:r>
          </a:p>
          <a:p>
            <a:pPr marL="0" indent="0">
              <a:lnSpc>
                <a:spcPct val="110000"/>
              </a:lnSpc>
              <a:buNone/>
            </a:pPr>
            <a:r>
              <a:rPr lang="en-US" dirty="0">
                <a:solidFill>
                  <a:schemeClr val="tx1"/>
                </a:solidFill>
                <a:latin typeface="+mj-lt"/>
              </a:rPr>
              <a:t>	e.g. All level postdoc will attend CREST Courses, </a:t>
            </a:r>
            <a:r>
              <a:rPr lang="en-US" dirty="0" smtClean="0">
                <a:solidFill>
                  <a:schemeClr val="tx1"/>
                </a:solidFill>
                <a:latin typeface="+mj-lt"/>
              </a:rPr>
              <a:t>$4500 </a:t>
            </a:r>
            <a:r>
              <a:rPr lang="en-US" dirty="0">
                <a:solidFill>
                  <a:schemeClr val="tx1"/>
                </a:solidFill>
                <a:latin typeface="+mj-lt"/>
              </a:rPr>
              <a:t>x </a:t>
            </a:r>
            <a:r>
              <a:rPr lang="en-US" dirty="0" smtClean="0">
                <a:solidFill>
                  <a:schemeClr val="tx1"/>
                </a:solidFill>
                <a:latin typeface="+mj-lt"/>
              </a:rPr>
              <a:t>2 </a:t>
            </a:r>
            <a:r>
              <a:rPr lang="en-US" dirty="0">
                <a:solidFill>
                  <a:schemeClr val="tx1"/>
                </a:solidFill>
                <a:latin typeface="+mj-lt"/>
              </a:rPr>
              <a:t>= </a:t>
            </a:r>
            <a:r>
              <a:rPr lang="en-US" dirty="0" smtClean="0">
                <a:solidFill>
                  <a:schemeClr val="tx1"/>
                </a:solidFill>
                <a:latin typeface="+mj-lt"/>
              </a:rPr>
              <a:t>$9,000</a:t>
            </a:r>
            <a:endParaRPr lang="en-US" dirty="0">
              <a:solidFill>
                <a:schemeClr val="tx1"/>
              </a:solidFill>
              <a:latin typeface="+mj-lt"/>
            </a:endParaRPr>
          </a:p>
        </p:txBody>
      </p:sp>
      <p:sp>
        <p:nvSpPr>
          <p:cNvPr id="4" name="Slide Number Placeholder 3"/>
          <p:cNvSpPr>
            <a:spLocks noGrp="1"/>
          </p:cNvSpPr>
          <p:nvPr>
            <p:ph type="sldNum" sz="quarter" idx="12"/>
          </p:nvPr>
        </p:nvSpPr>
        <p:spPr/>
        <p:txBody>
          <a:bodyPr/>
          <a:lstStyle/>
          <a:p>
            <a:fld id="{4B72C52A-5129-4F55-81A9-7734A419C134}" type="slidenum">
              <a:rPr lang="en-US" smtClean="0">
                <a:solidFill>
                  <a:schemeClr val="tx1"/>
                </a:solidFill>
                <a:latin typeface="+mj-lt"/>
              </a:rPr>
              <a:t>173</a:t>
            </a:fld>
            <a:endParaRPr lang="en-US" dirty="0">
              <a:solidFill>
                <a:schemeClr val="tx1"/>
              </a:solidFill>
              <a:latin typeface="+mj-lt"/>
            </a:endParaRPr>
          </a:p>
        </p:txBody>
      </p:sp>
    </p:spTree>
    <p:extLst>
      <p:ext uri="{BB962C8B-B14F-4D97-AF65-F5344CB8AC3E}">
        <p14:creationId xmlns:p14="http://schemas.microsoft.com/office/powerpoint/2010/main" val="1965305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3" grpId="0" uiExpand="1" build="p"/>
      <p:bldP spid="7" grpId="0" build="p"/>
      <p:bldP spid="5" grpId="0" uiExpand="1" build="p"/>
    </p:bldLst>
  </p:timing>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39775" y="355600"/>
            <a:ext cx="10515600" cy="1325563"/>
          </a:xfrm>
        </p:spPr>
        <p:txBody>
          <a:bodyPr/>
          <a:lstStyle/>
          <a:p>
            <a:r>
              <a:rPr lang="en-US" dirty="0">
                <a:solidFill>
                  <a:schemeClr val="tx1"/>
                </a:solidFill>
                <a:latin typeface="+mj-lt"/>
              </a:rPr>
              <a:t>Travel</a:t>
            </a:r>
          </a:p>
        </p:txBody>
      </p:sp>
      <p:sp>
        <p:nvSpPr>
          <p:cNvPr id="4" name="Slide Number Placeholder 3"/>
          <p:cNvSpPr>
            <a:spLocks noGrp="1"/>
          </p:cNvSpPr>
          <p:nvPr>
            <p:ph type="sldNum" sz="quarter" idx="12"/>
          </p:nvPr>
        </p:nvSpPr>
        <p:spPr/>
        <p:txBody>
          <a:bodyPr/>
          <a:lstStyle/>
          <a:p>
            <a:fld id="{4B72C52A-5129-4F55-81A9-7734A419C134}" type="slidenum">
              <a:rPr lang="en-US" smtClean="0">
                <a:solidFill>
                  <a:schemeClr val="tx1"/>
                </a:solidFill>
                <a:latin typeface="+mj-lt"/>
              </a:rPr>
              <a:t>174</a:t>
            </a:fld>
            <a:endParaRPr lang="en-US" dirty="0">
              <a:solidFill>
                <a:schemeClr val="tx1"/>
              </a:solidFill>
              <a:latin typeface="+mj-lt"/>
            </a:endParaRPr>
          </a:p>
        </p:txBody>
      </p:sp>
      <p:sp>
        <p:nvSpPr>
          <p:cNvPr id="8" name="Content Placeholder 7"/>
          <p:cNvSpPr>
            <a:spLocks noGrp="1"/>
          </p:cNvSpPr>
          <p:nvPr>
            <p:ph sz="half" idx="2"/>
          </p:nvPr>
        </p:nvSpPr>
        <p:spPr>
          <a:xfrm>
            <a:off x="739775" y="1933575"/>
            <a:ext cx="9945976" cy="3684588"/>
          </a:xfrm>
        </p:spPr>
        <p:txBody>
          <a:bodyPr/>
          <a:lstStyle/>
          <a:p>
            <a:pPr marL="0" indent="0">
              <a:lnSpc>
                <a:spcPct val="110000"/>
              </a:lnSpc>
              <a:buNone/>
            </a:pPr>
            <a:r>
              <a:rPr lang="en-US" sz="3200" u="sng" dirty="0">
                <a:solidFill>
                  <a:srgbClr val="FFFF00"/>
                </a:solidFill>
                <a:latin typeface="+mj-lt"/>
              </a:rPr>
              <a:t>Predoc or Postdoc</a:t>
            </a:r>
          </a:p>
          <a:p>
            <a:pPr marL="0" indent="0">
              <a:lnSpc>
                <a:spcPct val="110000"/>
              </a:lnSpc>
              <a:buNone/>
            </a:pPr>
            <a:r>
              <a:rPr lang="en-US" sz="3200" dirty="0">
                <a:solidFill>
                  <a:schemeClr val="tx1"/>
                </a:solidFill>
                <a:latin typeface="+mj-lt"/>
              </a:rPr>
              <a:t>Trainee </a:t>
            </a:r>
            <a:r>
              <a:rPr lang="en-US" sz="3200" dirty="0">
                <a:solidFill>
                  <a:srgbClr val="FFFF00"/>
                </a:solidFill>
                <a:latin typeface="+mj-lt"/>
              </a:rPr>
              <a:t>travel</a:t>
            </a:r>
            <a:r>
              <a:rPr lang="en-US" sz="3200" dirty="0">
                <a:solidFill>
                  <a:schemeClr val="tx1"/>
                </a:solidFill>
                <a:latin typeface="+mj-lt"/>
              </a:rPr>
              <a:t> funds – list conferences if known</a:t>
            </a:r>
          </a:p>
          <a:p>
            <a:pPr lvl="1">
              <a:lnSpc>
                <a:spcPct val="110000"/>
              </a:lnSpc>
            </a:pPr>
            <a:r>
              <a:rPr lang="en-US" sz="2800" dirty="0">
                <a:solidFill>
                  <a:schemeClr val="tx1"/>
                </a:solidFill>
                <a:latin typeface="+mj-lt"/>
              </a:rPr>
              <a:t>$1,000 per trainee, $1000 x 8 = $8,000</a:t>
            </a:r>
          </a:p>
        </p:txBody>
      </p:sp>
    </p:spTree>
    <p:extLst>
      <p:ext uri="{BB962C8B-B14F-4D97-AF65-F5344CB8AC3E}">
        <p14:creationId xmlns:p14="http://schemas.microsoft.com/office/powerpoint/2010/main" val="43233488"/>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69182"/>
            <a:ext cx="10515600" cy="1325563"/>
          </a:xfrm>
        </p:spPr>
        <p:txBody>
          <a:bodyPr/>
          <a:lstStyle/>
          <a:p>
            <a:r>
              <a:rPr lang="en-US" dirty="0" smtClean="0">
                <a:solidFill>
                  <a:schemeClr val="tx1"/>
                </a:solidFill>
                <a:latin typeface="+mj-lt"/>
              </a:rPr>
              <a:t>IDC (Burden)</a:t>
            </a:r>
            <a:endParaRPr lang="en-US" dirty="0">
              <a:solidFill>
                <a:schemeClr val="tx1"/>
              </a:solidFill>
              <a:latin typeface="+mj-lt"/>
            </a:endParaRPr>
          </a:p>
        </p:txBody>
      </p:sp>
      <p:sp>
        <p:nvSpPr>
          <p:cNvPr id="3" name="Content Placeholder 2"/>
          <p:cNvSpPr>
            <a:spLocks noGrp="1"/>
          </p:cNvSpPr>
          <p:nvPr>
            <p:ph idx="1"/>
          </p:nvPr>
        </p:nvSpPr>
        <p:spPr>
          <a:xfrm>
            <a:off x="838200" y="2477985"/>
            <a:ext cx="10515600" cy="2468088"/>
          </a:xfrm>
        </p:spPr>
        <p:txBody>
          <a:bodyPr>
            <a:noAutofit/>
          </a:bodyPr>
          <a:lstStyle/>
          <a:p>
            <a:pPr marL="0" indent="0">
              <a:lnSpc>
                <a:spcPct val="110000"/>
              </a:lnSpc>
              <a:buNone/>
            </a:pPr>
            <a:r>
              <a:rPr lang="en-US" sz="3200" dirty="0">
                <a:solidFill>
                  <a:schemeClr val="tx1"/>
                </a:solidFill>
                <a:latin typeface="+mj-lt"/>
              </a:rPr>
              <a:t>8% IDC Rate</a:t>
            </a:r>
          </a:p>
          <a:p>
            <a:pPr marL="0" indent="0">
              <a:lnSpc>
                <a:spcPct val="110000"/>
              </a:lnSpc>
              <a:buNone/>
            </a:pPr>
            <a:endParaRPr lang="en-US" sz="3200" dirty="0">
              <a:solidFill>
                <a:schemeClr val="tx1"/>
              </a:solidFill>
              <a:latin typeface="+mj-lt"/>
            </a:endParaRPr>
          </a:p>
          <a:p>
            <a:pPr marL="0" indent="0">
              <a:lnSpc>
                <a:spcPct val="110000"/>
              </a:lnSpc>
              <a:buNone/>
            </a:pPr>
            <a:r>
              <a:rPr lang="en-US" sz="3200" dirty="0">
                <a:solidFill>
                  <a:schemeClr val="tx1"/>
                </a:solidFill>
                <a:latin typeface="+mj-lt"/>
              </a:rPr>
              <a:t>Tuition and fees are </a:t>
            </a:r>
            <a:r>
              <a:rPr lang="en-US" sz="3200" dirty="0">
                <a:solidFill>
                  <a:srgbClr val="FFFF00"/>
                </a:solidFill>
                <a:latin typeface="+mj-lt"/>
              </a:rPr>
              <a:t>excluded</a:t>
            </a:r>
            <a:r>
              <a:rPr lang="en-US" sz="3200" dirty="0">
                <a:solidFill>
                  <a:schemeClr val="tx1"/>
                </a:solidFill>
                <a:latin typeface="+mj-lt"/>
              </a:rPr>
              <a:t> from indirect cost base</a:t>
            </a:r>
          </a:p>
        </p:txBody>
      </p:sp>
      <p:sp>
        <p:nvSpPr>
          <p:cNvPr id="4" name="Slide Number Placeholder 3"/>
          <p:cNvSpPr>
            <a:spLocks noGrp="1"/>
          </p:cNvSpPr>
          <p:nvPr>
            <p:ph type="sldNum" sz="quarter" idx="12"/>
          </p:nvPr>
        </p:nvSpPr>
        <p:spPr/>
        <p:txBody>
          <a:bodyPr/>
          <a:lstStyle/>
          <a:p>
            <a:fld id="{4B72C52A-5129-4F55-81A9-7734A419C134}" type="slidenum">
              <a:rPr lang="en-US" smtClean="0">
                <a:solidFill>
                  <a:schemeClr val="tx1"/>
                </a:solidFill>
                <a:latin typeface="+mj-lt"/>
              </a:rPr>
              <a:t>175</a:t>
            </a:fld>
            <a:endParaRPr lang="en-US" dirty="0">
              <a:solidFill>
                <a:schemeClr val="tx1"/>
              </a:solidFill>
              <a:latin typeface="+mj-lt"/>
            </a:endParaRPr>
          </a:p>
        </p:txBody>
      </p:sp>
    </p:spTree>
    <p:extLst>
      <p:ext uri="{BB962C8B-B14F-4D97-AF65-F5344CB8AC3E}">
        <p14:creationId xmlns:p14="http://schemas.microsoft.com/office/powerpoint/2010/main" val="1701866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8E13B-45E6-4D5C-B647-3EAA757DBBBF}"/>
              </a:ext>
            </a:extLst>
          </p:cNvPr>
          <p:cNvSpPr>
            <a:spLocks noGrp="1"/>
          </p:cNvSpPr>
          <p:nvPr>
            <p:ph type="title"/>
          </p:nvPr>
        </p:nvSpPr>
        <p:spPr/>
        <p:txBody>
          <a:bodyPr/>
          <a:lstStyle/>
          <a:p>
            <a:r>
              <a:rPr lang="en-US" dirty="0">
                <a:solidFill>
                  <a:schemeClr val="tx1"/>
                </a:solidFill>
                <a:latin typeface="+mj-lt"/>
              </a:rPr>
              <a:t>Important Points to remember about the Budget</a:t>
            </a:r>
          </a:p>
        </p:txBody>
      </p:sp>
      <p:sp>
        <p:nvSpPr>
          <p:cNvPr id="3" name="Content Placeholder 2">
            <a:extLst>
              <a:ext uri="{FF2B5EF4-FFF2-40B4-BE49-F238E27FC236}">
                <a16:creationId xmlns:a16="http://schemas.microsoft.com/office/drawing/2014/main" id="{EAB562A3-CFF8-4A97-AD4C-DD31D0F59D30}"/>
              </a:ext>
            </a:extLst>
          </p:cNvPr>
          <p:cNvSpPr>
            <a:spLocks noGrp="1"/>
          </p:cNvSpPr>
          <p:nvPr>
            <p:ph idx="1"/>
          </p:nvPr>
        </p:nvSpPr>
        <p:spPr/>
        <p:txBody>
          <a:bodyPr>
            <a:normAutofit/>
          </a:bodyPr>
          <a:lstStyle/>
          <a:p>
            <a:pPr marL="514350" indent="-514350">
              <a:buFont typeface="+mj-lt"/>
              <a:buAutoNum type="arabicPeriod"/>
            </a:pPr>
            <a:r>
              <a:rPr lang="en-US" sz="3200" dirty="0">
                <a:solidFill>
                  <a:srgbClr val="FFFF00"/>
                </a:solidFill>
                <a:latin typeface="+mj-lt"/>
              </a:rPr>
              <a:t>Always</a:t>
            </a:r>
            <a:r>
              <a:rPr lang="en-US" sz="3200" dirty="0">
                <a:solidFill>
                  <a:schemeClr val="tx1"/>
                </a:solidFill>
                <a:latin typeface="+mj-lt"/>
              </a:rPr>
              <a:t> use NRSA stipend levels per the latest NIH </a:t>
            </a:r>
            <a:r>
              <a:rPr lang="en-US" sz="3200" dirty="0" smtClean="0">
                <a:solidFill>
                  <a:schemeClr val="tx1"/>
                </a:solidFill>
                <a:latin typeface="+mj-lt"/>
              </a:rPr>
              <a:t>NOT-OD-20-070</a:t>
            </a:r>
            <a:endParaRPr lang="en-US" sz="3200" dirty="0">
              <a:solidFill>
                <a:schemeClr val="tx1"/>
              </a:solidFill>
              <a:latin typeface="+mj-lt"/>
            </a:endParaRPr>
          </a:p>
          <a:p>
            <a:pPr marL="0" indent="0">
              <a:buNone/>
            </a:pPr>
            <a:endParaRPr lang="en-US" sz="3200" dirty="0">
              <a:solidFill>
                <a:schemeClr val="tx1"/>
              </a:solidFill>
              <a:latin typeface="+mj-lt"/>
            </a:endParaRPr>
          </a:p>
          <a:p>
            <a:pPr marL="514350" indent="-514350">
              <a:buFont typeface="+mj-lt"/>
              <a:buAutoNum type="arabicPeriod" startAt="2"/>
            </a:pPr>
            <a:r>
              <a:rPr lang="en-US" sz="3200" i="1" dirty="0">
                <a:solidFill>
                  <a:srgbClr val="FFFF00"/>
                </a:solidFill>
                <a:latin typeface="+mj-lt"/>
              </a:rPr>
              <a:t>Don’t</a:t>
            </a:r>
            <a:r>
              <a:rPr lang="en-US" sz="3200" dirty="0">
                <a:solidFill>
                  <a:schemeClr val="tx1"/>
                </a:solidFill>
                <a:latin typeface="+mj-lt"/>
              </a:rPr>
              <a:t> escalate the </a:t>
            </a:r>
            <a:r>
              <a:rPr lang="en-US" sz="3200" dirty="0">
                <a:solidFill>
                  <a:srgbClr val="FFFF00"/>
                </a:solidFill>
                <a:latin typeface="+mj-lt"/>
              </a:rPr>
              <a:t>stipend</a:t>
            </a:r>
            <a:r>
              <a:rPr lang="en-US" sz="3200" dirty="0">
                <a:solidFill>
                  <a:schemeClr val="tx1"/>
                </a:solidFill>
                <a:latin typeface="+mj-lt"/>
              </a:rPr>
              <a:t> levels on a 5 year budget</a:t>
            </a:r>
          </a:p>
          <a:p>
            <a:pPr marL="0" indent="0">
              <a:buNone/>
            </a:pPr>
            <a:endParaRPr lang="en-US" sz="3200" dirty="0">
              <a:solidFill>
                <a:schemeClr val="tx1"/>
              </a:solidFill>
              <a:latin typeface="+mj-lt"/>
            </a:endParaRPr>
          </a:p>
          <a:p>
            <a:pPr marL="514350" indent="-514350">
              <a:buFont typeface="+mj-lt"/>
              <a:buAutoNum type="arabicPeriod" startAt="3"/>
            </a:pPr>
            <a:r>
              <a:rPr lang="en-US" sz="3200" i="1" dirty="0">
                <a:solidFill>
                  <a:srgbClr val="FFFF00"/>
                </a:solidFill>
                <a:latin typeface="+mj-lt"/>
              </a:rPr>
              <a:t>Do</a:t>
            </a:r>
            <a:r>
              <a:rPr lang="en-US" sz="3200" dirty="0">
                <a:solidFill>
                  <a:schemeClr val="tx1"/>
                </a:solidFill>
                <a:latin typeface="+mj-lt"/>
              </a:rPr>
              <a:t> escalate the fees at 5%</a:t>
            </a:r>
          </a:p>
        </p:txBody>
      </p:sp>
      <p:sp>
        <p:nvSpPr>
          <p:cNvPr id="4" name="Slide Number Placeholder 3">
            <a:extLst>
              <a:ext uri="{FF2B5EF4-FFF2-40B4-BE49-F238E27FC236}">
                <a16:creationId xmlns:a16="http://schemas.microsoft.com/office/drawing/2014/main" id="{E5C482AF-764A-4F54-9A5F-E89347047F2D}"/>
              </a:ext>
            </a:extLst>
          </p:cNvPr>
          <p:cNvSpPr>
            <a:spLocks noGrp="1"/>
          </p:cNvSpPr>
          <p:nvPr>
            <p:ph type="sldNum" sz="quarter" idx="12"/>
          </p:nvPr>
        </p:nvSpPr>
        <p:spPr/>
        <p:txBody>
          <a:bodyPr/>
          <a:lstStyle/>
          <a:p>
            <a:fld id="{4B72C52A-5129-4F55-81A9-7734A419C134}" type="slidenum">
              <a:rPr lang="en-US" smtClean="0">
                <a:solidFill>
                  <a:schemeClr val="tx1"/>
                </a:solidFill>
                <a:latin typeface="+mj-lt"/>
              </a:rPr>
              <a:t>176</a:t>
            </a:fld>
            <a:endParaRPr lang="en-US" dirty="0">
              <a:solidFill>
                <a:schemeClr val="tx1"/>
              </a:solidFill>
              <a:latin typeface="+mj-lt"/>
            </a:endParaRPr>
          </a:p>
        </p:txBody>
      </p:sp>
      <p:sp>
        <p:nvSpPr>
          <p:cNvPr id="5" name="Rectangle 4"/>
          <p:cNvSpPr/>
          <p:nvPr/>
        </p:nvSpPr>
        <p:spPr>
          <a:xfrm>
            <a:off x="838199" y="5987018"/>
            <a:ext cx="7287491" cy="369332"/>
          </a:xfrm>
          <a:prstGeom prst="rect">
            <a:avLst/>
          </a:prstGeom>
        </p:spPr>
        <p:txBody>
          <a:bodyPr wrap="square">
            <a:spAutoFit/>
          </a:bodyPr>
          <a:lstStyle/>
          <a:p>
            <a:r>
              <a:rPr lang="en-US" dirty="0">
                <a:latin typeface="+mj-lt"/>
              </a:rPr>
              <a:t>https://grants.nih.gov/grants/guide/notice-files/NOT-OD-20-070.html</a:t>
            </a:r>
            <a:endParaRPr lang="en-US" dirty="0">
              <a:latin typeface="+mj-lt"/>
            </a:endParaRPr>
          </a:p>
        </p:txBody>
      </p:sp>
    </p:spTree>
    <p:extLst>
      <p:ext uri="{BB962C8B-B14F-4D97-AF65-F5344CB8AC3E}">
        <p14:creationId xmlns:p14="http://schemas.microsoft.com/office/powerpoint/2010/main" val="3398535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753252F-4873-4F63-801D-CC719279A7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1" name="Rectangle 20">
            <a:extLst>
              <a:ext uri="{FF2B5EF4-FFF2-40B4-BE49-F238E27FC236}">
                <a16:creationId xmlns:a16="http://schemas.microsoft.com/office/drawing/2014/main" id="{047C8CCB-F95D-4249-92DD-651249D353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 name="Title 1"/>
          <p:cNvSpPr>
            <a:spLocks noGrp="1"/>
          </p:cNvSpPr>
          <p:nvPr>
            <p:ph type="title"/>
          </p:nvPr>
        </p:nvSpPr>
        <p:spPr>
          <a:xfrm>
            <a:off x="3200400" y="1887326"/>
            <a:ext cx="6692900" cy="3167274"/>
          </a:xfrm>
          <a:prstGeom prst="rect">
            <a:avLst/>
          </a:prstGeom>
          <a:solidFill>
            <a:schemeClr val="accent1"/>
          </a:solidFill>
          <a:ln w="174625" cmpd="thinThick">
            <a:solidFill>
              <a:srgbClr val="262626"/>
            </a:solidFill>
          </a:ln>
        </p:spPr>
        <p:txBody>
          <a:bodyPr vert="horz" lIns="91440" tIns="45720" rIns="91440" bIns="45720" rtlCol="0" anchor="ctr">
            <a:normAutofit/>
          </a:bodyPr>
          <a:lstStyle/>
          <a:p>
            <a:pPr algn="ctr"/>
            <a:r>
              <a:rPr lang="en-US" sz="3600" kern="1200" dirty="0">
                <a:solidFill>
                  <a:srgbClr val="FFFFFF"/>
                </a:solidFill>
                <a:latin typeface="+mj-lt"/>
                <a:ea typeface="+mj-ea"/>
                <a:cs typeface="+mj-cs"/>
              </a:rPr>
              <a:t>Build a Budget</a:t>
            </a:r>
            <a:br>
              <a:rPr lang="en-US" sz="3600" kern="1200" dirty="0">
                <a:solidFill>
                  <a:srgbClr val="FFFFFF"/>
                </a:solidFill>
                <a:latin typeface="+mj-lt"/>
                <a:ea typeface="+mj-ea"/>
                <a:cs typeface="+mj-cs"/>
              </a:rPr>
            </a:br>
            <a:r>
              <a:rPr lang="en-US" sz="3600" kern="1200" dirty="0">
                <a:solidFill>
                  <a:srgbClr val="FFFFFF"/>
                </a:solidFill>
                <a:latin typeface="+mj-lt"/>
                <a:ea typeface="+mj-ea"/>
                <a:cs typeface="+mj-cs"/>
              </a:rPr>
              <a:t>Exercise</a:t>
            </a:r>
          </a:p>
        </p:txBody>
      </p:sp>
      <p:pic>
        <p:nvPicPr>
          <p:cNvPr id="4" name="Graphic 3" descr="Money">
            <a:extLst>
              <a:ext uri="{FF2B5EF4-FFF2-40B4-BE49-F238E27FC236}">
                <a16:creationId xmlns:a16="http://schemas.microsoft.com/office/drawing/2014/main" id="{469DAD9B-0BE1-48C0-B280-B89372E1863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483600" y="3848100"/>
            <a:ext cx="914400" cy="914400"/>
          </a:xfrm>
          <a:prstGeom prst="rect">
            <a:avLst/>
          </a:prstGeom>
        </p:spPr>
      </p:pic>
    </p:spTree>
    <p:extLst>
      <p:ext uri="{BB962C8B-B14F-4D97-AF65-F5344CB8AC3E}">
        <p14:creationId xmlns:p14="http://schemas.microsoft.com/office/powerpoint/2010/main" val="2461103895"/>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9181" y="1242832"/>
            <a:ext cx="8053638" cy="4372336"/>
          </a:xfrm>
        </p:spPr>
        <p:txBody>
          <a:bodyPr>
            <a:noAutofit/>
          </a:bodyPr>
          <a:lstStyle/>
          <a:p>
            <a:pPr algn="ctr"/>
            <a:r>
              <a:rPr lang="en-US" sz="9600" dirty="0">
                <a:solidFill>
                  <a:schemeClr val="tx1"/>
                </a:solidFill>
                <a:latin typeface="+mj-lt"/>
              </a:rPr>
              <a:t>Other Application Components </a:t>
            </a:r>
          </a:p>
        </p:txBody>
      </p:sp>
      <p:sp>
        <p:nvSpPr>
          <p:cNvPr id="4" name="Slide Number Placeholder 3"/>
          <p:cNvSpPr>
            <a:spLocks noGrp="1"/>
          </p:cNvSpPr>
          <p:nvPr>
            <p:ph type="sldNum" sz="quarter" idx="12"/>
          </p:nvPr>
        </p:nvSpPr>
        <p:spPr/>
        <p:txBody>
          <a:bodyPr/>
          <a:lstStyle/>
          <a:p>
            <a:fld id="{4B72C52A-5129-4F55-81A9-7734A419C134}" type="slidenum">
              <a:rPr lang="en-US" smtClean="0">
                <a:solidFill>
                  <a:schemeClr val="tx1"/>
                </a:solidFill>
                <a:latin typeface="+mj-lt"/>
              </a:rPr>
              <a:t>178</a:t>
            </a:fld>
            <a:endParaRPr lang="en-US" dirty="0">
              <a:solidFill>
                <a:schemeClr val="tx1"/>
              </a:solidFill>
              <a:latin typeface="+mj-lt"/>
            </a:endParaRPr>
          </a:p>
        </p:txBody>
      </p:sp>
    </p:spTree>
    <p:extLst>
      <p:ext uri="{BB962C8B-B14F-4D97-AF65-F5344CB8AC3E}">
        <p14:creationId xmlns:p14="http://schemas.microsoft.com/office/powerpoint/2010/main" val="1975637343"/>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6907" y="118921"/>
            <a:ext cx="10515600" cy="1325563"/>
          </a:xfrm>
        </p:spPr>
        <p:txBody>
          <a:bodyPr/>
          <a:lstStyle/>
          <a:p>
            <a:r>
              <a:rPr lang="en-US" dirty="0">
                <a:solidFill>
                  <a:schemeClr val="tx1"/>
                </a:solidFill>
                <a:latin typeface="+mj-lt"/>
              </a:rPr>
              <a:t>Samples of Other Components </a:t>
            </a:r>
          </a:p>
        </p:txBody>
      </p:sp>
      <p:sp>
        <p:nvSpPr>
          <p:cNvPr id="4" name="Slide Number Placeholder 3"/>
          <p:cNvSpPr>
            <a:spLocks noGrp="1"/>
          </p:cNvSpPr>
          <p:nvPr>
            <p:ph type="sldNum" sz="quarter" idx="12"/>
          </p:nvPr>
        </p:nvSpPr>
        <p:spPr/>
        <p:txBody>
          <a:bodyPr/>
          <a:lstStyle/>
          <a:p>
            <a:fld id="{4B72C52A-5129-4F55-81A9-7734A419C134}" type="slidenum">
              <a:rPr lang="en-US" smtClean="0">
                <a:solidFill>
                  <a:schemeClr val="tx1"/>
                </a:solidFill>
                <a:latin typeface="+mj-lt"/>
              </a:rPr>
              <a:t>179</a:t>
            </a:fld>
            <a:endParaRPr lang="en-US" dirty="0">
              <a:solidFill>
                <a:schemeClr val="tx1"/>
              </a:solidFill>
              <a:latin typeface="+mj-lt"/>
            </a:endParaRPr>
          </a:p>
        </p:txBody>
      </p:sp>
      <p:grpSp>
        <p:nvGrpSpPr>
          <p:cNvPr id="6" name="Group 5"/>
          <p:cNvGrpSpPr/>
          <p:nvPr/>
        </p:nvGrpSpPr>
        <p:grpSpPr>
          <a:xfrm>
            <a:off x="1480607" y="1444484"/>
            <a:ext cx="9018104" cy="4569583"/>
            <a:chOff x="1505733" y="1786767"/>
            <a:chExt cx="9018104" cy="4569583"/>
          </a:xfrm>
        </p:grpSpPr>
        <p:sp>
          <p:nvSpPr>
            <p:cNvPr id="7" name="Freeform 6"/>
            <p:cNvSpPr/>
            <p:nvPr/>
          </p:nvSpPr>
          <p:spPr>
            <a:xfrm>
              <a:off x="5989659" y="3037292"/>
              <a:ext cx="2055812" cy="1027906"/>
            </a:xfrm>
            <a:custGeom>
              <a:avLst/>
              <a:gdLst>
                <a:gd name="connsiteX0" fmla="*/ 0 w 2055812"/>
                <a:gd name="connsiteY0" fmla="*/ 171321 h 1027906"/>
                <a:gd name="connsiteX1" fmla="*/ 171321 w 2055812"/>
                <a:gd name="connsiteY1" fmla="*/ 0 h 1027906"/>
                <a:gd name="connsiteX2" fmla="*/ 1884491 w 2055812"/>
                <a:gd name="connsiteY2" fmla="*/ 0 h 1027906"/>
                <a:gd name="connsiteX3" fmla="*/ 2055812 w 2055812"/>
                <a:gd name="connsiteY3" fmla="*/ 171321 h 1027906"/>
                <a:gd name="connsiteX4" fmla="*/ 2055812 w 2055812"/>
                <a:gd name="connsiteY4" fmla="*/ 856585 h 1027906"/>
                <a:gd name="connsiteX5" fmla="*/ 1884491 w 2055812"/>
                <a:gd name="connsiteY5" fmla="*/ 1027906 h 1027906"/>
                <a:gd name="connsiteX6" fmla="*/ 171321 w 2055812"/>
                <a:gd name="connsiteY6" fmla="*/ 1027906 h 1027906"/>
                <a:gd name="connsiteX7" fmla="*/ 0 w 2055812"/>
                <a:gd name="connsiteY7" fmla="*/ 856585 h 1027906"/>
                <a:gd name="connsiteX8" fmla="*/ 0 w 2055812"/>
                <a:gd name="connsiteY8" fmla="*/ 171321 h 102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5812" h="1027906">
                  <a:moveTo>
                    <a:pt x="0" y="171321"/>
                  </a:moveTo>
                  <a:cubicBezTo>
                    <a:pt x="0" y="76703"/>
                    <a:pt x="76703" y="0"/>
                    <a:pt x="171321" y="0"/>
                  </a:cubicBezTo>
                  <a:lnTo>
                    <a:pt x="1884491" y="0"/>
                  </a:lnTo>
                  <a:cubicBezTo>
                    <a:pt x="1979109" y="0"/>
                    <a:pt x="2055812" y="76703"/>
                    <a:pt x="2055812" y="171321"/>
                  </a:cubicBezTo>
                  <a:lnTo>
                    <a:pt x="2055812" y="856585"/>
                  </a:lnTo>
                  <a:cubicBezTo>
                    <a:pt x="2055812" y="951203"/>
                    <a:pt x="1979109" y="1027906"/>
                    <a:pt x="1884491" y="1027906"/>
                  </a:cubicBezTo>
                  <a:lnTo>
                    <a:pt x="171321" y="1027906"/>
                  </a:lnTo>
                  <a:cubicBezTo>
                    <a:pt x="76703" y="1027906"/>
                    <a:pt x="0" y="951203"/>
                    <a:pt x="0" y="856585"/>
                  </a:cubicBezTo>
                  <a:lnTo>
                    <a:pt x="0" y="17132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1618" tIns="141618" rIns="141618" bIns="141618" numCol="1" spcCol="1270" anchor="ctr" anchorCtr="0">
              <a:noAutofit/>
            </a:bodyPr>
            <a:lstStyle/>
            <a:p>
              <a:pPr lvl="0" algn="ctr" defTabSz="1066800">
                <a:lnSpc>
                  <a:spcPct val="90000"/>
                </a:lnSpc>
                <a:spcBef>
                  <a:spcPct val="0"/>
                </a:spcBef>
                <a:spcAft>
                  <a:spcPct val="35000"/>
                </a:spcAft>
              </a:pPr>
              <a:r>
                <a:rPr lang="en-US" sz="2400" kern="1200" dirty="0"/>
                <a:t>Responsible Conduct of Research</a:t>
              </a:r>
            </a:p>
          </p:txBody>
        </p:sp>
        <p:sp>
          <p:nvSpPr>
            <p:cNvPr id="8" name="Freeform 7"/>
            <p:cNvSpPr/>
            <p:nvPr/>
          </p:nvSpPr>
          <p:spPr>
            <a:xfrm>
              <a:off x="3668895" y="3038730"/>
              <a:ext cx="2055812" cy="1027906"/>
            </a:xfrm>
            <a:custGeom>
              <a:avLst/>
              <a:gdLst>
                <a:gd name="connsiteX0" fmla="*/ 0 w 2055812"/>
                <a:gd name="connsiteY0" fmla="*/ 171321 h 1027906"/>
                <a:gd name="connsiteX1" fmla="*/ 171321 w 2055812"/>
                <a:gd name="connsiteY1" fmla="*/ 0 h 1027906"/>
                <a:gd name="connsiteX2" fmla="*/ 1884491 w 2055812"/>
                <a:gd name="connsiteY2" fmla="*/ 0 h 1027906"/>
                <a:gd name="connsiteX3" fmla="*/ 2055812 w 2055812"/>
                <a:gd name="connsiteY3" fmla="*/ 171321 h 1027906"/>
                <a:gd name="connsiteX4" fmla="*/ 2055812 w 2055812"/>
                <a:gd name="connsiteY4" fmla="*/ 856585 h 1027906"/>
                <a:gd name="connsiteX5" fmla="*/ 1884491 w 2055812"/>
                <a:gd name="connsiteY5" fmla="*/ 1027906 h 1027906"/>
                <a:gd name="connsiteX6" fmla="*/ 171321 w 2055812"/>
                <a:gd name="connsiteY6" fmla="*/ 1027906 h 1027906"/>
                <a:gd name="connsiteX7" fmla="*/ 0 w 2055812"/>
                <a:gd name="connsiteY7" fmla="*/ 856585 h 1027906"/>
                <a:gd name="connsiteX8" fmla="*/ 0 w 2055812"/>
                <a:gd name="connsiteY8" fmla="*/ 171321 h 102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5812" h="1027906">
                  <a:moveTo>
                    <a:pt x="0" y="171321"/>
                  </a:moveTo>
                  <a:cubicBezTo>
                    <a:pt x="0" y="76703"/>
                    <a:pt x="76703" y="0"/>
                    <a:pt x="171321" y="0"/>
                  </a:cubicBezTo>
                  <a:lnTo>
                    <a:pt x="1884491" y="0"/>
                  </a:lnTo>
                  <a:cubicBezTo>
                    <a:pt x="1979109" y="0"/>
                    <a:pt x="2055812" y="76703"/>
                    <a:pt x="2055812" y="171321"/>
                  </a:cubicBezTo>
                  <a:lnTo>
                    <a:pt x="2055812" y="856585"/>
                  </a:lnTo>
                  <a:cubicBezTo>
                    <a:pt x="2055812" y="951203"/>
                    <a:pt x="1979109" y="1027906"/>
                    <a:pt x="1884491" y="1027906"/>
                  </a:cubicBezTo>
                  <a:lnTo>
                    <a:pt x="171321" y="1027906"/>
                  </a:lnTo>
                  <a:cubicBezTo>
                    <a:pt x="76703" y="1027906"/>
                    <a:pt x="0" y="951203"/>
                    <a:pt x="0" y="856585"/>
                  </a:cubicBezTo>
                  <a:lnTo>
                    <a:pt x="0" y="17132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1618" tIns="141618" rIns="141618" bIns="141618" numCol="1" spcCol="1270" anchor="ctr" anchorCtr="0">
              <a:noAutofit/>
            </a:bodyPr>
            <a:lstStyle/>
            <a:p>
              <a:pPr lvl="0" algn="ctr" defTabSz="1066800">
                <a:lnSpc>
                  <a:spcPct val="90000"/>
                </a:lnSpc>
                <a:spcBef>
                  <a:spcPct val="0"/>
                </a:spcBef>
                <a:spcAft>
                  <a:spcPct val="35000"/>
                </a:spcAft>
              </a:pPr>
              <a:r>
                <a:rPr lang="en-US" sz="2400" kern="1200" dirty="0"/>
                <a:t>Enhance Diversity</a:t>
              </a:r>
            </a:p>
          </p:txBody>
        </p:sp>
        <p:sp>
          <p:nvSpPr>
            <p:cNvPr id="9" name="Freeform 8"/>
            <p:cNvSpPr/>
            <p:nvPr/>
          </p:nvSpPr>
          <p:spPr>
            <a:xfrm>
              <a:off x="3826497" y="5328444"/>
              <a:ext cx="2055812" cy="1027906"/>
            </a:xfrm>
            <a:custGeom>
              <a:avLst/>
              <a:gdLst>
                <a:gd name="connsiteX0" fmla="*/ 0 w 2055812"/>
                <a:gd name="connsiteY0" fmla="*/ 171321 h 1027906"/>
                <a:gd name="connsiteX1" fmla="*/ 171321 w 2055812"/>
                <a:gd name="connsiteY1" fmla="*/ 0 h 1027906"/>
                <a:gd name="connsiteX2" fmla="*/ 1884491 w 2055812"/>
                <a:gd name="connsiteY2" fmla="*/ 0 h 1027906"/>
                <a:gd name="connsiteX3" fmla="*/ 2055812 w 2055812"/>
                <a:gd name="connsiteY3" fmla="*/ 171321 h 1027906"/>
                <a:gd name="connsiteX4" fmla="*/ 2055812 w 2055812"/>
                <a:gd name="connsiteY4" fmla="*/ 856585 h 1027906"/>
                <a:gd name="connsiteX5" fmla="*/ 1884491 w 2055812"/>
                <a:gd name="connsiteY5" fmla="*/ 1027906 h 1027906"/>
                <a:gd name="connsiteX6" fmla="*/ 171321 w 2055812"/>
                <a:gd name="connsiteY6" fmla="*/ 1027906 h 1027906"/>
                <a:gd name="connsiteX7" fmla="*/ 0 w 2055812"/>
                <a:gd name="connsiteY7" fmla="*/ 856585 h 1027906"/>
                <a:gd name="connsiteX8" fmla="*/ 0 w 2055812"/>
                <a:gd name="connsiteY8" fmla="*/ 171321 h 102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5812" h="1027906">
                  <a:moveTo>
                    <a:pt x="0" y="171321"/>
                  </a:moveTo>
                  <a:cubicBezTo>
                    <a:pt x="0" y="76703"/>
                    <a:pt x="76703" y="0"/>
                    <a:pt x="171321" y="0"/>
                  </a:cubicBezTo>
                  <a:lnTo>
                    <a:pt x="1884491" y="0"/>
                  </a:lnTo>
                  <a:cubicBezTo>
                    <a:pt x="1979109" y="0"/>
                    <a:pt x="2055812" y="76703"/>
                    <a:pt x="2055812" y="171321"/>
                  </a:cubicBezTo>
                  <a:lnTo>
                    <a:pt x="2055812" y="856585"/>
                  </a:lnTo>
                  <a:cubicBezTo>
                    <a:pt x="2055812" y="951203"/>
                    <a:pt x="1979109" y="1027906"/>
                    <a:pt x="1884491" y="1027906"/>
                  </a:cubicBezTo>
                  <a:lnTo>
                    <a:pt x="171321" y="1027906"/>
                  </a:lnTo>
                  <a:cubicBezTo>
                    <a:pt x="76703" y="1027906"/>
                    <a:pt x="0" y="951203"/>
                    <a:pt x="0" y="856585"/>
                  </a:cubicBezTo>
                  <a:lnTo>
                    <a:pt x="0" y="17132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1618" tIns="141618" rIns="141618" bIns="141618" numCol="1" spcCol="1270" anchor="ctr" anchorCtr="0">
              <a:noAutofit/>
            </a:bodyPr>
            <a:lstStyle/>
            <a:p>
              <a:pPr lvl="0" algn="ctr" defTabSz="1066800">
                <a:lnSpc>
                  <a:spcPct val="90000"/>
                </a:lnSpc>
                <a:spcBef>
                  <a:spcPct val="0"/>
                </a:spcBef>
                <a:spcAft>
                  <a:spcPct val="35000"/>
                </a:spcAft>
              </a:pPr>
              <a:r>
                <a:rPr lang="en-US" sz="2400" kern="1200" dirty="0"/>
                <a:t>Biosketches</a:t>
              </a:r>
            </a:p>
          </p:txBody>
        </p:sp>
        <p:sp>
          <p:nvSpPr>
            <p:cNvPr id="11" name="Freeform 10"/>
            <p:cNvSpPr/>
            <p:nvPr/>
          </p:nvSpPr>
          <p:spPr>
            <a:xfrm>
              <a:off x="1505733" y="5328444"/>
              <a:ext cx="2055812" cy="1027906"/>
            </a:xfrm>
            <a:custGeom>
              <a:avLst/>
              <a:gdLst>
                <a:gd name="connsiteX0" fmla="*/ 0 w 2055812"/>
                <a:gd name="connsiteY0" fmla="*/ 171321 h 1027906"/>
                <a:gd name="connsiteX1" fmla="*/ 171321 w 2055812"/>
                <a:gd name="connsiteY1" fmla="*/ 0 h 1027906"/>
                <a:gd name="connsiteX2" fmla="*/ 1884491 w 2055812"/>
                <a:gd name="connsiteY2" fmla="*/ 0 h 1027906"/>
                <a:gd name="connsiteX3" fmla="*/ 2055812 w 2055812"/>
                <a:gd name="connsiteY3" fmla="*/ 171321 h 1027906"/>
                <a:gd name="connsiteX4" fmla="*/ 2055812 w 2055812"/>
                <a:gd name="connsiteY4" fmla="*/ 856585 h 1027906"/>
                <a:gd name="connsiteX5" fmla="*/ 1884491 w 2055812"/>
                <a:gd name="connsiteY5" fmla="*/ 1027906 h 1027906"/>
                <a:gd name="connsiteX6" fmla="*/ 171321 w 2055812"/>
                <a:gd name="connsiteY6" fmla="*/ 1027906 h 1027906"/>
                <a:gd name="connsiteX7" fmla="*/ 0 w 2055812"/>
                <a:gd name="connsiteY7" fmla="*/ 856585 h 1027906"/>
                <a:gd name="connsiteX8" fmla="*/ 0 w 2055812"/>
                <a:gd name="connsiteY8" fmla="*/ 171321 h 102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5812" h="1027906">
                  <a:moveTo>
                    <a:pt x="0" y="171321"/>
                  </a:moveTo>
                  <a:cubicBezTo>
                    <a:pt x="0" y="76703"/>
                    <a:pt x="76703" y="0"/>
                    <a:pt x="171321" y="0"/>
                  </a:cubicBezTo>
                  <a:lnTo>
                    <a:pt x="1884491" y="0"/>
                  </a:lnTo>
                  <a:cubicBezTo>
                    <a:pt x="1979109" y="0"/>
                    <a:pt x="2055812" y="76703"/>
                    <a:pt x="2055812" y="171321"/>
                  </a:cubicBezTo>
                  <a:lnTo>
                    <a:pt x="2055812" y="856585"/>
                  </a:lnTo>
                  <a:cubicBezTo>
                    <a:pt x="2055812" y="951203"/>
                    <a:pt x="1979109" y="1027906"/>
                    <a:pt x="1884491" y="1027906"/>
                  </a:cubicBezTo>
                  <a:lnTo>
                    <a:pt x="171321" y="1027906"/>
                  </a:lnTo>
                  <a:cubicBezTo>
                    <a:pt x="76703" y="1027906"/>
                    <a:pt x="0" y="951203"/>
                    <a:pt x="0" y="856585"/>
                  </a:cubicBezTo>
                  <a:lnTo>
                    <a:pt x="0" y="17132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1618" tIns="141618" rIns="141618" bIns="141618" numCol="1" spcCol="1270" anchor="ctr" anchorCtr="0">
              <a:noAutofit/>
            </a:bodyPr>
            <a:lstStyle/>
            <a:p>
              <a:pPr lvl="0" algn="ctr" defTabSz="1066800">
                <a:lnSpc>
                  <a:spcPct val="90000"/>
                </a:lnSpc>
                <a:spcBef>
                  <a:spcPct val="0"/>
                </a:spcBef>
                <a:spcAft>
                  <a:spcPct val="35000"/>
                </a:spcAft>
              </a:pPr>
              <a:r>
                <a:rPr lang="en-US" sz="2400" kern="1200" dirty="0"/>
                <a:t>Abstract</a:t>
              </a:r>
            </a:p>
          </p:txBody>
        </p:sp>
        <p:sp>
          <p:nvSpPr>
            <p:cNvPr id="12" name="Freeform 11"/>
            <p:cNvSpPr/>
            <p:nvPr/>
          </p:nvSpPr>
          <p:spPr>
            <a:xfrm>
              <a:off x="4854403" y="1786767"/>
              <a:ext cx="2055812" cy="1027906"/>
            </a:xfrm>
            <a:custGeom>
              <a:avLst/>
              <a:gdLst>
                <a:gd name="connsiteX0" fmla="*/ 0 w 2055812"/>
                <a:gd name="connsiteY0" fmla="*/ 171321 h 1027906"/>
                <a:gd name="connsiteX1" fmla="*/ 171321 w 2055812"/>
                <a:gd name="connsiteY1" fmla="*/ 0 h 1027906"/>
                <a:gd name="connsiteX2" fmla="*/ 1884491 w 2055812"/>
                <a:gd name="connsiteY2" fmla="*/ 0 h 1027906"/>
                <a:gd name="connsiteX3" fmla="*/ 2055812 w 2055812"/>
                <a:gd name="connsiteY3" fmla="*/ 171321 h 1027906"/>
                <a:gd name="connsiteX4" fmla="*/ 2055812 w 2055812"/>
                <a:gd name="connsiteY4" fmla="*/ 856585 h 1027906"/>
                <a:gd name="connsiteX5" fmla="*/ 1884491 w 2055812"/>
                <a:gd name="connsiteY5" fmla="*/ 1027906 h 1027906"/>
                <a:gd name="connsiteX6" fmla="*/ 171321 w 2055812"/>
                <a:gd name="connsiteY6" fmla="*/ 1027906 h 1027906"/>
                <a:gd name="connsiteX7" fmla="*/ 0 w 2055812"/>
                <a:gd name="connsiteY7" fmla="*/ 856585 h 1027906"/>
                <a:gd name="connsiteX8" fmla="*/ 0 w 2055812"/>
                <a:gd name="connsiteY8" fmla="*/ 171321 h 102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5812" h="1027906">
                  <a:moveTo>
                    <a:pt x="0" y="171321"/>
                  </a:moveTo>
                  <a:cubicBezTo>
                    <a:pt x="0" y="76703"/>
                    <a:pt x="76703" y="0"/>
                    <a:pt x="171321" y="0"/>
                  </a:cubicBezTo>
                  <a:lnTo>
                    <a:pt x="1884491" y="0"/>
                  </a:lnTo>
                  <a:cubicBezTo>
                    <a:pt x="1979109" y="0"/>
                    <a:pt x="2055812" y="76703"/>
                    <a:pt x="2055812" y="171321"/>
                  </a:cubicBezTo>
                  <a:lnTo>
                    <a:pt x="2055812" y="856585"/>
                  </a:lnTo>
                  <a:cubicBezTo>
                    <a:pt x="2055812" y="951203"/>
                    <a:pt x="1979109" y="1027906"/>
                    <a:pt x="1884491" y="1027906"/>
                  </a:cubicBezTo>
                  <a:lnTo>
                    <a:pt x="171321" y="1027906"/>
                  </a:lnTo>
                  <a:cubicBezTo>
                    <a:pt x="76703" y="1027906"/>
                    <a:pt x="0" y="951203"/>
                    <a:pt x="0" y="856585"/>
                  </a:cubicBezTo>
                  <a:lnTo>
                    <a:pt x="0" y="17132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1618" tIns="141618" rIns="141618" bIns="141618" numCol="1" spcCol="1270" anchor="ctr" anchorCtr="0">
              <a:noAutofit/>
            </a:bodyPr>
            <a:lstStyle/>
            <a:p>
              <a:pPr lvl="0" algn="ctr" defTabSz="1066800">
                <a:lnSpc>
                  <a:spcPct val="90000"/>
                </a:lnSpc>
                <a:spcBef>
                  <a:spcPct val="0"/>
                </a:spcBef>
                <a:spcAft>
                  <a:spcPct val="35000"/>
                </a:spcAft>
              </a:pPr>
              <a:r>
                <a:rPr lang="en-US" sz="2400" kern="1200" dirty="0"/>
                <a:t>Program Plan</a:t>
              </a:r>
            </a:p>
          </p:txBody>
        </p:sp>
        <p:sp>
          <p:nvSpPr>
            <p:cNvPr id="13" name="Freeform 12"/>
            <p:cNvSpPr/>
            <p:nvPr/>
          </p:nvSpPr>
          <p:spPr>
            <a:xfrm>
              <a:off x="8468025" y="5328444"/>
              <a:ext cx="2055812" cy="1027906"/>
            </a:xfrm>
            <a:custGeom>
              <a:avLst/>
              <a:gdLst>
                <a:gd name="connsiteX0" fmla="*/ 0 w 2055812"/>
                <a:gd name="connsiteY0" fmla="*/ 171321 h 1027906"/>
                <a:gd name="connsiteX1" fmla="*/ 171321 w 2055812"/>
                <a:gd name="connsiteY1" fmla="*/ 0 h 1027906"/>
                <a:gd name="connsiteX2" fmla="*/ 1884491 w 2055812"/>
                <a:gd name="connsiteY2" fmla="*/ 0 h 1027906"/>
                <a:gd name="connsiteX3" fmla="*/ 2055812 w 2055812"/>
                <a:gd name="connsiteY3" fmla="*/ 171321 h 1027906"/>
                <a:gd name="connsiteX4" fmla="*/ 2055812 w 2055812"/>
                <a:gd name="connsiteY4" fmla="*/ 856585 h 1027906"/>
                <a:gd name="connsiteX5" fmla="*/ 1884491 w 2055812"/>
                <a:gd name="connsiteY5" fmla="*/ 1027906 h 1027906"/>
                <a:gd name="connsiteX6" fmla="*/ 171321 w 2055812"/>
                <a:gd name="connsiteY6" fmla="*/ 1027906 h 1027906"/>
                <a:gd name="connsiteX7" fmla="*/ 0 w 2055812"/>
                <a:gd name="connsiteY7" fmla="*/ 856585 h 1027906"/>
                <a:gd name="connsiteX8" fmla="*/ 0 w 2055812"/>
                <a:gd name="connsiteY8" fmla="*/ 171321 h 102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5812" h="1027906">
                  <a:moveTo>
                    <a:pt x="0" y="171321"/>
                  </a:moveTo>
                  <a:cubicBezTo>
                    <a:pt x="0" y="76703"/>
                    <a:pt x="76703" y="0"/>
                    <a:pt x="171321" y="0"/>
                  </a:cubicBezTo>
                  <a:lnTo>
                    <a:pt x="1884491" y="0"/>
                  </a:lnTo>
                  <a:cubicBezTo>
                    <a:pt x="1979109" y="0"/>
                    <a:pt x="2055812" y="76703"/>
                    <a:pt x="2055812" y="171321"/>
                  </a:cubicBezTo>
                  <a:lnTo>
                    <a:pt x="2055812" y="856585"/>
                  </a:lnTo>
                  <a:cubicBezTo>
                    <a:pt x="2055812" y="951203"/>
                    <a:pt x="1979109" y="1027906"/>
                    <a:pt x="1884491" y="1027906"/>
                  </a:cubicBezTo>
                  <a:lnTo>
                    <a:pt x="171321" y="1027906"/>
                  </a:lnTo>
                  <a:cubicBezTo>
                    <a:pt x="76703" y="1027906"/>
                    <a:pt x="0" y="951203"/>
                    <a:pt x="0" y="856585"/>
                  </a:cubicBezTo>
                  <a:lnTo>
                    <a:pt x="0" y="17132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1618" tIns="141618" rIns="141618" bIns="141618" numCol="1" spcCol="1270" anchor="ctr" anchorCtr="0">
              <a:noAutofit/>
            </a:bodyPr>
            <a:lstStyle/>
            <a:p>
              <a:pPr lvl="0" algn="ctr" defTabSz="1066800">
                <a:lnSpc>
                  <a:spcPct val="90000"/>
                </a:lnSpc>
                <a:spcBef>
                  <a:spcPct val="0"/>
                </a:spcBef>
                <a:spcAft>
                  <a:spcPct val="35000"/>
                </a:spcAft>
              </a:pPr>
              <a:r>
                <a:rPr lang="en-US" sz="2400" kern="1200" dirty="0"/>
                <a:t>Human Subjects</a:t>
              </a:r>
            </a:p>
          </p:txBody>
        </p:sp>
        <p:sp>
          <p:nvSpPr>
            <p:cNvPr id="14" name="Freeform 13"/>
            <p:cNvSpPr/>
            <p:nvPr/>
          </p:nvSpPr>
          <p:spPr>
            <a:xfrm>
              <a:off x="6147261" y="5328444"/>
              <a:ext cx="2055812" cy="1027906"/>
            </a:xfrm>
            <a:custGeom>
              <a:avLst/>
              <a:gdLst>
                <a:gd name="connsiteX0" fmla="*/ 0 w 2055812"/>
                <a:gd name="connsiteY0" fmla="*/ 171321 h 1027906"/>
                <a:gd name="connsiteX1" fmla="*/ 171321 w 2055812"/>
                <a:gd name="connsiteY1" fmla="*/ 0 h 1027906"/>
                <a:gd name="connsiteX2" fmla="*/ 1884491 w 2055812"/>
                <a:gd name="connsiteY2" fmla="*/ 0 h 1027906"/>
                <a:gd name="connsiteX3" fmla="*/ 2055812 w 2055812"/>
                <a:gd name="connsiteY3" fmla="*/ 171321 h 1027906"/>
                <a:gd name="connsiteX4" fmla="*/ 2055812 w 2055812"/>
                <a:gd name="connsiteY4" fmla="*/ 856585 h 1027906"/>
                <a:gd name="connsiteX5" fmla="*/ 1884491 w 2055812"/>
                <a:gd name="connsiteY5" fmla="*/ 1027906 h 1027906"/>
                <a:gd name="connsiteX6" fmla="*/ 171321 w 2055812"/>
                <a:gd name="connsiteY6" fmla="*/ 1027906 h 1027906"/>
                <a:gd name="connsiteX7" fmla="*/ 0 w 2055812"/>
                <a:gd name="connsiteY7" fmla="*/ 856585 h 1027906"/>
                <a:gd name="connsiteX8" fmla="*/ 0 w 2055812"/>
                <a:gd name="connsiteY8" fmla="*/ 171321 h 102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5812" h="1027906">
                  <a:moveTo>
                    <a:pt x="0" y="171321"/>
                  </a:moveTo>
                  <a:cubicBezTo>
                    <a:pt x="0" y="76703"/>
                    <a:pt x="76703" y="0"/>
                    <a:pt x="171321" y="0"/>
                  </a:cubicBezTo>
                  <a:lnTo>
                    <a:pt x="1884491" y="0"/>
                  </a:lnTo>
                  <a:cubicBezTo>
                    <a:pt x="1979109" y="0"/>
                    <a:pt x="2055812" y="76703"/>
                    <a:pt x="2055812" y="171321"/>
                  </a:cubicBezTo>
                  <a:lnTo>
                    <a:pt x="2055812" y="856585"/>
                  </a:lnTo>
                  <a:cubicBezTo>
                    <a:pt x="2055812" y="951203"/>
                    <a:pt x="1979109" y="1027906"/>
                    <a:pt x="1884491" y="1027906"/>
                  </a:cubicBezTo>
                  <a:lnTo>
                    <a:pt x="171321" y="1027906"/>
                  </a:lnTo>
                  <a:cubicBezTo>
                    <a:pt x="76703" y="1027906"/>
                    <a:pt x="0" y="951203"/>
                    <a:pt x="0" y="856585"/>
                  </a:cubicBezTo>
                  <a:lnTo>
                    <a:pt x="0" y="17132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1618" tIns="141618" rIns="141618" bIns="141618" numCol="1" spcCol="1270" anchor="ctr" anchorCtr="0">
              <a:noAutofit/>
            </a:bodyPr>
            <a:lstStyle/>
            <a:p>
              <a:pPr lvl="0" algn="ctr" defTabSz="1066800">
                <a:lnSpc>
                  <a:spcPct val="90000"/>
                </a:lnSpc>
                <a:spcBef>
                  <a:spcPct val="0"/>
                </a:spcBef>
                <a:spcAft>
                  <a:spcPct val="35000"/>
                </a:spcAft>
              </a:pPr>
              <a:r>
                <a:rPr lang="en-US" sz="2400" kern="1200" dirty="0"/>
                <a:t>Animals</a:t>
              </a:r>
            </a:p>
          </p:txBody>
        </p:sp>
        <p:sp>
          <p:nvSpPr>
            <p:cNvPr id="15" name="Freeform 14"/>
            <p:cNvSpPr/>
            <p:nvPr/>
          </p:nvSpPr>
          <p:spPr>
            <a:xfrm>
              <a:off x="5119355" y="4231212"/>
              <a:ext cx="2055812" cy="1027906"/>
            </a:xfrm>
            <a:custGeom>
              <a:avLst/>
              <a:gdLst>
                <a:gd name="connsiteX0" fmla="*/ 0 w 2055812"/>
                <a:gd name="connsiteY0" fmla="*/ 171321 h 1027906"/>
                <a:gd name="connsiteX1" fmla="*/ 171321 w 2055812"/>
                <a:gd name="connsiteY1" fmla="*/ 0 h 1027906"/>
                <a:gd name="connsiteX2" fmla="*/ 1884491 w 2055812"/>
                <a:gd name="connsiteY2" fmla="*/ 0 h 1027906"/>
                <a:gd name="connsiteX3" fmla="*/ 2055812 w 2055812"/>
                <a:gd name="connsiteY3" fmla="*/ 171321 h 1027906"/>
                <a:gd name="connsiteX4" fmla="*/ 2055812 w 2055812"/>
                <a:gd name="connsiteY4" fmla="*/ 856585 h 1027906"/>
                <a:gd name="connsiteX5" fmla="*/ 1884491 w 2055812"/>
                <a:gd name="connsiteY5" fmla="*/ 1027906 h 1027906"/>
                <a:gd name="connsiteX6" fmla="*/ 171321 w 2055812"/>
                <a:gd name="connsiteY6" fmla="*/ 1027906 h 1027906"/>
                <a:gd name="connsiteX7" fmla="*/ 0 w 2055812"/>
                <a:gd name="connsiteY7" fmla="*/ 856585 h 1027906"/>
                <a:gd name="connsiteX8" fmla="*/ 0 w 2055812"/>
                <a:gd name="connsiteY8" fmla="*/ 171321 h 102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5812" h="1027906">
                  <a:moveTo>
                    <a:pt x="0" y="171321"/>
                  </a:moveTo>
                  <a:cubicBezTo>
                    <a:pt x="0" y="76703"/>
                    <a:pt x="76703" y="0"/>
                    <a:pt x="171321" y="0"/>
                  </a:cubicBezTo>
                  <a:lnTo>
                    <a:pt x="1884491" y="0"/>
                  </a:lnTo>
                  <a:cubicBezTo>
                    <a:pt x="1979109" y="0"/>
                    <a:pt x="2055812" y="76703"/>
                    <a:pt x="2055812" y="171321"/>
                  </a:cubicBezTo>
                  <a:lnTo>
                    <a:pt x="2055812" y="856585"/>
                  </a:lnTo>
                  <a:cubicBezTo>
                    <a:pt x="2055812" y="951203"/>
                    <a:pt x="1979109" y="1027906"/>
                    <a:pt x="1884491" y="1027906"/>
                  </a:cubicBezTo>
                  <a:lnTo>
                    <a:pt x="171321" y="1027906"/>
                  </a:lnTo>
                  <a:cubicBezTo>
                    <a:pt x="76703" y="1027906"/>
                    <a:pt x="0" y="951203"/>
                    <a:pt x="0" y="856585"/>
                  </a:cubicBezTo>
                  <a:lnTo>
                    <a:pt x="0" y="17132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1618" tIns="141618" rIns="141618" bIns="141618" numCol="1" spcCol="1270" anchor="ctr" anchorCtr="0">
              <a:noAutofit/>
            </a:bodyPr>
            <a:lstStyle/>
            <a:p>
              <a:pPr lvl="0" algn="ctr" defTabSz="1066800">
                <a:lnSpc>
                  <a:spcPct val="90000"/>
                </a:lnSpc>
                <a:spcBef>
                  <a:spcPct val="0"/>
                </a:spcBef>
                <a:spcAft>
                  <a:spcPct val="35000"/>
                </a:spcAft>
              </a:pPr>
              <a:r>
                <a:rPr lang="en-US" sz="2400" kern="1200" dirty="0"/>
                <a:t>Narrative</a:t>
              </a:r>
            </a:p>
          </p:txBody>
        </p:sp>
        <p:sp>
          <p:nvSpPr>
            <p:cNvPr id="16" name="Freeform 15"/>
            <p:cNvSpPr/>
            <p:nvPr/>
          </p:nvSpPr>
          <p:spPr>
            <a:xfrm>
              <a:off x="2798591" y="4161885"/>
              <a:ext cx="2055812" cy="1027906"/>
            </a:xfrm>
            <a:custGeom>
              <a:avLst/>
              <a:gdLst>
                <a:gd name="connsiteX0" fmla="*/ 0 w 2055812"/>
                <a:gd name="connsiteY0" fmla="*/ 171321 h 1027906"/>
                <a:gd name="connsiteX1" fmla="*/ 171321 w 2055812"/>
                <a:gd name="connsiteY1" fmla="*/ 0 h 1027906"/>
                <a:gd name="connsiteX2" fmla="*/ 1884491 w 2055812"/>
                <a:gd name="connsiteY2" fmla="*/ 0 h 1027906"/>
                <a:gd name="connsiteX3" fmla="*/ 2055812 w 2055812"/>
                <a:gd name="connsiteY3" fmla="*/ 171321 h 1027906"/>
                <a:gd name="connsiteX4" fmla="*/ 2055812 w 2055812"/>
                <a:gd name="connsiteY4" fmla="*/ 856585 h 1027906"/>
                <a:gd name="connsiteX5" fmla="*/ 1884491 w 2055812"/>
                <a:gd name="connsiteY5" fmla="*/ 1027906 h 1027906"/>
                <a:gd name="connsiteX6" fmla="*/ 171321 w 2055812"/>
                <a:gd name="connsiteY6" fmla="*/ 1027906 h 1027906"/>
                <a:gd name="connsiteX7" fmla="*/ 0 w 2055812"/>
                <a:gd name="connsiteY7" fmla="*/ 856585 h 1027906"/>
                <a:gd name="connsiteX8" fmla="*/ 0 w 2055812"/>
                <a:gd name="connsiteY8" fmla="*/ 171321 h 102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5812" h="1027906">
                  <a:moveTo>
                    <a:pt x="0" y="171321"/>
                  </a:moveTo>
                  <a:cubicBezTo>
                    <a:pt x="0" y="76703"/>
                    <a:pt x="76703" y="0"/>
                    <a:pt x="171321" y="0"/>
                  </a:cubicBezTo>
                  <a:lnTo>
                    <a:pt x="1884491" y="0"/>
                  </a:lnTo>
                  <a:cubicBezTo>
                    <a:pt x="1979109" y="0"/>
                    <a:pt x="2055812" y="76703"/>
                    <a:pt x="2055812" y="171321"/>
                  </a:cubicBezTo>
                  <a:lnTo>
                    <a:pt x="2055812" y="856585"/>
                  </a:lnTo>
                  <a:cubicBezTo>
                    <a:pt x="2055812" y="951203"/>
                    <a:pt x="1979109" y="1027906"/>
                    <a:pt x="1884491" y="1027906"/>
                  </a:cubicBezTo>
                  <a:lnTo>
                    <a:pt x="171321" y="1027906"/>
                  </a:lnTo>
                  <a:cubicBezTo>
                    <a:pt x="76703" y="1027906"/>
                    <a:pt x="0" y="951203"/>
                    <a:pt x="0" y="856585"/>
                  </a:cubicBezTo>
                  <a:lnTo>
                    <a:pt x="0" y="17132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1618" tIns="141618" rIns="141618" bIns="141618" numCol="1" spcCol="1270" anchor="ctr" anchorCtr="0">
              <a:noAutofit/>
            </a:bodyPr>
            <a:lstStyle/>
            <a:p>
              <a:pPr lvl="0" algn="ctr" defTabSz="1066800">
                <a:lnSpc>
                  <a:spcPct val="90000"/>
                </a:lnSpc>
                <a:spcBef>
                  <a:spcPct val="0"/>
                </a:spcBef>
                <a:spcAft>
                  <a:spcPct val="35000"/>
                </a:spcAft>
              </a:pPr>
              <a:r>
                <a:rPr lang="en-US" sz="2400" kern="1200" dirty="0"/>
                <a:t>Facilities and Resources</a:t>
              </a:r>
            </a:p>
          </p:txBody>
        </p:sp>
        <p:sp>
          <p:nvSpPr>
            <p:cNvPr id="17" name="Freeform 16"/>
            <p:cNvSpPr/>
            <p:nvPr/>
          </p:nvSpPr>
          <p:spPr>
            <a:xfrm>
              <a:off x="7582694" y="4216816"/>
              <a:ext cx="2055812" cy="1027906"/>
            </a:xfrm>
            <a:custGeom>
              <a:avLst/>
              <a:gdLst>
                <a:gd name="connsiteX0" fmla="*/ 0 w 2055812"/>
                <a:gd name="connsiteY0" fmla="*/ 171321 h 1027906"/>
                <a:gd name="connsiteX1" fmla="*/ 171321 w 2055812"/>
                <a:gd name="connsiteY1" fmla="*/ 0 h 1027906"/>
                <a:gd name="connsiteX2" fmla="*/ 1884491 w 2055812"/>
                <a:gd name="connsiteY2" fmla="*/ 0 h 1027906"/>
                <a:gd name="connsiteX3" fmla="*/ 2055812 w 2055812"/>
                <a:gd name="connsiteY3" fmla="*/ 171321 h 1027906"/>
                <a:gd name="connsiteX4" fmla="*/ 2055812 w 2055812"/>
                <a:gd name="connsiteY4" fmla="*/ 856585 h 1027906"/>
                <a:gd name="connsiteX5" fmla="*/ 1884491 w 2055812"/>
                <a:gd name="connsiteY5" fmla="*/ 1027906 h 1027906"/>
                <a:gd name="connsiteX6" fmla="*/ 171321 w 2055812"/>
                <a:gd name="connsiteY6" fmla="*/ 1027906 h 1027906"/>
                <a:gd name="connsiteX7" fmla="*/ 0 w 2055812"/>
                <a:gd name="connsiteY7" fmla="*/ 856585 h 1027906"/>
                <a:gd name="connsiteX8" fmla="*/ 0 w 2055812"/>
                <a:gd name="connsiteY8" fmla="*/ 171321 h 102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5812" h="1027906">
                  <a:moveTo>
                    <a:pt x="0" y="171321"/>
                  </a:moveTo>
                  <a:cubicBezTo>
                    <a:pt x="0" y="76703"/>
                    <a:pt x="76703" y="0"/>
                    <a:pt x="171321" y="0"/>
                  </a:cubicBezTo>
                  <a:lnTo>
                    <a:pt x="1884491" y="0"/>
                  </a:lnTo>
                  <a:cubicBezTo>
                    <a:pt x="1979109" y="0"/>
                    <a:pt x="2055812" y="76703"/>
                    <a:pt x="2055812" y="171321"/>
                  </a:cubicBezTo>
                  <a:lnTo>
                    <a:pt x="2055812" y="856585"/>
                  </a:lnTo>
                  <a:cubicBezTo>
                    <a:pt x="2055812" y="951203"/>
                    <a:pt x="1979109" y="1027906"/>
                    <a:pt x="1884491" y="1027906"/>
                  </a:cubicBezTo>
                  <a:lnTo>
                    <a:pt x="171321" y="1027906"/>
                  </a:lnTo>
                  <a:cubicBezTo>
                    <a:pt x="76703" y="1027906"/>
                    <a:pt x="0" y="951203"/>
                    <a:pt x="0" y="856585"/>
                  </a:cubicBezTo>
                  <a:lnTo>
                    <a:pt x="0" y="17132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1618" tIns="141618" rIns="141618" bIns="141618" numCol="1" spcCol="1270" anchor="ctr" anchorCtr="0">
              <a:noAutofit/>
            </a:bodyPr>
            <a:lstStyle/>
            <a:p>
              <a:pPr lvl="0" algn="ctr" defTabSz="1066800">
                <a:lnSpc>
                  <a:spcPct val="90000"/>
                </a:lnSpc>
                <a:spcBef>
                  <a:spcPct val="0"/>
                </a:spcBef>
                <a:spcAft>
                  <a:spcPct val="35000"/>
                </a:spcAft>
              </a:pPr>
              <a:r>
                <a:rPr lang="en-US" sz="2400" kern="1200" dirty="0"/>
                <a:t>Progress Report (if applicable)</a:t>
              </a:r>
            </a:p>
          </p:txBody>
        </p:sp>
      </p:grpSp>
    </p:spTree>
    <p:extLst>
      <p:ext uri="{BB962C8B-B14F-4D97-AF65-F5344CB8AC3E}">
        <p14:creationId xmlns:p14="http://schemas.microsoft.com/office/powerpoint/2010/main" val="15576187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94360" y="162560"/>
            <a:ext cx="10515600" cy="1107440"/>
          </a:xfrm>
        </p:spPr>
        <p:txBody>
          <a:bodyPr>
            <a:noAutofit/>
          </a:bodyPr>
          <a:lstStyle/>
          <a:p>
            <a:r>
              <a:rPr lang="en-US" sz="4400" dirty="0">
                <a:solidFill>
                  <a:schemeClr val="tx1"/>
                </a:solidFill>
                <a:latin typeface="+mj-lt"/>
              </a:rPr>
              <a:t>Program Director/PIs</a:t>
            </a:r>
          </a:p>
        </p:txBody>
      </p:sp>
      <p:sp>
        <p:nvSpPr>
          <p:cNvPr id="3" name="Content Placeholder 2"/>
          <p:cNvSpPr>
            <a:spLocks noGrp="1"/>
          </p:cNvSpPr>
          <p:nvPr>
            <p:ph idx="1"/>
          </p:nvPr>
        </p:nvSpPr>
        <p:spPr>
          <a:xfrm>
            <a:off x="594360" y="1392959"/>
            <a:ext cx="11008360" cy="4832350"/>
          </a:xfrm>
        </p:spPr>
        <p:txBody>
          <a:bodyPr>
            <a:noAutofit/>
          </a:bodyPr>
          <a:lstStyle/>
          <a:p>
            <a:pPr marL="0" indent="0">
              <a:lnSpc>
                <a:spcPct val="100000"/>
              </a:lnSpc>
              <a:buNone/>
            </a:pPr>
            <a:endParaRPr lang="en-US" sz="3200" dirty="0">
              <a:solidFill>
                <a:schemeClr val="tx1"/>
              </a:solidFill>
              <a:latin typeface="+mj-lt"/>
            </a:endParaRPr>
          </a:p>
          <a:p>
            <a:pPr marL="0" indent="0">
              <a:lnSpc>
                <a:spcPct val="100000"/>
              </a:lnSpc>
              <a:buNone/>
            </a:pPr>
            <a:r>
              <a:rPr lang="en-US" sz="3200" dirty="0">
                <a:solidFill>
                  <a:schemeClr val="tx1"/>
                </a:solidFill>
                <a:latin typeface="+mj-lt"/>
              </a:rPr>
              <a:t>Typically PI Effort </a:t>
            </a:r>
            <a:r>
              <a:rPr lang="en-US" sz="3200" dirty="0" smtClean="0">
                <a:solidFill>
                  <a:schemeClr val="tx1"/>
                </a:solidFill>
                <a:latin typeface="+mj-lt"/>
              </a:rPr>
              <a:t>is</a:t>
            </a:r>
            <a:r>
              <a:rPr lang="en-US" sz="3200" dirty="0">
                <a:solidFill>
                  <a:schemeClr val="tx1"/>
                </a:solidFill>
                <a:latin typeface="+mj-lt"/>
              </a:rPr>
              <a:t>		 but no salary support</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3479" y="1748181"/>
            <a:ext cx="1180957" cy="1180957"/>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2524" y="1978387"/>
            <a:ext cx="1400815" cy="720547"/>
          </a:xfrm>
          <a:prstGeom prst="rect">
            <a:avLst/>
          </a:prstGeom>
        </p:spPr>
      </p:pic>
    </p:spTree>
    <p:extLst>
      <p:ext uri="{BB962C8B-B14F-4D97-AF65-F5344CB8AC3E}">
        <p14:creationId xmlns:p14="http://schemas.microsoft.com/office/powerpoint/2010/main" val="1734046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907" y="221306"/>
            <a:ext cx="10515600" cy="1050121"/>
          </a:xfrm>
        </p:spPr>
        <p:txBody>
          <a:bodyPr/>
          <a:lstStyle/>
          <a:p>
            <a:r>
              <a:rPr lang="en-US" dirty="0">
                <a:solidFill>
                  <a:schemeClr val="tx1"/>
                </a:solidFill>
                <a:latin typeface="+mj-lt"/>
              </a:rPr>
              <a:t>Samples of Other Components </a:t>
            </a:r>
          </a:p>
        </p:txBody>
      </p:sp>
      <p:sp>
        <p:nvSpPr>
          <p:cNvPr id="4" name="Slide Number Placeholder 3"/>
          <p:cNvSpPr>
            <a:spLocks noGrp="1"/>
          </p:cNvSpPr>
          <p:nvPr>
            <p:ph type="sldNum" sz="quarter" idx="12"/>
          </p:nvPr>
        </p:nvSpPr>
        <p:spPr/>
        <p:txBody>
          <a:bodyPr/>
          <a:lstStyle/>
          <a:p>
            <a:fld id="{4B72C52A-5129-4F55-81A9-7734A419C134}" type="slidenum">
              <a:rPr lang="en-US" smtClean="0">
                <a:solidFill>
                  <a:schemeClr val="tx1"/>
                </a:solidFill>
                <a:latin typeface="+mj-lt"/>
              </a:rPr>
              <a:t>180</a:t>
            </a:fld>
            <a:endParaRPr lang="en-US" dirty="0">
              <a:solidFill>
                <a:schemeClr val="tx1"/>
              </a:solidFill>
              <a:latin typeface="+mj-lt"/>
            </a:endParaRPr>
          </a:p>
        </p:txBody>
      </p:sp>
      <p:sp>
        <p:nvSpPr>
          <p:cNvPr id="38" name="Freeform 37"/>
          <p:cNvSpPr/>
          <p:nvPr/>
        </p:nvSpPr>
        <p:spPr>
          <a:xfrm>
            <a:off x="5901453" y="1166506"/>
            <a:ext cx="1931767" cy="1493953"/>
          </a:xfrm>
          <a:custGeom>
            <a:avLst/>
            <a:gdLst>
              <a:gd name="connsiteX0" fmla="*/ 0 w 1493952"/>
              <a:gd name="connsiteY0" fmla="*/ 627902 h 1255803"/>
              <a:gd name="connsiteX1" fmla="*/ 313951 w 1493952"/>
              <a:gd name="connsiteY1" fmla="*/ 0 h 1255803"/>
              <a:gd name="connsiteX2" fmla="*/ 1180001 w 1493952"/>
              <a:gd name="connsiteY2" fmla="*/ 0 h 1255803"/>
              <a:gd name="connsiteX3" fmla="*/ 1493952 w 1493952"/>
              <a:gd name="connsiteY3" fmla="*/ 627902 h 1255803"/>
              <a:gd name="connsiteX4" fmla="*/ 1180001 w 1493952"/>
              <a:gd name="connsiteY4" fmla="*/ 1255803 h 1255803"/>
              <a:gd name="connsiteX5" fmla="*/ 313951 w 1493952"/>
              <a:gd name="connsiteY5" fmla="*/ 1255803 h 1255803"/>
              <a:gd name="connsiteX6" fmla="*/ 0 w 1493952"/>
              <a:gd name="connsiteY6" fmla="*/ 627902 h 1255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3952" h="1255803">
                <a:moveTo>
                  <a:pt x="746975" y="0"/>
                </a:moveTo>
                <a:lnTo>
                  <a:pt x="1493951" y="263905"/>
                </a:lnTo>
                <a:lnTo>
                  <a:pt x="1493951" y="991898"/>
                </a:lnTo>
                <a:lnTo>
                  <a:pt x="746975" y="1255803"/>
                </a:lnTo>
                <a:lnTo>
                  <a:pt x="1" y="991898"/>
                </a:lnTo>
                <a:lnTo>
                  <a:pt x="1" y="263905"/>
                </a:lnTo>
                <a:lnTo>
                  <a:pt x="746975"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9768" tIns="286297" rIns="249769" bIns="286296" numCol="1" spcCol="1270" anchor="ctr" anchorCtr="0">
            <a:noAutofit/>
          </a:bodyPr>
          <a:lstStyle/>
          <a:p>
            <a:pPr lvl="0" algn="ctr" defTabSz="666750">
              <a:lnSpc>
                <a:spcPct val="90000"/>
              </a:lnSpc>
              <a:spcBef>
                <a:spcPct val="0"/>
              </a:spcBef>
              <a:spcAft>
                <a:spcPct val="35000"/>
              </a:spcAft>
            </a:pPr>
            <a:r>
              <a:rPr lang="en-US" sz="2400" kern="1200" dirty="0">
                <a:latin typeface="+mj-lt"/>
              </a:rPr>
              <a:t>Abstract</a:t>
            </a:r>
          </a:p>
        </p:txBody>
      </p:sp>
      <p:sp>
        <p:nvSpPr>
          <p:cNvPr id="39" name="Rectangle 38"/>
          <p:cNvSpPr/>
          <p:nvPr/>
        </p:nvSpPr>
        <p:spPr>
          <a:xfrm>
            <a:off x="7453376" y="1505417"/>
            <a:ext cx="2119660" cy="74083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0" name="Freeform 39"/>
          <p:cNvSpPr/>
          <p:nvPr/>
        </p:nvSpPr>
        <p:spPr>
          <a:xfrm>
            <a:off x="3889150" y="1154110"/>
            <a:ext cx="1931767" cy="1493953"/>
          </a:xfrm>
          <a:custGeom>
            <a:avLst/>
            <a:gdLst>
              <a:gd name="connsiteX0" fmla="*/ 0 w 1493952"/>
              <a:gd name="connsiteY0" fmla="*/ 627902 h 1255803"/>
              <a:gd name="connsiteX1" fmla="*/ 313951 w 1493952"/>
              <a:gd name="connsiteY1" fmla="*/ 0 h 1255803"/>
              <a:gd name="connsiteX2" fmla="*/ 1180001 w 1493952"/>
              <a:gd name="connsiteY2" fmla="*/ 0 h 1255803"/>
              <a:gd name="connsiteX3" fmla="*/ 1493952 w 1493952"/>
              <a:gd name="connsiteY3" fmla="*/ 627902 h 1255803"/>
              <a:gd name="connsiteX4" fmla="*/ 1180001 w 1493952"/>
              <a:gd name="connsiteY4" fmla="*/ 1255803 h 1255803"/>
              <a:gd name="connsiteX5" fmla="*/ 313951 w 1493952"/>
              <a:gd name="connsiteY5" fmla="*/ 1255803 h 1255803"/>
              <a:gd name="connsiteX6" fmla="*/ 0 w 1493952"/>
              <a:gd name="connsiteY6" fmla="*/ 627902 h 1255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3952" h="1255803">
                <a:moveTo>
                  <a:pt x="746975" y="0"/>
                </a:moveTo>
                <a:lnTo>
                  <a:pt x="1493951" y="263905"/>
                </a:lnTo>
                <a:lnTo>
                  <a:pt x="1493951" y="991898"/>
                </a:lnTo>
                <a:lnTo>
                  <a:pt x="746975" y="1255803"/>
                </a:lnTo>
                <a:lnTo>
                  <a:pt x="1" y="991898"/>
                </a:lnTo>
                <a:lnTo>
                  <a:pt x="1" y="263905"/>
                </a:lnTo>
                <a:lnTo>
                  <a:pt x="746975"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2618" tIns="229147" rIns="192619" bIns="229146" numCol="1" spcCol="1270" anchor="ctr" anchorCtr="0">
            <a:noAutofit/>
          </a:bodyPr>
          <a:lstStyle/>
          <a:p>
            <a:pPr lvl="0" algn="ctr" defTabSz="666750">
              <a:lnSpc>
                <a:spcPct val="90000"/>
              </a:lnSpc>
              <a:spcBef>
                <a:spcPct val="0"/>
              </a:spcBef>
              <a:spcAft>
                <a:spcPct val="35000"/>
              </a:spcAft>
            </a:pPr>
            <a:r>
              <a:rPr lang="en-US" sz="2400" kern="1200" dirty="0">
                <a:latin typeface="+mj-lt"/>
              </a:rPr>
              <a:t>Facilities &amp; Resources </a:t>
            </a:r>
          </a:p>
        </p:txBody>
      </p:sp>
      <p:sp>
        <p:nvSpPr>
          <p:cNvPr id="41" name="Freeform 40"/>
          <p:cNvSpPr/>
          <p:nvPr/>
        </p:nvSpPr>
        <p:spPr>
          <a:xfrm>
            <a:off x="4839905" y="2461329"/>
            <a:ext cx="1929384" cy="1493953"/>
          </a:xfrm>
          <a:custGeom>
            <a:avLst/>
            <a:gdLst>
              <a:gd name="connsiteX0" fmla="*/ 0 w 1493952"/>
              <a:gd name="connsiteY0" fmla="*/ 759761 h 1519521"/>
              <a:gd name="connsiteX1" fmla="*/ 373488 w 1493952"/>
              <a:gd name="connsiteY1" fmla="*/ 0 h 1519521"/>
              <a:gd name="connsiteX2" fmla="*/ 1120464 w 1493952"/>
              <a:gd name="connsiteY2" fmla="*/ 0 h 1519521"/>
              <a:gd name="connsiteX3" fmla="*/ 1493952 w 1493952"/>
              <a:gd name="connsiteY3" fmla="*/ 759761 h 1519521"/>
              <a:gd name="connsiteX4" fmla="*/ 1120464 w 1493952"/>
              <a:gd name="connsiteY4" fmla="*/ 1519521 h 1519521"/>
              <a:gd name="connsiteX5" fmla="*/ 373488 w 1493952"/>
              <a:gd name="connsiteY5" fmla="*/ 1519521 h 1519521"/>
              <a:gd name="connsiteX6" fmla="*/ 0 w 1493952"/>
              <a:gd name="connsiteY6" fmla="*/ 759761 h 1519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3952" h="1519521">
                <a:moveTo>
                  <a:pt x="746976" y="1"/>
                </a:moveTo>
                <a:lnTo>
                  <a:pt x="1493952" y="379881"/>
                </a:lnTo>
                <a:lnTo>
                  <a:pt x="1493952" y="1139640"/>
                </a:lnTo>
                <a:lnTo>
                  <a:pt x="746976" y="1519520"/>
                </a:lnTo>
                <a:lnTo>
                  <a:pt x="0" y="1139640"/>
                </a:lnTo>
                <a:lnTo>
                  <a:pt x="0" y="379881"/>
                </a:lnTo>
                <a:lnTo>
                  <a:pt x="746976" y="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21834" tIns="317573" rIns="321834" bIns="317572" numCol="1" spcCol="1270" anchor="ctr" anchorCtr="0">
            <a:noAutofit/>
          </a:bodyPr>
          <a:lstStyle/>
          <a:p>
            <a:pPr lvl="0" algn="ctr" defTabSz="800100">
              <a:lnSpc>
                <a:spcPct val="90000"/>
              </a:lnSpc>
              <a:spcBef>
                <a:spcPct val="0"/>
              </a:spcBef>
              <a:spcAft>
                <a:spcPct val="35000"/>
              </a:spcAft>
            </a:pPr>
            <a:r>
              <a:rPr lang="en-US" sz="2400" kern="1200" dirty="0">
                <a:latin typeface="+mj-lt"/>
              </a:rPr>
              <a:t>Program Plan </a:t>
            </a:r>
          </a:p>
        </p:txBody>
      </p:sp>
      <p:sp>
        <p:nvSpPr>
          <p:cNvPr id="42" name="Freeform 41"/>
          <p:cNvSpPr/>
          <p:nvPr/>
        </p:nvSpPr>
        <p:spPr>
          <a:xfrm>
            <a:off x="1413164" y="2671602"/>
            <a:ext cx="2490711" cy="740833"/>
          </a:xfrm>
          <a:custGeom>
            <a:avLst/>
            <a:gdLst>
              <a:gd name="connsiteX0" fmla="*/ 0 w 1333500"/>
              <a:gd name="connsiteY0" fmla="*/ 0 h 740833"/>
              <a:gd name="connsiteX1" fmla="*/ 1333500 w 1333500"/>
              <a:gd name="connsiteY1" fmla="*/ 0 h 740833"/>
              <a:gd name="connsiteX2" fmla="*/ 1333500 w 1333500"/>
              <a:gd name="connsiteY2" fmla="*/ 740833 h 740833"/>
              <a:gd name="connsiteX3" fmla="*/ 0 w 1333500"/>
              <a:gd name="connsiteY3" fmla="*/ 740833 h 740833"/>
              <a:gd name="connsiteX4" fmla="*/ 0 w 1333500"/>
              <a:gd name="connsiteY4" fmla="*/ 0 h 740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0" h="740833">
                <a:moveTo>
                  <a:pt x="0" y="0"/>
                </a:moveTo>
                <a:lnTo>
                  <a:pt x="1333500" y="0"/>
                </a:lnTo>
                <a:lnTo>
                  <a:pt x="1333500" y="740833"/>
                </a:lnTo>
                <a:lnTo>
                  <a:pt x="0" y="74083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60960" rIns="60960" bIns="60960" numCol="1" spcCol="1270" anchor="ctr" anchorCtr="0">
            <a:noAutofit/>
          </a:bodyPr>
          <a:lstStyle/>
          <a:p>
            <a:pPr lvl="0" algn="r" defTabSz="711200">
              <a:lnSpc>
                <a:spcPct val="90000"/>
              </a:lnSpc>
              <a:spcBef>
                <a:spcPct val="0"/>
              </a:spcBef>
              <a:spcAft>
                <a:spcPct val="35000"/>
              </a:spcAft>
            </a:pPr>
            <a:r>
              <a:rPr lang="en-US" sz="2000" kern="1200" dirty="0">
                <a:latin typeface="+mj-lt"/>
              </a:rPr>
              <a:t>- Responsible Conduct of Research</a:t>
            </a:r>
            <a:br>
              <a:rPr lang="en-US" sz="2000" kern="1200" dirty="0">
                <a:latin typeface="+mj-lt"/>
              </a:rPr>
            </a:br>
            <a:endParaRPr lang="en-US" sz="2000" kern="1200" dirty="0">
              <a:latin typeface="+mj-lt"/>
            </a:endParaRPr>
          </a:p>
          <a:p>
            <a:pPr lvl="0" algn="r" defTabSz="711200">
              <a:lnSpc>
                <a:spcPct val="90000"/>
              </a:lnSpc>
              <a:spcBef>
                <a:spcPct val="0"/>
              </a:spcBef>
              <a:spcAft>
                <a:spcPct val="35000"/>
              </a:spcAft>
            </a:pPr>
            <a:r>
              <a:rPr lang="en-US" sz="2000" kern="1200" dirty="0">
                <a:latin typeface="+mj-lt"/>
              </a:rPr>
              <a:t>- Recruitment Plan to Enhance Diversity </a:t>
            </a:r>
          </a:p>
        </p:txBody>
      </p:sp>
      <p:sp>
        <p:nvSpPr>
          <p:cNvPr id="43" name="Freeform 42"/>
          <p:cNvSpPr/>
          <p:nvPr/>
        </p:nvSpPr>
        <p:spPr>
          <a:xfrm>
            <a:off x="6890207" y="2461330"/>
            <a:ext cx="1931767" cy="1493953"/>
          </a:xfrm>
          <a:custGeom>
            <a:avLst/>
            <a:gdLst>
              <a:gd name="connsiteX0" fmla="*/ 0 w 1493952"/>
              <a:gd name="connsiteY0" fmla="*/ 627902 h 1255803"/>
              <a:gd name="connsiteX1" fmla="*/ 313951 w 1493952"/>
              <a:gd name="connsiteY1" fmla="*/ 0 h 1255803"/>
              <a:gd name="connsiteX2" fmla="*/ 1180001 w 1493952"/>
              <a:gd name="connsiteY2" fmla="*/ 0 h 1255803"/>
              <a:gd name="connsiteX3" fmla="*/ 1493952 w 1493952"/>
              <a:gd name="connsiteY3" fmla="*/ 627902 h 1255803"/>
              <a:gd name="connsiteX4" fmla="*/ 1180001 w 1493952"/>
              <a:gd name="connsiteY4" fmla="*/ 1255803 h 1255803"/>
              <a:gd name="connsiteX5" fmla="*/ 313951 w 1493952"/>
              <a:gd name="connsiteY5" fmla="*/ 1255803 h 1255803"/>
              <a:gd name="connsiteX6" fmla="*/ 0 w 1493952"/>
              <a:gd name="connsiteY6" fmla="*/ 627902 h 1255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3952" h="1255803">
                <a:moveTo>
                  <a:pt x="746975" y="0"/>
                </a:moveTo>
                <a:lnTo>
                  <a:pt x="1493951" y="263905"/>
                </a:lnTo>
                <a:lnTo>
                  <a:pt x="1493951" y="991898"/>
                </a:lnTo>
                <a:lnTo>
                  <a:pt x="746975" y="1255803"/>
                </a:lnTo>
                <a:lnTo>
                  <a:pt x="1" y="991898"/>
                </a:lnTo>
                <a:lnTo>
                  <a:pt x="1" y="263905"/>
                </a:lnTo>
                <a:lnTo>
                  <a:pt x="746975"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2618" tIns="229147" rIns="192619" bIns="229146" numCol="1" spcCol="1270" anchor="ctr" anchorCtr="0">
            <a:noAutofit/>
          </a:bodyPr>
          <a:lstStyle/>
          <a:p>
            <a:pPr lvl="0" algn="ctr" defTabSz="711200">
              <a:lnSpc>
                <a:spcPct val="90000"/>
              </a:lnSpc>
              <a:spcBef>
                <a:spcPct val="0"/>
              </a:spcBef>
              <a:spcAft>
                <a:spcPct val="35000"/>
              </a:spcAft>
            </a:pPr>
            <a:r>
              <a:rPr lang="en-US" sz="2400" kern="1200" dirty="0">
                <a:latin typeface="+mj-lt"/>
              </a:rPr>
              <a:t>Narrative</a:t>
            </a:r>
          </a:p>
        </p:txBody>
      </p:sp>
      <p:sp>
        <p:nvSpPr>
          <p:cNvPr id="44" name="Freeform 43"/>
          <p:cNvSpPr/>
          <p:nvPr/>
        </p:nvSpPr>
        <p:spPr>
          <a:xfrm>
            <a:off x="5850905" y="3743381"/>
            <a:ext cx="1931767" cy="1493953"/>
          </a:xfrm>
          <a:custGeom>
            <a:avLst/>
            <a:gdLst>
              <a:gd name="connsiteX0" fmla="*/ 0 w 1493952"/>
              <a:gd name="connsiteY0" fmla="*/ 627902 h 1255803"/>
              <a:gd name="connsiteX1" fmla="*/ 313951 w 1493952"/>
              <a:gd name="connsiteY1" fmla="*/ 0 h 1255803"/>
              <a:gd name="connsiteX2" fmla="*/ 1180001 w 1493952"/>
              <a:gd name="connsiteY2" fmla="*/ 0 h 1255803"/>
              <a:gd name="connsiteX3" fmla="*/ 1493952 w 1493952"/>
              <a:gd name="connsiteY3" fmla="*/ 627902 h 1255803"/>
              <a:gd name="connsiteX4" fmla="*/ 1180001 w 1493952"/>
              <a:gd name="connsiteY4" fmla="*/ 1255803 h 1255803"/>
              <a:gd name="connsiteX5" fmla="*/ 313951 w 1493952"/>
              <a:gd name="connsiteY5" fmla="*/ 1255803 h 1255803"/>
              <a:gd name="connsiteX6" fmla="*/ 0 w 1493952"/>
              <a:gd name="connsiteY6" fmla="*/ 627902 h 1255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3952" h="1255803">
                <a:moveTo>
                  <a:pt x="746975" y="0"/>
                </a:moveTo>
                <a:lnTo>
                  <a:pt x="1493951" y="263905"/>
                </a:lnTo>
                <a:lnTo>
                  <a:pt x="1493951" y="991898"/>
                </a:lnTo>
                <a:lnTo>
                  <a:pt x="746975" y="1255803"/>
                </a:lnTo>
                <a:lnTo>
                  <a:pt x="1" y="991898"/>
                </a:lnTo>
                <a:lnTo>
                  <a:pt x="1" y="263905"/>
                </a:lnTo>
                <a:lnTo>
                  <a:pt x="746975"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5958" tIns="282487" rIns="245959" bIns="282486" numCol="1" spcCol="1270" anchor="ctr" anchorCtr="0">
            <a:noAutofit/>
          </a:bodyPr>
          <a:lstStyle/>
          <a:p>
            <a:pPr lvl="0" algn="ctr" defTabSz="622300">
              <a:lnSpc>
                <a:spcPct val="90000"/>
              </a:lnSpc>
              <a:spcBef>
                <a:spcPct val="0"/>
              </a:spcBef>
              <a:spcAft>
                <a:spcPct val="35000"/>
              </a:spcAft>
            </a:pPr>
            <a:r>
              <a:rPr lang="en-US" sz="2400" kern="1200" dirty="0">
                <a:latin typeface="+mj-lt"/>
              </a:rPr>
              <a:t>Progress Report</a:t>
            </a:r>
            <a:br>
              <a:rPr lang="en-US" sz="2400" kern="1200" dirty="0">
                <a:latin typeface="+mj-lt"/>
              </a:rPr>
            </a:br>
            <a:r>
              <a:rPr lang="en-US" sz="2400" kern="1200" dirty="0">
                <a:latin typeface="+mj-lt"/>
              </a:rPr>
              <a:t>(Renewals)</a:t>
            </a:r>
          </a:p>
        </p:txBody>
      </p:sp>
      <p:sp>
        <p:nvSpPr>
          <p:cNvPr id="45" name="Rectangle 44"/>
          <p:cNvSpPr/>
          <p:nvPr/>
        </p:nvSpPr>
        <p:spPr>
          <a:xfrm>
            <a:off x="7453376" y="4119941"/>
            <a:ext cx="2119660" cy="74083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6" name="Freeform 45"/>
          <p:cNvSpPr/>
          <p:nvPr/>
        </p:nvSpPr>
        <p:spPr>
          <a:xfrm>
            <a:off x="3826522" y="3768634"/>
            <a:ext cx="1931767" cy="1493953"/>
          </a:xfrm>
          <a:custGeom>
            <a:avLst/>
            <a:gdLst>
              <a:gd name="connsiteX0" fmla="*/ 0 w 1493952"/>
              <a:gd name="connsiteY0" fmla="*/ 627902 h 1255803"/>
              <a:gd name="connsiteX1" fmla="*/ 313951 w 1493952"/>
              <a:gd name="connsiteY1" fmla="*/ 0 h 1255803"/>
              <a:gd name="connsiteX2" fmla="*/ 1180001 w 1493952"/>
              <a:gd name="connsiteY2" fmla="*/ 0 h 1255803"/>
              <a:gd name="connsiteX3" fmla="*/ 1493952 w 1493952"/>
              <a:gd name="connsiteY3" fmla="*/ 627902 h 1255803"/>
              <a:gd name="connsiteX4" fmla="*/ 1180001 w 1493952"/>
              <a:gd name="connsiteY4" fmla="*/ 1255803 h 1255803"/>
              <a:gd name="connsiteX5" fmla="*/ 313951 w 1493952"/>
              <a:gd name="connsiteY5" fmla="*/ 1255803 h 1255803"/>
              <a:gd name="connsiteX6" fmla="*/ 0 w 1493952"/>
              <a:gd name="connsiteY6" fmla="*/ 627902 h 1255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3952" h="1255803">
                <a:moveTo>
                  <a:pt x="746975" y="0"/>
                </a:moveTo>
                <a:lnTo>
                  <a:pt x="1493951" y="263905"/>
                </a:lnTo>
                <a:lnTo>
                  <a:pt x="1493951" y="991898"/>
                </a:lnTo>
                <a:lnTo>
                  <a:pt x="746975" y="1255803"/>
                </a:lnTo>
                <a:lnTo>
                  <a:pt x="1" y="991898"/>
                </a:lnTo>
                <a:lnTo>
                  <a:pt x="1" y="263905"/>
                </a:lnTo>
                <a:lnTo>
                  <a:pt x="746975"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2618" tIns="229147" rIns="192619" bIns="229146" numCol="1" spcCol="1270" anchor="ctr" anchorCtr="0">
            <a:noAutofit/>
          </a:bodyPr>
          <a:lstStyle/>
          <a:p>
            <a:pPr lvl="0" algn="ctr" defTabSz="711200">
              <a:lnSpc>
                <a:spcPct val="90000"/>
              </a:lnSpc>
              <a:spcBef>
                <a:spcPct val="0"/>
              </a:spcBef>
              <a:spcAft>
                <a:spcPct val="35000"/>
              </a:spcAft>
            </a:pPr>
            <a:r>
              <a:rPr lang="en-US" sz="2400" kern="1200" dirty="0">
                <a:latin typeface="+mj-lt"/>
              </a:rPr>
              <a:t>Animals</a:t>
            </a:r>
          </a:p>
        </p:txBody>
      </p:sp>
      <p:sp>
        <p:nvSpPr>
          <p:cNvPr id="47" name="Freeform 46"/>
          <p:cNvSpPr/>
          <p:nvPr/>
        </p:nvSpPr>
        <p:spPr>
          <a:xfrm>
            <a:off x="4855905" y="5050904"/>
            <a:ext cx="1931767" cy="1493953"/>
          </a:xfrm>
          <a:custGeom>
            <a:avLst/>
            <a:gdLst>
              <a:gd name="connsiteX0" fmla="*/ 0 w 1493952"/>
              <a:gd name="connsiteY0" fmla="*/ 627902 h 1255803"/>
              <a:gd name="connsiteX1" fmla="*/ 313951 w 1493952"/>
              <a:gd name="connsiteY1" fmla="*/ 0 h 1255803"/>
              <a:gd name="connsiteX2" fmla="*/ 1180001 w 1493952"/>
              <a:gd name="connsiteY2" fmla="*/ 0 h 1255803"/>
              <a:gd name="connsiteX3" fmla="*/ 1493952 w 1493952"/>
              <a:gd name="connsiteY3" fmla="*/ 627902 h 1255803"/>
              <a:gd name="connsiteX4" fmla="*/ 1180001 w 1493952"/>
              <a:gd name="connsiteY4" fmla="*/ 1255803 h 1255803"/>
              <a:gd name="connsiteX5" fmla="*/ 313951 w 1493952"/>
              <a:gd name="connsiteY5" fmla="*/ 1255803 h 1255803"/>
              <a:gd name="connsiteX6" fmla="*/ 0 w 1493952"/>
              <a:gd name="connsiteY6" fmla="*/ 627902 h 1255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3952" h="1255803">
                <a:moveTo>
                  <a:pt x="746975" y="0"/>
                </a:moveTo>
                <a:lnTo>
                  <a:pt x="1493951" y="263905"/>
                </a:lnTo>
                <a:lnTo>
                  <a:pt x="1493951" y="991898"/>
                </a:lnTo>
                <a:lnTo>
                  <a:pt x="746975" y="1255803"/>
                </a:lnTo>
                <a:lnTo>
                  <a:pt x="1" y="991898"/>
                </a:lnTo>
                <a:lnTo>
                  <a:pt x="1" y="263905"/>
                </a:lnTo>
                <a:lnTo>
                  <a:pt x="746975"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3578" tIns="290107" rIns="253579" bIns="290106" numCol="1" spcCol="1270" anchor="ctr" anchorCtr="0">
            <a:noAutofit/>
          </a:bodyPr>
          <a:lstStyle/>
          <a:p>
            <a:pPr lvl="0" algn="ctr" defTabSz="711200">
              <a:lnSpc>
                <a:spcPct val="90000"/>
              </a:lnSpc>
              <a:spcBef>
                <a:spcPct val="0"/>
              </a:spcBef>
              <a:spcAft>
                <a:spcPct val="35000"/>
              </a:spcAft>
            </a:pPr>
            <a:r>
              <a:rPr lang="en-US" sz="2400" dirty="0">
                <a:solidFill>
                  <a:schemeClr val="bg1"/>
                </a:solidFill>
                <a:latin typeface="+mj-lt"/>
              </a:rPr>
              <a:t>Faculty Bio- sketches </a:t>
            </a:r>
          </a:p>
        </p:txBody>
      </p:sp>
      <p:sp>
        <p:nvSpPr>
          <p:cNvPr id="49" name="Freeform 48"/>
          <p:cNvSpPr/>
          <p:nvPr/>
        </p:nvSpPr>
        <p:spPr>
          <a:xfrm>
            <a:off x="6870970" y="5067460"/>
            <a:ext cx="1931767" cy="1493953"/>
          </a:xfrm>
          <a:custGeom>
            <a:avLst/>
            <a:gdLst>
              <a:gd name="connsiteX0" fmla="*/ 0 w 1493952"/>
              <a:gd name="connsiteY0" fmla="*/ 627902 h 1255803"/>
              <a:gd name="connsiteX1" fmla="*/ 313951 w 1493952"/>
              <a:gd name="connsiteY1" fmla="*/ 0 h 1255803"/>
              <a:gd name="connsiteX2" fmla="*/ 1180001 w 1493952"/>
              <a:gd name="connsiteY2" fmla="*/ 0 h 1255803"/>
              <a:gd name="connsiteX3" fmla="*/ 1493952 w 1493952"/>
              <a:gd name="connsiteY3" fmla="*/ 627902 h 1255803"/>
              <a:gd name="connsiteX4" fmla="*/ 1180001 w 1493952"/>
              <a:gd name="connsiteY4" fmla="*/ 1255803 h 1255803"/>
              <a:gd name="connsiteX5" fmla="*/ 313951 w 1493952"/>
              <a:gd name="connsiteY5" fmla="*/ 1255803 h 1255803"/>
              <a:gd name="connsiteX6" fmla="*/ 0 w 1493952"/>
              <a:gd name="connsiteY6" fmla="*/ 627902 h 1255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3952" h="1255803">
                <a:moveTo>
                  <a:pt x="746975" y="0"/>
                </a:moveTo>
                <a:lnTo>
                  <a:pt x="1493951" y="263905"/>
                </a:lnTo>
                <a:lnTo>
                  <a:pt x="1493951" y="991898"/>
                </a:lnTo>
                <a:lnTo>
                  <a:pt x="746975" y="1255803"/>
                </a:lnTo>
                <a:lnTo>
                  <a:pt x="1" y="991898"/>
                </a:lnTo>
                <a:lnTo>
                  <a:pt x="1" y="263905"/>
                </a:lnTo>
                <a:lnTo>
                  <a:pt x="746975"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2618" tIns="229147" rIns="192619" bIns="229146" numCol="1" spcCol="1270" anchor="ctr" anchorCtr="0">
            <a:noAutofit/>
          </a:bodyPr>
          <a:lstStyle/>
          <a:p>
            <a:pPr lvl="0" algn="ctr" defTabSz="800100">
              <a:lnSpc>
                <a:spcPct val="90000"/>
              </a:lnSpc>
              <a:spcBef>
                <a:spcPct val="0"/>
              </a:spcBef>
              <a:spcAft>
                <a:spcPct val="35000"/>
              </a:spcAft>
            </a:pPr>
            <a:r>
              <a:rPr lang="en-US" sz="2000" dirty="0">
                <a:solidFill>
                  <a:schemeClr val="bg1"/>
                </a:solidFill>
                <a:latin typeface="+mj-lt"/>
              </a:rPr>
              <a:t>Institutional Commitment Letter  </a:t>
            </a:r>
          </a:p>
        </p:txBody>
      </p:sp>
      <p:cxnSp>
        <p:nvCxnSpPr>
          <p:cNvPr id="10" name="Straight Arrow Connector 9"/>
          <p:cNvCxnSpPr/>
          <p:nvPr/>
        </p:nvCxnSpPr>
        <p:spPr>
          <a:xfrm>
            <a:off x="3919702" y="2751747"/>
            <a:ext cx="804810" cy="23398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3893463" y="3381972"/>
            <a:ext cx="804810" cy="15456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Freeform 18"/>
          <p:cNvSpPr/>
          <p:nvPr/>
        </p:nvSpPr>
        <p:spPr>
          <a:xfrm>
            <a:off x="7875288" y="3750220"/>
            <a:ext cx="1931767" cy="1493953"/>
          </a:xfrm>
          <a:custGeom>
            <a:avLst/>
            <a:gdLst>
              <a:gd name="connsiteX0" fmla="*/ 0 w 1493952"/>
              <a:gd name="connsiteY0" fmla="*/ 627902 h 1255803"/>
              <a:gd name="connsiteX1" fmla="*/ 313951 w 1493952"/>
              <a:gd name="connsiteY1" fmla="*/ 0 h 1255803"/>
              <a:gd name="connsiteX2" fmla="*/ 1180001 w 1493952"/>
              <a:gd name="connsiteY2" fmla="*/ 0 h 1255803"/>
              <a:gd name="connsiteX3" fmla="*/ 1493952 w 1493952"/>
              <a:gd name="connsiteY3" fmla="*/ 627902 h 1255803"/>
              <a:gd name="connsiteX4" fmla="*/ 1180001 w 1493952"/>
              <a:gd name="connsiteY4" fmla="*/ 1255803 h 1255803"/>
              <a:gd name="connsiteX5" fmla="*/ 313951 w 1493952"/>
              <a:gd name="connsiteY5" fmla="*/ 1255803 h 1255803"/>
              <a:gd name="connsiteX6" fmla="*/ 0 w 1493952"/>
              <a:gd name="connsiteY6" fmla="*/ 627902 h 1255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3952" h="1255803">
                <a:moveTo>
                  <a:pt x="746975" y="0"/>
                </a:moveTo>
                <a:lnTo>
                  <a:pt x="1493951" y="263905"/>
                </a:lnTo>
                <a:lnTo>
                  <a:pt x="1493951" y="991898"/>
                </a:lnTo>
                <a:lnTo>
                  <a:pt x="746975" y="1255803"/>
                </a:lnTo>
                <a:lnTo>
                  <a:pt x="1" y="991898"/>
                </a:lnTo>
                <a:lnTo>
                  <a:pt x="1" y="263905"/>
                </a:lnTo>
                <a:lnTo>
                  <a:pt x="746975"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2618" tIns="229147" rIns="192619" bIns="229146" numCol="1" spcCol="1270" anchor="ctr" anchorCtr="0">
            <a:noAutofit/>
          </a:bodyPr>
          <a:lstStyle/>
          <a:p>
            <a:pPr lvl="0" algn="ctr" defTabSz="800100">
              <a:lnSpc>
                <a:spcPct val="90000"/>
              </a:lnSpc>
              <a:spcBef>
                <a:spcPct val="0"/>
              </a:spcBef>
              <a:spcAft>
                <a:spcPct val="35000"/>
              </a:spcAft>
            </a:pPr>
            <a:r>
              <a:rPr lang="en-US" sz="2000" kern="1200" dirty="0">
                <a:latin typeface="+mj-lt"/>
              </a:rPr>
              <a:t>Human Subjects</a:t>
            </a:r>
          </a:p>
        </p:txBody>
      </p:sp>
    </p:spTree>
    <p:extLst>
      <p:ext uri="{BB962C8B-B14F-4D97-AF65-F5344CB8AC3E}">
        <p14:creationId xmlns:p14="http://schemas.microsoft.com/office/powerpoint/2010/main" val="3862344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fade">
                                      <p:cBhvr>
                                        <p:cTn id="41" dur="1000"/>
                                        <p:tgtEl>
                                          <p:spTgt spid="47"/>
                                        </p:tgtEl>
                                      </p:cBhvr>
                                    </p:animEffect>
                                    <p:anim calcmode="lin" valueType="num">
                                      <p:cBhvr>
                                        <p:cTn id="42" dur="1000" fill="hold"/>
                                        <p:tgtEl>
                                          <p:spTgt spid="47"/>
                                        </p:tgtEl>
                                        <p:attrNameLst>
                                          <p:attrName>ppt_x</p:attrName>
                                        </p:attrNameLst>
                                      </p:cBhvr>
                                      <p:tavLst>
                                        <p:tav tm="0">
                                          <p:val>
                                            <p:strVal val="#ppt_x"/>
                                          </p:val>
                                        </p:tav>
                                        <p:tav tm="100000">
                                          <p:val>
                                            <p:strVal val="#ppt_x"/>
                                          </p:val>
                                        </p:tav>
                                      </p:tavLst>
                                    </p:anim>
                                    <p:anim calcmode="lin" valueType="num">
                                      <p:cBhvr>
                                        <p:cTn id="43"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49"/>
                                        </p:tgtEl>
                                        <p:attrNameLst>
                                          <p:attrName>style.visibility</p:attrName>
                                        </p:attrNameLst>
                                      </p:cBhvr>
                                      <p:to>
                                        <p:strVal val="visible"/>
                                      </p:to>
                                    </p:set>
                                    <p:animEffect transition="in" filter="fade">
                                      <p:cBhvr>
                                        <p:cTn id="48" dur="1000"/>
                                        <p:tgtEl>
                                          <p:spTgt spid="49"/>
                                        </p:tgtEl>
                                      </p:cBhvr>
                                    </p:animEffect>
                                    <p:anim calcmode="lin" valueType="num">
                                      <p:cBhvr>
                                        <p:cTn id="49" dur="1000" fill="hold"/>
                                        <p:tgtEl>
                                          <p:spTgt spid="49"/>
                                        </p:tgtEl>
                                        <p:attrNameLst>
                                          <p:attrName>ppt_x</p:attrName>
                                        </p:attrNameLst>
                                      </p:cBhvr>
                                      <p:tavLst>
                                        <p:tav tm="0">
                                          <p:val>
                                            <p:strVal val="#ppt_x"/>
                                          </p:val>
                                        </p:tav>
                                        <p:tav tm="100000">
                                          <p:val>
                                            <p:strVal val="#ppt_x"/>
                                          </p:val>
                                        </p:tav>
                                      </p:tavLst>
                                    </p:anim>
                                    <p:anim calcmode="lin" valueType="num">
                                      <p:cBhvr>
                                        <p:cTn id="50"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0" grpId="0" animBg="1"/>
      <p:bldP spid="41" grpId="0" animBg="1"/>
      <p:bldP spid="42" grpId="0"/>
      <p:bldP spid="43" grpId="0" animBg="1"/>
      <p:bldP spid="44" grpId="0" animBg="1"/>
      <p:bldP spid="46" grpId="0" animBg="1"/>
      <p:bldP spid="47" grpId="0" animBg="1"/>
      <p:bldP spid="49" grpId="0" animBg="1"/>
      <p:bldP spid="19" grpId="0" animBg="1"/>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66219"/>
            <a:ext cx="10515600" cy="1325563"/>
          </a:xfrm>
        </p:spPr>
        <p:txBody>
          <a:bodyPr>
            <a:noAutofit/>
          </a:bodyPr>
          <a:lstStyle/>
          <a:p>
            <a:pPr algn="ctr"/>
            <a:r>
              <a:rPr lang="en-US" sz="9600" dirty="0">
                <a:solidFill>
                  <a:schemeClr val="tx1"/>
                </a:solidFill>
                <a:latin typeface="+mj-lt"/>
              </a:rPr>
              <a:t>Biosketches</a:t>
            </a:r>
          </a:p>
        </p:txBody>
      </p:sp>
    </p:spTree>
    <p:extLst>
      <p:ext uri="{BB962C8B-B14F-4D97-AF65-F5344CB8AC3E}">
        <p14:creationId xmlns:p14="http://schemas.microsoft.com/office/powerpoint/2010/main" val="3085537887"/>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289213"/>
            <a:ext cx="10515600" cy="1325563"/>
          </a:xfrm>
        </p:spPr>
        <p:txBody>
          <a:bodyPr/>
          <a:lstStyle/>
          <a:p>
            <a:r>
              <a:rPr lang="en-US" dirty="0">
                <a:solidFill>
                  <a:srgbClr val="FFFF00"/>
                </a:solidFill>
                <a:latin typeface="+mj-lt"/>
              </a:rPr>
              <a:t>Mentoring </a:t>
            </a:r>
            <a:r>
              <a:rPr lang="en-US" dirty="0">
                <a:solidFill>
                  <a:schemeClr val="tx1"/>
                </a:solidFill>
                <a:latin typeface="+mj-lt"/>
              </a:rPr>
              <a:t>Biosketch is different from </a:t>
            </a:r>
            <a:r>
              <a:rPr lang="en-US" i="1" dirty="0">
                <a:solidFill>
                  <a:schemeClr val="tx1"/>
                </a:solidFill>
                <a:latin typeface="+mj-lt"/>
              </a:rPr>
              <a:t>Research</a:t>
            </a:r>
            <a:r>
              <a:rPr lang="en-US" dirty="0">
                <a:solidFill>
                  <a:schemeClr val="tx1"/>
                </a:solidFill>
                <a:latin typeface="+mj-lt"/>
              </a:rPr>
              <a:t> Biosketch</a:t>
            </a:r>
          </a:p>
        </p:txBody>
      </p:sp>
      <p:sp>
        <p:nvSpPr>
          <p:cNvPr id="5" name="Content Placeholder 4"/>
          <p:cNvSpPr>
            <a:spLocks noGrp="1"/>
          </p:cNvSpPr>
          <p:nvPr>
            <p:ph sz="half" idx="1"/>
          </p:nvPr>
        </p:nvSpPr>
        <p:spPr>
          <a:xfrm>
            <a:off x="838200" y="1981489"/>
            <a:ext cx="5181600" cy="4351338"/>
          </a:xfrm>
        </p:spPr>
        <p:txBody>
          <a:bodyPr>
            <a:noAutofit/>
          </a:bodyPr>
          <a:lstStyle/>
          <a:p>
            <a:pPr marL="0" indent="0">
              <a:buNone/>
            </a:pPr>
            <a:r>
              <a:rPr lang="en-US" sz="3200" dirty="0">
                <a:solidFill>
                  <a:srgbClr val="FFFF00"/>
                </a:solidFill>
                <a:latin typeface="+mj-lt"/>
              </a:rPr>
              <a:t>Personal statement </a:t>
            </a:r>
            <a:r>
              <a:rPr lang="en-US" sz="3200" dirty="0">
                <a:solidFill>
                  <a:schemeClr val="tx1"/>
                </a:solidFill>
                <a:latin typeface="+mj-lt"/>
              </a:rPr>
              <a:t>should describe commitment to </a:t>
            </a:r>
            <a:r>
              <a:rPr lang="en-US" sz="3200" dirty="0">
                <a:solidFill>
                  <a:srgbClr val="FFFF00"/>
                </a:solidFill>
                <a:latin typeface="+mj-lt"/>
              </a:rPr>
              <a:t>mentoring</a:t>
            </a:r>
          </a:p>
          <a:p>
            <a:pPr marL="0" indent="0">
              <a:buNone/>
            </a:pPr>
            <a:endParaRPr lang="en-US" sz="3200" dirty="0">
              <a:solidFill>
                <a:schemeClr val="tx1"/>
              </a:solidFill>
              <a:latin typeface="+mj-lt"/>
            </a:endParaRPr>
          </a:p>
          <a:p>
            <a:pPr marL="0" indent="0">
              <a:buNone/>
            </a:pPr>
            <a:r>
              <a:rPr lang="en-US" sz="3200" dirty="0">
                <a:solidFill>
                  <a:schemeClr val="tx1"/>
                </a:solidFill>
                <a:latin typeface="+mj-lt"/>
              </a:rPr>
              <a:t>Address </a:t>
            </a:r>
            <a:r>
              <a:rPr lang="en-US" sz="3200" dirty="0">
                <a:solidFill>
                  <a:srgbClr val="FFFF00"/>
                </a:solidFill>
                <a:latin typeface="+mj-lt"/>
              </a:rPr>
              <a:t>diversity/inclusion</a:t>
            </a:r>
            <a:r>
              <a:rPr lang="en-US" sz="3200" dirty="0">
                <a:solidFill>
                  <a:schemeClr val="tx1"/>
                </a:solidFill>
                <a:latin typeface="+mj-lt"/>
              </a:rPr>
              <a:t> efforts</a:t>
            </a:r>
          </a:p>
          <a:p>
            <a:pPr marL="0" indent="0">
              <a:buNone/>
            </a:pPr>
            <a:endParaRPr lang="en-US" sz="3200" dirty="0">
              <a:solidFill>
                <a:schemeClr val="tx1"/>
              </a:solidFill>
              <a:latin typeface="+mj-lt"/>
            </a:endParaRPr>
          </a:p>
          <a:p>
            <a:pPr marL="0" indent="0">
              <a:buNone/>
            </a:pPr>
            <a:r>
              <a:rPr lang="en-US" sz="3200" dirty="0">
                <a:solidFill>
                  <a:schemeClr val="tx1"/>
                </a:solidFill>
                <a:latin typeface="+mj-lt"/>
              </a:rPr>
              <a:t>Address Responsible conduct of Research (</a:t>
            </a:r>
            <a:r>
              <a:rPr lang="en-US" sz="3200" dirty="0">
                <a:solidFill>
                  <a:srgbClr val="FFFF00"/>
                </a:solidFill>
                <a:latin typeface="+mj-lt"/>
              </a:rPr>
              <a:t>RCR</a:t>
            </a:r>
            <a:r>
              <a:rPr lang="en-US" sz="3200" dirty="0">
                <a:solidFill>
                  <a:schemeClr val="tx1"/>
                </a:solidFill>
                <a:latin typeface="+mj-lt"/>
              </a:rPr>
              <a:t>)</a:t>
            </a:r>
          </a:p>
          <a:p>
            <a:pPr marL="0" indent="0">
              <a:buNone/>
            </a:pPr>
            <a:endParaRPr lang="en-US" sz="3200" dirty="0">
              <a:solidFill>
                <a:schemeClr val="tx1"/>
              </a:solidFill>
              <a:latin typeface="+mj-lt"/>
            </a:endParaRPr>
          </a:p>
        </p:txBody>
      </p:sp>
      <p:sp>
        <p:nvSpPr>
          <p:cNvPr id="6" name="Content Placeholder 5"/>
          <p:cNvSpPr>
            <a:spLocks noGrp="1"/>
          </p:cNvSpPr>
          <p:nvPr>
            <p:ph sz="half" idx="2"/>
          </p:nvPr>
        </p:nvSpPr>
        <p:spPr>
          <a:xfrm>
            <a:off x="6096000" y="1981489"/>
            <a:ext cx="5181600" cy="4351338"/>
          </a:xfrm>
        </p:spPr>
        <p:txBody>
          <a:bodyPr>
            <a:normAutofit/>
          </a:bodyPr>
          <a:lstStyle/>
          <a:p>
            <a:pPr marL="0" indent="0">
              <a:buNone/>
            </a:pPr>
            <a:r>
              <a:rPr lang="en-US" sz="3200" dirty="0">
                <a:solidFill>
                  <a:srgbClr val="FFFF00"/>
                </a:solidFill>
                <a:latin typeface="+mj-lt"/>
              </a:rPr>
              <a:t>Format</a:t>
            </a:r>
            <a:r>
              <a:rPr lang="en-US" sz="3200" dirty="0">
                <a:solidFill>
                  <a:schemeClr val="tx1"/>
                </a:solidFill>
                <a:latin typeface="+mj-lt"/>
              </a:rPr>
              <a:t> and layout matter </a:t>
            </a:r>
          </a:p>
          <a:p>
            <a:pPr marL="0" indent="0">
              <a:buNone/>
            </a:pPr>
            <a:endParaRPr lang="en-US" sz="3200" dirty="0">
              <a:solidFill>
                <a:schemeClr val="tx1"/>
              </a:solidFill>
              <a:latin typeface="+mj-lt"/>
            </a:endParaRPr>
          </a:p>
          <a:p>
            <a:pPr marL="0" indent="0">
              <a:buNone/>
            </a:pPr>
            <a:r>
              <a:rPr lang="en-US" sz="3200" dirty="0">
                <a:solidFill>
                  <a:schemeClr val="tx1"/>
                </a:solidFill>
                <a:latin typeface="+mj-lt"/>
              </a:rPr>
              <a:t>Is the Biosketch </a:t>
            </a:r>
            <a:r>
              <a:rPr lang="en-US" sz="3200" dirty="0">
                <a:solidFill>
                  <a:srgbClr val="FFFF00"/>
                </a:solidFill>
                <a:latin typeface="+mj-lt"/>
              </a:rPr>
              <a:t>consistent</a:t>
            </a:r>
            <a:r>
              <a:rPr lang="en-US" sz="3200" dirty="0">
                <a:solidFill>
                  <a:schemeClr val="tx1"/>
                </a:solidFill>
                <a:latin typeface="+mj-lt"/>
              </a:rPr>
              <a:t> with other parts of the application?</a:t>
            </a:r>
          </a:p>
          <a:p>
            <a:pPr marL="0" indent="0">
              <a:buNone/>
            </a:pPr>
            <a:endParaRPr lang="en-US" sz="3200" dirty="0">
              <a:solidFill>
                <a:schemeClr val="tx1"/>
              </a:solidFill>
              <a:latin typeface="+mj-lt"/>
            </a:endParaRPr>
          </a:p>
        </p:txBody>
      </p:sp>
    </p:spTree>
    <p:extLst>
      <p:ext uri="{BB962C8B-B14F-4D97-AF65-F5344CB8AC3E}">
        <p14:creationId xmlns:p14="http://schemas.microsoft.com/office/powerpoint/2010/main" val="348039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chemeClr val="tx1"/>
                </a:solidFill>
                <a:latin typeface="+mj-lt"/>
              </a:rPr>
              <a:t>Biosketches</a:t>
            </a:r>
          </a:p>
        </p:txBody>
      </p:sp>
      <p:sp>
        <p:nvSpPr>
          <p:cNvPr id="5" name="Content Placeholder 4"/>
          <p:cNvSpPr>
            <a:spLocks noGrp="1"/>
          </p:cNvSpPr>
          <p:nvPr>
            <p:ph sz="half" idx="1"/>
          </p:nvPr>
        </p:nvSpPr>
        <p:spPr/>
        <p:txBody>
          <a:bodyPr>
            <a:normAutofit/>
          </a:bodyPr>
          <a:lstStyle/>
          <a:p>
            <a:pPr marL="0" indent="0">
              <a:buNone/>
            </a:pPr>
            <a:r>
              <a:rPr lang="en-US" sz="3200" dirty="0">
                <a:solidFill>
                  <a:schemeClr val="tx1"/>
                </a:solidFill>
                <a:latin typeface="+mj-lt"/>
              </a:rPr>
              <a:t>Required for all </a:t>
            </a:r>
            <a:r>
              <a:rPr lang="en-US" sz="3200" dirty="0">
                <a:solidFill>
                  <a:srgbClr val="FFFF00"/>
                </a:solidFill>
                <a:latin typeface="+mj-lt"/>
              </a:rPr>
              <a:t>Key</a:t>
            </a:r>
            <a:r>
              <a:rPr lang="en-US" sz="3200" dirty="0">
                <a:solidFill>
                  <a:schemeClr val="tx1"/>
                </a:solidFill>
                <a:latin typeface="+mj-lt"/>
              </a:rPr>
              <a:t> Personnel and </a:t>
            </a:r>
            <a:r>
              <a:rPr lang="en-US" sz="3200" dirty="0">
                <a:solidFill>
                  <a:srgbClr val="FFFF00"/>
                </a:solidFill>
                <a:latin typeface="+mj-lt"/>
              </a:rPr>
              <a:t>Participating</a:t>
            </a:r>
            <a:r>
              <a:rPr lang="en-US" sz="3200" dirty="0">
                <a:solidFill>
                  <a:schemeClr val="tx1"/>
                </a:solidFill>
                <a:latin typeface="+mj-lt"/>
              </a:rPr>
              <a:t> </a:t>
            </a:r>
            <a:r>
              <a:rPr lang="en-US" sz="3200" dirty="0">
                <a:solidFill>
                  <a:srgbClr val="FFFF00"/>
                </a:solidFill>
                <a:latin typeface="+mj-lt"/>
              </a:rPr>
              <a:t>Faculty</a:t>
            </a:r>
          </a:p>
          <a:p>
            <a:pPr marL="0" indent="0">
              <a:buNone/>
            </a:pPr>
            <a:endParaRPr lang="en-US" sz="3200" dirty="0">
              <a:solidFill>
                <a:schemeClr val="tx1"/>
              </a:solidFill>
              <a:latin typeface="+mj-lt"/>
            </a:endParaRPr>
          </a:p>
          <a:p>
            <a:pPr marL="0" indent="0">
              <a:buNone/>
            </a:pPr>
            <a:r>
              <a:rPr lang="en-US" sz="3200" dirty="0">
                <a:solidFill>
                  <a:schemeClr val="tx1"/>
                </a:solidFill>
                <a:latin typeface="+mj-lt"/>
              </a:rPr>
              <a:t>Should be collated into </a:t>
            </a:r>
            <a:r>
              <a:rPr lang="en-US" sz="3200" dirty="0">
                <a:solidFill>
                  <a:srgbClr val="FFFF00"/>
                </a:solidFill>
                <a:latin typeface="+mj-lt"/>
              </a:rPr>
              <a:t>one</a:t>
            </a:r>
            <a:r>
              <a:rPr lang="en-US" sz="3200" dirty="0">
                <a:solidFill>
                  <a:schemeClr val="tx1"/>
                </a:solidFill>
                <a:latin typeface="+mj-lt"/>
              </a:rPr>
              <a:t> PDF and uploaded into ASSIST package</a:t>
            </a:r>
          </a:p>
          <a:p>
            <a:pPr marL="0" indent="0">
              <a:buNone/>
            </a:pPr>
            <a:endParaRPr lang="en-US" sz="3200" dirty="0">
              <a:solidFill>
                <a:schemeClr val="tx1"/>
              </a:solidFill>
              <a:latin typeface="+mj-lt"/>
            </a:endParaRPr>
          </a:p>
          <a:p>
            <a:pPr marL="0" indent="0">
              <a:buNone/>
            </a:pPr>
            <a:endParaRPr lang="en-US" sz="3200" dirty="0">
              <a:solidFill>
                <a:schemeClr val="tx1"/>
              </a:solidFill>
              <a:latin typeface="+mj-lt"/>
            </a:endParaRPr>
          </a:p>
        </p:txBody>
      </p:sp>
      <p:sp>
        <p:nvSpPr>
          <p:cNvPr id="2" name="Content Placeholder 1"/>
          <p:cNvSpPr>
            <a:spLocks noGrp="1"/>
          </p:cNvSpPr>
          <p:nvPr>
            <p:ph sz="half" idx="2"/>
          </p:nvPr>
        </p:nvSpPr>
        <p:spPr/>
        <p:txBody>
          <a:bodyPr>
            <a:normAutofit/>
          </a:bodyPr>
          <a:lstStyle/>
          <a:p>
            <a:pPr marL="0" indent="0">
              <a:buNone/>
            </a:pPr>
            <a:r>
              <a:rPr lang="en-US" sz="3200" dirty="0">
                <a:solidFill>
                  <a:schemeClr val="tx1"/>
                </a:solidFill>
                <a:latin typeface="+mj-lt"/>
              </a:rPr>
              <a:t>Resources and Samples on Blink:</a:t>
            </a:r>
          </a:p>
        </p:txBody>
      </p:sp>
      <p:pic>
        <p:nvPicPr>
          <p:cNvPr id="7" name="Picture 6"/>
          <p:cNvPicPr>
            <a:picLocks noChangeAspect="1"/>
          </p:cNvPicPr>
          <p:nvPr/>
        </p:nvPicPr>
        <p:blipFill>
          <a:blip r:embed="rId3"/>
          <a:stretch>
            <a:fillRect/>
          </a:stretch>
        </p:blipFill>
        <p:spPr>
          <a:xfrm>
            <a:off x="6019800" y="2969029"/>
            <a:ext cx="5972175" cy="3048000"/>
          </a:xfrm>
          <a:prstGeom prst="rect">
            <a:avLst/>
          </a:prstGeom>
        </p:spPr>
      </p:pic>
    </p:spTree>
    <p:extLst>
      <p:ext uri="{BB962C8B-B14F-4D97-AF65-F5344CB8AC3E}">
        <p14:creationId xmlns:p14="http://schemas.microsoft.com/office/powerpoint/2010/main" val="2705902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68415"/>
            <a:ext cx="10515600" cy="2321171"/>
          </a:xfrm>
        </p:spPr>
        <p:txBody>
          <a:bodyPr>
            <a:noAutofit/>
          </a:bodyPr>
          <a:lstStyle/>
          <a:p>
            <a:pPr algn="ctr"/>
            <a:r>
              <a:rPr lang="en-US" sz="9600" dirty="0">
                <a:solidFill>
                  <a:schemeClr val="tx1"/>
                </a:solidFill>
                <a:latin typeface="+mj-lt"/>
              </a:rPr>
              <a:t>Institutional Commitment Letter </a:t>
            </a:r>
          </a:p>
        </p:txBody>
      </p:sp>
    </p:spTree>
    <p:extLst>
      <p:ext uri="{BB962C8B-B14F-4D97-AF65-F5344CB8AC3E}">
        <p14:creationId xmlns:p14="http://schemas.microsoft.com/office/powerpoint/2010/main" val="658591501"/>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mj-lt"/>
              </a:rPr>
              <a:t>Institutional Commitment Letter </a:t>
            </a:r>
          </a:p>
        </p:txBody>
      </p:sp>
      <p:sp>
        <p:nvSpPr>
          <p:cNvPr id="4" name="Content Placeholder 3"/>
          <p:cNvSpPr>
            <a:spLocks noGrp="1"/>
          </p:cNvSpPr>
          <p:nvPr>
            <p:ph sz="half" idx="1"/>
          </p:nvPr>
        </p:nvSpPr>
        <p:spPr/>
        <p:txBody>
          <a:bodyPr>
            <a:normAutofit/>
          </a:bodyPr>
          <a:lstStyle/>
          <a:p>
            <a:pPr marL="0" indent="0">
              <a:buNone/>
            </a:pPr>
            <a:r>
              <a:rPr lang="en-US" sz="3200" dirty="0">
                <a:solidFill>
                  <a:schemeClr val="tx1"/>
                </a:solidFill>
                <a:latin typeface="+mj-lt"/>
              </a:rPr>
              <a:t>Per </a:t>
            </a:r>
            <a:r>
              <a:rPr lang="en-US" sz="3200" dirty="0">
                <a:solidFill>
                  <a:srgbClr val="FFFF00"/>
                </a:solidFill>
                <a:latin typeface="+mj-lt"/>
              </a:rPr>
              <a:t>new</a:t>
            </a:r>
            <a:r>
              <a:rPr lang="en-US" sz="3200" dirty="0">
                <a:solidFill>
                  <a:schemeClr val="tx1"/>
                </a:solidFill>
                <a:latin typeface="+mj-lt"/>
              </a:rPr>
              <a:t> NIH requirements: NOT-GM-19-017</a:t>
            </a:r>
            <a:br>
              <a:rPr lang="en-US" sz="3200" dirty="0">
                <a:solidFill>
                  <a:schemeClr val="tx1"/>
                </a:solidFill>
                <a:latin typeface="+mj-lt"/>
              </a:rPr>
            </a:br>
            <a:r>
              <a:rPr lang="en-US" sz="3200" dirty="0">
                <a:solidFill>
                  <a:schemeClr val="tx1"/>
                </a:solidFill>
                <a:latin typeface="+mj-lt"/>
              </a:rPr>
              <a:t>PAR-19-102</a:t>
            </a:r>
          </a:p>
          <a:p>
            <a:pPr marL="0" indent="0">
              <a:buNone/>
            </a:pPr>
            <a:endParaRPr lang="en-US" sz="3200" dirty="0">
              <a:solidFill>
                <a:schemeClr val="tx1"/>
              </a:solidFill>
              <a:latin typeface="+mj-lt"/>
            </a:endParaRPr>
          </a:p>
          <a:p>
            <a:r>
              <a:rPr lang="en-US" sz="3200" dirty="0">
                <a:solidFill>
                  <a:srgbClr val="FFFF00"/>
                </a:solidFill>
                <a:latin typeface="+mj-lt"/>
              </a:rPr>
              <a:t>One</a:t>
            </a:r>
            <a:r>
              <a:rPr lang="en-US" sz="3200" dirty="0">
                <a:solidFill>
                  <a:schemeClr val="tx1"/>
                </a:solidFill>
                <a:latin typeface="+mj-lt"/>
              </a:rPr>
              <a:t> 10 page letter maximum</a:t>
            </a:r>
          </a:p>
          <a:p>
            <a:endParaRPr lang="en-US" sz="3200" dirty="0">
              <a:solidFill>
                <a:schemeClr val="tx1"/>
              </a:solidFill>
              <a:latin typeface="+mj-lt"/>
            </a:endParaRPr>
          </a:p>
          <a:p>
            <a:r>
              <a:rPr lang="en-US" sz="3200" dirty="0">
                <a:solidFill>
                  <a:schemeClr val="tx1"/>
                </a:solidFill>
                <a:latin typeface="+mj-lt"/>
              </a:rPr>
              <a:t>Signed by </a:t>
            </a:r>
            <a:r>
              <a:rPr lang="en-US" sz="3200" dirty="0">
                <a:solidFill>
                  <a:srgbClr val="FFFF00"/>
                </a:solidFill>
                <a:latin typeface="+mj-lt"/>
              </a:rPr>
              <a:t>institutional leader</a:t>
            </a:r>
            <a:r>
              <a:rPr lang="en-US" sz="3200" dirty="0">
                <a:solidFill>
                  <a:schemeClr val="tx1"/>
                </a:solidFill>
                <a:latin typeface="+mj-lt"/>
              </a:rPr>
              <a:t> (EVC)</a:t>
            </a:r>
          </a:p>
          <a:p>
            <a:pPr marL="0" indent="0">
              <a:buNone/>
            </a:pPr>
            <a:endParaRPr lang="en-US" sz="3200" dirty="0">
              <a:solidFill>
                <a:schemeClr val="tx1"/>
              </a:solidFill>
              <a:latin typeface="+mj-lt"/>
            </a:endParaRPr>
          </a:p>
        </p:txBody>
      </p:sp>
      <p:sp>
        <p:nvSpPr>
          <p:cNvPr id="6" name="Content Placeholder 5"/>
          <p:cNvSpPr>
            <a:spLocks noGrp="1"/>
          </p:cNvSpPr>
          <p:nvPr>
            <p:ph sz="half" idx="2"/>
          </p:nvPr>
        </p:nvSpPr>
        <p:spPr/>
        <p:txBody>
          <a:bodyPr>
            <a:normAutofit/>
          </a:bodyPr>
          <a:lstStyle/>
          <a:p>
            <a:r>
              <a:rPr lang="en-US" sz="3200" dirty="0">
                <a:solidFill>
                  <a:schemeClr val="tx1"/>
                </a:solidFill>
                <a:latin typeface="+mj-lt"/>
              </a:rPr>
              <a:t>Must include information such as:</a:t>
            </a:r>
          </a:p>
          <a:p>
            <a:pPr lvl="1"/>
            <a:r>
              <a:rPr lang="en-US" sz="2800" dirty="0">
                <a:solidFill>
                  <a:srgbClr val="FFFF00"/>
                </a:solidFill>
                <a:latin typeface="+mj-lt"/>
              </a:rPr>
              <a:t>Harassment</a:t>
            </a:r>
            <a:r>
              <a:rPr lang="en-US" sz="2800" dirty="0">
                <a:solidFill>
                  <a:schemeClr val="tx1"/>
                </a:solidFill>
                <a:latin typeface="+mj-lt"/>
              </a:rPr>
              <a:t> and </a:t>
            </a:r>
            <a:r>
              <a:rPr lang="en-US" sz="2800" dirty="0">
                <a:solidFill>
                  <a:srgbClr val="FFFF00"/>
                </a:solidFill>
                <a:latin typeface="+mj-lt"/>
              </a:rPr>
              <a:t>discrimination</a:t>
            </a:r>
            <a:endParaRPr lang="en-US" sz="2800" dirty="0">
              <a:solidFill>
                <a:schemeClr val="tx1"/>
              </a:solidFill>
              <a:latin typeface="+mj-lt"/>
            </a:endParaRPr>
          </a:p>
          <a:p>
            <a:pPr lvl="1"/>
            <a:endParaRPr lang="en-US" sz="2800" dirty="0">
              <a:solidFill>
                <a:schemeClr val="tx1"/>
              </a:solidFill>
              <a:latin typeface="+mj-lt"/>
            </a:endParaRPr>
          </a:p>
          <a:p>
            <a:pPr lvl="1"/>
            <a:r>
              <a:rPr lang="en-US" sz="2800" dirty="0">
                <a:solidFill>
                  <a:schemeClr val="tx1"/>
                </a:solidFill>
                <a:latin typeface="+mj-lt"/>
              </a:rPr>
              <a:t>How UCSD </a:t>
            </a:r>
            <a:r>
              <a:rPr lang="en-US" sz="2800" dirty="0">
                <a:solidFill>
                  <a:srgbClr val="FFFF00"/>
                </a:solidFill>
                <a:latin typeface="+mj-lt"/>
              </a:rPr>
              <a:t>supports</a:t>
            </a:r>
            <a:r>
              <a:rPr lang="en-US" sz="2800" dirty="0">
                <a:solidFill>
                  <a:schemeClr val="tx1"/>
                </a:solidFill>
                <a:latin typeface="+mj-lt"/>
              </a:rPr>
              <a:t> training programs</a:t>
            </a:r>
          </a:p>
          <a:p>
            <a:pPr lvl="1"/>
            <a:endParaRPr lang="en-US" sz="2800" dirty="0">
              <a:solidFill>
                <a:schemeClr val="tx1"/>
              </a:solidFill>
              <a:latin typeface="+mj-lt"/>
            </a:endParaRPr>
          </a:p>
          <a:p>
            <a:pPr lvl="1"/>
            <a:r>
              <a:rPr lang="en-US" sz="2800" dirty="0">
                <a:solidFill>
                  <a:srgbClr val="FFFF00"/>
                </a:solidFill>
                <a:latin typeface="+mj-lt"/>
              </a:rPr>
              <a:t>Diversity</a:t>
            </a:r>
            <a:r>
              <a:rPr lang="en-US" sz="2800" dirty="0">
                <a:solidFill>
                  <a:schemeClr val="tx1"/>
                </a:solidFill>
                <a:latin typeface="+mj-lt"/>
              </a:rPr>
              <a:t> and </a:t>
            </a:r>
            <a:r>
              <a:rPr lang="en-US" sz="2800" dirty="0" smtClean="0">
                <a:solidFill>
                  <a:srgbClr val="FFFF00"/>
                </a:solidFill>
                <a:latin typeface="+mj-lt"/>
              </a:rPr>
              <a:t>inclusion</a:t>
            </a:r>
            <a:endParaRPr lang="en-US" sz="2800" dirty="0">
              <a:solidFill>
                <a:srgbClr val="FFFF00"/>
              </a:solidFill>
              <a:latin typeface="+mj-lt"/>
            </a:endParaRPr>
          </a:p>
        </p:txBody>
      </p:sp>
      <p:sp>
        <p:nvSpPr>
          <p:cNvPr id="5" name="Rectangle 4"/>
          <p:cNvSpPr/>
          <p:nvPr/>
        </p:nvSpPr>
        <p:spPr>
          <a:xfrm>
            <a:off x="723900" y="5988734"/>
            <a:ext cx="10342418" cy="646331"/>
          </a:xfrm>
          <a:prstGeom prst="rect">
            <a:avLst/>
          </a:prstGeom>
        </p:spPr>
        <p:txBody>
          <a:bodyPr wrap="square">
            <a:spAutoFit/>
          </a:bodyPr>
          <a:lstStyle/>
          <a:p>
            <a:r>
              <a:rPr lang="en-US" dirty="0">
                <a:latin typeface="+mj-lt"/>
              </a:rPr>
              <a:t>https://grants.nih.gov/grants/guide/notice-files/NOT-GM-19-017.html</a:t>
            </a:r>
          </a:p>
          <a:p>
            <a:r>
              <a:rPr lang="en-US" dirty="0">
                <a:latin typeface="+mj-lt"/>
              </a:rPr>
              <a:t>https://grants.nih.gov/grants/guide/pa-files/PAR-19-102.html</a:t>
            </a:r>
          </a:p>
        </p:txBody>
      </p:sp>
    </p:spTree>
    <p:extLst>
      <p:ext uri="{BB962C8B-B14F-4D97-AF65-F5344CB8AC3E}">
        <p14:creationId xmlns:p14="http://schemas.microsoft.com/office/powerpoint/2010/main" val="4193105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mj-lt"/>
              </a:rPr>
              <a:t>Institutional Commitment Letter </a:t>
            </a:r>
          </a:p>
        </p:txBody>
      </p:sp>
      <p:sp>
        <p:nvSpPr>
          <p:cNvPr id="3" name="Content Placeholder 2"/>
          <p:cNvSpPr>
            <a:spLocks noGrp="1"/>
          </p:cNvSpPr>
          <p:nvPr>
            <p:ph sz="half" idx="1"/>
          </p:nvPr>
        </p:nvSpPr>
        <p:spPr>
          <a:xfrm>
            <a:off x="838200" y="1825625"/>
            <a:ext cx="5334000" cy="4351338"/>
          </a:xfrm>
        </p:spPr>
        <p:txBody>
          <a:bodyPr>
            <a:normAutofit/>
          </a:bodyPr>
          <a:lstStyle/>
          <a:p>
            <a:r>
              <a:rPr lang="en-US" sz="3200" dirty="0">
                <a:solidFill>
                  <a:srgbClr val="FFFF00"/>
                </a:solidFill>
                <a:latin typeface="+mj-lt"/>
              </a:rPr>
              <a:t>Safety</a:t>
            </a:r>
            <a:r>
              <a:rPr lang="en-US" sz="3200" dirty="0">
                <a:solidFill>
                  <a:schemeClr val="tx1"/>
                </a:solidFill>
                <a:latin typeface="+mj-lt"/>
              </a:rPr>
              <a:t> of Trainees</a:t>
            </a:r>
          </a:p>
          <a:p>
            <a:r>
              <a:rPr lang="en-US" sz="3200" dirty="0">
                <a:solidFill>
                  <a:schemeClr val="tx1"/>
                </a:solidFill>
                <a:latin typeface="+mj-lt"/>
              </a:rPr>
              <a:t>Adequate </a:t>
            </a:r>
            <a:r>
              <a:rPr lang="en-US" sz="3200" dirty="0">
                <a:solidFill>
                  <a:srgbClr val="FFFF00"/>
                </a:solidFill>
                <a:latin typeface="+mj-lt"/>
              </a:rPr>
              <a:t>facilities</a:t>
            </a:r>
            <a:r>
              <a:rPr lang="en-US" sz="3200" dirty="0">
                <a:solidFill>
                  <a:schemeClr val="tx1"/>
                </a:solidFill>
                <a:latin typeface="+mj-lt"/>
              </a:rPr>
              <a:t> &amp; </a:t>
            </a:r>
            <a:r>
              <a:rPr lang="en-US" sz="3200" dirty="0">
                <a:solidFill>
                  <a:srgbClr val="FFFF00"/>
                </a:solidFill>
                <a:latin typeface="+mj-lt"/>
              </a:rPr>
              <a:t>resources</a:t>
            </a:r>
          </a:p>
          <a:p>
            <a:r>
              <a:rPr lang="en-US" sz="3200" dirty="0">
                <a:solidFill>
                  <a:schemeClr val="tx1"/>
                </a:solidFill>
                <a:latin typeface="+mj-lt"/>
              </a:rPr>
              <a:t>Sufficient funds for PI’s that lose funding</a:t>
            </a:r>
          </a:p>
          <a:p>
            <a:r>
              <a:rPr lang="en-US" sz="3200" dirty="0">
                <a:solidFill>
                  <a:srgbClr val="FFFF00"/>
                </a:solidFill>
                <a:latin typeface="+mj-lt"/>
              </a:rPr>
              <a:t>Disabilities</a:t>
            </a:r>
            <a:endParaRPr lang="en-US" sz="3200" dirty="0">
              <a:solidFill>
                <a:schemeClr val="tx1"/>
              </a:solidFill>
              <a:latin typeface="+mj-lt"/>
            </a:endParaRPr>
          </a:p>
          <a:p>
            <a:r>
              <a:rPr lang="en-US" sz="3200" dirty="0">
                <a:solidFill>
                  <a:schemeClr val="tx1"/>
                </a:solidFill>
                <a:latin typeface="+mj-lt"/>
              </a:rPr>
              <a:t>Grad Division </a:t>
            </a:r>
            <a:r>
              <a:rPr lang="en-US" sz="3200" dirty="0">
                <a:solidFill>
                  <a:srgbClr val="FFFF00"/>
                </a:solidFill>
                <a:latin typeface="+mj-lt"/>
              </a:rPr>
              <a:t>Commitments</a:t>
            </a:r>
          </a:p>
        </p:txBody>
      </p:sp>
      <p:sp>
        <p:nvSpPr>
          <p:cNvPr id="6" name="Content Placeholder 5"/>
          <p:cNvSpPr>
            <a:spLocks noGrp="1"/>
          </p:cNvSpPr>
          <p:nvPr>
            <p:ph sz="half" idx="2"/>
          </p:nvPr>
        </p:nvSpPr>
        <p:spPr>
          <a:xfrm>
            <a:off x="6203373" y="1825625"/>
            <a:ext cx="5181600" cy="4351338"/>
          </a:xfrm>
        </p:spPr>
        <p:txBody>
          <a:bodyPr>
            <a:noAutofit/>
          </a:bodyPr>
          <a:lstStyle/>
          <a:p>
            <a:pPr marL="0" indent="0">
              <a:buNone/>
            </a:pPr>
            <a:r>
              <a:rPr lang="en-US" sz="3200" dirty="0">
                <a:solidFill>
                  <a:schemeClr val="tx1"/>
                </a:solidFill>
                <a:latin typeface="+mj-lt"/>
              </a:rPr>
              <a:t>See FOA/NOT for more details</a:t>
            </a:r>
          </a:p>
          <a:p>
            <a:pPr marL="0" indent="0">
              <a:buNone/>
            </a:pPr>
            <a:endParaRPr lang="en-US" sz="3200" dirty="0">
              <a:solidFill>
                <a:schemeClr val="tx1"/>
              </a:solidFill>
              <a:latin typeface="+mj-lt"/>
            </a:endParaRPr>
          </a:p>
          <a:p>
            <a:pPr marL="0" indent="0">
              <a:buNone/>
            </a:pPr>
            <a:r>
              <a:rPr lang="en-US" sz="3200" dirty="0">
                <a:solidFill>
                  <a:schemeClr val="tx1"/>
                </a:solidFill>
                <a:latin typeface="+mj-lt"/>
              </a:rPr>
              <a:t>Contact Training Grant Analyst to start the Institutional Letter Process at least </a:t>
            </a:r>
            <a:r>
              <a:rPr lang="en-US" sz="3200" dirty="0">
                <a:solidFill>
                  <a:srgbClr val="FFFF00"/>
                </a:solidFill>
                <a:latin typeface="+mj-lt"/>
              </a:rPr>
              <a:t>6</a:t>
            </a:r>
            <a:r>
              <a:rPr lang="en-US" sz="3200" dirty="0">
                <a:solidFill>
                  <a:schemeClr val="tx1"/>
                </a:solidFill>
                <a:latin typeface="+mj-lt"/>
              </a:rPr>
              <a:t> weeks before deadline</a:t>
            </a:r>
          </a:p>
        </p:txBody>
      </p:sp>
      <p:sp>
        <p:nvSpPr>
          <p:cNvPr id="5" name="Rectangle 4"/>
          <p:cNvSpPr/>
          <p:nvPr/>
        </p:nvSpPr>
        <p:spPr>
          <a:xfrm>
            <a:off x="838200" y="6159752"/>
            <a:ext cx="10342418" cy="646331"/>
          </a:xfrm>
          <a:prstGeom prst="rect">
            <a:avLst/>
          </a:prstGeom>
        </p:spPr>
        <p:txBody>
          <a:bodyPr wrap="square">
            <a:spAutoFit/>
          </a:bodyPr>
          <a:lstStyle/>
          <a:p>
            <a:r>
              <a:rPr lang="en-US" dirty="0">
                <a:latin typeface="+mj-lt"/>
              </a:rPr>
              <a:t>https://grants.nih.gov/grants/guide/notice-files/NOT-GM-19-017.html</a:t>
            </a:r>
          </a:p>
          <a:p>
            <a:r>
              <a:rPr lang="en-US" dirty="0">
                <a:latin typeface="+mj-lt"/>
              </a:rPr>
              <a:t>https://grants.nih.gov/grants/guide/pa-files/PAR-19-102.html</a:t>
            </a:r>
          </a:p>
        </p:txBody>
      </p:sp>
    </p:spTree>
    <p:extLst>
      <p:ext uri="{BB962C8B-B14F-4D97-AF65-F5344CB8AC3E}">
        <p14:creationId xmlns:p14="http://schemas.microsoft.com/office/powerpoint/2010/main" val="431774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B72C52A-5129-4F55-81A9-7734A419C134}" type="slidenum">
              <a:rPr lang="en-US" smtClean="0">
                <a:solidFill>
                  <a:schemeClr val="tx1"/>
                </a:solidFill>
                <a:latin typeface="+mj-lt"/>
              </a:rPr>
              <a:t>187</a:t>
            </a:fld>
            <a:endParaRPr lang="en-US" dirty="0">
              <a:solidFill>
                <a:schemeClr val="tx1"/>
              </a:solidFill>
              <a:latin typeface="+mj-lt"/>
            </a:endParaRPr>
          </a:p>
        </p:txBody>
      </p:sp>
      <p:sp>
        <p:nvSpPr>
          <p:cNvPr id="6" name="Content Placeholder 5"/>
          <p:cNvSpPr>
            <a:spLocks noGrp="1"/>
          </p:cNvSpPr>
          <p:nvPr>
            <p:ph idx="1"/>
          </p:nvPr>
        </p:nvSpPr>
        <p:spPr>
          <a:xfrm>
            <a:off x="838200" y="1962295"/>
            <a:ext cx="10515600" cy="2933411"/>
          </a:xfrm>
        </p:spPr>
        <p:txBody>
          <a:bodyPr>
            <a:normAutofit/>
          </a:bodyPr>
          <a:lstStyle/>
          <a:p>
            <a:pPr marL="0" indent="0" algn="ctr">
              <a:buNone/>
            </a:pPr>
            <a:r>
              <a:rPr lang="en-US" sz="9600" dirty="0" smtClean="0">
                <a:solidFill>
                  <a:schemeClr val="tx1"/>
                </a:solidFill>
                <a:latin typeface="+mj-lt"/>
              </a:rPr>
              <a:t>KR Demo </a:t>
            </a:r>
            <a:br>
              <a:rPr lang="en-US" sz="9600" dirty="0" smtClean="0">
                <a:solidFill>
                  <a:schemeClr val="tx1"/>
                </a:solidFill>
                <a:latin typeface="+mj-lt"/>
              </a:rPr>
            </a:br>
            <a:r>
              <a:rPr lang="en-US" sz="9600" dirty="0" smtClean="0">
                <a:solidFill>
                  <a:schemeClr val="tx1"/>
                </a:solidFill>
                <a:latin typeface="+mj-lt"/>
              </a:rPr>
              <a:t>Day 2</a:t>
            </a:r>
            <a:endParaRPr lang="en-US" sz="9600" dirty="0">
              <a:solidFill>
                <a:schemeClr val="tx1"/>
              </a:solidFill>
              <a:latin typeface="+mj-lt"/>
            </a:endParaRPr>
          </a:p>
        </p:txBody>
      </p:sp>
    </p:spTree>
    <p:extLst>
      <p:ext uri="{BB962C8B-B14F-4D97-AF65-F5344CB8AC3E}">
        <p14:creationId xmlns:p14="http://schemas.microsoft.com/office/powerpoint/2010/main" val="976677095"/>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46C2E80F-49A6-4372-B103-219D417A5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2" name="Title 1"/>
          <p:cNvSpPr>
            <a:spLocks noGrp="1"/>
          </p:cNvSpPr>
          <p:nvPr>
            <p:ph type="title"/>
          </p:nvPr>
        </p:nvSpPr>
        <p:spPr>
          <a:xfrm>
            <a:off x="863029" y="1012004"/>
            <a:ext cx="3416158" cy="4795408"/>
          </a:xfrm>
        </p:spPr>
        <p:txBody>
          <a:bodyPr>
            <a:normAutofit/>
          </a:bodyPr>
          <a:lstStyle/>
          <a:p>
            <a:r>
              <a:rPr lang="en-US" dirty="0">
                <a:solidFill>
                  <a:srgbClr val="FFFFFF"/>
                </a:solidFill>
                <a:latin typeface="+mj-lt"/>
              </a:rPr>
              <a:t>Website Demo</a:t>
            </a:r>
          </a:p>
        </p:txBody>
      </p:sp>
      <p:sp>
        <p:nvSpPr>
          <p:cNvPr id="4" name="Slide Number Placeholder 3"/>
          <p:cNvSpPr>
            <a:spLocks noGrp="1"/>
          </p:cNvSpPr>
          <p:nvPr>
            <p:ph type="sldNum" sz="quarter" idx="12"/>
          </p:nvPr>
        </p:nvSpPr>
        <p:spPr>
          <a:xfrm>
            <a:off x="10726220" y="6356350"/>
            <a:ext cx="627580" cy="365125"/>
          </a:xfrm>
        </p:spPr>
        <p:txBody>
          <a:bodyPr>
            <a:normAutofit/>
          </a:bodyPr>
          <a:lstStyle/>
          <a:p>
            <a:pPr>
              <a:spcAft>
                <a:spcPts val="600"/>
              </a:spcAft>
            </a:pPr>
            <a:fld id="{4B72C52A-5129-4F55-81A9-7734A419C134}" type="slidenum">
              <a:rPr lang="en-US">
                <a:solidFill>
                  <a:prstClr val="black">
                    <a:tint val="75000"/>
                  </a:prstClr>
                </a:solidFill>
                <a:latin typeface="+mj-lt"/>
              </a:rPr>
              <a:pPr>
                <a:spcAft>
                  <a:spcPts val="600"/>
                </a:spcAft>
              </a:pPr>
              <a:t>188</a:t>
            </a:fld>
            <a:endParaRPr lang="en-US">
              <a:solidFill>
                <a:prstClr val="black">
                  <a:tint val="75000"/>
                </a:prstClr>
              </a:solidFill>
              <a:latin typeface="+mj-lt"/>
            </a:endParaRPr>
          </a:p>
        </p:txBody>
      </p:sp>
      <p:graphicFrame>
        <p:nvGraphicFramePr>
          <p:cNvPr id="6" name="Content Placeholder 2">
            <a:extLst>
              <a:ext uri="{FF2B5EF4-FFF2-40B4-BE49-F238E27FC236}">
                <a16:creationId xmlns:a16="http://schemas.microsoft.com/office/drawing/2014/main" id="{5E5B15E3-1DEB-493C-A050-A68013BF8918}"/>
              </a:ext>
            </a:extLst>
          </p:cNvPr>
          <p:cNvGraphicFramePr>
            <a:graphicFrameLocks noGrp="1"/>
          </p:cNvGraphicFramePr>
          <p:nvPr>
            <p:ph idx="1"/>
            <p:extLst>
              <p:ext uri="{D42A27DB-BD31-4B8C-83A1-F6EECF244321}">
                <p14:modId xmlns:p14="http://schemas.microsoft.com/office/powerpoint/2010/main" val="1039559297"/>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6912756" y="6109855"/>
            <a:ext cx="3813464" cy="400110"/>
          </a:xfrm>
          <a:prstGeom prst="rect">
            <a:avLst/>
          </a:prstGeom>
          <a:noFill/>
        </p:spPr>
        <p:txBody>
          <a:bodyPr wrap="square" rtlCol="0">
            <a:spAutoFit/>
          </a:bodyPr>
          <a:lstStyle/>
          <a:p>
            <a:r>
              <a:rPr lang="en-US" sz="2000" dirty="0">
                <a:latin typeface="+mj-lt"/>
              </a:rPr>
              <a:t>pulse.ucsd.edu/traininggrants</a:t>
            </a:r>
            <a:endParaRPr lang="en-US" dirty="0">
              <a:latin typeface="+mj-lt"/>
            </a:endParaRPr>
          </a:p>
        </p:txBody>
      </p:sp>
    </p:spTree>
    <p:extLst>
      <p:ext uri="{BB962C8B-B14F-4D97-AF65-F5344CB8AC3E}">
        <p14:creationId xmlns:p14="http://schemas.microsoft.com/office/powerpoint/2010/main" val="2249921694"/>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26775" y="1243567"/>
            <a:ext cx="10258037" cy="4591967"/>
          </a:xfrm>
          <a:prstGeom prst="rect">
            <a:avLst/>
          </a:prstGeom>
        </p:spPr>
      </p:pic>
      <p:sp>
        <p:nvSpPr>
          <p:cNvPr id="6" name="Title 1"/>
          <p:cNvSpPr>
            <a:spLocks noGrp="1"/>
          </p:cNvSpPr>
          <p:nvPr>
            <p:ph type="title"/>
          </p:nvPr>
        </p:nvSpPr>
        <p:spPr>
          <a:xfrm rot="16200000">
            <a:off x="-2701308" y="2901454"/>
            <a:ext cx="6862537" cy="1059629"/>
          </a:xfrm>
        </p:spPr>
        <p:txBody>
          <a:bodyPr vert="horz">
            <a:normAutofit/>
          </a:bodyPr>
          <a:lstStyle/>
          <a:p>
            <a:pPr algn="ctr"/>
            <a:r>
              <a:rPr lang="en-US" sz="2800" u="sng" dirty="0">
                <a:solidFill>
                  <a:schemeClr val="tx1"/>
                </a:solidFill>
                <a:latin typeface="+mj-lt"/>
              </a:rPr>
              <a:t>https://pulse.ucsd.edu/traininggrants</a:t>
            </a:r>
          </a:p>
        </p:txBody>
      </p:sp>
      <p:cxnSp>
        <p:nvCxnSpPr>
          <p:cNvPr id="9" name="Straight Arrow Connector 8"/>
          <p:cNvCxnSpPr/>
          <p:nvPr/>
        </p:nvCxnSpPr>
        <p:spPr>
          <a:xfrm flipH="1">
            <a:off x="8529813" y="4538749"/>
            <a:ext cx="415000" cy="336869"/>
          </a:xfrm>
          <a:prstGeom prst="straightConnector1">
            <a:avLst/>
          </a:prstGeom>
          <a:ln w="1905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92819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l="-2000" r="-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5000" y="29845"/>
            <a:ext cx="10515600" cy="1325563"/>
          </a:xfrm>
        </p:spPr>
        <p:txBody>
          <a:bodyPr>
            <a:normAutofit/>
          </a:bodyPr>
          <a:lstStyle/>
          <a:p>
            <a:r>
              <a:rPr lang="en-US" sz="4000" dirty="0">
                <a:latin typeface="+mj-lt"/>
              </a:rPr>
              <a:t>Preceptors/Mentors/Trainer/Participating Faculty</a:t>
            </a:r>
          </a:p>
        </p:txBody>
      </p:sp>
      <p:sp>
        <p:nvSpPr>
          <p:cNvPr id="3" name="Content Placeholder 2"/>
          <p:cNvSpPr>
            <a:spLocks noGrp="1"/>
          </p:cNvSpPr>
          <p:nvPr>
            <p:ph idx="1"/>
          </p:nvPr>
        </p:nvSpPr>
        <p:spPr>
          <a:xfrm>
            <a:off x="635000" y="1512793"/>
            <a:ext cx="11149458" cy="5380672"/>
          </a:xfrm>
        </p:spPr>
        <p:txBody>
          <a:bodyPr>
            <a:noAutofit/>
          </a:bodyPr>
          <a:lstStyle/>
          <a:p>
            <a:pPr marL="0" indent="0">
              <a:lnSpc>
                <a:spcPct val="120000"/>
              </a:lnSpc>
              <a:buNone/>
            </a:pPr>
            <a:r>
              <a:rPr lang="en-US" sz="3200" dirty="0">
                <a:latin typeface="+mj-lt"/>
              </a:rPr>
              <a:t>Individuals who contribute to the training program and are involved in the research area that is the focus of the training grant</a:t>
            </a:r>
          </a:p>
          <a:p>
            <a:pPr marL="0" indent="0">
              <a:lnSpc>
                <a:spcPct val="120000"/>
              </a:lnSpc>
              <a:buNone/>
            </a:pPr>
            <a:endParaRPr lang="en-US" sz="3200" dirty="0">
              <a:latin typeface="+mj-lt"/>
            </a:endParaRPr>
          </a:p>
          <a:p>
            <a:pPr marL="0" indent="0">
              <a:lnSpc>
                <a:spcPct val="120000"/>
              </a:lnSpc>
              <a:buNone/>
            </a:pPr>
            <a:r>
              <a:rPr lang="en-US" sz="3200" dirty="0">
                <a:latin typeface="+mj-lt"/>
              </a:rPr>
              <a:t>Over 1000 Faculty Members @ UCSD serve as participating faculty, many on multiple training grants</a:t>
            </a:r>
          </a:p>
        </p:txBody>
      </p:sp>
    </p:spTree>
    <p:extLst>
      <p:ext uri="{BB962C8B-B14F-4D97-AF65-F5344CB8AC3E}">
        <p14:creationId xmlns:p14="http://schemas.microsoft.com/office/powerpoint/2010/main" val="2626398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46C2E80F-49A6-4372-B103-219D417A5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 name="TextBox 4"/>
          <p:cNvSpPr txBox="1"/>
          <p:nvPr/>
        </p:nvSpPr>
        <p:spPr>
          <a:xfrm>
            <a:off x="863029" y="1012004"/>
            <a:ext cx="3416158" cy="4795408"/>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400" dirty="0">
                <a:solidFill>
                  <a:srgbClr val="FFFFFF"/>
                </a:solidFill>
                <a:latin typeface="+mj-lt"/>
                <a:ea typeface="+mj-ea"/>
                <a:cs typeface="+mj-cs"/>
              </a:rPr>
              <a:t>Questions?</a:t>
            </a:r>
          </a:p>
        </p:txBody>
      </p:sp>
      <p:graphicFrame>
        <p:nvGraphicFramePr>
          <p:cNvPr id="11" name="Subtitle 4">
            <a:extLst>
              <a:ext uri="{FF2B5EF4-FFF2-40B4-BE49-F238E27FC236}">
                <a16:creationId xmlns:a16="http://schemas.microsoft.com/office/drawing/2014/main" id="{E8F14BE9-213D-4870-8A9D-0BAD39BDA246}"/>
              </a:ext>
            </a:extLst>
          </p:cNvPr>
          <p:cNvGraphicFramePr/>
          <p:nvPr>
            <p:extLst>
              <p:ext uri="{D42A27DB-BD31-4B8C-83A1-F6EECF244321}">
                <p14:modId xmlns:p14="http://schemas.microsoft.com/office/powerpoint/2010/main" val="2596448399"/>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584062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4840" y="273685"/>
            <a:ext cx="10947400" cy="1325563"/>
          </a:xfrm>
        </p:spPr>
        <p:txBody>
          <a:bodyPr>
            <a:normAutofit/>
          </a:bodyPr>
          <a:lstStyle/>
          <a:p>
            <a:r>
              <a:rPr lang="en-US" sz="4400" dirty="0">
                <a:solidFill>
                  <a:schemeClr val="tx1"/>
                </a:solidFill>
                <a:latin typeface="+mj-lt"/>
              </a:rPr>
              <a:t>Purpose of today’s presentation</a:t>
            </a:r>
          </a:p>
        </p:txBody>
      </p:sp>
      <p:sp>
        <p:nvSpPr>
          <p:cNvPr id="7" name="Rounded Rectangle 6"/>
          <p:cNvSpPr/>
          <p:nvPr/>
        </p:nvSpPr>
        <p:spPr>
          <a:xfrm>
            <a:off x="1238409" y="2755151"/>
            <a:ext cx="2733823" cy="1735978"/>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Freeform 7"/>
          <p:cNvSpPr/>
          <p:nvPr/>
        </p:nvSpPr>
        <p:spPr>
          <a:xfrm>
            <a:off x="1542167" y="3043721"/>
            <a:ext cx="2733823" cy="1735978"/>
          </a:xfrm>
          <a:custGeom>
            <a:avLst/>
            <a:gdLst>
              <a:gd name="connsiteX0" fmla="*/ 0 w 2733823"/>
              <a:gd name="connsiteY0" fmla="*/ 173598 h 1735978"/>
              <a:gd name="connsiteX1" fmla="*/ 173598 w 2733823"/>
              <a:gd name="connsiteY1" fmla="*/ 0 h 1735978"/>
              <a:gd name="connsiteX2" fmla="*/ 2560225 w 2733823"/>
              <a:gd name="connsiteY2" fmla="*/ 0 h 1735978"/>
              <a:gd name="connsiteX3" fmla="*/ 2733823 w 2733823"/>
              <a:gd name="connsiteY3" fmla="*/ 173598 h 1735978"/>
              <a:gd name="connsiteX4" fmla="*/ 2733823 w 2733823"/>
              <a:gd name="connsiteY4" fmla="*/ 1562380 h 1735978"/>
              <a:gd name="connsiteX5" fmla="*/ 2560225 w 2733823"/>
              <a:gd name="connsiteY5" fmla="*/ 1735978 h 1735978"/>
              <a:gd name="connsiteX6" fmla="*/ 173598 w 2733823"/>
              <a:gd name="connsiteY6" fmla="*/ 1735978 h 1735978"/>
              <a:gd name="connsiteX7" fmla="*/ 0 w 2733823"/>
              <a:gd name="connsiteY7" fmla="*/ 1562380 h 1735978"/>
              <a:gd name="connsiteX8" fmla="*/ 0 w 2733823"/>
              <a:gd name="connsiteY8" fmla="*/ 173598 h 173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33823" h="1735978">
                <a:moveTo>
                  <a:pt x="0" y="173598"/>
                </a:moveTo>
                <a:cubicBezTo>
                  <a:pt x="0" y="77722"/>
                  <a:pt x="77722" y="0"/>
                  <a:pt x="173598" y="0"/>
                </a:cubicBezTo>
                <a:lnTo>
                  <a:pt x="2560225" y="0"/>
                </a:lnTo>
                <a:cubicBezTo>
                  <a:pt x="2656101" y="0"/>
                  <a:pt x="2733823" y="77722"/>
                  <a:pt x="2733823" y="173598"/>
                </a:cubicBezTo>
                <a:lnTo>
                  <a:pt x="2733823" y="1562380"/>
                </a:lnTo>
                <a:cubicBezTo>
                  <a:pt x="2733823" y="1658256"/>
                  <a:pt x="2656101" y="1735978"/>
                  <a:pt x="2560225" y="1735978"/>
                </a:cubicBezTo>
                <a:lnTo>
                  <a:pt x="173598" y="1735978"/>
                </a:lnTo>
                <a:cubicBezTo>
                  <a:pt x="77722" y="1735978"/>
                  <a:pt x="0" y="1658256"/>
                  <a:pt x="0" y="1562380"/>
                </a:cubicBezTo>
                <a:lnTo>
                  <a:pt x="0" y="173598"/>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72765" tIns="172765" rIns="172765" bIns="172765" numCol="1" spcCol="1270" anchor="ctr" anchorCtr="0">
            <a:noAutofit/>
          </a:bodyPr>
          <a:lstStyle/>
          <a:p>
            <a:pPr lvl="0" algn="ctr" defTabSz="1422400">
              <a:lnSpc>
                <a:spcPct val="90000"/>
              </a:lnSpc>
              <a:spcBef>
                <a:spcPct val="0"/>
              </a:spcBef>
              <a:spcAft>
                <a:spcPct val="35000"/>
              </a:spcAft>
            </a:pPr>
            <a:r>
              <a:rPr lang="en-US" sz="3200" kern="1200" dirty="0">
                <a:latin typeface="+mj-lt"/>
                <a:cs typeface="Calibri" panose="020F0502020204030204" pitchFamily="34" charset="0"/>
              </a:rPr>
              <a:t>Overview of Pre-Award Process</a:t>
            </a:r>
          </a:p>
        </p:txBody>
      </p:sp>
      <p:sp>
        <p:nvSpPr>
          <p:cNvPr id="9" name="Rounded Rectangle 8"/>
          <p:cNvSpPr/>
          <p:nvPr/>
        </p:nvSpPr>
        <p:spPr>
          <a:xfrm>
            <a:off x="4579749" y="2755151"/>
            <a:ext cx="2733823" cy="1735978"/>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Freeform 9"/>
          <p:cNvSpPr/>
          <p:nvPr/>
        </p:nvSpPr>
        <p:spPr>
          <a:xfrm>
            <a:off x="4883507" y="3043721"/>
            <a:ext cx="2733823" cy="1735978"/>
          </a:xfrm>
          <a:custGeom>
            <a:avLst/>
            <a:gdLst>
              <a:gd name="connsiteX0" fmla="*/ 0 w 2733823"/>
              <a:gd name="connsiteY0" fmla="*/ 173598 h 1735978"/>
              <a:gd name="connsiteX1" fmla="*/ 173598 w 2733823"/>
              <a:gd name="connsiteY1" fmla="*/ 0 h 1735978"/>
              <a:gd name="connsiteX2" fmla="*/ 2560225 w 2733823"/>
              <a:gd name="connsiteY2" fmla="*/ 0 h 1735978"/>
              <a:gd name="connsiteX3" fmla="*/ 2733823 w 2733823"/>
              <a:gd name="connsiteY3" fmla="*/ 173598 h 1735978"/>
              <a:gd name="connsiteX4" fmla="*/ 2733823 w 2733823"/>
              <a:gd name="connsiteY4" fmla="*/ 1562380 h 1735978"/>
              <a:gd name="connsiteX5" fmla="*/ 2560225 w 2733823"/>
              <a:gd name="connsiteY5" fmla="*/ 1735978 h 1735978"/>
              <a:gd name="connsiteX6" fmla="*/ 173598 w 2733823"/>
              <a:gd name="connsiteY6" fmla="*/ 1735978 h 1735978"/>
              <a:gd name="connsiteX7" fmla="*/ 0 w 2733823"/>
              <a:gd name="connsiteY7" fmla="*/ 1562380 h 1735978"/>
              <a:gd name="connsiteX8" fmla="*/ 0 w 2733823"/>
              <a:gd name="connsiteY8" fmla="*/ 173598 h 173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33823" h="1735978">
                <a:moveTo>
                  <a:pt x="0" y="173598"/>
                </a:moveTo>
                <a:cubicBezTo>
                  <a:pt x="0" y="77722"/>
                  <a:pt x="77722" y="0"/>
                  <a:pt x="173598" y="0"/>
                </a:cubicBezTo>
                <a:lnTo>
                  <a:pt x="2560225" y="0"/>
                </a:lnTo>
                <a:cubicBezTo>
                  <a:pt x="2656101" y="0"/>
                  <a:pt x="2733823" y="77722"/>
                  <a:pt x="2733823" y="173598"/>
                </a:cubicBezTo>
                <a:lnTo>
                  <a:pt x="2733823" y="1562380"/>
                </a:lnTo>
                <a:cubicBezTo>
                  <a:pt x="2733823" y="1658256"/>
                  <a:pt x="2656101" y="1735978"/>
                  <a:pt x="2560225" y="1735978"/>
                </a:cubicBezTo>
                <a:lnTo>
                  <a:pt x="173598" y="1735978"/>
                </a:lnTo>
                <a:cubicBezTo>
                  <a:pt x="77722" y="1735978"/>
                  <a:pt x="0" y="1658256"/>
                  <a:pt x="0" y="1562380"/>
                </a:cubicBezTo>
                <a:lnTo>
                  <a:pt x="0" y="173598"/>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72765" tIns="172765" rIns="172765" bIns="172765" numCol="1" spcCol="1270" anchor="ctr" anchorCtr="0">
            <a:noAutofit/>
          </a:bodyPr>
          <a:lstStyle/>
          <a:p>
            <a:pPr lvl="0" algn="ctr" defTabSz="1422400">
              <a:lnSpc>
                <a:spcPct val="90000"/>
              </a:lnSpc>
              <a:spcBef>
                <a:spcPct val="0"/>
              </a:spcBef>
              <a:spcAft>
                <a:spcPct val="35000"/>
              </a:spcAft>
            </a:pPr>
            <a:r>
              <a:rPr lang="en-US" sz="3200" kern="1200" dirty="0">
                <a:latin typeface="+mj-lt"/>
                <a:cs typeface="Calibri" panose="020F0502020204030204" pitchFamily="34" charset="0"/>
              </a:rPr>
              <a:t>Know Resources</a:t>
            </a:r>
          </a:p>
        </p:txBody>
      </p:sp>
      <p:sp>
        <p:nvSpPr>
          <p:cNvPr id="11" name="Rounded Rectangle 10"/>
          <p:cNvSpPr/>
          <p:nvPr/>
        </p:nvSpPr>
        <p:spPr>
          <a:xfrm>
            <a:off x="7921089" y="2755151"/>
            <a:ext cx="2733823" cy="1735978"/>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Freeform 11"/>
          <p:cNvSpPr/>
          <p:nvPr/>
        </p:nvSpPr>
        <p:spPr>
          <a:xfrm>
            <a:off x="8224847" y="3043721"/>
            <a:ext cx="2733823" cy="1735978"/>
          </a:xfrm>
          <a:custGeom>
            <a:avLst/>
            <a:gdLst>
              <a:gd name="connsiteX0" fmla="*/ 0 w 2733823"/>
              <a:gd name="connsiteY0" fmla="*/ 173598 h 1735978"/>
              <a:gd name="connsiteX1" fmla="*/ 173598 w 2733823"/>
              <a:gd name="connsiteY1" fmla="*/ 0 h 1735978"/>
              <a:gd name="connsiteX2" fmla="*/ 2560225 w 2733823"/>
              <a:gd name="connsiteY2" fmla="*/ 0 h 1735978"/>
              <a:gd name="connsiteX3" fmla="*/ 2733823 w 2733823"/>
              <a:gd name="connsiteY3" fmla="*/ 173598 h 1735978"/>
              <a:gd name="connsiteX4" fmla="*/ 2733823 w 2733823"/>
              <a:gd name="connsiteY4" fmla="*/ 1562380 h 1735978"/>
              <a:gd name="connsiteX5" fmla="*/ 2560225 w 2733823"/>
              <a:gd name="connsiteY5" fmla="*/ 1735978 h 1735978"/>
              <a:gd name="connsiteX6" fmla="*/ 173598 w 2733823"/>
              <a:gd name="connsiteY6" fmla="*/ 1735978 h 1735978"/>
              <a:gd name="connsiteX7" fmla="*/ 0 w 2733823"/>
              <a:gd name="connsiteY7" fmla="*/ 1562380 h 1735978"/>
              <a:gd name="connsiteX8" fmla="*/ 0 w 2733823"/>
              <a:gd name="connsiteY8" fmla="*/ 173598 h 173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33823" h="1735978">
                <a:moveTo>
                  <a:pt x="0" y="173598"/>
                </a:moveTo>
                <a:cubicBezTo>
                  <a:pt x="0" y="77722"/>
                  <a:pt x="77722" y="0"/>
                  <a:pt x="173598" y="0"/>
                </a:cubicBezTo>
                <a:lnTo>
                  <a:pt x="2560225" y="0"/>
                </a:lnTo>
                <a:cubicBezTo>
                  <a:pt x="2656101" y="0"/>
                  <a:pt x="2733823" y="77722"/>
                  <a:pt x="2733823" y="173598"/>
                </a:cubicBezTo>
                <a:lnTo>
                  <a:pt x="2733823" y="1562380"/>
                </a:lnTo>
                <a:cubicBezTo>
                  <a:pt x="2733823" y="1658256"/>
                  <a:pt x="2656101" y="1735978"/>
                  <a:pt x="2560225" y="1735978"/>
                </a:cubicBezTo>
                <a:lnTo>
                  <a:pt x="173598" y="1735978"/>
                </a:lnTo>
                <a:cubicBezTo>
                  <a:pt x="77722" y="1735978"/>
                  <a:pt x="0" y="1658256"/>
                  <a:pt x="0" y="1562380"/>
                </a:cubicBezTo>
                <a:lnTo>
                  <a:pt x="0" y="173598"/>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72765" tIns="172765" rIns="172765" bIns="172765" numCol="1" spcCol="1270" anchor="ctr" anchorCtr="0">
            <a:noAutofit/>
          </a:bodyPr>
          <a:lstStyle/>
          <a:p>
            <a:pPr lvl="0" algn="ctr" defTabSz="1422400">
              <a:lnSpc>
                <a:spcPct val="90000"/>
              </a:lnSpc>
              <a:spcBef>
                <a:spcPct val="0"/>
              </a:spcBef>
              <a:spcAft>
                <a:spcPct val="35000"/>
              </a:spcAft>
            </a:pPr>
            <a:r>
              <a:rPr lang="en-US" sz="3200" kern="1200" dirty="0">
                <a:latin typeface="+mj-lt"/>
                <a:cs typeface="Calibri" panose="020F0502020204030204" pitchFamily="34" charset="0"/>
              </a:rPr>
              <a:t>Get Connected</a:t>
            </a:r>
          </a:p>
        </p:txBody>
      </p:sp>
    </p:spTree>
    <p:extLst>
      <p:ext uri="{BB962C8B-B14F-4D97-AF65-F5344CB8AC3E}">
        <p14:creationId xmlns:p14="http://schemas.microsoft.com/office/powerpoint/2010/main" val="2292337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l="-2000" r="-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5000" y="247129"/>
            <a:ext cx="10515600" cy="1325563"/>
          </a:xfrm>
        </p:spPr>
        <p:txBody>
          <a:bodyPr>
            <a:normAutofit/>
          </a:bodyPr>
          <a:lstStyle/>
          <a:p>
            <a:r>
              <a:rPr lang="en-US" sz="4000" dirty="0">
                <a:latin typeface="+mj-lt"/>
              </a:rPr>
              <a:t>Preceptors/Mentors/Trainer/Participating Faculty</a:t>
            </a:r>
          </a:p>
        </p:txBody>
      </p:sp>
      <p:sp>
        <p:nvSpPr>
          <p:cNvPr id="3" name="Content Placeholder 2"/>
          <p:cNvSpPr>
            <a:spLocks noGrp="1"/>
          </p:cNvSpPr>
          <p:nvPr>
            <p:ph idx="1"/>
          </p:nvPr>
        </p:nvSpPr>
        <p:spPr>
          <a:xfrm>
            <a:off x="635000" y="1978835"/>
            <a:ext cx="11149458" cy="4159414"/>
          </a:xfrm>
        </p:spPr>
        <p:txBody>
          <a:bodyPr>
            <a:noAutofit/>
          </a:bodyPr>
          <a:lstStyle/>
          <a:p>
            <a:pPr marL="0" indent="0">
              <a:lnSpc>
                <a:spcPct val="120000"/>
              </a:lnSpc>
              <a:buNone/>
            </a:pPr>
            <a:r>
              <a:rPr lang="en-US" sz="3200" dirty="0">
                <a:latin typeface="+mj-lt"/>
              </a:rPr>
              <a:t>Faculty Members must have </a:t>
            </a:r>
            <a:r>
              <a:rPr lang="en-US" sz="3200" b="1" dirty="0">
                <a:latin typeface="+mj-lt"/>
              </a:rPr>
              <a:t>strong </a:t>
            </a:r>
            <a:r>
              <a:rPr lang="en-US" sz="3200" dirty="0">
                <a:latin typeface="+mj-lt"/>
              </a:rPr>
              <a:t>record as </a:t>
            </a:r>
            <a:r>
              <a:rPr lang="en-US" sz="3200" b="1" dirty="0">
                <a:latin typeface="+mj-lt"/>
              </a:rPr>
              <a:t>researchers</a:t>
            </a:r>
          </a:p>
          <a:p>
            <a:pPr marL="0" indent="0">
              <a:lnSpc>
                <a:spcPct val="120000"/>
              </a:lnSpc>
              <a:buNone/>
            </a:pPr>
            <a:endParaRPr lang="en-US" sz="3200" dirty="0">
              <a:latin typeface="+mj-lt"/>
            </a:endParaRPr>
          </a:p>
          <a:p>
            <a:pPr marL="0" indent="0">
              <a:lnSpc>
                <a:spcPct val="120000"/>
              </a:lnSpc>
              <a:buNone/>
            </a:pPr>
            <a:r>
              <a:rPr lang="en-US" sz="3200" dirty="0">
                <a:latin typeface="+mj-lt"/>
              </a:rPr>
              <a:t>They mentor the </a:t>
            </a:r>
            <a:r>
              <a:rPr lang="en-US" sz="3200" b="1" dirty="0">
                <a:latin typeface="+mj-lt"/>
              </a:rPr>
              <a:t>trainees</a:t>
            </a:r>
            <a:r>
              <a:rPr lang="en-US" sz="3200" dirty="0">
                <a:latin typeface="+mj-lt"/>
              </a:rPr>
              <a:t> appointed to the training grant</a:t>
            </a:r>
          </a:p>
          <a:p>
            <a:pPr marL="0" indent="0">
              <a:lnSpc>
                <a:spcPct val="120000"/>
              </a:lnSpc>
              <a:buNone/>
            </a:pPr>
            <a:endParaRPr lang="en-US" sz="3200" dirty="0">
              <a:latin typeface="+mj-lt"/>
            </a:endParaRPr>
          </a:p>
          <a:p>
            <a:pPr marL="0" indent="0">
              <a:lnSpc>
                <a:spcPct val="120000"/>
              </a:lnSpc>
              <a:buNone/>
            </a:pPr>
            <a:r>
              <a:rPr lang="en-US" sz="3200" dirty="0">
                <a:latin typeface="+mj-lt"/>
              </a:rPr>
              <a:t>Provide Individual Development Plan (IDP) for trainees</a:t>
            </a:r>
          </a:p>
        </p:txBody>
      </p:sp>
    </p:spTree>
    <p:extLst>
      <p:ext uri="{BB962C8B-B14F-4D97-AF65-F5344CB8AC3E}">
        <p14:creationId xmlns:p14="http://schemas.microsoft.com/office/powerpoint/2010/main" val="1298949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5000" y="109144"/>
            <a:ext cx="10515600" cy="1021014"/>
          </a:xfrm>
        </p:spPr>
        <p:txBody>
          <a:bodyPr>
            <a:normAutofit/>
          </a:bodyPr>
          <a:lstStyle/>
          <a:p>
            <a:r>
              <a:rPr lang="en-US" sz="4400" dirty="0">
                <a:solidFill>
                  <a:schemeClr val="tx1"/>
                </a:solidFill>
                <a:latin typeface="+mj-lt"/>
              </a:rPr>
              <a:t>Trainees</a:t>
            </a:r>
          </a:p>
        </p:txBody>
      </p:sp>
      <p:sp>
        <p:nvSpPr>
          <p:cNvPr id="3" name="Content Placeholder 2"/>
          <p:cNvSpPr>
            <a:spLocks noGrp="1"/>
          </p:cNvSpPr>
          <p:nvPr>
            <p:ph idx="1"/>
          </p:nvPr>
        </p:nvSpPr>
        <p:spPr>
          <a:xfrm>
            <a:off x="635000" y="1165155"/>
            <a:ext cx="10236200" cy="5109527"/>
          </a:xfrm>
        </p:spPr>
        <p:txBody>
          <a:bodyPr>
            <a:noAutofit/>
          </a:bodyPr>
          <a:lstStyle/>
          <a:p>
            <a:pPr marL="0" indent="0">
              <a:lnSpc>
                <a:spcPct val="100000"/>
              </a:lnSpc>
              <a:buNone/>
            </a:pPr>
            <a:r>
              <a:rPr lang="en-US" sz="3200" dirty="0">
                <a:solidFill>
                  <a:srgbClr val="FFFF00"/>
                </a:solidFill>
                <a:latin typeface="+mj-lt"/>
              </a:rPr>
              <a:t>Predoc</a:t>
            </a:r>
            <a:r>
              <a:rPr lang="en-US" sz="3200" dirty="0">
                <a:solidFill>
                  <a:schemeClr val="tx1"/>
                </a:solidFill>
                <a:latin typeface="+mj-lt"/>
              </a:rPr>
              <a:t> (Ph.D. candidates) and </a:t>
            </a:r>
            <a:r>
              <a:rPr lang="en-US" sz="3200" dirty="0">
                <a:solidFill>
                  <a:srgbClr val="FFFF00"/>
                </a:solidFill>
                <a:latin typeface="+mj-lt"/>
              </a:rPr>
              <a:t>Postdoc</a:t>
            </a:r>
            <a:r>
              <a:rPr lang="en-US" sz="3200" dirty="0">
                <a:solidFill>
                  <a:schemeClr val="tx1"/>
                </a:solidFill>
                <a:latin typeface="+mj-lt"/>
              </a:rPr>
              <a:t> fellows associated with a particular training program</a:t>
            </a:r>
          </a:p>
          <a:p>
            <a:pPr marL="0" indent="0">
              <a:lnSpc>
                <a:spcPct val="100000"/>
              </a:lnSpc>
              <a:buNone/>
            </a:pPr>
            <a:endParaRPr lang="en-US" sz="3200" dirty="0">
              <a:solidFill>
                <a:schemeClr val="tx1"/>
              </a:solidFill>
              <a:latin typeface="+mj-lt"/>
            </a:endParaRPr>
          </a:p>
          <a:p>
            <a:pPr marL="0" indent="0">
              <a:lnSpc>
                <a:spcPct val="100000"/>
              </a:lnSpc>
              <a:buNone/>
            </a:pPr>
            <a:r>
              <a:rPr lang="en-US" sz="3200" dirty="0">
                <a:solidFill>
                  <a:schemeClr val="tx1"/>
                </a:solidFill>
                <a:latin typeface="+mj-lt"/>
              </a:rPr>
              <a:t>Includes all previous trainees of the participating faculty members over the previous </a:t>
            </a:r>
            <a:r>
              <a:rPr lang="en-US" sz="3200" dirty="0">
                <a:solidFill>
                  <a:srgbClr val="FFFF00"/>
                </a:solidFill>
                <a:latin typeface="+mj-lt"/>
              </a:rPr>
              <a:t>15 </a:t>
            </a:r>
            <a:r>
              <a:rPr lang="en-US" sz="3200" dirty="0">
                <a:solidFill>
                  <a:schemeClr val="tx1"/>
                </a:solidFill>
                <a:latin typeface="+mj-lt"/>
              </a:rPr>
              <a:t>years </a:t>
            </a:r>
          </a:p>
          <a:p>
            <a:pPr marL="0" indent="0">
              <a:lnSpc>
                <a:spcPct val="100000"/>
              </a:lnSpc>
              <a:buNone/>
            </a:pPr>
            <a:endParaRPr lang="en-US" sz="3200" dirty="0">
              <a:solidFill>
                <a:schemeClr val="tx1"/>
              </a:solidFill>
              <a:latin typeface="+mj-lt"/>
            </a:endParaRPr>
          </a:p>
          <a:p>
            <a:pPr marL="0" indent="0">
              <a:lnSpc>
                <a:spcPct val="100000"/>
              </a:lnSpc>
              <a:buNone/>
            </a:pPr>
            <a:r>
              <a:rPr lang="en-US" sz="3200" dirty="0">
                <a:solidFill>
                  <a:schemeClr val="tx1"/>
                </a:solidFill>
                <a:latin typeface="+mj-lt"/>
              </a:rPr>
              <a:t>Must be a </a:t>
            </a:r>
            <a:r>
              <a:rPr lang="en-US" sz="3200" dirty="0">
                <a:solidFill>
                  <a:srgbClr val="FFFF00"/>
                </a:solidFill>
                <a:latin typeface="+mj-lt"/>
              </a:rPr>
              <a:t>citizen</a:t>
            </a:r>
            <a:r>
              <a:rPr lang="en-US" sz="3200" dirty="0">
                <a:solidFill>
                  <a:schemeClr val="tx1"/>
                </a:solidFill>
                <a:latin typeface="+mj-lt"/>
              </a:rPr>
              <a:t> or </a:t>
            </a:r>
            <a:r>
              <a:rPr lang="en-US" sz="3200" dirty="0">
                <a:solidFill>
                  <a:srgbClr val="FFFF00"/>
                </a:solidFill>
                <a:latin typeface="+mj-lt"/>
              </a:rPr>
              <a:t>permanent resident </a:t>
            </a:r>
            <a:r>
              <a:rPr lang="en-US" sz="3200" dirty="0">
                <a:solidFill>
                  <a:schemeClr val="tx1"/>
                </a:solidFill>
                <a:latin typeface="+mj-lt"/>
              </a:rPr>
              <a:t>to be eligible</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99193" y="619651"/>
            <a:ext cx="1952143" cy="1981200"/>
          </a:xfrm>
          <a:prstGeom prst="rect">
            <a:avLst/>
          </a:prstGeom>
        </p:spPr>
      </p:pic>
    </p:spTree>
    <p:extLst>
      <p:ext uri="{BB962C8B-B14F-4D97-AF65-F5344CB8AC3E}">
        <p14:creationId xmlns:p14="http://schemas.microsoft.com/office/powerpoint/2010/main" val="1986230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60600" y="14336"/>
            <a:ext cx="7670800" cy="1021014"/>
          </a:xfrm>
        </p:spPr>
        <p:txBody>
          <a:bodyPr>
            <a:normAutofit/>
          </a:bodyPr>
          <a:lstStyle/>
          <a:p>
            <a:pPr>
              <a:lnSpc>
                <a:spcPct val="100000"/>
              </a:lnSpc>
            </a:pPr>
            <a:r>
              <a:rPr lang="en-US" dirty="0">
                <a:solidFill>
                  <a:schemeClr val="tx1"/>
                </a:solidFill>
                <a:latin typeface="+mj-lt"/>
              </a:rPr>
              <a:t>Current Trainee Slots @ UCSD </a:t>
            </a:r>
          </a:p>
        </p:txBody>
      </p:sp>
      <p:sp>
        <p:nvSpPr>
          <p:cNvPr id="4" name="Freeform 3"/>
          <p:cNvSpPr/>
          <p:nvPr/>
        </p:nvSpPr>
        <p:spPr>
          <a:xfrm>
            <a:off x="3648211" y="1080584"/>
            <a:ext cx="5405120" cy="1106171"/>
          </a:xfrm>
          <a:custGeom>
            <a:avLst/>
            <a:gdLst>
              <a:gd name="connsiteX0" fmla="*/ 0 w 5405120"/>
              <a:gd name="connsiteY0" fmla="*/ 0 h 1106169"/>
              <a:gd name="connsiteX1" fmla="*/ 4852036 w 5405120"/>
              <a:gd name="connsiteY1" fmla="*/ 0 h 1106169"/>
              <a:gd name="connsiteX2" fmla="*/ 5405120 w 5405120"/>
              <a:gd name="connsiteY2" fmla="*/ 553085 h 1106169"/>
              <a:gd name="connsiteX3" fmla="*/ 4852036 w 5405120"/>
              <a:gd name="connsiteY3" fmla="*/ 1106169 h 1106169"/>
              <a:gd name="connsiteX4" fmla="*/ 0 w 5405120"/>
              <a:gd name="connsiteY4" fmla="*/ 1106169 h 1106169"/>
              <a:gd name="connsiteX5" fmla="*/ 0 w 5405120"/>
              <a:gd name="connsiteY5" fmla="*/ 0 h 1106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5120" h="1106169">
                <a:moveTo>
                  <a:pt x="5405120" y="1106168"/>
                </a:moveTo>
                <a:lnTo>
                  <a:pt x="553084" y="1106168"/>
                </a:lnTo>
                <a:lnTo>
                  <a:pt x="0" y="553084"/>
                </a:lnTo>
                <a:lnTo>
                  <a:pt x="553084" y="1"/>
                </a:lnTo>
                <a:lnTo>
                  <a:pt x="5405120" y="1"/>
                </a:lnTo>
                <a:lnTo>
                  <a:pt x="5405120" y="1106168"/>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764332" tIns="106681" rIns="199136" bIns="106681" numCol="1" spcCol="1270" anchor="ctr" anchorCtr="0">
            <a:noAutofit/>
          </a:bodyPr>
          <a:lstStyle/>
          <a:p>
            <a:pPr lvl="0" algn="ctr" defTabSz="1244600">
              <a:lnSpc>
                <a:spcPct val="90000"/>
              </a:lnSpc>
              <a:spcBef>
                <a:spcPct val="0"/>
              </a:spcBef>
              <a:spcAft>
                <a:spcPct val="35000"/>
              </a:spcAft>
            </a:pPr>
            <a:r>
              <a:rPr lang="en-US" sz="2800" kern="1200" dirty="0">
                <a:solidFill>
                  <a:schemeClr val="bg1"/>
                </a:solidFill>
                <a:latin typeface="+mj-lt"/>
              </a:rPr>
              <a:t>Undergraduates</a:t>
            </a:r>
          </a:p>
        </p:txBody>
      </p:sp>
      <p:sp>
        <p:nvSpPr>
          <p:cNvPr id="6" name="Oval 5"/>
          <p:cNvSpPr/>
          <p:nvPr/>
        </p:nvSpPr>
        <p:spPr>
          <a:xfrm>
            <a:off x="3095126" y="1080585"/>
            <a:ext cx="1106169" cy="1106169"/>
          </a:xfrm>
          <a:prstGeom prst="ellipse">
            <a:avLst/>
          </a:prstGeom>
          <a:solidFill>
            <a:schemeClr val="bg1"/>
          </a:solidFill>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sp>
      <p:sp>
        <p:nvSpPr>
          <p:cNvPr id="7" name="Freeform 6"/>
          <p:cNvSpPr/>
          <p:nvPr/>
        </p:nvSpPr>
        <p:spPr>
          <a:xfrm>
            <a:off x="3648211" y="2516954"/>
            <a:ext cx="5405120" cy="1106170"/>
          </a:xfrm>
          <a:custGeom>
            <a:avLst/>
            <a:gdLst>
              <a:gd name="connsiteX0" fmla="*/ 0 w 5405120"/>
              <a:gd name="connsiteY0" fmla="*/ 0 h 1106169"/>
              <a:gd name="connsiteX1" fmla="*/ 4852036 w 5405120"/>
              <a:gd name="connsiteY1" fmla="*/ 0 h 1106169"/>
              <a:gd name="connsiteX2" fmla="*/ 5405120 w 5405120"/>
              <a:gd name="connsiteY2" fmla="*/ 553085 h 1106169"/>
              <a:gd name="connsiteX3" fmla="*/ 4852036 w 5405120"/>
              <a:gd name="connsiteY3" fmla="*/ 1106169 h 1106169"/>
              <a:gd name="connsiteX4" fmla="*/ 0 w 5405120"/>
              <a:gd name="connsiteY4" fmla="*/ 1106169 h 1106169"/>
              <a:gd name="connsiteX5" fmla="*/ 0 w 5405120"/>
              <a:gd name="connsiteY5" fmla="*/ 0 h 1106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5120" h="1106169">
                <a:moveTo>
                  <a:pt x="5405120" y="1106168"/>
                </a:moveTo>
                <a:lnTo>
                  <a:pt x="553084" y="1106168"/>
                </a:lnTo>
                <a:lnTo>
                  <a:pt x="0" y="553084"/>
                </a:lnTo>
                <a:lnTo>
                  <a:pt x="553084" y="1"/>
                </a:lnTo>
                <a:lnTo>
                  <a:pt x="5405120" y="1"/>
                </a:lnTo>
                <a:lnTo>
                  <a:pt x="5405120" y="1106168"/>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764332" tIns="106681" rIns="199136" bIns="106680" numCol="1" spcCol="1270" anchor="ctr" anchorCtr="0">
            <a:noAutofit/>
          </a:bodyPr>
          <a:lstStyle/>
          <a:p>
            <a:pPr lvl="0" algn="ctr" defTabSz="1244600">
              <a:lnSpc>
                <a:spcPct val="90000"/>
              </a:lnSpc>
              <a:spcBef>
                <a:spcPct val="0"/>
              </a:spcBef>
              <a:spcAft>
                <a:spcPct val="35000"/>
              </a:spcAft>
            </a:pPr>
            <a:r>
              <a:rPr lang="en-US" sz="2800" kern="1200" dirty="0">
                <a:solidFill>
                  <a:schemeClr val="bg1"/>
                </a:solidFill>
                <a:latin typeface="+mj-lt"/>
              </a:rPr>
              <a:t>Short-term </a:t>
            </a:r>
          </a:p>
        </p:txBody>
      </p:sp>
      <p:sp>
        <p:nvSpPr>
          <p:cNvPr id="13" name="Oval 12"/>
          <p:cNvSpPr/>
          <p:nvPr/>
        </p:nvSpPr>
        <p:spPr>
          <a:xfrm>
            <a:off x="3095126" y="2516955"/>
            <a:ext cx="1106169" cy="1106169"/>
          </a:xfrm>
          <a:prstGeom prst="ellipse">
            <a:avLst/>
          </a:prstGeom>
          <a:solidFill>
            <a:schemeClr val="bg1"/>
          </a:solidFill>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sp>
      <p:sp>
        <p:nvSpPr>
          <p:cNvPr id="14" name="Freeform 13"/>
          <p:cNvSpPr/>
          <p:nvPr/>
        </p:nvSpPr>
        <p:spPr>
          <a:xfrm>
            <a:off x="3648211" y="3953324"/>
            <a:ext cx="5405120" cy="1106170"/>
          </a:xfrm>
          <a:custGeom>
            <a:avLst/>
            <a:gdLst>
              <a:gd name="connsiteX0" fmla="*/ 0 w 5405120"/>
              <a:gd name="connsiteY0" fmla="*/ 0 h 1106169"/>
              <a:gd name="connsiteX1" fmla="*/ 4852036 w 5405120"/>
              <a:gd name="connsiteY1" fmla="*/ 0 h 1106169"/>
              <a:gd name="connsiteX2" fmla="*/ 5405120 w 5405120"/>
              <a:gd name="connsiteY2" fmla="*/ 553085 h 1106169"/>
              <a:gd name="connsiteX3" fmla="*/ 4852036 w 5405120"/>
              <a:gd name="connsiteY3" fmla="*/ 1106169 h 1106169"/>
              <a:gd name="connsiteX4" fmla="*/ 0 w 5405120"/>
              <a:gd name="connsiteY4" fmla="*/ 1106169 h 1106169"/>
              <a:gd name="connsiteX5" fmla="*/ 0 w 5405120"/>
              <a:gd name="connsiteY5" fmla="*/ 0 h 1106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5120" h="1106169">
                <a:moveTo>
                  <a:pt x="5405120" y="1106168"/>
                </a:moveTo>
                <a:lnTo>
                  <a:pt x="553084" y="1106168"/>
                </a:lnTo>
                <a:lnTo>
                  <a:pt x="0" y="553084"/>
                </a:lnTo>
                <a:lnTo>
                  <a:pt x="553084" y="1"/>
                </a:lnTo>
                <a:lnTo>
                  <a:pt x="5405120" y="1"/>
                </a:lnTo>
                <a:lnTo>
                  <a:pt x="5405120" y="1106168"/>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764332" tIns="106681" rIns="199136" bIns="106680" numCol="1" spcCol="1270" anchor="ctr" anchorCtr="0">
            <a:noAutofit/>
          </a:bodyPr>
          <a:lstStyle/>
          <a:p>
            <a:pPr lvl="0" algn="ctr" defTabSz="1244600">
              <a:lnSpc>
                <a:spcPct val="90000"/>
              </a:lnSpc>
              <a:spcBef>
                <a:spcPct val="0"/>
              </a:spcBef>
              <a:spcAft>
                <a:spcPct val="35000"/>
              </a:spcAft>
            </a:pPr>
            <a:r>
              <a:rPr lang="en-US" sz="2800" kern="1200" dirty="0">
                <a:solidFill>
                  <a:schemeClr val="bg1"/>
                </a:solidFill>
                <a:latin typeface="+mj-lt"/>
              </a:rPr>
              <a:t>Predocs</a:t>
            </a:r>
          </a:p>
        </p:txBody>
      </p:sp>
      <p:sp>
        <p:nvSpPr>
          <p:cNvPr id="15" name="Oval 14"/>
          <p:cNvSpPr/>
          <p:nvPr/>
        </p:nvSpPr>
        <p:spPr>
          <a:xfrm>
            <a:off x="3095126" y="3953325"/>
            <a:ext cx="1106169" cy="1106169"/>
          </a:xfrm>
          <a:prstGeom prst="ellipse">
            <a:avLst/>
          </a:prstGeom>
          <a:solidFill>
            <a:schemeClr val="bg1"/>
          </a:solidFill>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sp>
      <p:sp>
        <p:nvSpPr>
          <p:cNvPr id="16" name="Freeform 15"/>
          <p:cNvSpPr/>
          <p:nvPr/>
        </p:nvSpPr>
        <p:spPr>
          <a:xfrm>
            <a:off x="3648211" y="5389694"/>
            <a:ext cx="5405121" cy="1106170"/>
          </a:xfrm>
          <a:custGeom>
            <a:avLst/>
            <a:gdLst>
              <a:gd name="connsiteX0" fmla="*/ 0 w 5405120"/>
              <a:gd name="connsiteY0" fmla="*/ 0 h 1106169"/>
              <a:gd name="connsiteX1" fmla="*/ 4852036 w 5405120"/>
              <a:gd name="connsiteY1" fmla="*/ 0 h 1106169"/>
              <a:gd name="connsiteX2" fmla="*/ 5405120 w 5405120"/>
              <a:gd name="connsiteY2" fmla="*/ 553085 h 1106169"/>
              <a:gd name="connsiteX3" fmla="*/ 4852036 w 5405120"/>
              <a:gd name="connsiteY3" fmla="*/ 1106169 h 1106169"/>
              <a:gd name="connsiteX4" fmla="*/ 0 w 5405120"/>
              <a:gd name="connsiteY4" fmla="*/ 1106169 h 1106169"/>
              <a:gd name="connsiteX5" fmla="*/ 0 w 5405120"/>
              <a:gd name="connsiteY5" fmla="*/ 0 h 1106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5120" h="1106169">
                <a:moveTo>
                  <a:pt x="5405120" y="1106168"/>
                </a:moveTo>
                <a:lnTo>
                  <a:pt x="553084" y="1106168"/>
                </a:lnTo>
                <a:lnTo>
                  <a:pt x="0" y="553084"/>
                </a:lnTo>
                <a:lnTo>
                  <a:pt x="553084" y="1"/>
                </a:lnTo>
                <a:lnTo>
                  <a:pt x="5405120" y="1"/>
                </a:lnTo>
                <a:lnTo>
                  <a:pt x="5405120" y="1106168"/>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764332" tIns="106681" rIns="199137" bIns="106680" numCol="1" spcCol="1270" anchor="ctr" anchorCtr="0">
            <a:noAutofit/>
          </a:bodyPr>
          <a:lstStyle/>
          <a:p>
            <a:pPr lvl="0" algn="ctr" defTabSz="1244600">
              <a:lnSpc>
                <a:spcPct val="90000"/>
              </a:lnSpc>
              <a:spcBef>
                <a:spcPct val="0"/>
              </a:spcBef>
              <a:spcAft>
                <a:spcPct val="35000"/>
              </a:spcAft>
            </a:pPr>
            <a:r>
              <a:rPr lang="en-US" sz="2800" kern="1200" dirty="0">
                <a:solidFill>
                  <a:schemeClr val="bg1"/>
                </a:solidFill>
                <a:latin typeface="+mj-lt"/>
              </a:rPr>
              <a:t>Postdocs</a:t>
            </a:r>
          </a:p>
        </p:txBody>
      </p:sp>
      <p:sp>
        <p:nvSpPr>
          <p:cNvPr id="17" name="Oval 16"/>
          <p:cNvSpPr/>
          <p:nvPr/>
        </p:nvSpPr>
        <p:spPr>
          <a:xfrm>
            <a:off x="3095126" y="5389695"/>
            <a:ext cx="1106169" cy="1106169"/>
          </a:xfrm>
          <a:prstGeom prst="ellipse">
            <a:avLst/>
          </a:prstGeom>
          <a:solidFill>
            <a:schemeClr val="bg1"/>
          </a:solidFill>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sp>
      <p:sp>
        <p:nvSpPr>
          <p:cNvPr id="8" name="TextBox 7"/>
          <p:cNvSpPr txBox="1"/>
          <p:nvPr/>
        </p:nvSpPr>
        <p:spPr>
          <a:xfrm>
            <a:off x="3341914" y="1365495"/>
            <a:ext cx="696685" cy="523220"/>
          </a:xfrm>
          <a:prstGeom prst="rect">
            <a:avLst/>
          </a:prstGeom>
          <a:noFill/>
        </p:spPr>
        <p:txBody>
          <a:bodyPr wrap="square" rtlCol="0">
            <a:spAutoFit/>
          </a:bodyPr>
          <a:lstStyle/>
          <a:p>
            <a:r>
              <a:rPr lang="en-US" sz="2800" dirty="0">
                <a:latin typeface="+mj-lt"/>
              </a:rPr>
              <a:t>30</a:t>
            </a:r>
          </a:p>
        </p:txBody>
      </p:sp>
      <p:sp>
        <p:nvSpPr>
          <p:cNvPr id="9" name="TextBox 8"/>
          <p:cNvSpPr txBox="1"/>
          <p:nvPr/>
        </p:nvSpPr>
        <p:spPr>
          <a:xfrm>
            <a:off x="3341914" y="2801437"/>
            <a:ext cx="696685" cy="523220"/>
          </a:xfrm>
          <a:prstGeom prst="rect">
            <a:avLst/>
          </a:prstGeom>
          <a:noFill/>
        </p:spPr>
        <p:txBody>
          <a:bodyPr wrap="square" rtlCol="0">
            <a:spAutoFit/>
          </a:bodyPr>
          <a:lstStyle/>
          <a:p>
            <a:r>
              <a:rPr lang="en-US" sz="2800" dirty="0">
                <a:latin typeface="+mj-lt"/>
              </a:rPr>
              <a:t>64</a:t>
            </a:r>
          </a:p>
        </p:txBody>
      </p:sp>
      <p:sp>
        <p:nvSpPr>
          <p:cNvPr id="10" name="TextBox 9"/>
          <p:cNvSpPr txBox="1"/>
          <p:nvPr/>
        </p:nvSpPr>
        <p:spPr>
          <a:xfrm>
            <a:off x="3254827" y="4240740"/>
            <a:ext cx="870858" cy="954107"/>
          </a:xfrm>
          <a:prstGeom prst="rect">
            <a:avLst/>
          </a:prstGeom>
          <a:noFill/>
        </p:spPr>
        <p:txBody>
          <a:bodyPr wrap="square" rtlCol="0">
            <a:spAutoFit/>
          </a:bodyPr>
          <a:lstStyle/>
          <a:p>
            <a:r>
              <a:rPr lang="en-US" sz="2800" dirty="0" smtClean="0">
                <a:latin typeface="+mj-lt"/>
              </a:rPr>
              <a:t>261	</a:t>
            </a:r>
            <a:endParaRPr lang="en-US" sz="2800" dirty="0">
              <a:latin typeface="+mj-lt"/>
            </a:endParaRPr>
          </a:p>
        </p:txBody>
      </p:sp>
      <p:sp>
        <p:nvSpPr>
          <p:cNvPr id="11" name="TextBox 10"/>
          <p:cNvSpPr txBox="1"/>
          <p:nvPr/>
        </p:nvSpPr>
        <p:spPr>
          <a:xfrm>
            <a:off x="3254827" y="5616765"/>
            <a:ext cx="936171" cy="523220"/>
          </a:xfrm>
          <a:prstGeom prst="rect">
            <a:avLst/>
          </a:prstGeom>
          <a:noFill/>
        </p:spPr>
        <p:txBody>
          <a:bodyPr wrap="square" rtlCol="0">
            <a:spAutoFit/>
          </a:bodyPr>
          <a:lstStyle/>
          <a:p>
            <a:r>
              <a:rPr lang="en-US" sz="2800" dirty="0" smtClean="0">
                <a:latin typeface="+mj-lt"/>
              </a:rPr>
              <a:t>150</a:t>
            </a:r>
            <a:endParaRPr lang="en-US" sz="2800" dirty="0">
              <a:latin typeface="+mj-lt"/>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865886">
            <a:off x="345130" y="1598406"/>
            <a:ext cx="2178541" cy="2210968"/>
          </a:xfrm>
          <a:prstGeom prst="rect">
            <a:avLst/>
          </a:prstGeom>
        </p:spPr>
      </p:pic>
    </p:spTree>
    <p:extLst>
      <p:ext uri="{BB962C8B-B14F-4D97-AF65-F5344CB8AC3E}">
        <p14:creationId xmlns:p14="http://schemas.microsoft.com/office/powerpoint/2010/main" val="3886049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4" grpId="0" animBg="1"/>
      <p:bldP spid="16" grpId="0" animBg="1"/>
      <p:bldP spid="8" grpId="0"/>
      <p:bldP spid="9" grpId="0"/>
      <p:bldP spid="1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84200" y="370114"/>
            <a:ext cx="10515600" cy="1325563"/>
          </a:xfrm>
        </p:spPr>
        <p:txBody>
          <a:bodyPr>
            <a:noAutofit/>
          </a:bodyPr>
          <a:lstStyle/>
          <a:p>
            <a:pPr>
              <a:lnSpc>
                <a:spcPct val="100000"/>
              </a:lnSpc>
            </a:pPr>
            <a:r>
              <a:rPr lang="en-US" dirty="0">
                <a:solidFill>
                  <a:schemeClr val="tx1"/>
                </a:solidFill>
                <a:latin typeface="+mj-lt"/>
              </a:rPr>
              <a:t>Administrative Support Role</a:t>
            </a:r>
          </a:p>
        </p:txBody>
      </p:sp>
      <p:sp>
        <p:nvSpPr>
          <p:cNvPr id="6" name="Freeform 5"/>
          <p:cNvSpPr/>
          <p:nvPr/>
        </p:nvSpPr>
        <p:spPr>
          <a:xfrm>
            <a:off x="1077686" y="2244838"/>
            <a:ext cx="3136446" cy="1881867"/>
          </a:xfrm>
          <a:custGeom>
            <a:avLst/>
            <a:gdLst>
              <a:gd name="connsiteX0" fmla="*/ 0 w 3136446"/>
              <a:gd name="connsiteY0" fmla="*/ 0 h 1881867"/>
              <a:gd name="connsiteX1" fmla="*/ 3136446 w 3136446"/>
              <a:gd name="connsiteY1" fmla="*/ 0 h 1881867"/>
              <a:gd name="connsiteX2" fmla="*/ 3136446 w 3136446"/>
              <a:gd name="connsiteY2" fmla="*/ 1881867 h 1881867"/>
              <a:gd name="connsiteX3" fmla="*/ 0 w 3136446"/>
              <a:gd name="connsiteY3" fmla="*/ 1881867 h 1881867"/>
              <a:gd name="connsiteX4" fmla="*/ 0 w 3136446"/>
              <a:gd name="connsiteY4" fmla="*/ 0 h 1881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6446" h="1881867">
                <a:moveTo>
                  <a:pt x="0" y="0"/>
                </a:moveTo>
                <a:lnTo>
                  <a:pt x="3136446" y="0"/>
                </a:lnTo>
                <a:lnTo>
                  <a:pt x="3136446" y="1881867"/>
                </a:lnTo>
                <a:lnTo>
                  <a:pt x="0" y="1881867"/>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US" sz="3500" kern="1200" dirty="0">
                <a:solidFill>
                  <a:schemeClr val="tx1"/>
                </a:solidFill>
                <a:latin typeface="+mj-lt"/>
              </a:rPr>
              <a:t>Compile &amp; maintain data table info</a:t>
            </a:r>
            <a:endParaRPr lang="en-US" sz="3500" kern="1200" dirty="0">
              <a:solidFill>
                <a:schemeClr val="tx1"/>
              </a:solidFill>
              <a:latin typeface="+mj-lt"/>
              <a:cs typeface="Calibri" panose="020F0502020204030204" pitchFamily="34" charset="0"/>
            </a:endParaRPr>
          </a:p>
        </p:txBody>
      </p:sp>
      <p:sp>
        <p:nvSpPr>
          <p:cNvPr id="7" name="Freeform 6"/>
          <p:cNvSpPr/>
          <p:nvPr/>
        </p:nvSpPr>
        <p:spPr>
          <a:xfrm>
            <a:off x="4527777" y="2244838"/>
            <a:ext cx="3136446" cy="1881867"/>
          </a:xfrm>
          <a:custGeom>
            <a:avLst/>
            <a:gdLst>
              <a:gd name="connsiteX0" fmla="*/ 0 w 3136446"/>
              <a:gd name="connsiteY0" fmla="*/ 0 h 1881867"/>
              <a:gd name="connsiteX1" fmla="*/ 3136446 w 3136446"/>
              <a:gd name="connsiteY1" fmla="*/ 0 h 1881867"/>
              <a:gd name="connsiteX2" fmla="*/ 3136446 w 3136446"/>
              <a:gd name="connsiteY2" fmla="*/ 1881867 h 1881867"/>
              <a:gd name="connsiteX3" fmla="*/ 0 w 3136446"/>
              <a:gd name="connsiteY3" fmla="*/ 1881867 h 1881867"/>
              <a:gd name="connsiteX4" fmla="*/ 0 w 3136446"/>
              <a:gd name="connsiteY4" fmla="*/ 0 h 1881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6446" h="1881867">
                <a:moveTo>
                  <a:pt x="0" y="0"/>
                </a:moveTo>
                <a:lnTo>
                  <a:pt x="3136446" y="0"/>
                </a:lnTo>
                <a:lnTo>
                  <a:pt x="3136446" y="1881867"/>
                </a:lnTo>
                <a:lnTo>
                  <a:pt x="0" y="1881867"/>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US" sz="3500" kern="1200" dirty="0">
                <a:solidFill>
                  <a:schemeClr val="tx1"/>
                </a:solidFill>
                <a:latin typeface="+mj-lt"/>
              </a:rPr>
              <a:t>Track applicants</a:t>
            </a:r>
            <a:endParaRPr lang="en-US" sz="3500" kern="1200" dirty="0">
              <a:solidFill>
                <a:schemeClr val="tx1"/>
              </a:solidFill>
              <a:latin typeface="+mj-lt"/>
              <a:cs typeface="Calibri" panose="020F0502020204030204" pitchFamily="34" charset="0"/>
            </a:endParaRPr>
          </a:p>
        </p:txBody>
      </p:sp>
      <p:sp>
        <p:nvSpPr>
          <p:cNvPr id="8" name="Freeform 7"/>
          <p:cNvSpPr/>
          <p:nvPr/>
        </p:nvSpPr>
        <p:spPr>
          <a:xfrm>
            <a:off x="7977868" y="2244838"/>
            <a:ext cx="3136446" cy="1881867"/>
          </a:xfrm>
          <a:custGeom>
            <a:avLst/>
            <a:gdLst>
              <a:gd name="connsiteX0" fmla="*/ 0 w 3136446"/>
              <a:gd name="connsiteY0" fmla="*/ 0 h 1881867"/>
              <a:gd name="connsiteX1" fmla="*/ 3136446 w 3136446"/>
              <a:gd name="connsiteY1" fmla="*/ 0 h 1881867"/>
              <a:gd name="connsiteX2" fmla="*/ 3136446 w 3136446"/>
              <a:gd name="connsiteY2" fmla="*/ 1881867 h 1881867"/>
              <a:gd name="connsiteX3" fmla="*/ 0 w 3136446"/>
              <a:gd name="connsiteY3" fmla="*/ 1881867 h 1881867"/>
              <a:gd name="connsiteX4" fmla="*/ 0 w 3136446"/>
              <a:gd name="connsiteY4" fmla="*/ 0 h 1881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6446" h="1881867">
                <a:moveTo>
                  <a:pt x="0" y="0"/>
                </a:moveTo>
                <a:lnTo>
                  <a:pt x="3136446" y="0"/>
                </a:lnTo>
                <a:lnTo>
                  <a:pt x="3136446" y="1881867"/>
                </a:lnTo>
                <a:lnTo>
                  <a:pt x="0" y="1881867"/>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US" sz="3500" kern="1200" dirty="0">
                <a:solidFill>
                  <a:schemeClr val="tx1"/>
                </a:solidFill>
                <a:latin typeface="+mj-lt"/>
                <a:cs typeface="Calibri" panose="020F0502020204030204" pitchFamily="34" charset="0"/>
              </a:rPr>
              <a:t>Maintain xTRAIN</a:t>
            </a:r>
          </a:p>
        </p:txBody>
      </p:sp>
      <p:sp>
        <p:nvSpPr>
          <p:cNvPr id="9" name="Freeform 8"/>
          <p:cNvSpPr/>
          <p:nvPr/>
        </p:nvSpPr>
        <p:spPr>
          <a:xfrm>
            <a:off x="2802731" y="4440351"/>
            <a:ext cx="3136446" cy="1881867"/>
          </a:xfrm>
          <a:custGeom>
            <a:avLst/>
            <a:gdLst>
              <a:gd name="connsiteX0" fmla="*/ 0 w 3136446"/>
              <a:gd name="connsiteY0" fmla="*/ 0 h 1881867"/>
              <a:gd name="connsiteX1" fmla="*/ 3136446 w 3136446"/>
              <a:gd name="connsiteY1" fmla="*/ 0 h 1881867"/>
              <a:gd name="connsiteX2" fmla="*/ 3136446 w 3136446"/>
              <a:gd name="connsiteY2" fmla="*/ 1881867 h 1881867"/>
              <a:gd name="connsiteX3" fmla="*/ 0 w 3136446"/>
              <a:gd name="connsiteY3" fmla="*/ 1881867 h 1881867"/>
              <a:gd name="connsiteX4" fmla="*/ 0 w 3136446"/>
              <a:gd name="connsiteY4" fmla="*/ 0 h 1881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6446" h="1881867">
                <a:moveTo>
                  <a:pt x="0" y="0"/>
                </a:moveTo>
                <a:lnTo>
                  <a:pt x="3136446" y="0"/>
                </a:lnTo>
                <a:lnTo>
                  <a:pt x="3136446" y="1881867"/>
                </a:lnTo>
                <a:lnTo>
                  <a:pt x="0" y="1881867"/>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US" sz="3500" kern="1200" dirty="0">
                <a:solidFill>
                  <a:schemeClr val="tx1"/>
                </a:solidFill>
                <a:latin typeface="+mj-lt"/>
                <a:cs typeface="Calibri" panose="020F0502020204030204" pitchFamily="34" charset="0"/>
              </a:rPr>
              <a:t>Coordinate seminars, travel, etc.</a:t>
            </a:r>
          </a:p>
        </p:txBody>
      </p:sp>
      <p:sp>
        <p:nvSpPr>
          <p:cNvPr id="10" name="Freeform 9"/>
          <p:cNvSpPr/>
          <p:nvPr/>
        </p:nvSpPr>
        <p:spPr>
          <a:xfrm>
            <a:off x="6252822" y="4440351"/>
            <a:ext cx="3136446" cy="1881867"/>
          </a:xfrm>
          <a:custGeom>
            <a:avLst/>
            <a:gdLst>
              <a:gd name="connsiteX0" fmla="*/ 0 w 3136446"/>
              <a:gd name="connsiteY0" fmla="*/ 0 h 1881867"/>
              <a:gd name="connsiteX1" fmla="*/ 3136446 w 3136446"/>
              <a:gd name="connsiteY1" fmla="*/ 0 h 1881867"/>
              <a:gd name="connsiteX2" fmla="*/ 3136446 w 3136446"/>
              <a:gd name="connsiteY2" fmla="*/ 1881867 h 1881867"/>
              <a:gd name="connsiteX3" fmla="*/ 0 w 3136446"/>
              <a:gd name="connsiteY3" fmla="*/ 1881867 h 1881867"/>
              <a:gd name="connsiteX4" fmla="*/ 0 w 3136446"/>
              <a:gd name="connsiteY4" fmla="*/ 0 h 1881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6446" h="1881867">
                <a:moveTo>
                  <a:pt x="0" y="0"/>
                </a:moveTo>
                <a:lnTo>
                  <a:pt x="3136446" y="0"/>
                </a:lnTo>
                <a:lnTo>
                  <a:pt x="3136446" y="1881867"/>
                </a:lnTo>
                <a:lnTo>
                  <a:pt x="0" y="1881867"/>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US" sz="3500" kern="1200" dirty="0">
                <a:solidFill>
                  <a:schemeClr val="tx1"/>
                </a:solidFill>
                <a:latin typeface="+mj-lt"/>
                <a:cs typeface="Calibri" panose="020F0502020204030204" pitchFamily="34" charset="0"/>
              </a:rPr>
              <a:t>Other program activities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5108" y="54104"/>
            <a:ext cx="1952530" cy="1952530"/>
          </a:xfrm>
          <a:prstGeom prst="rect">
            <a:avLst/>
          </a:prstGeom>
        </p:spPr>
      </p:pic>
    </p:spTree>
    <p:extLst>
      <p:ext uri="{BB962C8B-B14F-4D97-AF65-F5344CB8AC3E}">
        <p14:creationId xmlns:p14="http://schemas.microsoft.com/office/powerpoint/2010/main" val="3348336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84200" y="489857"/>
            <a:ext cx="10515600" cy="1325563"/>
          </a:xfrm>
        </p:spPr>
        <p:txBody>
          <a:bodyPr>
            <a:normAutofit/>
          </a:bodyPr>
          <a:lstStyle/>
          <a:p>
            <a:r>
              <a:rPr lang="en-US" dirty="0">
                <a:solidFill>
                  <a:schemeClr val="tx1"/>
                </a:solidFill>
                <a:latin typeface="+mj-lt"/>
              </a:rPr>
              <a:t>Admin are essential to making an effective program!</a:t>
            </a:r>
            <a:endParaRPr lang="en-US" sz="4400" dirty="0">
              <a:solidFill>
                <a:schemeClr val="tx1"/>
              </a:solidFill>
              <a:latin typeface="+mj-lt"/>
            </a:endParaRPr>
          </a:p>
        </p:txBody>
      </p:sp>
      <p:sp>
        <p:nvSpPr>
          <p:cNvPr id="3" name="Content Placeholder 2"/>
          <p:cNvSpPr>
            <a:spLocks noGrp="1"/>
          </p:cNvSpPr>
          <p:nvPr>
            <p:ph idx="1"/>
          </p:nvPr>
        </p:nvSpPr>
        <p:spPr>
          <a:xfrm>
            <a:off x="584200" y="2283506"/>
            <a:ext cx="10988040" cy="2723923"/>
          </a:xfrm>
        </p:spPr>
        <p:txBody>
          <a:bodyPr>
            <a:noAutofit/>
          </a:bodyPr>
          <a:lstStyle/>
          <a:p>
            <a:pPr marL="0" indent="0">
              <a:lnSpc>
                <a:spcPct val="100000"/>
              </a:lnSpc>
              <a:buNone/>
            </a:pPr>
            <a:r>
              <a:rPr lang="en-US" sz="3200" dirty="0">
                <a:solidFill>
                  <a:schemeClr val="tx1"/>
                </a:solidFill>
                <a:latin typeface="+mj-lt"/>
              </a:rPr>
              <a:t>If applicable to your NIH IC, you can put administrative staff salaries on the </a:t>
            </a:r>
            <a:r>
              <a:rPr lang="en-US" sz="3200" dirty="0">
                <a:solidFill>
                  <a:srgbClr val="FFFF00"/>
                </a:solidFill>
                <a:latin typeface="+mj-lt"/>
              </a:rPr>
              <a:t>training-related</a:t>
            </a:r>
            <a:r>
              <a:rPr lang="en-US" sz="3200" b="1" dirty="0">
                <a:solidFill>
                  <a:srgbClr val="FFFF00"/>
                </a:solidFill>
                <a:latin typeface="+mj-lt"/>
              </a:rPr>
              <a:t> </a:t>
            </a:r>
            <a:r>
              <a:rPr lang="en-US" sz="3200" dirty="0">
                <a:solidFill>
                  <a:srgbClr val="FFFF00"/>
                </a:solidFill>
                <a:latin typeface="+mj-lt"/>
              </a:rPr>
              <a:t>expenses</a:t>
            </a:r>
            <a:r>
              <a:rPr lang="en-US" sz="3200" b="1" dirty="0">
                <a:solidFill>
                  <a:srgbClr val="FFFF00"/>
                </a:solidFill>
                <a:latin typeface="+mj-lt"/>
              </a:rPr>
              <a:t> </a:t>
            </a:r>
            <a:r>
              <a:rPr lang="en-US" sz="3200" dirty="0">
                <a:solidFill>
                  <a:schemeClr val="tx1"/>
                </a:solidFill>
                <a:latin typeface="+mj-lt"/>
              </a:rPr>
              <a:t>portion of the budget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0372" y="324078"/>
            <a:ext cx="1959428" cy="1959428"/>
          </a:xfrm>
          <a:prstGeom prst="rect">
            <a:avLst/>
          </a:prstGeom>
        </p:spPr>
      </p:pic>
    </p:spTree>
    <p:extLst>
      <p:ext uri="{BB962C8B-B14F-4D97-AF65-F5344CB8AC3E}">
        <p14:creationId xmlns:p14="http://schemas.microsoft.com/office/powerpoint/2010/main" val="3967064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5D1D7-8B3A-4558-A34C-ADEDBE21AA1D}"/>
              </a:ext>
            </a:extLst>
          </p:cNvPr>
          <p:cNvSpPr>
            <a:spLocks noGrp="1"/>
          </p:cNvSpPr>
          <p:nvPr>
            <p:ph type="title"/>
          </p:nvPr>
        </p:nvSpPr>
        <p:spPr/>
        <p:txBody>
          <a:bodyPr/>
          <a:lstStyle/>
          <a:p>
            <a:r>
              <a:rPr lang="en-US" dirty="0">
                <a:solidFill>
                  <a:schemeClr val="tx1"/>
                </a:solidFill>
                <a:latin typeface="+mj-lt"/>
              </a:rPr>
              <a:t>Important Stuff to Remember about TG Roles	</a:t>
            </a:r>
          </a:p>
        </p:txBody>
      </p:sp>
      <p:sp>
        <p:nvSpPr>
          <p:cNvPr id="3" name="Content Placeholder 2">
            <a:extLst>
              <a:ext uri="{FF2B5EF4-FFF2-40B4-BE49-F238E27FC236}">
                <a16:creationId xmlns:a16="http://schemas.microsoft.com/office/drawing/2014/main" id="{497528E5-F46C-413B-89A7-810E1DC15EAF}"/>
              </a:ext>
            </a:extLst>
          </p:cNvPr>
          <p:cNvSpPr>
            <a:spLocks noGrp="1"/>
          </p:cNvSpPr>
          <p:nvPr>
            <p:ph idx="1"/>
          </p:nvPr>
        </p:nvSpPr>
        <p:spPr>
          <a:xfrm>
            <a:off x="838200" y="1925213"/>
            <a:ext cx="10515600" cy="4351338"/>
          </a:xfrm>
        </p:spPr>
        <p:txBody>
          <a:bodyPr>
            <a:normAutofit/>
          </a:bodyPr>
          <a:lstStyle/>
          <a:p>
            <a:r>
              <a:rPr lang="en-US" sz="3200" dirty="0">
                <a:solidFill>
                  <a:srgbClr val="FFFF00"/>
                </a:solidFill>
                <a:latin typeface="+mj-lt"/>
              </a:rPr>
              <a:t>No</a:t>
            </a:r>
            <a:r>
              <a:rPr lang="en-US" sz="3200" dirty="0">
                <a:solidFill>
                  <a:schemeClr val="tx1"/>
                </a:solidFill>
                <a:latin typeface="+mj-lt"/>
              </a:rPr>
              <a:t> salary for PI’s   </a:t>
            </a:r>
          </a:p>
          <a:p>
            <a:pPr marL="0" indent="0">
              <a:buNone/>
            </a:pPr>
            <a:endParaRPr lang="en-US" sz="3200" dirty="0">
              <a:solidFill>
                <a:schemeClr val="tx1"/>
              </a:solidFill>
              <a:latin typeface="+mj-lt"/>
            </a:endParaRPr>
          </a:p>
          <a:p>
            <a:r>
              <a:rPr lang="en-US" sz="3200" dirty="0">
                <a:solidFill>
                  <a:schemeClr val="tx1"/>
                </a:solidFill>
                <a:latin typeface="+mj-lt"/>
              </a:rPr>
              <a:t>Trainees can be </a:t>
            </a:r>
            <a:r>
              <a:rPr lang="en-US" sz="3200" dirty="0">
                <a:solidFill>
                  <a:srgbClr val="FFFF00"/>
                </a:solidFill>
                <a:latin typeface="+mj-lt"/>
              </a:rPr>
              <a:t>Predoc</a:t>
            </a:r>
            <a:r>
              <a:rPr lang="en-US" sz="3200" dirty="0">
                <a:solidFill>
                  <a:schemeClr val="tx1"/>
                </a:solidFill>
                <a:latin typeface="+mj-lt"/>
              </a:rPr>
              <a:t> (not MS students) or </a:t>
            </a:r>
            <a:r>
              <a:rPr lang="en-US" sz="3200" dirty="0">
                <a:solidFill>
                  <a:srgbClr val="FFFF00"/>
                </a:solidFill>
                <a:latin typeface="+mj-lt"/>
              </a:rPr>
              <a:t>Postdoc</a:t>
            </a:r>
            <a:r>
              <a:rPr lang="en-US" sz="3200" dirty="0">
                <a:solidFill>
                  <a:schemeClr val="tx1"/>
                </a:solidFill>
                <a:latin typeface="+mj-lt"/>
              </a:rPr>
              <a:t> (included clinical residents)</a:t>
            </a:r>
          </a:p>
          <a:p>
            <a:pPr marL="0" indent="0">
              <a:buNone/>
            </a:pPr>
            <a:endParaRPr lang="en-US" sz="3200" dirty="0">
              <a:solidFill>
                <a:schemeClr val="tx1"/>
              </a:solidFill>
              <a:latin typeface="+mj-lt"/>
            </a:endParaRPr>
          </a:p>
          <a:p>
            <a:r>
              <a:rPr lang="en-US" sz="3200" dirty="0">
                <a:solidFill>
                  <a:srgbClr val="FFFF00"/>
                </a:solidFill>
                <a:latin typeface="+mj-lt"/>
              </a:rPr>
              <a:t>Preceptors</a:t>
            </a:r>
            <a:r>
              <a:rPr lang="en-US" sz="3200" dirty="0">
                <a:solidFill>
                  <a:schemeClr val="tx1"/>
                </a:solidFill>
                <a:latin typeface="+mj-lt"/>
              </a:rPr>
              <a:t> </a:t>
            </a:r>
            <a:r>
              <a:rPr lang="en-US" sz="3200" dirty="0" smtClean="0">
                <a:solidFill>
                  <a:schemeClr val="tx1"/>
                </a:solidFill>
                <a:latin typeface="+mj-lt"/>
              </a:rPr>
              <a:t>is a </a:t>
            </a:r>
            <a:r>
              <a:rPr lang="en-US" sz="3200" dirty="0">
                <a:solidFill>
                  <a:schemeClr val="tx1"/>
                </a:solidFill>
                <a:latin typeface="+mj-lt"/>
              </a:rPr>
              <a:t>fancy name for </a:t>
            </a:r>
            <a:r>
              <a:rPr lang="en-US" sz="3200" dirty="0">
                <a:solidFill>
                  <a:srgbClr val="FFFF00"/>
                </a:solidFill>
                <a:latin typeface="+mj-lt"/>
              </a:rPr>
              <a:t>Mentors </a:t>
            </a:r>
          </a:p>
        </p:txBody>
      </p:sp>
      <p:sp>
        <p:nvSpPr>
          <p:cNvPr id="4" name="Slide Number Placeholder 3">
            <a:extLst>
              <a:ext uri="{FF2B5EF4-FFF2-40B4-BE49-F238E27FC236}">
                <a16:creationId xmlns:a16="http://schemas.microsoft.com/office/drawing/2014/main" id="{26AA334E-98EC-4472-B852-DBA218BD7BC6}"/>
              </a:ext>
            </a:extLst>
          </p:cNvPr>
          <p:cNvSpPr>
            <a:spLocks noGrp="1"/>
          </p:cNvSpPr>
          <p:nvPr>
            <p:ph type="sldNum" sz="quarter" idx="12"/>
          </p:nvPr>
        </p:nvSpPr>
        <p:spPr/>
        <p:txBody>
          <a:bodyPr/>
          <a:lstStyle/>
          <a:p>
            <a:fld id="{4B72C52A-5129-4F55-81A9-7734A419C134}" type="slidenum">
              <a:rPr lang="en-US" smtClean="0">
                <a:latin typeface="+mj-lt"/>
              </a:rPr>
              <a:t>25</a:t>
            </a:fld>
            <a:endParaRPr lang="en-US" dirty="0">
              <a:latin typeface="+mj-l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4684" y="1690689"/>
            <a:ext cx="954858" cy="954858"/>
          </a:xfrm>
          <a:prstGeom prst="rect">
            <a:avLst/>
          </a:prstGeom>
        </p:spPr>
      </p:pic>
    </p:spTree>
    <p:extLst>
      <p:ext uri="{BB962C8B-B14F-4D97-AF65-F5344CB8AC3E}">
        <p14:creationId xmlns:p14="http://schemas.microsoft.com/office/powerpoint/2010/main" val="4005941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B72C52A-5129-4F55-81A9-7734A419C134}" type="slidenum">
              <a:rPr lang="en-US" smtClean="0">
                <a:latin typeface="+mj-lt"/>
              </a:rPr>
              <a:t>26</a:t>
            </a:fld>
            <a:endParaRPr lang="en-US" dirty="0">
              <a:latin typeface="+mj-lt"/>
            </a:endParaRPr>
          </a:p>
        </p:txBody>
      </p:sp>
      <p:sp>
        <p:nvSpPr>
          <p:cNvPr id="5" name="Content Placeholder 2"/>
          <p:cNvSpPr>
            <a:spLocks noGrp="1"/>
          </p:cNvSpPr>
          <p:nvPr>
            <p:ph idx="1"/>
          </p:nvPr>
        </p:nvSpPr>
        <p:spPr>
          <a:xfrm>
            <a:off x="3580886" y="1956213"/>
            <a:ext cx="5030229" cy="2945574"/>
          </a:xfrm>
        </p:spPr>
        <p:txBody>
          <a:bodyPr anchor="ctr">
            <a:normAutofit/>
          </a:bodyPr>
          <a:lstStyle/>
          <a:p>
            <a:pPr marL="0" indent="0" algn="ctr">
              <a:buNone/>
            </a:pPr>
            <a:r>
              <a:rPr lang="en-US" sz="9600" dirty="0">
                <a:solidFill>
                  <a:srgbClr val="FFFFFF"/>
                </a:solidFill>
                <a:latin typeface="+mj-lt"/>
              </a:rPr>
              <a:t>Proposal Process</a:t>
            </a:r>
          </a:p>
        </p:txBody>
      </p:sp>
    </p:spTree>
    <p:extLst>
      <p:ext uri="{BB962C8B-B14F-4D97-AF65-F5344CB8AC3E}">
        <p14:creationId xmlns:p14="http://schemas.microsoft.com/office/powerpoint/2010/main" val="25493150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23AC064-BC96-4F32-8AE1-B2FD387548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2" name="Title 1"/>
          <p:cNvSpPr>
            <a:spLocks noGrp="1"/>
          </p:cNvSpPr>
          <p:nvPr>
            <p:ph type="title"/>
          </p:nvPr>
        </p:nvSpPr>
        <p:spPr>
          <a:xfrm>
            <a:off x="526073" y="466578"/>
            <a:ext cx="11139854" cy="930447"/>
          </a:xfrm>
        </p:spPr>
        <p:txBody>
          <a:bodyPr vert="horz" lIns="91440" tIns="45720" rIns="91440" bIns="45720" rtlCol="0" anchor="b">
            <a:normAutofit/>
          </a:bodyPr>
          <a:lstStyle/>
          <a:p>
            <a:pPr algn="ctr"/>
            <a:r>
              <a:rPr lang="en-US" kern="1200" dirty="0">
                <a:solidFill>
                  <a:srgbClr val="FFFFFF"/>
                </a:solidFill>
                <a:latin typeface="+mj-lt"/>
                <a:ea typeface="+mj-ea"/>
                <a:cs typeface="+mj-cs"/>
              </a:rPr>
              <a:t>TG Proposal Checklist</a:t>
            </a:r>
          </a:p>
        </p:txBody>
      </p:sp>
      <p:cxnSp>
        <p:nvCxnSpPr>
          <p:cNvPr id="14" name="Straight Connector 13">
            <a:extLst>
              <a:ext uri="{FF2B5EF4-FFF2-40B4-BE49-F238E27FC236}">
                <a16:creationId xmlns:a16="http://schemas.microsoft.com/office/drawing/2014/main" id="{7E7C77BC-7138-40B1-A15B-20F57A49462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3"/>
          <a:stretch>
            <a:fillRect/>
          </a:stretch>
        </p:blipFill>
        <p:spPr>
          <a:xfrm>
            <a:off x="418364" y="1643217"/>
            <a:ext cx="11355271" cy="5024706"/>
          </a:xfrm>
          <a:prstGeom prst="rect">
            <a:avLst/>
          </a:prstGeom>
        </p:spPr>
      </p:pic>
    </p:spTree>
    <p:extLst>
      <p:ext uri="{BB962C8B-B14F-4D97-AF65-F5344CB8AC3E}">
        <p14:creationId xmlns:p14="http://schemas.microsoft.com/office/powerpoint/2010/main" val="38026794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FFFF00"/>
                </a:solidFill>
                <a:latin typeface="+mj-lt"/>
              </a:rPr>
              <a:t>Admin</a:t>
            </a:r>
            <a:r>
              <a:rPr lang="en-US" dirty="0">
                <a:solidFill>
                  <a:schemeClr val="tx1"/>
                </a:solidFill>
                <a:latin typeface="+mj-lt"/>
              </a:rPr>
              <a:t> Strategy to Successful Proposals </a:t>
            </a:r>
            <a:endParaRPr lang="en-US" sz="4400" dirty="0">
              <a:solidFill>
                <a:schemeClr val="tx1"/>
              </a:solidFill>
              <a:latin typeface="+mj-lt"/>
            </a:endParaRPr>
          </a:p>
        </p:txBody>
      </p:sp>
      <p:sp>
        <p:nvSpPr>
          <p:cNvPr id="3" name="Content Placeholder 2"/>
          <p:cNvSpPr>
            <a:spLocks noGrp="1"/>
          </p:cNvSpPr>
          <p:nvPr>
            <p:ph sz="half" idx="1"/>
          </p:nvPr>
        </p:nvSpPr>
        <p:spPr/>
        <p:txBody>
          <a:bodyPr>
            <a:normAutofit/>
          </a:bodyPr>
          <a:lstStyle/>
          <a:p>
            <a:pPr marL="0" indent="0">
              <a:buNone/>
            </a:pPr>
            <a:r>
              <a:rPr lang="en-US" sz="3200" dirty="0">
                <a:solidFill>
                  <a:schemeClr val="tx1"/>
                </a:solidFill>
                <a:latin typeface="+mj-lt"/>
              </a:rPr>
              <a:t>If possible, plan a kickoff </a:t>
            </a:r>
            <a:r>
              <a:rPr lang="en-US" sz="3200" dirty="0">
                <a:solidFill>
                  <a:srgbClr val="FFFF00"/>
                </a:solidFill>
                <a:latin typeface="+mj-lt"/>
              </a:rPr>
              <a:t>meeting</a:t>
            </a:r>
            <a:r>
              <a:rPr lang="en-US" sz="3200" dirty="0">
                <a:solidFill>
                  <a:schemeClr val="tx1"/>
                </a:solidFill>
                <a:latin typeface="+mj-lt"/>
              </a:rPr>
              <a:t> with PI, leadership, fund manager, admin, etc.</a:t>
            </a:r>
          </a:p>
          <a:p>
            <a:pPr marL="0" indent="0">
              <a:buNone/>
            </a:pPr>
            <a:endParaRPr lang="en-US" sz="2800" dirty="0">
              <a:solidFill>
                <a:schemeClr val="tx1"/>
              </a:solidFill>
              <a:latin typeface="+mj-lt"/>
            </a:endParaRPr>
          </a:p>
          <a:p>
            <a:pPr marL="0" indent="0">
              <a:buNone/>
            </a:pPr>
            <a:r>
              <a:rPr lang="en-US" sz="3200" dirty="0">
                <a:solidFill>
                  <a:schemeClr val="tx1"/>
                </a:solidFill>
                <a:latin typeface="+mj-lt"/>
              </a:rPr>
              <a:t>Make sure everyone understands the </a:t>
            </a:r>
            <a:r>
              <a:rPr lang="en-US" sz="3200" dirty="0">
                <a:solidFill>
                  <a:srgbClr val="FFFF00"/>
                </a:solidFill>
                <a:latin typeface="+mj-lt"/>
              </a:rPr>
              <a:t>expectations</a:t>
            </a:r>
            <a:r>
              <a:rPr lang="en-US" sz="3200" dirty="0">
                <a:solidFill>
                  <a:schemeClr val="tx1"/>
                </a:solidFill>
                <a:latin typeface="+mj-lt"/>
              </a:rPr>
              <a:t> and </a:t>
            </a:r>
            <a:r>
              <a:rPr lang="en-US" sz="3200" dirty="0">
                <a:solidFill>
                  <a:srgbClr val="FFFF00"/>
                </a:solidFill>
                <a:latin typeface="+mj-lt"/>
              </a:rPr>
              <a:t>deadlines</a:t>
            </a:r>
            <a:r>
              <a:rPr lang="en-US" sz="3200" dirty="0">
                <a:solidFill>
                  <a:schemeClr val="tx1"/>
                </a:solidFill>
                <a:latin typeface="+mj-lt"/>
              </a:rPr>
              <a:t>  </a:t>
            </a:r>
          </a:p>
          <a:p>
            <a:pPr marL="0" indent="0">
              <a:buNone/>
            </a:pPr>
            <a:endParaRPr lang="en-US" dirty="0">
              <a:latin typeface="+mj-lt"/>
            </a:endParaRPr>
          </a:p>
        </p:txBody>
      </p:sp>
      <p:sp>
        <p:nvSpPr>
          <p:cNvPr id="6" name="Content Placeholder 5"/>
          <p:cNvSpPr>
            <a:spLocks noGrp="1"/>
          </p:cNvSpPr>
          <p:nvPr>
            <p:ph sz="half" idx="2"/>
          </p:nvPr>
        </p:nvSpPr>
        <p:spPr/>
        <p:txBody>
          <a:bodyPr>
            <a:normAutofit/>
          </a:bodyPr>
          <a:lstStyle/>
          <a:p>
            <a:pPr marL="0" indent="0">
              <a:buNone/>
            </a:pPr>
            <a:r>
              <a:rPr lang="en-US" sz="3200" dirty="0">
                <a:solidFill>
                  <a:schemeClr val="tx1"/>
                </a:solidFill>
                <a:latin typeface="+mj-lt"/>
              </a:rPr>
              <a:t>Establish </a:t>
            </a:r>
            <a:r>
              <a:rPr lang="en-US" sz="3200" dirty="0">
                <a:solidFill>
                  <a:srgbClr val="FFFF00"/>
                </a:solidFill>
                <a:latin typeface="+mj-lt"/>
              </a:rPr>
              <a:t>frequency</a:t>
            </a:r>
            <a:r>
              <a:rPr lang="en-US" sz="3200" dirty="0">
                <a:solidFill>
                  <a:schemeClr val="tx1"/>
                </a:solidFill>
                <a:latin typeface="+mj-lt"/>
              </a:rPr>
              <a:t> of future meetings to assess progress</a:t>
            </a:r>
          </a:p>
          <a:p>
            <a:pPr marL="0" indent="0">
              <a:buNone/>
            </a:pPr>
            <a:endParaRPr lang="en-US" sz="3200" dirty="0">
              <a:solidFill>
                <a:schemeClr val="tx1"/>
              </a:solidFill>
              <a:latin typeface="+mj-lt"/>
            </a:endParaRPr>
          </a:p>
          <a:p>
            <a:pPr marL="0" indent="0">
              <a:buNone/>
            </a:pPr>
            <a:r>
              <a:rPr lang="en-US" sz="3200" dirty="0">
                <a:solidFill>
                  <a:schemeClr val="tx1"/>
                </a:solidFill>
                <a:latin typeface="+mj-lt"/>
              </a:rPr>
              <a:t>Complete the data tables before PI has to finalize the narrative</a:t>
            </a:r>
          </a:p>
        </p:txBody>
      </p:sp>
      <p:sp>
        <p:nvSpPr>
          <p:cNvPr id="4" name="Slide Number Placeholder 3"/>
          <p:cNvSpPr>
            <a:spLocks noGrp="1"/>
          </p:cNvSpPr>
          <p:nvPr>
            <p:ph type="sldNum" sz="quarter" idx="12"/>
          </p:nvPr>
        </p:nvSpPr>
        <p:spPr/>
        <p:txBody>
          <a:bodyPr/>
          <a:lstStyle/>
          <a:p>
            <a:fld id="{4B72C52A-5129-4F55-81A9-7734A419C134}" type="slidenum">
              <a:rPr lang="en-US" smtClean="0">
                <a:latin typeface="+mj-lt"/>
              </a:rPr>
              <a:t>28</a:t>
            </a:fld>
            <a:endParaRPr lang="en-US" dirty="0">
              <a:latin typeface="+mj-lt"/>
            </a:endParaRPr>
          </a:p>
        </p:txBody>
      </p:sp>
    </p:spTree>
    <p:extLst>
      <p:ext uri="{BB962C8B-B14F-4D97-AF65-F5344CB8AC3E}">
        <p14:creationId xmlns:p14="http://schemas.microsoft.com/office/powerpoint/2010/main" val="4033919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06934"/>
            <a:ext cx="10515600" cy="1325563"/>
          </a:xfrm>
        </p:spPr>
        <p:txBody>
          <a:bodyPr/>
          <a:lstStyle/>
          <a:p>
            <a:r>
              <a:rPr lang="en-US" dirty="0">
                <a:solidFill>
                  <a:srgbClr val="FFFF00"/>
                </a:solidFill>
                <a:latin typeface="+mj-lt"/>
              </a:rPr>
              <a:t>PI’s </a:t>
            </a:r>
            <a:r>
              <a:rPr lang="en-US" dirty="0">
                <a:solidFill>
                  <a:schemeClr val="tx1"/>
                </a:solidFill>
                <a:latin typeface="+mj-lt"/>
              </a:rPr>
              <a:t>Strategy to Successful Proposals </a:t>
            </a:r>
          </a:p>
        </p:txBody>
      </p:sp>
      <p:sp>
        <p:nvSpPr>
          <p:cNvPr id="8" name="Content Placeholder 7"/>
          <p:cNvSpPr>
            <a:spLocks noGrp="1"/>
          </p:cNvSpPr>
          <p:nvPr>
            <p:ph sz="half" idx="1"/>
          </p:nvPr>
        </p:nvSpPr>
        <p:spPr>
          <a:xfrm>
            <a:off x="838200" y="1444909"/>
            <a:ext cx="5181600" cy="4351338"/>
          </a:xfrm>
        </p:spPr>
        <p:txBody>
          <a:bodyPr>
            <a:noAutofit/>
          </a:bodyPr>
          <a:lstStyle/>
          <a:p>
            <a:pPr marL="0" indent="0">
              <a:lnSpc>
                <a:spcPct val="100000"/>
              </a:lnSpc>
              <a:buNone/>
            </a:pPr>
            <a:r>
              <a:rPr lang="en-US" dirty="0">
                <a:solidFill>
                  <a:schemeClr val="tx1"/>
                </a:solidFill>
                <a:latin typeface="+mj-lt"/>
              </a:rPr>
              <a:t>Design your </a:t>
            </a:r>
            <a:r>
              <a:rPr lang="en-US" dirty="0">
                <a:solidFill>
                  <a:srgbClr val="FFFF00"/>
                </a:solidFill>
                <a:latin typeface="+mj-lt"/>
              </a:rPr>
              <a:t>program</a:t>
            </a:r>
            <a:r>
              <a:rPr lang="en-US" dirty="0">
                <a:solidFill>
                  <a:schemeClr val="tx1"/>
                </a:solidFill>
                <a:latin typeface="+mj-lt"/>
              </a:rPr>
              <a:t> and make sure it is unique  </a:t>
            </a:r>
          </a:p>
          <a:p>
            <a:pPr marL="0" indent="0">
              <a:lnSpc>
                <a:spcPct val="100000"/>
              </a:lnSpc>
              <a:buNone/>
            </a:pPr>
            <a:endParaRPr lang="en-US" dirty="0">
              <a:solidFill>
                <a:schemeClr val="tx1"/>
              </a:solidFill>
              <a:latin typeface="+mj-lt"/>
            </a:endParaRPr>
          </a:p>
          <a:p>
            <a:pPr marL="0" indent="0">
              <a:lnSpc>
                <a:spcPct val="100000"/>
              </a:lnSpc>
              <a:buNone/>
            </a:pPr>
            <a:r>
              <a:rPr lang="en-US" dirty="0">
                <a:solidFill>
                  <a:schemeClr val="tx1"/>
                </a:solidFill>
                <a:latin typeface="+mj-lt"/>
              </a:rPr>
              <a:t>How is this </a:t>
            </a:r>
            <a:r>
              <a:rPr lang="en-US" dirty="0">
                <a:solidFill>
                  <a:srgbClr val="FFFF00"/>
                </a:solidFill>
                <a:latin typeface="+mj-lt"/>
              </a:rPr>
              <a:t>different </a:t>
            </a:r>
            <a:r>
              <a:rPr lang="en-US" dirty="0">
                <a:solidFill>
                  <a:schemeClr val="tx1"/>
                </a:solidFill>
                <a:latin typeface="+mj-lt"/>
              </a:rPr>
              <a:t>than other programs on campus?</a:t>
            </a:r>
          </a:p>
          <a:p>
            <a:pPr marL="0" indent="0">
              <a:lnSpc>
                <a:spcPct val="100000"/>
              </a:lnSpc>
              <a:buNone/>
            </a:pPr>
            <a:endParaRPr lang="en-US" dirty="0">
              <a:solidFill>
                <a:schemeClr val="tx1"/>
              </a:solidFill>
              <a:latin typeface="+mj-lt"/>
            </a:endParaRPr>
          </a:p>
          <a:p>
            <a:pPr marL="0" indent="0">
              <a:lnSpc>
                <a:spcPct val="100000"/>
              </a:lnSpc>
              <a:buNone/>
            </a:pPr>
            <a:r>
              <a:rPr lang="en-US" dirty="0">
                <a:solidFill>
                  <a:schemeClr val="tx1"/>
                </a:solidFill>
                <a:latin typeface="+mj-lt"/>
              </a:rPr>
              <a:t>Identify your </a:t>
            </a:r>
            <a:r>
              <a:rPr lang="en-US" dirty="0">
                <a:solidFill>
                  <a:srgbClr val="FFFF00"/>
                </a:solidFill>
                <a:latin typeface="+mj-lt"/>
              </a:rPr>
              <a:t>institute/center</a:t>
            </a:r>
          </a:p>
          <a:p>
            <a:pPr marL="0" indent="0">
              <a:lnSpc>
                <a:spcPct val="100000"/>
              </a:lnSpc>
              <a:buNone/>
            </a:pPr>
            <a:endParaRPr lang="en-US" dirty="0">
              <a:solidFill>
                <a:srgbClr val="FFFF00"/>
              </a:solidFill>
              <a:latin typeface="+mj-lt"/>
            </a:endParaRPr>
          </a:p>
          <a:p>
            <a:pPr marL="0" lvl="1" indent="0">
              <a:lnSpc>
                <a:spcPct val="100000"/>
              </a:lnSpc>
              <a:spcBef>
                <a:spcPts val="1000"/>
              </a:spcBef>
              <a:buNone/>
            </a:pPr>
            <a:r>
              <a:rPr lang="en-US" sz="2800" dirty="0">
                <a:solidFill>
                  <a:schemeClr val="tx1"/>
                </a:solidFill>
                <a:latin typeface="+mj-lt"/>
              </a:rPr>
              <a:t>Identify your participating </a:t>
            </a:r>
            <a:r>
              <a:rPr lang="en-US" sz="2800" dirty="0">
                <a:solidFill>
                  <a:srgbClr val="FFFF00"/>
                </a:solidFill>
                <a:latin typeface="+mj-lt"/>
              </a:rPr>
              <a:t>faculty/mentors </a:t>
            </a:r>
          </a:p>
        </p:txBody>
      </p:sp>
      <p:sp>
        <p:nvSpPr>
          <p:cNvPr id="9" name="Content Placeholder 8"/>
          <p:cNvSpPr>
            <a:spLocks noGrp="1"/>
          </p:cNvSpPr>
          <p:nvPr>
            <p:ph sz="half" idx="2"/>
          </p:nvPr>
        </p:nvSpPr>
        <p:spPr>
          <a:xfrm>
            <a:off x="6172200" y="1444909"/>
            <a:ext cx="5181600" cy="4351338"/>
          </a:xfrm>
        </p:spPr>
        <p:txBody>
          <a:bodyPr>
            <a:noAutofit/>
          </a:bodyPr>
          <a:lstStyle/>
          <a:p>
            <a:pPr marL="0" indent="0">
              <a:lnSpc>
                <a:spcPct val="100000"/>
              </a:lnSpc>
              <a:buNone/>
            </a:pPr>
            <a:r>
              <a:rPr lang="en-US" dirty="0">
                <a:solidFill>
                  <a:schemeClr val="tx1"/>
                </a:solidFill>
                <a:latin typeface="+mj-lt"/>
              </a:rPr>
              <a:t>Check </a:t>
            </a:r>
            <a:r>
              <a:rPr lang="en-US" i="1" dirty="0">
                <a:solidFill>
                  <a:srgbClr val="FFFF00"/>
                </a:solidFill>
                <a:latin typeface="+mj-lt"/>
              </a:rPr>
              <a:t>overlapping</a:t>
            </a:r>
            <a:r>
              <a:rPr lang="en-US" i="1" dirty="0">
                <a:solidFill>
                  <a:schemeClr val="tx1"/>
                </a:solidFill>
                <a:latin typeface="+mj-lt"/>
              </a:rPr>
              <a:t> faculty list</a:t>
            </a:r>
            <a:r>
              <a:rPr lang="en-US" dirty="0">
                <a:solidFill>
                  <a:schemeClr val="tx1"/>
                </a:solidFill>
                <a:latin typeface="+mj-lt"/>
              </a:rPr>
              <a:t> to see if your faculty are on other UCSD training</a:t>
            </a:r>
          </a:p>
          <a:p>
            <a:pPr marL="0" indent="0">
              <a:lnSpc>
                <a:spcPct val="100000"/>
              </a:lnSpc>
              <a:buNone/>
            </a:pPr>
            <a:endParaRPr lang="en-US" dirty="0">
              <a:solidFill>
                <a:schemeClr val="tx1"/>
              </a:solidFill>
              <a:latin typeface="+mj-lt"/>
            </a:endParaRPr>
          </a:p>
          <a:p>
            <a:pPr marL="0" indent="0">
              <a:lnSpc>
                <a:spcPct val="100000"/>
              </a:lnSpc>
              <a:buNone/>
            </a:pPr>
            <a:r>
              <a:rPr lang="en-US" dirty="0">
                <a:solidFill>
                  <a:schemeClr val="tx1"/>
                </a:solidFill>
                <a:latin typeface="+mj-lt"/>
              </a:rPr>
              <a:t>Based on your participating faculty, what </a:t>
            </a:r>
            <a:r>
              <a:rPr lang="en-US" dirty="0">
                <a:solidFill>
                  <a:srgbClr val="FFFF00"/>
                </a:solidFill>
                <a:latin typeface="+mj-lt"/>
              </a:rPr>
              <a:t>departments</a:t>
            </a:r>
            <a:r>
              <a:rPr lang="en-US" dirty="0">
                <a:solidFill>
                  <a:schemeClr val="tx1"/>
                </a:solidFill>
                <a:latin typeface="+mj-lt"/>
              </a:rPr>
              <a:t> will be involved? </a:t>
            </a:r>
          </a:p>
          <a:p>
            <a:pPr marL="0" indent="0">
              <a:lnSpc>
                <a:spcPct val="100000"/>
              </a:lnSpc>
              <a:buNone/>
            </a:pPr>
            <a:endParaRPr lang="en-US" dirty="0">
              <a:solidFill>
                <a:schemeClr val="tx1"/>
              </a:solidFill>
              <a:latin typeface="+mj-lt"/>
            </a:endParaRPr>
          </a:p>
          <a:p>
            <a:pPr marL="0" indent="0">
              <a:lnSpc>
                <a:spcPct val="100000"/>
              </a:lnSpc>
              <a:buNone/>
            </a:pPr>
            <a:r>
              <a:rPr lang="en-US" dirty="0">
                <a:solidFill>
                  <a:schemeClr val="tx1"/>
                </a:solidFill>
                <a:latin typeface="+mj-lt"/>
              </a:rPr>
              <a:t>Review </a:t>
            </a:r>
            <a:r>
              <a:rPr lang="en-US" dirty="0">
                <a:solidFill>
                  <a:srgbClr val="FFFF00"/>
                </a:solidFill>
                <a:latin typeface="+mj-lt"/>
              </a:rPr>
              <a:t>strengths</a:t>
            </a:r>
            <a:r>
              <a:rPr lang="en-US" dirty="0">
                <a:solidFill>
                  <a:schemeClr val="tx1"/>
                </a:solidFill>
                <a:latin typeface="+mj-lt"/>
              </a:rPr>
              <a:t> and grants </a:t>
            </a:r>
            <a:r>
              <a:rPr lang="en-US" dirty="0">
                <a:solidFill>
                  <a:srgbClr val="FFFF00"/>
                </a:solidFill>
                <a:latin typeface="+mj-lt"/>
              </a:rPr>
              <a:t>weaknesses</a:t>
            </a:r>
            <a:r>
              <a:rPr lang="en-US" dirty="0">
                <a:solidFill>
                  <a:schemeClr val="tx1"/>
                </a:solidFill>
                <a:latin typeface="+mj-lt"/>
              </a:rPr>
              <a:t> on what </a:t>
            </a:r>
            <a:r>
              <a:rPr lang="en-US" dirty="0">
                <a:solidFill>
                  <a:srgbClr val="FFFF00"/>
                </a:solidFill>
                <a:latin typeface="+mj-lt"/>
              </a:rPr>
              <a:t>reviewers</a:t>
            </a:r>
            <a:r>
              <a:rPr lang="en-US" dirty="0">
                <a:solidFill>
                  <a:schemeClr val="tx1"/>
                </a:solidFill>
                <a:latin typeface="+mj-lt"/>
              </a:rPr>
              <a:t> look for</a:t>
            </a:r>
          </a:p>
          <a:p>
            <a:pPr marL="0" indent="0">
              <a:lnSpc>
                <a:spcPct val="100000"/>
              </a:lnSpc>
              <a:buNone/>
            </a:pPr>
            <a:endParaRPr lang="en-US" dirty="0">
              <a:solidFill>
                <a:schemeClr val="tx1"/>
              </a:solidFill>
              <a:latin typeface="+mj-lt"/>
            </a:endParaRPr>
          </a:p>
          <a:p>
            <a:pPr marL="0" indent="0">
              <a:lnSpc>
                <a:spcPct val="100000"/>
              </a:lnSpc>
              <a:buNone/>
            </a:pPr>
            <a:endParaRPr lang="en-US" dirty="0">
              <a:solidFill>
                <a:schemeClr val="tx1"/>
              </a:solidFill>
              <a:latin typeface="+mj-lt"/>
            </a:endParaRPr>
          </a:p>
          <a:p>
            <a:pPr marL="0" indent="0">
              <a:lnSpc>
                <a:spcPct val="100000"/>
              </a:lnSpc>
              <a:buNone/>
            </a:pPr>
            <a:r>
              <a:rPr lang="en-US" dirty="0">
                <a:solidFill>
                  <a:schemeClr val="tx1"/>
                </a:solidFill>
                <a:latin typeface="+mj-lt"/>
              </a:rPr>
              <a:t> </a:t>
            </a:r>
          </a:p>
        </p:txBody>
      </p:sp>
      <p:sp>
        <p:nvSpPr>
          <p:cNvPr id="4" name="Slide Number Placeholder 3"/>
          <p:cNvSpPr>
            <a:spLocks noGrp="1"/>
          </p:cNvSpPr>
          <p:nvPr>
            <p:ph type="sldNum" sz="quarter" idx="12"/>
          </p:nvPr>
        </p:nvSpPr>
        <p:spPr/>
        <p:txBody>
          <a:bodyPr/>
          <a:lstStyle/>
          <a:p>
            <a:fld id="{4B72C52A-5129-4F55-81A9-7734A419C134}" type="slidenum">
              <a:rPr lang="en-US" smtClean="0">
                <a:latin typeface="+mj-lt"/>
              </a:rPr>
              <a:pPr/>
              <a:t>29</a:t>
            </a:fld>
            <a:endParaRPr lang="en-US" dirty="0">
              <a:latin typeface="+mj-lt"/>
            </a:endParaRPr>
          </a:p>
        </p:txBody>
      </p:sp>
    </p:spTree>
    <p:extLst>
      <p:ext uri="{BB962C8B-B14F-4D97-AF65-F5344CB8AC3E}">
        <p14:creationId xmlns:p14="http://schemas.microsoft.com/office/powerpoint/2010/main" val="2327964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Oval 15"/>
          <p:cNvSpPr/>
          <p:nvPr/>
        </p:nvSpPr>
        <p:spPr>
          <a:xfrm>
            <a:off x="5594400" y="2141422"/>
            <a:ext cx="1016507" cy="1016507"/>
          </a:xfrm>
          <a:prstGeom prst="ellipse">
            <a:avLst/>
          </a:prstGeom>
        </p:spPr>
        <p:style>
          <a:lnRef idx="0">
            <a:schemeClr val="lt1">
              <a:alpha val="0"/>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p:style>
      </p:sp>
      <p:sp>
        <p:nvSpPr>
          <p:cNvPr id="2" name="Title 1"/>
          <p:cNvSpPr>
            <a:spLocks noGrp="1"/>
          </p:cNvSpPr>
          <p:nvPr>
            <p:ph type="title"/>
          </p:nvPr>
        </p:nvSpPr>
        <p:spPr>
          <a:xfrm>
            <a:off x="604520" y="28875"/>
            <a:ext cx="10515600" cy="1325563"/>
          </a:xfrm>
        </p:spPr>
        <p:txBody>
          <a:bodyPr>
            <a:normAutofit/>
          </a:bodyPr>
          <a:lstStyle/>
          <a:p>
            <a:r>
              <a:rPr lang="en-US" sz="4400" dirty="0">
                <a:solidFill>
                  <a:schemeClr val="tx1"/>
                </a:solidFill>
                <a:latin typeface="+mj-lt"/>
              </a:rPr>
              <a:t>Presentation Outline 	</a:t>
            </a:r>
          </a:p>
        </p:txBody>
      </p:sp>
      <p:sp>
        <p:nvSpPr>
          <p:cNvPr id="7" name="Oval 6"/>
          <p:cNvSpPr/>
          <p:nvPr/>
        </p:nvSpPr>
        <p:spPr>
          <a:xfrm>
            <a:off x="816906" y="2141422"/>
            <a:ext cx="1016507" cy="1016507"/>
          </a:xfrm>
          <a:prstGeom prst="ellipse">
            <a:avLst/>
          </a:prstGeom>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9" name="Freeform 8"/>
          <p:cNvSpPr/>
          <p:nvPr/>
        </p:nvSpPr>
        <p:spPr>
          <a:xfrm>
            <a:off x="401504" y="3474546"/>
            <a:ext cx="2138932" cy="782527"/>
          </a:xfrm>
          <a:custGeom>
            <a:avLst/>
            <a:gdLst>
              <a:gd name="connsiteX0" fmla="*/ 0 w 2138932"/>
              <a:gd name="connsiteY0" fmla="*/ 0 h 782527"/>
              <a:gd name="connsiteX1" fmla="*/ 2138932 w 2138932"/>
              <a:gd name="connsiteY1" fmla="*/ 0 h 782527"/>
              <a:gd name="connsiteX2" fmla="*/ 2138932 w 2138932"/>
              <a:gd name="connsiteY2" fmla="*/ 782527 h 782527"/>
              <a:gd name="connsiteX3" fmla="*/ 0 w 2138932"/>
              <a:gd name="connsiteY3" fmla="*/ 782527 h 782527"/>
              <a:gd name="connsiteX4" fmla="*/ 0 w 2138932"/>
              <a:gd name="connsiteY4" fmla="*/ 0 h 782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8932" h="782527">
                <a:moveTo>
                  <a:pt x="0" y="0"/>
                </a:moveTo>
                <a:lnTo>
                  <a:pt x="2138932" y="0"/>
                </a:lnTo>
                <a:lnTo>
                  <a:pt x="2138932" y="782527"/>
                </a:lnTo>
                <a:lnTo>
                  <a:pt x="0" y="7825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lgn="ctr" defTabSz="1066800">
              <a:lnSpc>
                <a:spcPct val="100000"/>
              </a:lnSpc>
              <a:spcBef>
                <a:spcPct val="0"/>
              </a:spcBef>
              <a:spcAft>
                <a:spcPct val="35000"/>
              </a:spcAft>
              <a:defRPr cap="all"/>
            </a:pPr>
            <a:r>
              <a:rPr lang="en-US" sz="2800" kern="1200" dirty="0">
                <a:solidFill>
                  <a:schemeClr val="tx1"/>
                </a:solidFill>
                <a:latin typeface="+mj-lt"/>
                <a:cs typeface="Calibri" panose="020F0502020204030204" pitchFamily="34" charset="0"/>
              </a:rPr>
              <a:t>Overview</a:t>
            </a:r>
          </a:p>
        </p:txBody>
      </p:sp>
      <p:sp>
        <p:nvSpPr>
          <p:cNvPr id="10" name="Oval 9"/>
          <p:cNvSpPr/>
          <p:nvPr/>
        </p:nvSpPr>
        <p:spPr>
          <a:xfrm>
            <a:off x="3166280" y="2141422"/>
            <a:ext cx="1016507" cy="1016507"/>
          </a:xfrm>
          <a:prstGeom prst="ellipse">
            <a:avLst/>
          </a:prstGeom>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sp>
        <p:nvSpPr>
          <p:cNvPr id="11" name="Rectangle 10" descr="Upward trend"/>
          <p:cNvSpPr/>
          <p:nvPr/>
        </p:nvSpPr>
        <p:spPr>
          <a:xfrm>
            <a:off x="941049" y="2358055"/>
            <a:ext cx="583242" cy="583242"/>
          </a:xfrm>
          <a:prstGeom prst="rect">
            <a:avLst/>
          </a:prstGeom>
          <a: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2" name="Freeform 11"/>
          <p:cNvSpPr/>
          <p:nvPr/>
        </p:nvSpPr>
        <p:spPr>
          <a:xfrm>
            <a:off x="2686247" y="3474547"/>
            <a:ext cx="1976574" cy="782527"/>
          </a:xfrm>
          <a:custGeom>
            <a:avLst/>
            <a:gdLst>
              <a:gd name="connsiteX0" fmla="*/ 0 w 1976574"/>
              <a:gd name="connsiteY0" fmla="*/ 0 h 782527"/>
              <a:gd name="connsiteX1" fmla="*/ 1976574 w 1976574"/>
              <a:gd name="connsiteY1" fmla="*/ 0 h 782527"/>
              <a:gd name="connsiteX2" fmla="*/ 1976574 w 1976574"/>
              <a:gd name="connsiteY2" fmla="*/ 782527 h 782527"/>
              <a:gd name="connsiteX3" fmla="*/ 0 w 1976574"/>
              <a:gd name="connsiteY3" fmla="*/ 782527 h 782527"/>
              <a:gd name="connsiteX4" fmla="*/ 0 w 1976574"/>
              <a:gd name="connsiteY4" fmla="*/ 0 h 782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6574" h="782527">
                <a:moveTo>
                  <a:pt x="0" y="0"/>
                </a:moveTo>
                <a:lnTo>
                  <a:pt x="1976574" y="0"/>
                </a:lnTo>
                <a:lnTo>
                  <a:pt x="1976574" y="782527"/>
                </a:lnTo>
                <a:lnTo>
                  <a:pt x="0" y="7825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lgn="ctr" defTabSz="1066800">
              <a:lnSpc>
                <a:spcPct val="100000"/>
              </a:lnSpc>
              <a:spcBef>
                <a:spcPct val="0"/>
              </a:spcBef>
              <a:spcAft>
                <a:spcPct val="35000"/>
              </a:spcAft>
              <a:defRPr cap="all"/>
            </a:pPr>
            <a:r>
              <a:rPr lang="en-US" sz="2800" kern="1200" dirty="0">
                <a:solidFill>
                  <a:schemeClr val="tx1"/>
                </a:solidFill>
                <a:latin typeface="+mj-lt"/>
                <a:cs typeface="Calibri" panose="020F0502020204030204" pitchFamily="34" charset="0"/>
              </a:rPr>
              <a:t>Training Grant Roles</a:t>
            </a:r>
          </a:p>
        </p:txBody>
      </p:sp>
      <p:sp>
        <p:nvSpPr>
          <p:cNvPr id="13" name="Oval 12"/>
          <p:cNvSpPr/>
          <p:nvPr/>
        </p:nvSpPr>
        <p:spPr>
          <a:xfrm>
            <a:off x="7857175" y="2157169"/>
            <a:ext cx="1016507" cy="1016507"/>
          </a:xfrm>
          <a:prstGeom prst="ellipse">
            <a:avLst/>
          </a:prstGeom>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sp>
      <p:sp>
        <p:nvSpPr>
          <p:cNvPr id="14" name="Rectangle 13" descr="Checklist"/>
          <p:cNvSpPr/>
          <p:nvPr/>
        </p:nvSpPr>
        <p:spPr>
          <a:xfrm>
            <a:off x="5817495" y="2358054"/>
            <a:ext cx="583242" cy="583242"/>
          </a:xfrm>
          <a:prstGeom prst="rect">
            <a:avLst/>
          </a:prstGeom>
          <a: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p:spPr>
        <p:style>
          <a:lnRef idx="2">
            <a:schemeClr val="lt1">
              <a:alpha val="0"/>
              <a:hueOff val="0"/>
              <a:satOff val="0"/>
              <a:lumOff val="0"/>
              <a:alphaOff val="0"/>
            </a:schemeClr>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5" name="Freeform 14"/>
          <p:cNvSpPr/>
          <p:nvPr/>
        </p:nvSpPr>
        <p:spPr>
          <a:xfrm>
            <a:off x="4954442" y="3474547"/>
            <a:ext cx="2110620" cy="782527"/>
          </a:xfrm>
          <a:custGeom>
            <a:avLst/>
            <a:gdLst>
              <a:gd name="connsiteX0" fmla="*/ 0 w 2110620"/>
              <a:gd name="connsiteY0" fmla="*/ 0 h 782527"/>
              <a:gd name="connsiteX1" fmla="*/ 2110620 w 2110620"/>
              <a:gd name="connsiteY1" fmla="*/ 0 h 782527"/>
              <a:gd name="connsiteX2" fmla="*/ 2110620 w 2110620"/>
              <a:gd name="connsiteY2" fmla="*/ 782527 h 782527"/>
              <a:gd name="connsiteX3" fmla="*/ 0 w 2110620"/>
              <a:gd name="connsiteY3" fmla="*/ 782527 h 782527"/>
              <a:gd name="connsiteX4" fmla="*/ 0 w 2110620"/>
              <a:gd name="connsiteY4" fmla="*/ 0 h 782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0620" h="782527">
                <a:moveTo>
                  <a:pt x="0" y="0"/>
                </a:moveTo>
                <a:lnTo>
                  <a:pt x="2110620" y="0"/>
                </a:lnTo>
                <a:lnTo>
                  <a:pt x="2110620" y="782527"/>
                </a:lnTo>
                <a:lnTo>
                  <a:pt x="0" y="7825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1066800">
              <a:spcBef>
                <a:spcPct val="0"/>
              </a:spcBef>
              <a:spcAft>
                <a:spcPct val="35000"/>
              </a:spcAft>
              <a:defRPr cap="all"/>
            </a:pPr>
            <a:r>
              <a:rPr lang="en-US" sz="2800" cap="all" dirty="0">
                <a:solidFill>
                  <a:schemeClr val="tx1"/>
                </a:solidFill>
                <a:latin typeface="+mj-lt"/>
                <a:cs typeface="Calibri" panose="020F0502020204030204" pitchFamily="34" charset="0"/>
              </a:rPr>
              <a:t>Proposal Process</a:t>
            </a:r>
          </a:p>
        </p:txBody>
      </p:sp>
      <p:sp>
        <p:nvSpPr>
          <p:cNvPr id="18" name="Freeform 17"/>
          <p:cNvSpPr/>
          <p:nvPr/>
        </p:nvSpPr>
        <p:spPr>
          <a:xfrm>
            <a:off x="7356684" y="3474547"/>
            <a:ext cx="2019401" cy="782527"/>
          </a:xfrm>
          <a:custGeom>
            <a:avLst/>
            <a:gdLst>
              <a:gd name="connsiteX0" fmla="*/ 0 w 2019401"/>
              <a:gd name="connsiteY0" fmla="*/ 0 h 782527"/>
              <a:gd name="connsiteX1" fmla="*/ 2019401 w 2019401"/>
              <a:gd name="connsiteY1" fmla="*/ 0 h 782527"/>
              <a:gd name="connsiteX2" fmla="*/ 2019401 w 2019401"/>
              <a:gd name="connsiteY2" fmla="*/ 782527 h 782527"/>
              <a:gd name="connsiteX3" fmla="*/ 0 w 2019401"/>
              <a:gd name="connsiteY3" fmla="*/ 782527 h 782527"/>
              <a:gd name="connsiteX4" fmla="*/ 0 w 2019401"/>
              <a:gd name="connsiteY4" fmla="*/ 0 h 782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9401" h="782527">
                <a:moveTo>
                  <a:pt x="0" y="0"/>
                </a:moveTo>
                <a:lnTo>
                  <a:pt x="2019401" y="0"/>
                </a:lnTo>
                <a:lnTo>
                  <a:pt x="2019401" y="782527"/>
                </a:lnTo>
                <a:lnTo>
                  <a:pt x="0" y="7825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1066800">
              <a:spcBef>
                <a:spcPct val="0"/>
              </a:spcBef>
              <a:spcAft>
                <a:spcPct val="35000"/>
              </a:spcAft>
              <a:defRPr cap="all"/>
            </a:pPr>
            <a:r>
              <a:rPr lang="en-US" sz="2800" cap="all">
                <a:solidFill>
                  <a:schemeClr val="tx1"/>
                </a:solidFill>
                <a:latin typeface="+mj-lt"/>
                <a:cs typeface="Calibri" panose="020F0502020204030204" pitchFamily="34" charset="0"/>
              </a:rPr>
              <a:t>Data Tables &amp; xTRACT</a:t>
            </a:r>
            <a:endParaRPr lang="en-US" sz="2800" cap="all" dirty="0">
              <a:solidFill>
                <a:schemeClr val="tx1"/>
              </a:solidFill>
              <a:latin typeface="+mj-lt"/>
              <a:cs typeface="Calibri" panose="020F0502020204030204" pitchFamily="34" charset="0"/>
            </a:endParaRPr>
          </a:p>
        </p:txBody>
      </p:sp>
      <p:sp>
        <p:nvSpPr>
          <p:cNvPr id="19" name="Oval 18"/>
          <p:cNvSpPr/>
          <p:nvPr/>
        </p:nvSpPr>
        <p:spPr>
          <a:xfrm>
            <a:off x="10236725" y="2141422"/>
            <a:ext cx="1016507" cy="1016507"/>
          </a:xfrm>
          <a:prstGeom prst="ellipse">
            <a:avLst/>
          </a:prstGeom>
        </p:spPr>
        <p:style>
          <a:lnRef idx="0">
            <a:schemeClr val="lt1">
              <a:alpha val="0"/>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p:style>
      </p:sp>
      <p:sp>
        <p:nvSpPr>
          <p:cNvPr id="20" name="Rectangle 19" descr="Scales of Justice"/>
          <p:cNvSpPr/>
          <p:nvPr/>
        </p:nvSpPr>
        <p:spPr>
          <a:xfrm>
            <a:off x="8073807" y="2373802"/>
            <a:ext cx="583242" cy="583242"/>
          </a:xfrm>
          <a:prstGeom prst="rect">
            <a:avLst/>
          </a:prstGeom>
          <a: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21" name="Freeform 20"/>
          <p:cNvSpPr/>
          <p:nvPr/>
        </p:nvSpPr>
        <p:spPr>
          <a:xfrm>
            <a:off x="9667707" y="3474547"/>
            <a:ext cx="2260344" cy="782527"/>
          </a:xfrm>
          <a:custGeom>
            <a:avLst/>
            <a:gdLst>
              <a:gd name="connsiteX0" fmla="*/ 0 w 2154546"/>
              <a:gd name="connsiteY0" fmla="*/ 0 h 782527"/>
              <a:gd name="connsiteX1" fmla="*/ 2154546 w 2154546"/>
              <a:gd name="connsiteY1" fmla="*/ 0 h 782527"/>
              <a:gd name="connsiteX2" fmla="*/ 2154546 w 2154546"/>
              <a:gd name="connsiteY2" fmla="*/ 782527 h 782527"/>
              <a:gd name="connsiteX3" fmla="*/ 0 w 2154546"/>
              <a:gd name="connsiteY3" fmla="*/ 782527 h 782527"/>
              <a:gd name="connsiteX4" fmla="*/ 0 w 2154546"/>
              <a:gd name="connsiteY4" fmla="*/ 0 h 782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4546" h="782527">
                <a:moveTo>
                  <a:pt x="0" y="0"/>
                </a:moveTo>
                <a:lnTo>
                  <a:pt x="2154546" y="0"/>
                </a:lnTo>
                <a:lnTo>
                  <a:pt x="2154546" y="782527"/>
                </a:lnTo>
                <a:lnTo>
                  <a:pt x="0" y="7825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lgn="ctr" defTabSz="1066800">
              <a:lnSpc>
                <a:spcPct val="100000"/>
              </a:lnSpc>
              <a:spcBef>
                <a:spcPct val="0"/>
              </a:spcBef>
              <a:spcAft>
                <a:spcPct val="35000"/>
              </a:spcAft>
              <a:defRPr cap="all"/>
            </a:pPr>
            <a:r>
              <a:rPr lang="en-US" sz="2800" kern="1200" dirty="0">
                <a:solidFill>
                  <a:schemeClr val="tx1"/>
                </a:solidFill>
                <a:latin typeface="+mj-lt"/>
              </a:rPr>
              <a:t>Budget preparation</a:t>
            </a:r>
          </a:p>
        </p:txBody>
      </p:sp>
      <p:sp>
        <p:nvSpPr>
          <p:cNvPr id="8" name="Rectangle 7" descr="User"/>
          <p:cNvSpPr/>
          <p:nvPr/>
        </p:nvSpPr>
        <p:spPr>
          <a:xfrm>
            <a:off x="3382912" y="2358054"/>
            <a:ext cx="583242" cy="583242"/>
          </a:xfrm>
          <a:prstGeom prst="rect">
            <a:avLst/>
          </a:prstGeom>
          <a: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7" name="Rectangle 16" descr="Calculator"/>
          <p:cNvSpPr/>
          <p:nvPr/>
        </p:nvSpPr>
        <p:spPr>
          <a:xfrm>
            <a:off x="10453357" y="2373802"/>
            <a:ext cx="583242" cy="583242"/>
          </a:xfrm>
          <a:prstGeom prst="rect">
            <a:avLst/>
          </a:prstGeom>
          <a: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2367338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5" grpId="0"/>
      <p:bldP spid="18" grpId="0"/>
      <p:bldP spid="21"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FFFF00"/>
                </a:solidFill>
                <a:latin typeface="+mj-lt"/>
              </a:rPr>
              <a:t>PI’s </a:t>
            </a:r>
            <a:r>
              <a:rPr lang="en-US" dirty="0">
                <a:solidFill>
                  <a:schemeClr val="tx1"/>
                </a:solidFill>
                <a:latin typeface="+mj-lt"/>
              </a:rPr>
              <a:t>Strategy to Successful Proposals </a:t>
            </a:r>
            <a:endParaRPr lang="en-US" sz="4400" dirty="0">
              <a:solidFill>
                <a:schemeClr val="tx1"/>
              </a:solidFill>
              <a:latin typeface="+mj-lt"/>
            </a:endParaRPr>
          </a:p>
        </p:txBody>
      </p:sp>
      <p:sp>
        <p:nvSpPr>
          <p:cNvPr id="5" name="Title 1"/>
          <p:cNvSpPr>
            <a:spLocks noGrp="1"/>
          </p:cNvSpPr>
          <p:nvPr>
            <p:ph sz="half" idx="1"/>
          </p:nvPr>
        </p:nvSpPr>
        <p:spPr/>
        <p:txBody>
          <a:bodyPr>
            <a:noAutofit/>
          </a:bodyPr>
          <a:lstStyle/>
          <a:p>
            <a:pPr marL="0" indent="0">
              <a:lnSpc>
                <a:spcPct val="100000"/>
              </a:lnSpc>
              <a:buNone/>
            </a:pPr>
            <a:r>
              <a:rPr lang="en-US" sz="3200" dirty="0">
                <a:solidFill>
                  <a:schemeClr val="tx1"/>
                </a:solidFill>
                <a:latin typeface="+mj-lt"/>
              </a:rPr>
              <a:t>Contact your </a:t>
            </a:r>
            <a:r>
              <a:rPr lang="en-US" sz="3200" dirty="0">
                <a:solidFill>
                  <a:srgbClr val="FFFF00"/>
                </a:solidFill>
                <a:latin typeface="+mj-lt"/>
              </a:rPr>
              <a:t>Program official</a:t>
            </a:r>
            <a:r>
              <a:rPr lang="en-US" sz="3200" dirty="0">
                <a:solidFill>
                  <a:schemeClr val="tx1"/>
                </a:solidFill>
                <a:latin typeface="+mj-lt"/>
              </a:rPr>
              <a:t> and get their advice and opinion on submission</a:t>
            </a:r>
          </a:p>
          <a:p>
            <a:pPr marL="0" indent="0">
              <a:lnSpc>
                <a:spcPct val="100000"/>
              </a:lnSpc>
              <a:buNone/>
            </a:pPr>
            <a:endParaRPr lang="en-US" sz="3200" dirty="0">
              <a:solidFill>
                <a:schemeClr val="tx1"/>
              </a:solidFill>
              <a:latin typeface="+mj-lt"/>
            </a:endParaRPr>
          </a:p>
          <a:p>
            <a:pPr marL="0" indent="0">
              <a:lnSpc>
                <a:spcPct val="100000"/>
              </a:lnSpc>
              <a:buNone/>
            </a:pPr>
            <a:r>
              <a:rPr lang="en-US" sz="3200" dirty="0">
                <a:solidFill>
                  <a:schemeClr val="tx1"/>
                </a:solidFill>
                <a:latin typeface="+mj-lt"/>
              </a:rPr>
              <a:t>Read and respond to </a:t>
            </a:r>
            <a:r>
              <a:rPr lang="en-US" sz="3200" dirty="0">
                <a:solidFill>
                  <a:srgbClr val="FFFF00"/>
                </a:solidFill>
                <a:latin typeface="+mj-lt"/>
              </a:rPr>
              <a:t>review criteria </a:t>
            </a:r>
            <a:r>
              <a:rPr lang="en-US" sz="3200" dirty="0">
                <a:solidFill>
                  <a:schemeClr val="tx1"/>
                </a:solidFill>
                <a:latin typeface="+mj-lt"/>
              </a:rPr>
              <a:t>if applicable (resubmission)</a:t>
            </a:r>
          </a:p>
          <a:p>
            <a:pPr marL="0" indent="0">
              <a:lnSpc>
                <a:spcPct val="100000"/>
              </a:lnSpc>
              <a:buNone/>
            </a:pPr>
            <a:endParaRPr lang="en-US" sz="3200" dirty="0">
              <a:solidFill>
                <a:schemeClr val="tx1"/>
              </a:solidFill>
              <a:latin typeface="+mj-lt"/>
            </a:endParaRPr>
          </a:p>
        </p:txBody>
      </p:sp>
      <p:sp>
        <p:nvSpPr>
          <p:cNvPr id="3" name="Content Placeholder 2"/>
          <p:cNvSpPr>
            <a:spLocks noGrp="1"/>
          </p:cNvSpPr>
          <p:nvPr>
            <p:ph sz="half" idx="2"/>
          </p:nvPr>
        </p:nvSpPr>
        <p:spPr/>
        <p:txBody>
          <a:bodyPr>
            <a:normAutofit/>
          </a:bodyPr>
          <a:lstStyle/>
          <a:p>
            <a:pPr marL="0" indent="0">
              <a:lnSpc>
                <a:spcPct val="100000"/>
              </a:lnSpc>
              <a:buNone/>
            </a:pPr>
            <a:r>
              <a:rPr lang="en-US" sz="3200" dirty="0">
                <a:solidFill>
                  <a:schemeClr val="tx1"/>
                </a:solidFill>
                <a:latin typeface="+mj-lt"/>
              </a:rPr>
              <a:t>Secure </a:t>
            </a:r>
            <a:r>
              <a:rPr lang="en-US" sz="3200" dirty="0">
                <a:solidFill>
                  <a:srgbClr val="FFFF00"/>
                </a:solidFill>
                <a:latin typeface="+mj-lt"/>
              </a:rPr>
              <a:t>institutional commitments</a:t>
            </a:r>
          </a:p>
          <a:p>
            <a:pPr marL="0" indent="0">
              <a:lnSpc>
                <a:spcPct val="100000"/>
              </a:lnSpc>
              <a:buNone/>
            </a:pPr>
            <a:endParaRPr lang="en-US" sz="3200" dirty="0">
              <a:solidFill>
                <a:srgbClr val="FFFF00"/>
              </a:solidFill>
              <a:latin typeface="+mj-lt"/>
            </a:endParaRPr>
          </a:p>
          <a:p>
            <a:pPr marL="0" indent="0">
              <a:lnSpc>
                <a:spcPct val="100000"/>
              </a:lnSpc>
              <a:buNone/>
            </a:pPr>
            <a:r>
              <a:rPr lang="en-US" sz="3200" dirty="0">
                <a:solidFill>
                  <a:schemeClr val="tx1"/>
                </a:solidFill>
                <a:latin typeface="+mj-lt"/>
              </a:rPr>
              <a:t>Familiarize yourself with the </a:t>
            </a:r>
            <a:r>
              <a:rPr lang="en-US" sz="3200" i="1" dirty="0">
                <a:solidFill>
                  <a:srgbClr val="FFFF00"/>
                </a:solidFill>
                <a:latin typeface="+mj-lt"/>
              </a:rPr>
              <a:t>data tables</a:t>
            </a:r>
            <a:endParaRPr lang="en-US" sz="3200" dirty="0">
              <a:solidFill>
                <a:schemeClr val="tx1"/>
              </a:solidFill>
              <a:latin typeface="+mj-lt"/>
            </a:endParaRPr>
          </a:p>
          <a:p>
            <a:pPr marL="457200" lvl="1" indent="0">
              <a:lnSpc>
                <a:spcPct val="100000"/>
              </a:lnSpc>
              <a:buNone/>
            </a:pPr>
            <a:r>
              <a:rPr lang="en-US" sz="3200" dirty="0">
                <a:solidFill>
                  <a:schemeClr val="tx1"/>
                </a:solidFill>
                <a:latin typeface="+mj-lt"/>
              </a:rPr>
              <a:t>Your program plan needs to </a:t>
            </a:r>
            <a:r>
              <a:rPr lang="en-US" sz="3200" dirty="0">
                <a:solidFill>
                  <a:srgbClr val="FFFF00"/>
                </a:solidFill>
                <a:latin typeface="+mj-lt"/>
              </a:rPr>
              <a:t>support</a:t>
            </a:r>
            <a:r>
              <a:rPr lang="en-US" sz="3200" dirty="0">
                <a:solidFill>
                  <a:schemeClr val="tx1"/>
                </a:solidFill>
                <a:latin typeface="+mj-lt"/>
              </a:rPr>
              <a:t> the data in your data tables</a:t>
            </a:r>
          </a:p>
          <a:p>
            <a:pPr marL="0" indent="0">
              <a:buNone/>
            </a:pPr>
            <a:endParaRPr lang="en-US" sz="3200" dirty="0">
              <a:latin typeface="+mj-lt"/>
            </a:endParaRPr>
          </a:p>
        </p:txBody>
      </p:sp>
      <p:sp>
        <p:nvSpPr>
          <p:cNvPr id="4" name="Slide Number Placeholder 3"/>
          <p:cNvSpPr>
            <a:spLocks noGrp="1"/>
          </p:cNvSpPr>
          <p:nvPr>
            <p:ph type="sldNum" sz="quarter" idx="12"/>
          </p:nvPr>
        </p:nvSpPr>
        <p:spPr/>
        <p:txBody>
          <a:bodyPr/>
          <a:lstStyle/>
          <a:p>
            <a:fld id="{4B72C52A-5129-4F55-81A9-7734A419C134}" type="slidenum">
              <a:rPr lang="en-US" smtClean="0">
                <a:latin typeface="+mj-lt"/>
              </a:rPr>
              <a:t>30</a:t>
            </a:fld>
            <a:endParaRPr lang="en-US" dirty="0">
              <a:latin typeface="+mj-lt"/>
            </a:endParaRPr>
          </a:p>
        </p:txBody>
      </p:sp>
    </p:spTree>
    <p:extLst>
      <p:ext uri="{BB962C8B-B14F-4D97-AF65-F5344CB8AC3E}">
        <p14:creationId xmlns:p14="http://schemas.microsoft.com/office/powerpoint/2010/main" val="2704694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8">
            <a:extLst>
              <a:ext uri="{FF2B5EF4-FFF2-40B4-BE49-F238E27FC236}">
                <a16:creationId xmlns:a16="http://schemas.microsoft.com/office/drawing/2014/main" id="{823AC064-BC96-4F32-8AE1-B2FD387548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2" name="Title 1"/>
          <p:cNvSpPr>
            <a:spLocks noGrp="1"/>
          </p:cNvSpPr>
          <p:nvPr>
            <p:ph type="title"/>
          </p:nvPr>
        </p:nvSpPr>
        <p:spPr>
          <a:xfrm>
            <a:off x="526073" y="466578"/>
            <a:ext cx="11139854" cy="930447"/>
          </a:xfrm>
        </p:spPr>
        <p:txBody>
          <a:bodyPr vert="horz" lIns="91440" tIns="45720" rIns="91440" bIns="45720" rtlCol="0" anchor="b">
            <a:normAutofit/>
          </a:bodyPr>
          <a:lstStyle/>
          <a:p>
            <a:pPr algn="ctr"/>
            <a:r>
              <a:rPr lang="en-US" sz="5400" kern="1200">
                <a:solidFill>
                  <a:srgbClr val="FFFFFF"/>
                </a:solidFill>
                <a:latin typeface="+mj-lt"/>
                <a:ea typeface="+mj-ea"/>
                <a:cs typeface="+mj-cs"/>
              </a:rPr>
              <a:t>Create a Timeline</a:t>
            </a:r>
          </a:p>
        </p:txBody>
      </p:sp>
      <p:cxnSp>
        <p:nvCxnSpPr>
          <p:cNvPr id="11" name="Straight Connector 10">
            <a:extLst>
              <a:ext uri="{FF2B5EF4-FFF2-40B4-BE49-F238E27FC236}">
                <a16:creationId xmlns:a16="http://schemas.microsoft.com/office/drawing/2014/main" id="{7E7C77BC-7138-40B1-A15B-20F57A49462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stretch>
            <a:fillRect/>
          </a:stretch>
        </p:blipFill>
        <p:spPr>
          <a:xfrm>
            <a:off x="1711027" y="2310834"/>
            <a:ext cx="8769946" cy="4341123"/>
          </a:xfrm>
          <a:prstGeom prst="rect">
            <a:avLst/>
          </a:prstGeom>
        </p:spPr>
      </p:pic>
    </p:spTree>
    <p:extLst>
      <p:ext uri="{BB962C8B-B14F-4D97-AF65-F5344CB8AC3E}">
        <p14:creationId xmlns:p14="http://schemas.microsoft.com/office/powerpoint/2010/main" val="41398478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3B0DF90E-6BAD-4E82-8FDF-717C9A35737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8" name="Freeform 13">
            <a:extLst>
              <a:ext uri="{FF2B5EF4-FFF2-40B4-BE49-F238E27FC236}">
                <a16:creationId xmlns:a16="http://schemas.microsoft.com/office/drawing/2014/main" id="{13DCC859-0434-4BB8-B6C5-09C88AE698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0" name="Freeform 11">
            <a:extLst>
              <a:ext uri="{FF2B5EF4-FFF2-40B4-BE49-F238E27FC236}">
                <a16:creationId xmlns:a16="http://schemas.microsoft.com/office/drawing/2014/main" id="{08E7ACFB-B791-4C23-8B17-013FEDC09A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j-lt"/>
            </a:endParaRPr>
          </a:p>
        </p:txBody>
      </p:sp>
      <p:sp>
        <p:nvSpPr>
          <p:cNvPr id="2" name="Title 1"/>
          <p:cNvSpPr>
            <a:spLocks noGrp="1"/>
          </p:cNvSpPr>
          <p:nvPr>
            <p:ph type="title"/>
          </p:nvPr>
        </p:nvSpPr>
        <p:spPr>
          <a:xfrm>
            <a:off x="191552" y="2933549"/>
            <a:ext cx="3198296" cy="1001338"/>
          </a:xfrm>
        </p:spPr>
        <p:txBody>
          <a:bodyPr vert="horz" lIns="91440" tIns="45720" rIns="91440" bIns="45720" rtlCol="0">
            <a:normAutofit/>
          </a:bodyPr>
          <a:lstStyle/>
          <a:p>
            <a:r>
              <a:rPr lang="en-US" kern="1200" dirty="0">
                <a:solidFill>
                  <a:schemeClr val="tx1"/>
                </a:solidFill>
                <a:latin typeface="+mj-lt"/>
                <a:ea typeface="+mj-ea"/>
                <a:cs typeface="+mj-cs"/>
              </a:rPr>
              <a:t>Data Tables</a:t>
            </a:r>
          </a:p>
        </p:txBody>
      </p:sp>
      <p:sp>
        <p:nvSpPr>
          <p:cNvPr id="17" name="Freeform 16"/>
          <p:cNvSpPr/>
          <p:nvPr/>
        </p:nvSpPr>
        <p:spPr>
          <a:xfrm>
            <a:off x="3888192" y="721358"/>
            <a:ext cx="7240471" cy="1106171"/>
          </a:xfrm>
          <a:custGeom>
            <a:avLst/>
            <a:gdLst>
              <a:gd name="connsiteX0" fmla="*/ 0 w 5405120"/>
              <a:gd name="connsiteY0" fmla="*/ 0 h 1106169"/>
              <a:gd name="connsiteX1" fmla="*/ 4852036 w 5405120"/>
              <a:gd name="connsiteY1" fmla="*/ 0 h 1106169"/>
              <a:gd name="connsiteX2" fmla="*/ 5405120 w 5405120"/>
              <a:gd name="connsiteY2" fmla="*/ 553085 h 1106169"/>
              <a:gd name="connsiteX3" fmla="*/ 4852036 w 5405120"/>
              <a:gd name="connsiteY3" fmla="*/ 1106169 h 1106169"/>
              <a:gd name="connsiteX4" fmla="*/ 0 w 5405120"/>
              <a:gd name="connsiteY4" fmla="*/ 1106169 h 1106169"/>
              <a:gd name="connsiteX5" fmla="*/ 0 w 5405120"/>
              <a:gd name="connsiteY5" fmla="*/ 0 h 1106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5120" h="1106169">
                <a:moveTo>
                  <a:pt x="5405120" y="1106168"/>
                </a:moveTo>
                <a:lnTo>
                  <a:pt x="553084" y="1106168"/>
                </a:lnTo>
                <a:lnTo>
                  <a:pt x="0" y="553084"/>
                </a:lnTo>
                <a:lnTo>
                  <a:pt x="553084" y="1"/>
                </a:lnTo>
                <a:lnTo>
                  <a:pt x="5405120" y="1"/>
                </a:lnTo>
                <a:lnTo>
                  <a:pt x="5405120" y="110616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4332" tIns="76201" rIns="142240" bIns="76201" numCol="1" spcCol="1270" anchor="ctr" anchorCtr="0">
            <a:noAutofit/>
          </a:bodyPr>
          <a:lstStyle/>
          <a:p>
            <a:pPr lvl="0" algn="ctr" defTabSz="889000" rtl="0">
              <a:lnSpc>
                <a:spcPct val="90000"/>
              </a:lnSpc>
              <a:spcBef>
                <a:spcPct val="0"/>
              </a:spcBef>
              <a:spcAft>
                <a:spcPct val="35000"/>
              </a:spcAft>
            </a:pPr>
            <a:r>
              <a:rPr lang="en-US" sz="2800" b="0" u="none" strike="noStrike" kern="1200" dirty="0">
                <a:solidFill>
                  <a:schemeClr val="tx1"/>
                </a:solidFill>
                <a:effectLst/>
                <a:latin typeface="+mj-lt"/>
              </a:rPr>
              <a:t>Census of Participating </a:t>
            </a:r>
            <a:r>
              <a:rPr lang="en-US" sz="2800" b="0" u="none" strike="noStrike" kern="1200" dirty="0">
                <a:solidFill>
                  <a:schemeClr val="bg1"/>
                </a:solidFill>
                <a:effectLst/>
                <a:latin typeface="+mj-lt"/>
              </a:rPr>
              <a:t>Departments</a:t>
            </a:r>
            <a:r>
              <a:rPr lang="en-US" sz="2800" b="0" u="none" strike="noStrike" kern="1200" dirty="0">
                <a:solidFill>
                  <a:schemeClr val="tx1"/>
                </a:solidFill>
                <a:effectLst/>
                <a:latin typeface="+mj-lt"/>
              </a:rPr>
              <a:t> and Interdepartmental </a:t>
            </a:r>
            <a:r>
              <a:rPr lang="en-US" sz="2800" b="0" u="none" strike="noStrike" kern="1200" dirty="0">
                <a:solidFill>
                  <a:schemeClr val="bg1"/>
                </a:solidFill>
                <a:effectLst/>
                <a:latin typeface="+mj-lt"/>
              </a:rPr>
              <a:t>Programs</a:t>
            </a:r>
            <a:endParaRPr lang="en-US" sz="2800" kern="1200" dirty="0">
              <a:solidFill>
                <a:schemeClr val="bg1"/>
              </a:solidFill>
              <a:latin typeface="+mj-lt"/>
            </a:endParaRPr>
          </a:p>
        </p:txBody>
      </p:sp>
      <p:sp>
        <p:nvSpPr>
          <p:cNvPr id="18" name="Oval 17"/>
          <p:cNvSpPr/>
          <p:nvPr/>
        </p:nvSpPr>
        <p:spPr>
          <a:xfrm>
            <a:off x="3335108" y="721359"/>
            <a:ext cx="1106169" cy="1106169"/>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9" name="Freeform 18"/>
          <p:cNvSpPr/>
          <p:nvPr/>
        </p:nvSpPr>
        <p:spPr>
          <a:xfrm>
            <a:off x="3888192" y="2157728"/>
            <a:ext cx="7240471" cy="1106170"/>
          </a:xfrm>
          <a:custGeom>
            <a:avLst/>
            <a:gdLst>
              <a:gd name="connsiteX0" fmla="*/ 0 w 5405120"/>
              <a:gd name="connsiteY0" fmla="*/ 0 h 1106169"/>
              <a:gd name="connsiteX1" fmla="*/ 4852036 w 5405120"/>
              <a:gd name="connsiteY1" fmla="*/ 0 h 1106169"/>
              <a:gd name="connsiteX2" fmla="*/ 5405120 w 5405120"/>
              <a:gd name="connsiteY2" fmla="*/ 553085 h 1106169"/>
              <a:gd name="connsiteX3" fmla="*/ 4852036 w 5405120"/>
              <a:gd name="connsiteY3" fmla="*/ 1106169 h 1106169"/>
              <a:gd name="connsiteX4" fmla="*/ 0 w 5405120"/>
              <a:gd name="connsiteY4" fmla="*/ 1106169 h 1106169"/>
              <a:gd name="connsiteX5" fmla="*/ 0 w 5405120"/>
              <a:gd name="connsiteY5" fmla="*/ 0 h 1106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5120" h="1106169">
                <a:moveTo>
                  <a:pt x="5405120" y="1106168"/>
                </a:moveTo>
                <a:lnTo>
                  <a:pt x="553084" y="1106168"/>
                </a:lnTo>
                <a:lnTo>
                  <a:pt x="0" y="553084"/>
                </a:lnTo>
                <a:lnTo>
                  <a:pt x="553084" y="1"/>
                </a:lnTo>
                <a:lnTo>
                  <a:pt x="5405120" y="1"/>
                </a:lnTo>
                <a:lnTo>
                  <a:pt x="5405120" y="110616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4332" tIns="76201" rIns="142240" bIns="76200" numCol="1" spcCol="1270" anchor="ctr" anchorCtr="0">
            <a:noAutofit/>
          </a:bodyPr>
          <a:lstStyle/>
          <a:p>
            <a:pPr lvl="0" algn="ctr" defTabSz="889000" rtl="0">
              <a:lnSpc>
                <a:spcPct val="90000"/>
              </a:lnSpc>
              <a:spcBef>
                <a:spcPct val="0"/>
              </a:spcBef>
              <a:spcAft>
                <a:spcPct val="35000"/>
              </a:spcAft>
            </a:pPr>
            <a:r>
              <a:rPr lang="en-US" sz="2800" b="0" u="none" strike="noStrike" kern="1200" dirty="0">
                <a:solidFill>
                  <a:schemeClr val="tx1"/>
                </a:solidFill>
                <a:effectLst/>
                <a:latin typeface="+mj-lt"/>
              </a:rPr>
              <a:t>Participating </a:t>
            </a:r>
            <a:r>
              <a:rPr lang="en-US" sz="2800" b="0" u="none" strike="noStrike" kern="1200" dirty="0">
                <a:solidFill>
                  <a:schemeClr val="bg1"/>
                </a:solidFill>
                <a:effectLst/>
                <a:latin typeface="+mj-lt"/>
              </a:rPr>
              <a:t>Faculty</a:t>
            </a:r>
            <a:r>
              <a:rPr lang="en-US" sz="2800" b="0" u="none" strike="noStrike" kern="1200" dirty="0">
                <a:solidFill>
                  <a:schemeClr val="tx1"/>
                </a:solidFill>
                <a:effectLst/>
                <a:latin typeface="+mj-lt"/>
              </a:rPr>
              <a:t> Members</a:t>
            </a:r>
            <a:endParaRPr lang="en-US" sz="2800" kern="1200" dirty="0">
              <a:solidFill>
                <a:schemeClr val="tx1"/>
              </a:solidFill>
              <a:latin typeface="+mj-lt"/>
            </a:endParaRPr>
          </a:p>
        </p:txBody>
      </p:sp>
      <p:sp>
        <p:nvSpPr>
          <p:cNvPr id="20" name="Oval 19"/>
          <p:cNvSpPr/>
          <p:nvPr/>
        </p:nvSpPr>
        <p:spPr>
          <a:xfrm>
            <a:off x="3335108" y="2157729"/>
            <a:ext cx="1106169" cy="1106169"/>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1" name="Freeform 20"/>
          <p:cNvSpPr/>
          <p:nvPr/>
        </p:nvSpPr>
        <p:spPr>
          <a:xfrm>
            <a:off x="3888192" y="3594098"/>
            <a:ext cx="7240471" cy="1106170"/>
          </a:xfrm>
          <a:custGeom>
            <a:avLst/>
            <a:gdLst>
              <a:gd name="connsiteX0" fmla="*/ 0 w 5405120"/>
              <a:gd name="connsiteY0" fmla="*/ 0 h 1106169"/>
              <a:gd name="connsiteX1" fmla="*/ 4852036 w 5405120"/>
              <a:gd name="connsiteY1" fmla="*/ 0 h 1106169"/>
              <a:gd name="connsiteX2" fmla="*/ 5405120 w 5405120"/>
              <a:gd name="connsiteY2" fmla="*/ 553085 h 1106169"/>
              <a:gd name="connsiteX3" fmla="*/ 4852036 w 5405120"/>
              <a:gd name="connsiteY3" fmla="*/ 1106169 h 1106169"/>
              <a:gd name="connsiteX4" fmla="*/ 0 w 5405120"/>
              <a:gd name="connsiteY4" fmla="*/ 1106169 h 1106169"/>
              <a:gd name="connsiteX5" fmla="*/ 0 w 5405120"/>
              <a:gd name="connsiteY5" fmla="*/ 0 h 1106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5120" h="1106169">
                <a:moveTo>
                  <a:pt x="5405120" y="1106168"/>
                </a:moveTo>
                <a:lnTo>
                  <a:pt x="553084" y="1106168"/>
                </a:lnTo>
                <a:lnTo>
                  <a:pt x="0" y="553084"/>
                </a:lnTo>
                <a:lnTo>
                  <a:pt x="553084" y="1"/>
                </a:lnTo>
                <a:lnTo>
                  <a:pt x="5405120" y="1"/>
                </a:lnTo>
                <a:lnTo>
                  <a:pt x="5405120" y="110616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4332" tIns="76201" rIns="142240" bIns="76200" numCol="1" spcCol="1270" anchor="ctr" anchorCtr="0">
            <a:noAutofit/>
          </a:bodyPr>
          <a:lstStyle/>
          <a:p>
            <a:pPr lvl="0" algn="ctr" defTabSz="889000" rtl="0">
              <a:lnSpc>
                <a:spcPct val="90000"/>
              </a:lnSpc>
              <a:spcBef>
                <a:spcPct val="0"/>
              </a:spcBef>
              <a:spcAft>
                <a:spcPct val="35000"/>
              </a:spcAft>
            </a:pPr>
            <a:r>
              <a:rPr lang="en-US" sz="2400" b="0" u="none" strike="noStrike" kern="1200" dirty="0">
                <a:solidFill>
                  <a:schemeClr val="tx1"/>
                </a:solidFill>
                <a:effectLst/>
                <a:latin typeface="+mj-lt"/>
              </a:rPr>
              <a:t>Federal Institutional Research Training Grant and </a:t>
            </a:r>
            <a:r>
              <a:rPr lang="en-US" sz="2400" b="0" u="none" strike="noStrike" kern="1200" dirty="0">
                <a:solidFill>
                  <a:schemeClr val="bg1"/>
                </a:solidFill>
                <a:effectLst/>
                <a:latin typeface="+mj-lt"/>
              </a:rPr>
              <a:t>Related Support Available </a:t>
            </a:r>
            <a:r>
              <a:rPr lang="en-US" sz="2400" b="0" u="none" strike="noStrike" kern="1200" dirty="0">
                <a:solidFill>
                  <a:schemeClr val="tx1"/>
                </a:solidFill>
                <a:effectLst/>
                <a:latin typeface="+mj-lt"/>
              </a:rPr>
              <a:t>to Participating Faculty Members</a:t>
            </a:r>
            <a:endParaRPr lang="en-US" sz="2400" kern="1200" dirty="0">
              <a:solidFill>
                <a:schemeClr val="tx1"/>
              </a:solidFill>
              <a:latin typeface="+mj-lt"/>
            </a:endParaRPr>
          </a:p>
        </p:txBody>
      </p:sp>
      <p:sp>
        <p:nvSpPr>
          <p:cNvPr id="22" name="Oval 21"/>
          <p:cNvSpPr/>
          <p:nvPr/>
        </p:nvSpPr>
        <p:spPr>
          <a:xfrm>
            <a:off x="3335108" y="3594099"/>
            <a:ext cx="1106169" cy="1106169"/>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3" name="Freeform 22"/>
          <p:cNvSpPr/>
          <p:nvPr/>
        </p:nvSpPr>
        <p:spPr>
          <a:xfrm>
            <a:off x="3888193" y="5030468"/>
            <a:ext cx="7240472" cy="1106170"/>
          </a:xfrm>
          <a:custGeom>
            <a:avLst/>
            <a:gdLst>
              <a:gd name="connsiteX0" fmla="*/ 0 w 5405120"/>
              <a:gd name="connsiteY0" fmla="*/ 0 h 1106169"/>
              <a:gd name="connsiteX1" fmla="*/ 4852036 w 5405120"/>
              <a:gd name="connsiteY1" fmla="*/ 0 h 1106169"/>
              <a:gd name="connsiteX2" fmla="*/ 5405120 w 5405120"/>
              <a:gd name="connsiteY2" fmla="*/ 553085 h 1106169"/>
              <a:gd name="connsiteX3" fmla="*/ 4852036 w 5405120"/>
              <a:gd name="connsiteY3" fmla="*/ 1106169 h 1106169"/>
              <a:gd name="connsiteX4" fmla="*/ 0 w 5405120"/>
              <a:gd name="connsiteY4" fmla="*/ 1106169 h 1106169"/>
              <a:gd name="connsiteX5" fmla="*/ 0 w 5405120"/>
              <a:gd name="connsiteY5" fmla="*/ 0 h 1106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5120" h="1106169">
                <a:moveTo>
                  <a:pt x="5405120" y="1106168"/>
                </a:moveTo>
                <a:lnTo>
                  <a:pt x="553084" y="1106168"/>
                </a:lnTo>
                <a:lnTo>
                  <a:pt x="0" y="553084"/>
                </a:lnTo>
                <a:lnTo>
                  <a:pt x="553084" y="1"/>
                </a:lnTo>
                <a:lnTo>
                  <a:pt x="5405120" y="1"/>
                </a:lnTo>
                <a:lnTo>
                  <a:pt x="5405120" y="110616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4332" tIns="76201" rIns="142241" bIns="76200" numCol="1" spcCol="1270" anchor="ctr" anchorCtr="0">
            <a:noAutofit/>
          </a:bodyPr>
          <a:lstStyle/>
          <a:p>
            <a:pPr lvl="0" algn="ctr" defTabSz="889000" rtl="0">
              <a:lnSpc>
                <a:spcPct val="90000"/>
              </a:lnSpc>
              <a:spcBef>
                <a:spcPct val="0"/>
              </a:spcBef>
              <a:spcAft>
                <a:spcPct val="35000"/>
              </a:spcAft>
            </a:pPr>
            <a:r>
              <a:rPr lang="en-US" sz="2800" b="0" u="none" strike="noStrike" kern="1200" dirty="0">
                <a:solidFill>
                  <a:schemeClr val="bg1"/>
                </a:solidFill>
                <a:effectLst/>
                <a:latin typeface="+mj-lt"/>
              </a:rPr>
              <a:t>Research Support </a:t>
            </a:r>
            <a:r>
              <a:rPr lang="en-US" sz="2800" b="0" u="none" strike="noStrike" kern="1200" dirty="0">
                <a:solidFill>
                  <a:schemeClr val="tx1"/>
                </a:solidFill>
                <a:effectLst/>
                <a:latin typeface="+mj-lt"/>
              </a:rPr>
              <a:t>of Participating Faculty Members</a:t>
            </a:r>
            <a:endParaRPr lang="en-US" sz="2800" kern="1200" dirty="0">
              <a:solidFill>
                <a:schemeClr val="tx1"/>
              </a:solidFill>
              <a:latin typeface="+mj-lt"/>
            </a:endParaRPr>
          </a:p>
        </p:txBody>
      </p:sp>
      <p:sp>
        <p:nvSpPr>
          <p:cNvPr id="24" name="Oval 23"/>
          <p:cNvSpPr/>
          <p:nvPr/>
        </p:nvSpPr>
        <p:spPr>
          <a:xfrm>
            <a:off x="3335108" y="5030469"/>
            <a:ext cx="1106169" cy="1106169"/>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5" name="TextBox 24"/>
          <p:cNvSpPr txBox="1"/>
          <p:nvPr/>
        </p:nvSpPr>
        <p:spPr>
          <a:xfrm>
            <a:off x="3586856" y="875437"/>
            <a:ext cx="602673" cy="769441"/>
          </a:xfrm>
          <a:prstGeom prst="rect">
            <a:avLst/>
          </a:prstGeom>
          <a:noFill/>
        </p:spPr>
        <p:txBody>
          <a:bodyPr wrap="square" rtlCol="0">
            <a:spAutoFit/>
          </a:bodyPr>
          <a:lstStyle/>
          <a:p>
            <a:r>
              <a:rPr lang="en-US" sz="4400" dirty="0">
                <a:solidFill>
                  <a:schemeClr val="bg1"/>
                </a:solidFill>
                <a:latin typeface="+mj-lt"/>
              </a:rPr>
              <a:t>1</a:t>
            </a:r>
          </a:p>
        </p:txBody>
      </p:sp>
      <p:sp>
        <p:nvSpPr>
          <p:cNvPr id="29" name="TextBox 28"/>
          <p:cNvSpPr txBox="1"/>
          <p:nvPr/>
        </p:nvSpPr>
        <p:spPr>
          <a:xfrm>
            <a:off x="3586856" y="2283954"/>
            <a:ext cx="602673" cy="769441"/>
          </a:xfrm>
          <a:prstGeom prst="rect">
            <a:avLst/>
          </a:prstGeom>
          <a:noFill/>
        </p:spPr>
        <p:txBody>
          <a:bodyPr wrap="square" rtlCol="0">
            <a:spAutoFit/>
          </a:bodyPr>
          <a:lstStyle/>
          <a:p>
            <a:r>
              <a:rPr lang="en-US" sz="4400" dirty="0">
                <a:solidFill>
                  <a:schemeClr val="bg1"/>
                </a:solidFill>
                <a:latin typeface="+mj-lt"/>
              </a:rPr>
              <a:t>2</a:t>
            </a:r>
          </a:p>
        </p:txBody>
      </p:sp>
      <p:sp>
        <p:nvSpPr>
          <p:cNvPr id="31" name="TextBox 30"/>
          <p:cNvSpPr txBox="1"/>
          <p:nvPr/>
        </p:nvSpPr>
        <p:spPr>
          <a:xfrm>
            <a:off x="3586856" y="3756721"/>
            <a:ext cx="602673" cy="769441"/>
          </a:xfrm>
          <a:prstGeom prst="rect">
            <a:avLst/>
          </a:prstGeom>
          <a:noFill/>
        </p:spPr>
        <p:txBody>
          <a:bodyPr wrap="square" rtlCol="0">
            <a:spAutoFit/>
          </a:bodyPr>
          <a:lstStyle/>
          <a:p>
            <a:r>
              <a:rPr lang="en-US" sz="4400" dirty="0">
                <a:solidFill>
                  <a:schemeClr val="bg1"/>
                </a:solidFill>
                <a:latin typeface="+mj-lt"/>
              </a:rPr>
              <a:t>3</a:t>
            </a:r>
          </a:p>
        </p:txBody>
      </p:sp>
      <p:sp>
        <p:nvSpPr>
          <p:cNvPr id="32" name="TextBox 31"/>
          <p:cNvSpPr txBox="1"/>
          <p:nvPr/>
        </p:nvSpPr>
        <p:spPr>
          <a:xfrm>
            <a:off x="3586856" y="5198832"/>
            <a:ext cx="602673" cy="769441"/>
          </a:xfrm>
          <a:prstGeom prst="rect">
            <a:avLst/>
          </a:prstGeom>
          <a:noFill/>
        </p:spPr>
        <p:txBody>
          <a:bodyPr wrap="square" rtlCol="0">
            <a:spAutoFit/>
          </a:bodyPr>
          <a:lstStyle/>
          <a:p>
            <a:r>
              <a:rPr lang="en-US" sz="4400" dirty="0">
                <a:solidFill>
                  <a:schemeClr val="bg1"/>
                </a:solidFill>
                <a:latin typeface="+mj-lt"/>
              </a:rPr>
              <a:t>4</a:t>
            </a:r>
          </a:p>
        </p:txBody>
      </p:sp>
    </p:spTree>
    <p:extLst>
      <p:ext uri="{BB962C8B-B14F-4D97-AF65-F5344CB8AC3E}">
        <p14:creationId xmlns:p14="http://schemas.microsoft.com/office/powerpoint/2010/main" val="169654119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1" grpId="0" animBg="1"/>
      <p:bldP spid="23" grpId="0" animBg="1"/>
      <p:bldP spid="29" grpId="0"/>
      <p:bldP spid="31" grpId="0"/>
      <p:bldP spid="3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3B0DF90E-6BAD-4E82-8FDF-717C9A35737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8" name="Freeform 13">
            <a:extLst>
              <a:ext uri="{FF2B5EF4-FFF2-40B4-BE49-F238E27FC236}">
                <a16:creationId xmlns:a16="http://schemas.microsoft.com/office/drawing/2014/main" id="{13DCC859-0434-4BB8-B6C5-09C88AE698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0" name="Freeform 11">
            <a:extLst>
              <a:ext uri="{FF2B5EF4-FFF2-40B4-BE49-F238E27FC236}">
                <a16:creationId xmlns:a16="http://schemas.microsoft.com/office/drawing/2014/main" id="{08E7ACFB-B791-4C23-8B17-013FEDC09A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j-lt"/>
            </a:endParaRPr>
          </a:p>
        </p:txBody>
      </p:sp>
      <p:sp>
        <p:nvSpPr>
          <p:cNvPr id="2" name="Title 1"/>
          <p:cNvSpPr>
            <a:spLocks noGrp="1"/>
          </p:cNvSpPr>
          <p:nvPr>
            <p:ph type="title"/>
          </p:nvPr>
        </p:nvSpPr>
        <p:spPr>
          <a:xfrm>
            <a:off x="178505" y="3302310"/>
            <a:ext cx="3177890" cy="1001338"/>
          </a:xfrm>
        </p:spPr>
        <p:txBody>
          <a:bodyPr vert="horz" lIns="91440" tIns="45720" rIns="91440" bIns="45720" rtlCol="0">
            <a:normAutofit/>
          </a:bodyPr>
          <a:lstStyle/>
          <a:p>
            <a:r>
              <a:rPr lang="en-US" kern="1200" dirty="0">
                <a:solidFill>
                  <a:schemeClr val="tx1"/>
                </a:solidFill>
                <a:latin typeface="+mj-lt"/>
                <a:ea typeface="+mj-ea"/>
                <a:cs typeface="+mj-cs"/>
              </a:rPr>
              <a:t>Data Tables</a:t>
            </a:r>
          </a:p>
        </p:txBody>
      </p:sp>
      <p:sp>
        <p:nvSpPr>
          <p:cNvPr id="17" name="Freeform 16"/>
          <p:cNvSpPr/>
          <p:nvPr/>
        </p:nvSpPr>
        <p:spPr>
          <a:xfrm>
            <a:off x="3534900" y="843740"/>
            <a:ext cx="7708064" cy="1106171"/>
          </a:xfrm>
          <a:custGeom>
            <a:avLst/>
            <a:gdLst>
              <a:gd name="connsiteX0" fmla="*/ 0 w 5405120"/>
              <a:gd name="connsiteY0" fmla="*/ 0 h 1106169"/>
              <a:gd name="connsiteX1" fmla="*/ 4852036 w 5405120"/>
              <a:gd name="connsiteY1" fmla="*/ 0 h 1106169"/>
              <a:gd name="connsiteX2" fmla="*/ 5405120 w 5405120"/>
              <a:gd name="connsiteY2" fmla="*/ 553085 h 1106169"/>
              <a:gd name="connsiteX3" fmla="*/ 4852036 w 5405120"/>
              <a:gd name="connsiteY3" fmla="*/ 1106169 h 1106169"/>
              <a:gd name="connsiteX4" fmla="*/ 0 w 5405120"/>
              <a:gd name="connsiteY4" fmla="*/ 1106169 h 1106169"/>
              <a:gd name="connsiteX5" fmla="*/ 0 w 5405120"/>
              <a:gd name="connsiteY5" fmla="*/ 0 h 1106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5120" h="1106169">
                <a:moveTo>
                  <a:pt x="5405120" y="1106168"/>
                </a:moveTo>
                <a:lnTo>
                  <a:pt x="553084" y="1106168"/>
                </a:lnTo>
                <a:lnTo>
                  <a:pt x="0" y="553084"/>
                </a:lnTo>
                <a:lnTo>
                  <a:pt x="553084" y="1"/>
                </a:lnTo>
                <a:lnTo>
                  <a:pt x="5405120" y="1"/>
                </a:lnTo>
                <a:lnTo>
                  <a:pt x="5405120" y="110616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4332" tIns="76201" rIns="142240" bIns="76201" numCol="1" spcCol="1270" anchor="ctr" anchorCtr="0">
            <a:noAutofit/>
          </a:bodyPr>
          <a:lstStyle/>
          <a:p>
            <a:pPr fontAlgn="ctr"/>
            <a:r>
              <a:rPr lang="en-US" sz="2800" dirty="0">
                <a:solidFill>
                  <a:schemeClr val="bg1"/>
                </a:solidFill>
                <a:latin typeface="+mj-lt"/>
              </a:rPr>
              <a:t>Publications</a:t>
            </a:r>
            <a:r>
              <a:rPr lang="en-US" sz="2800" dirty="0">
                <a:solidFill>
                  <a:schemeClr val="tx1"/>
                </a:solidFill>
                <a:latin typeface="+mj-lt"/>
              </a:rPr>
              <a:t> of Those in Training</a:t>
            </a:r>
          </a:p>
        </p:txBody>
      </p:sp>
      <p:sp>
        <p:nvSpPr>
          <p:cNvPr id="18" name="Oval 17"/>
          <p:cNvSpPr/>
          <p:nvPr/>
        </p:nvSpPr>
        <p:spPr>
          <a:xfrm>
            <a:off x="2981816" y="843741"/>
            <a:ext cx="1106169" cy="1106169"/>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9" name="Freeform 18"/>
          <p:cNvSpPr/>
          <p:nvPr/>
        </p:nvSpPr>
        <p:spPr>
          <a:xfrm>
            <a:off x="3534900" y="2280110"/>
            <a:ext cx="7708064" cy="1106170"/>
          </a:xfrm>
          <a:custGeom>
            <a:avLst/>
            <a:gdLst>
              <a:gd name="connsiteX0" fmla="*/ 0 w 5405120"/>
              <a:gd name="connsiteY0" fmla="*/ 0 h 1106169"/>
              <a:gd name="connsiteX1" fmla="*/ 4852036 w 5405120"/>
              <a:gd name="connsiteY1" fmla="*/ 0 h 1106169"/>
              <a:gd name="connsiteX2" fmla="*/ 5405120 w 5405120"/>
              <a:gd name="connsiteY2" fmla="*/ 553085 h 1106169"/>
              <a:gd name="connsiteX3" fmla="*/ 4852036 w 5405120"/>
              <a:gd name="connsiteY3" fmla="*/ 1106169 h 1106169"/>
              <a:gd name="connsiteX4" fmla="*/ 0 w 5405120"/>
              <a:gd name="connsiteY4" fmla="*/ 1106169 h 1106169"/>
              <a:gd name="connsiteX5" fmla="*/ 0 w 5405120"/>
              <a:gd name="connsiteY5" fmla="*/ 0 h 1106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5120" h="1106169">
                <a:moveTo>
                  <a:pt x="5405120" y="1106168"/>
                </a:moveTo>
                <a:lnTo>
                  <a:pt x="553084" y="1106168"/>
                </a:lnTo>
                <a:lnTo>
                  <a:pt x="0" y="553084"/>
                </a:lnTo>
                <a:lnTo>
                  <a:pt x="553084" y="1"/>
                </a:lnTo>
                <a:lnTo>
                  <a:pt x="5405120" y="1"/>
                </a:lnTo>
                <a:lnTo>
                  <a:pt x="5405120" y="110616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4332" tIns="76201" rIns="142240" bIns="76200" numCol="1" spcCol="1270" anchor="ctr" anchorCtr="0">
            <a:noAutofit/>
          </a:bodyPr>
          <a:lstStyle/>
          <a:p>
            <a:pPr fontAlgn="ctr"/>
            <a:r>
              <a:rPr lang="en-US" sz="2800" dirty="0">
                <a:solidFill>
                  <a:schemeClr val="bg1"/>
                </a:solidFill>
                <a:latin typeface="+mj-lt"/>
              </a:rPr>
              <a:t>Applicants</a:t>
            </a:r>
            <a:r>
              <a:rPr lang="en-US" sz="2800" dirty="0">
                <a:solidFill>
                  <a:schemeClr val="tx1"/>
                </a:solidFill>
                <a:latin typeface="+mj-lt"/>
              </a:rPr>
              <a:t>, Entrants, and their </a:t>
            </a:r>
            <a:r>
              <a:rPr lang="en-US" sz="2800" dirty="0">
                <a:solidFill>
                  <a:schemeClr val="bg1"/>
                </a:solidFill>
                <a:latin typeface="+mj-lt"/>
              </a:rPr>
              <a:t>Characteristics</a:t>
            </a:r>
            <a:r>
              <a:rPr lang="en-US" sz="2800" dirty="0">
                <a:solidFill>
                  <a:schemeClr val="tx1"/>
                </a:solidFill>
                <a:latin typeface="+mj-lt"/>
              </a:rPr>
              <a:t> for the Past Five Years</a:t>
            </a:r>
          </a:p>
        </p:txBody>
      </p:sp>
      <p:sp>
        <p:nvSpPr>
          <p:cNvPr id="20" name="Oval 19"/>
          <p:cNvSpPr/>
          <p:nvPr/>
        </p:nvSpPr>
        <p:spPr>
          <a:xfrm>
            <a:off x="2981816" y="2280111"/>
            <a:ext cx="1106169" cy="1106169"/>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1" name="Freeform 20"/>
          <p:cNvSpPr/>
          <p:nvPr/>
        </p:nvSpPr>
        <p:spPr>
          <a:xfrm>
            <a:off x="3534900" y="3716480"/>
            <a:ext cx="7708064" cy="1106170"/>
          </a:xfrm>
          <a:custGeom>
            <a:avLst/>
            <a:gdLst>
              <a:gd name="connsiteX0" fmla="*/ 0 w 5405120"/>
              <a:gd name="connsiteY0" fmla="*/ 0 h 1106169"/>
              <a:gd name="connsiteX1" fmla="*/ 4852036 w 5405120"/>
              <a:gd name="connsiteY1" fmla="*/ 0 h 1106169"/>
              <a:gd name="connsiteX2" fmla="*/ 5405120 w 5405120"/>
              <a:gd name="connsiteY2" fmla="*/ 553085 h 1106169"/>
              <a:gd name="connsiteX3" fmla="*/ 4852036 w 5405120"/>
              <a:gd name="connsiteY3" fmla="*/ 1106169 h 1106169"/>
              <a:gd name="connsiteX4" fmla="*/ 0 w 5405120"/>
              <a:gd name="connsiteY4" fmla="*/ 1106169 h 1106169"/>
              <a:gd name="connsiteX5" fmla="*/ 0 w 5405120"/>
              <a:gd name="connsiteY5" fmla="*/ 0 h 1106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5120" h="1106169">
                <a:moveTo>
                  <a:pt x="5405120" y="1106168"/>
                </a:moveTo>
                <a:lnTo>
                  <a:pt x="553084" y="1106168"/>
                </a:lnTo>
                <a:lnTo>
                  <a:pt x="0" y="553084"/>
                </a:lnTo>
                <a:lnTo>
                  <a:pt x="553084" y="1"/>
                </a:lnTo>
                <a:lnTo>
                  <a:pt x="5405120" y="1"/>
                </a:lnTo>
                <a:lnTo>
                  <a:pt x="5405120" y="110616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4332" tIns="76201" rIns="142240" bIns="76200" numCol="1" spcCol="1270" anchor="ctr" anchorCtr="0">
            <a:noAutofit/>
          </a:bodyPr>
          <a:lstStyle/>
          <a:p>
            <a:pPr fontAlgn="ctr"/>
            <a:r>
              <a:rPr lang="en-US" sz="2400" dirty="0">
                <a:solidFill>
                  <a:schemeClr val="bg1"/>
                </a:solidFill>
                <a:latin typeface="+mj-lt"/>
              </a:rPr>
              <a:t>Appointments</a:t>
            </a:r>
            <a:r>
              <a:rPr lang="en-US" sz="2400" dirty="0">
                <a:solidFill>
                  <a:schemeClr val="tx1"/>
                </a:solidFill>
                <a:latin typeface="+mj-lt"/>
              </a:rPr>
              <a:t> to the Training Grant for Each Year of the Current Project Period (Renewals only)</a:t>
            </a:r>
          </a:p>
        </p:txBody>
      </p:sp>
      <p:sp>
        <p:nvSpPr>
          <p:cNvPr id="22" name="Oval 21"/>
          <p:cNvSpPr/>
          <p:nvPr/>
        </p:nvSpPr>
        <p:spPr>
          <a:xfrm>
            <a:off x="2981816" y="3716481"/>
            <a:ext cx="1106169" cy="1106169"/>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3" name="Freeform 22"/>
          <p:cNvSpPr/>
          <p:nvPr/>
        </p:nvSpPr>
        <p:spPr>
          <a:xfrm>
            <a:off x="3534900" y="5152850"/>
            <a:ext cx="7708065" cy="1106170"/>
          </a:xfrm>
          <a:custGeom>
            <a:avLst/>
            <a:gdLst>
              <a:gd name="connsiteX0" fmla="*/ 0 w 5405120"/>
              <a:gd name="connsiteY0" fmla="*/ 0 h 1106169"/>
              <a:gd name="connsiteX1" fmla="*/ 4852036 w 5405120"/>
              <a:gd name="connsiteY1" fmla="*/ 0 h 1106169"/>
              <a:gd name="connsiteX2" fmla="*/ 5405120 w 5405120"/>
              <a:gd name="connsiteY2" fmla="*/ 553085 h 1106169"/>
              <a:gd name="connsiteX3" fmla="*/ 4852036 w 5405120"/>
              <a:gd name="connsiteY3" fmla="*/ 1106169 h 1106169"/>
              <a:gd name="connsiteX4" fmla="*/ 0 w 5405120"/>
              <a:gd name="connsiteY4" fmla="*/ 1106169 h 1106169"/>
              <a:gd name="connsiteX5" fmla="*/ 0 w 5405120"/>
              <a:gd name="connsiteY5" fmla="*/ 0 h 1106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5120" h="1106169">
                <a:moveTo>
                  <a:pt x="5405120" y="1106168"/>
                </a:moveTo>
                <a:lnTo>
                  <a:pt x="553084" y="1106168"/>
                </a:lnTo>
                <a:lnTo>
                  <a:pt x="0" y="553084"/>
                </a:lnTo>
                <a:lnTo>
                  <a:pt x="553084" y="1"/>
                </a:lnTo>
                <a:lnTo>
                  <a:pt x="5405120" y="1"/>
                </a:lnTo>
                <a:lnTo>
                  <a:pt x="5405120" y="110616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4332" tIns="76201" rIns="142241" bIns="76200" numCol="1" spcCol="1270" anchor="ctr" anchorCtr="0">
            <a:noAutofit/>
          </a:bodyPr>
          <a:lstStyle/>
          <a:p>
            <a:pPr fontAlgn="ctr"/>
            <a:r>
              <a:rPr lang="en-US" sz="2800" dirty="0">
                <a:solidFill>
                  <a:schemeClr val="bg1"/>
                </a:solidFill>
                <a:latin typeface="+mj-lt"/>
              </a:rPr>
              <a:t>Program</a:t>
            </a:r>
            <a:r>
              <a:rPr lang="en-US" sz="2800" dirty="0">
                <a:solidFill>
                  <a:schemeClr val="tx1"/>
                </a:solidFill>
                <a:latin typeface="+mj-lt"/>
              </a:rPr>
              <a:t> Outcomes</a:t>
            </a:r>
          </a:p>
        </p:txBody>
      </p:sp>
      <p:sp>
        <p:nvSpPr>
          <p:cNvPr id="24" name="Oval 23"/>
          <p:cNvSpPr/>
          <p:nvPr/>
        </p:nvSpPr>
        <p:spPr>
          <a:xfrm>
            <a:off x="2981816" y="5152851"/>
            <a:ext cx="1106169" cy="1106169"/>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5" name="TextBox 24"/>
          <p:cNvSpPr txBox="1"/>
          <p:nvPr/>
        </p:nvSpPr>
        <p:spPr>
          <a:xfrm>
            <a:off x="3047350" y="759158"/>
            <a:ext cx="975099" cy="1138773"/>
          </a:xfrm>
          <a:prstGeom prst="rect">
            <a:avLst/>
          </a:prstGeom>
          <a:noFill/>
        </p:spPr>
        <p:txBody>
          <a:bodyPr wrap="square" rtlCol="0">
            <a:spAutoFit/>
          </a:bodyPr>
          <a:lstStyle/>
          <a:p>
            <a:pPr algn="ctr"/>
            <a:r>
              <a:rPr lang="en-US" sz="4400" dirty="0">
                <a:solidFill>
                  <a:schemeClr val="bg1"/>
                </a:solidFill>
                <a:latin typeface="+mj-lt"/>
              </a:rPr>
              <a:t>5</a:t>
            </a:r>
            <a:br>
              <a:rPr lang="en-US" sz="4400" dirty="0">
                <a:solidFill>
                  <a:schemeClr val="bg1"/>
                </a:solidFill>
                <a:latin typeface="+mj-lt"/>
              </a:rPr>
            </a:br>
            <a:r>
              <a:rPr lang="en-US" sz="2400" dirty="0">
                <a:solidFill>
                  <a:schemeClr val="bg1"/>
                </a:solidFill>
                <a:latin typeface="+mj-lt"/>
              </a:rPr>
              <a:t>A &amp; B</a:t>
            </a:r>
          </a:p>
        </p:txBody>
      </p:sp>
      <p:sp>
        <p:nvSpPr>
          <p:cNvPr id="31" name="TextBox 30"/>
          <p:cNvSpPr txBox="1"/>
          <p:nvPr/>
        </p:nvSpPr>
        <p:spPr>
          <a:xfrm>
            <a:off x="3233564" y="3879103"/>
            <a:ext cx="602673" cy="769441"/>
          </a:xfrm>
          <a:prstGeom prst="rect">
            <a:avLst/>
          </a:prstGeom>
          <a:noFill/>
        </p:spPr>
        <p:txBody>
          <a:bodyPr wrap="square" rtlCol="0">
            <a:spAutoFit/>
          </a:bodyPr>
          <a:lstStyle/>
          <a:p>
            <a:r>
              <a:rPr lang="en-US" sz="4400" dirty="0">
                <a:solidFill>
                  <a:schemeClr val="bg1"/>
                </a:solidFill>
                <a:latin typeface="+mj-lt"/>
              </a:rPr>
              <a:t>7</a:t>
            </a:r>
          </a:p>
        </p:txBody>
      </p:sp>
      <p:sp>
        <p:nvSpPr>
          <p:cNvPr id="32" name="TextBox 31"/>
          <p:cNvSpPr txBox="1"/>
          <p:nvPr/>
        </p:nvSpPr>
        <p:spPr>
          <a:xfrm>
            <a:off x="3233564" y="5321214"/>
            <a:ext cx="602673" cy="769441"/>
          </a:xfrm>
          <a:prstGeom prst="rect">
            <a:avLst/>
          </a:prstGeom>
          <a:noFill/>
        </p:spPr>
        <p:txBody>
          <a:bodyPr wrap="square" rtlCol="0">
            <a:spAutoFit/>
          </a:bodyPr>
          <a:lstStyle/>
          <a:p>
            <a:r>
              <a:rPr lang="en-US" sz="4400" dirty="0">
                <a:solidFill>
                  <a:schemeClr val="bg1"/>
                </a:solidFill>
                <a:latin typeface="+mj-lt"/>
              </a:rPr>
              <a:t>8</a:t>
            </a:r>
          </a:p>
        </p:txBody>
      </p:sp>
      <p:sp>
        <p:nvSpPr>
          <p:cNvPr id="27" name="TextBox 26"/>
          <p:cNvSpPr txBox="1"/>
          <p:nvPr/>
        </p:nvSpPr>
        <p:spPr>
          <a:xfrm>
            <a:off x="3040296" y="2206631"/>
            <a:ext cx="975099" cy="1138773"/>
          </a:xfrm>
          <a:prstGeom prst="rect">
            <a:avLst/>
          </a:prstGeom>
          <a:noFill/>
        </p:spPr>
        <p:txBody>
          <a:bodyPr wrap="square" rtlCol="0">
            <a:spAutoFit/>
          </a:bodyPr>
          <a:lstStyle/>
          <a:p>
            <a:pPr algn="ctr"/>
            <a:r>
              <a:rPr lang="en-US" sz="4400" dirty="0">
                <a:solidFill>
                  <a:schemeClr val="bg1"/>
                </a:solidFill>
                <a:latin typeface="+mj-lt"/>
              </a:rPr>
              <a:t>6</a:t>
            </a:r>
            <a:br>
              <a:rPr lang="en-US" sz="4400" dirty="0">
                <a:solidFill>
                  <a:schemeClr val="bg1"/>
                </a:solidFill>
                <a:latin typeface="+mj-lt"/>
              </a:rPr>
            </a:br>
            <a:r>
              <a:rPr lang="en-US" sz="2400" dirty="0">
                <a:solidFill>
                  <a:schemeClr val="bg1"/>
                </a:solidFill>
                <a:latin typeface="+mj-lt"/>
              </a:rPr>
              <a:t>A &amp; B</a:t>
            </a:r>
          </a:p>
        </p:txBody>
      </p:sp>
    </p:spTree>
    <p:extLst>
      <p:ext uri="{BB962C8B-B14F-4D97-AF65-F5344CB8AC3E}">
        <p14:creationId xmlns:p14="http://schemas.microsoft.com/office/powerpoint/2010/main" val="19802542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1" grpId="0" animBg="1"/>
      <p:bldP spid="23" grpId="0" animBg="1"/>
      <p:bldP spid="25" grpId="0"/>
      <p:bldP spid="31" grpId="0"/>
      <p:bldP spid="32" grpId="0"/>
      <p:bldP spid="27"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u="sng" dirty="0">
                <a:solidFill>
                  <a:schemeClr val="tx1"/>
                </a:solidFill>
                <a:latin typeface="+mj-lt"/>
              </a:rPr>
              <a:t>A vs. B Data Tables</a:t>
            </a:r>
          </a:p>
        </p:txBody>
      </p:sp>
      <p:sp>
        <p:nvSpPr>
          <p:cNvPr id="3" name="Content Placeholder 2"/>
          <p:cNvSpPr>
            <a:spLocks noGrp="1"/>
          </p:cNvSpPr>
          <p:nvPr>
            <p:ph sz="half" idx="1"/>
          </p:nvPr>
        </p:nvSpPr>
        <p:spPr/>
        <p:txBody>
          <a:bodyPr>
            <a:normAutofit/>
          </a:bodyPr>
          <a:lstStyle/>
          <a:p>
            <a:pPr marL="457200" lvl="1" indent="0">
              <a:buNone/>
            </a:pPr>
            <a:r>
              <a:rPr lang="en-US" sz="3200" dirty="0">
                <a:solidFill>
                  <a:srgbClr val="FFFF00"/>
                </a:solidFill>
                <a:latin typeface="+mj-lt"/>
              </a:rPr>
              <a:t>A</a:t>
            </a:r>
            <a:r>
              <a:rPr lang="en-US" sz="3200" dirty="0">
                <a:solidFill>
                  <a:schemeClr val="tx1"/>
                </a:solidFill>
                <a:latin typeface="+mj-lt"/>
              </a:rPr>
              <a:t> tables are for </a:t>
            </a:r>
            <a:r>
              <a:rPr lang="en-US" sz="3200" dirty="0">
                <a:solidFill>
                  <a:srgbClr val="FFFF00"/>
                </a:solidFill>
                <a:latin typeface="+mj-lt"/>
              </a:rPr>
              <a:t>predoc</a:t>
            </a:r>
            <a:r>
              <a:rPr lang="en-US" sz="3200" dirty="0">
                <a:solidFill>
                  <a:schemeClr val="tx1"/>
                </a:solidFill>
                <a:latin typeface="+mj-lt"/>
              </a:rPr>
              <a:t> trainees</a:t>
            </a:r>
          </a:p>
          <a:p>
            <a:pPr marL="457200" lvl="1" indent="0">
              <a:buNone/>
            </a:pPr>
            <a:endParaRPr lang="en-US" sz="3200" dirty="0">
              <a:solidFill>
                <a:schemeClr val="tx1"/>
              </a:solidFill>
              <a:latin typeface="+mj-lt"/>
            </a:endParaRPr>
          </a:p>
          <a:p>
            <a:pPr marL="457200" lvl="1" indent="0">
              <a:buNone/>
            </a:pPr>
            <a:r>
              <a:rPr lang="en-US" sz="3200" dirty="0">
                <a:solidFill>
                  <a:schemeClr val="tx1"/>
                </a:solidFill>
                <a:latin typeface="+mj-lt"/>
              </a:rPr>
              <a:t>Most </a:t>
            </a:r>
            <a:r>
              <a:rPr lang="en-US" sz="3200" dirty="0">
                <a:solidFill>
                  <a:srgbClr val="FFFF00"/>
                </a:solidFill>
                <a:latin typeface="+mj-lt"/>
              </a:rPr>
              <a:t>B</a:t>
            </a:r>
            <a:r>
              <a:rPr lang="en-US" sz="3200" dirty="0">
                <a:solidFill>
                  <a:schemeClr val="tx1"/>
                </a:solidFill>
                <a:latin typeface="+mj-lt"/>
              </a:rPr>
              <a:t> tables are for </a:t>
            </a:r>
            <a:r>
              <a:rPr lang="en-US" sz="3200" dirty="0">
                <a:solidFill>
                  <a:srgbClr val="FFFF00"/>
                </a:solidFill>
                <a:latin typeface="+mj-lt"/>
              </a:rPr>
              <a:t>postdoc</a:t>
            </a:r>
            <a:r>
              <a:rPr lang="en-US" sz="3200" dirty="0">
                <a:solidFill>
                  <a:schemeClr val="tx1"/>
                </a:solidFill>
                <a:latin typeface="+mj-lt"/>
              </a:rPr>
              <a:t> trainees</a:t>
            </a:r>
          </a:p>
          <a:p>
            <a:pPr marL="457200" lvl="1" indent="0">
              <a:buNone/>
            </a:pPr>
            <a:endParaRPr lang="en-US" sz="3200" dirty="0">
              <a:solidFill>
                <a:schemeClr val="tx1"/>
              </a:solidFill>
              <a:latin typeface="+mj-lt"/>
            </a:endParaRPr>
          </a:p>
          <a:p>
            <a:pPr marL="457200" lvl="1" indent="0">
              <a:buNone/>
            </a:pPr>
            <a:r>
              <a:rPr lang="en-US" sz="3200" dirty="0">
                <a:solidFill>
                  <a:schemeClr val="tx1"/>
                </a:solidFill>
                <a:latin typeface="+mj-lt"/>
              </a:rPr>
              <a:t>C/D Tables added for Undergraduate</a:t>
            </a:r>
          </a:p>
          <a:p>
            <a:pPr marL="457200" lvl="1" indent="0">
              <a:buNone/>
            </a:pPr>
            <a:endParaRPr lang="en-US" sz="3200" dirty="0">
              <a:solidFill>
                <a:schemeClr val="tx1"/>
              </a:solidFill>
              <a:latin typeface="+mj-lt"/>
            </a:endParaRPr>
          </a:p>
        </p:txBody>
      </p:sp>
      <p:sp>
        <p:nvSpPr>
          <p:cNvPr id="4" name="Content Placeholder 3"/>
          <p:cNvSpPr>
            <a:spLocks noGrp="1"/>
          </p:cNvSpPr>
          <p:nvPr>
            <p:ph sz="half" idx="2"/>
          </p:nvPr>
        </p:nvSpPr>
        <p:spPr/>
        <p:txBody>
          <a:bodyPr>
            <a:normAutofit/>
          </a:bodyPr>
          <a:lstStyle/>
          <a:p>
            <a:pPr marL="0" lvl="1" indent="0">
              <a:spcBef>
                <a:spcPts val="1000"/>
              </a:spcBef>
              <a:buNone/>
            </a:pPr>
            <a:endParaRPr lang="en-US" sz="3200" dirty="0">
              <a:solidFill>
                <a:schemeClr val="tx1"/>
              </a:solidFill>
              <a:latin typeface="+mj-lt"/>
            </a:endParaRPr>
          </a:p>
          <a:p>
            <a:pPr marL="0" lvl="1" indent="0">
              <a:spcBef>
                <a:spcPts val="1000"/>
              </a:spcBef>
              <a:buNone/>
            </a:pPr>
            <a:r>
              <a:rPr lang="en-US" sz="3200" dirty="0">
                <a:solidFill>
                  <a:schemeClr val="tx1"/>
                </a:solidFill>
                <a:latin typeface="+mj-lt"/>
              </a:rPr>
              <a:t>Instructions may </a:t>
            </a:r>
            <a:r>
              <a:rPr lang="en-US" sz="3200" dirty="0">
                <a:solidFill>
                  <a:srgbClr val="FFFF00"/>
                </a:solidFill>
                <a:latin typeface="+mj-lt"/>
              </a:rPr>
              <a:t>differ</a:t>
            </a:r>
            <a:r>
              <a:rPr lang="en-US" sz="3200" dirty="0">
                <a:solidFill>
                  <a:schemeClr val="tx1"/>
                </a:solidFill>
                <a:latin typeface="+mj-lt"/>
              </a:rPr>
              <a:t> between </a:t>
            </a:r>
            <a:r>
              <a:rPr lang="en-US" sz="3200" dirty="0">
                <a:solidFill>
                  <a:srgbClr val="FFFF00"/>
                </a:solidFill>
                <a:latin typeface="+mj-lt"/>
              </a:rPr>
              <a:t>new</a:t>
            </a:r>
            <a:r>
              <a:rPr lang="en-US" sz="3200" dirty="0">
                <a:solidFill>
                  <a:schemeClr val="tx1"/>
                </a:solidFill>
                <a:latin typeface="+mj-lt"/>
              </a:rPr>
              <a:t> or </a:t>
            </a:r>
            <a:r>
              <a:rPr lang="en-US" sz="3200" dirty="0">
                <a:solidFill>
                  <a:srgbClr val="FFFF00"/>
                </a:solidFill>
                <a:latin typeface="+mj-lt"/>
              </a:rPr>
              <a:t>renewal</a:t>
            </a:r>
            <a:r>
              <a:rPr lang="en-US" sz="3200" dirty="0">
                <a:solidFill>
                  <a:schemeClr val="tx1"/>
                </a:solidFill>
                <a:latin typeface="+mj-lt"/>
              </a:rPr>
              <a:t> applications</a:t>
            </a:r>
          </a:p>
          <a:p>
            <a:pPr marL="0" indent="0">
              <a:buNone/>
            </a:pPr>
            <a:endParaRPr lang="en-US" dirty="0">
              <a:solidFill>
                <a:schemeClr val="tx1"/>
              </a:solidFill>
              <a:latin typeface="+mj-lt"/>
            </a:endParaRPr>
          </a:p>
        </p:txBody>
      </p:sp>
    </p:spTree>
    <p:extLst>
      <p:ext uri="{BB962C8B-B14F-4D97-AF65-F5344CB8AC3E}">
        <p14:creationId xmlns:p14="http://schemas.microsoft.com/office/powerpoint/2010/main" val="2364958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833873" y="181446"/>
            <a:ext cx="5596128" cy="677373"/>
          </a:xfrm>
        </p:spPr>
        <p:txBody>
          <a:bodyPr>
            <a:noAutofit/>
          </a:bodyPr>
          <a:lstStyle/>
          <a:p>
            <a:pPr algn="ctr"/>
            <a:r>
              <a:rPr lang="en-US" sz="3200" dirty="0" smtClean="0">
                <a:solidFill>
                  <a:schemeClr val="tx1"/>
                </a:solidFill>
                <a:latin typeface="+mj-lt"/>
              </a:rPr>
              <a:t>6 </a:t>
            </a:r>
            <a:r>
              <a:rPr lang="en-US" sz="3200" dirty="0">
                <a:solidFill>
                  <a:schemeClr val="tx1"/>
                </a:solidFill>
                <a:latin typeface="+mj-lt"/>
              </a:rPr>
              <a:t>high level steps in the “Data Table” process		</a:t>
            </a:r>
            <a:endParaRPr lang="en-US" sz="3200" dirty="0">
              <a:solidFill>
                <a:schemeClr val="tx1"/>
              </a:solidFill>
              <a:latin typeface="+mj-lt"/>
            </a:endParaRPr>
          </a:p>
        </p:txBody>
      </p:sp>
      <p:sp>
        <p:nvSpPr>
          <p:cNvPr id="19" name="Freeform: Shape 18">
            <a:extLst>
              <a:ext uri="{FF2B5EF4-FFF2-40B4-BE49-F238E27FC236}">
                <a16:creationId xmlns:a16="http://schemas.microsoft.com/office/drawing/2014/main" id="{E0D60ECE-8986-45DC-B7FE-EC7699B466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38829" cy="5840278"/>
          </a:xfrm>
          <a:custGeom>
            <a:avLst/>
            <a:gdLst>
              <a:gd name="connsiteX0" fmla="*/ 0 w 5438829"/>
              <a:gd name="connsiteY0" fmla="*/ 0 h 5840278"/>
              <a:gd name="connsiteX1" fmla="*/ 4466700 w 5438829"/>
              <a:gd name="connsiteY1" fmla="*/ 0 h 5840278"/>
              <a:gd name="connsiteX2" fmla="*/ 4652178 w 5438829"/>
              <a:gd name="connsiteY2" fmla="*/ 204077 h 5840278"/>
              <a:gd name="connsiteX3" fmla="*/ 5438829 w 5438829"/>
              <a:gd name="connsiteY3" fmla="*/ 2395363 h 5840278"/>
              <a:gd name="connsiteX4" fmla="*/ 1993914 w 5438829"/>
              <a:gd name="connsiteY4" fmla="*/ 5840278 h 5840278"/>
              <a:gd name="connsiteX5" fmla="*/ 67829 w 5438829"/>
              <a:gd name="connsiteY5" fmla="*/ 5251941 h 5840278"/>
              <a:gd name="connsiteX6" fmla="*/ 0 w 5438829"/>
              <a:gd name="connsiteY6" fmla="*/ 5201220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38829" h="5840278">
                <a:moveTo>
                  <a:pt x="0" y="0"/>
                </a:moveTo>
                <a:lnTo>
                  <a:pt x="4466700" y="0"/>
                </a:lnTo>
                <a:lnTo>
                  <a:pt x="4652178" y="204077"/>
                </a:lnTo>
                <a:cubicBezTo>
                  <a:pt x="5143616" y="799562"/>
                  <a:pt x="5438829" y="1562987"/>
                  <a:pt x="5438829" y="2395363"/>
                </a:cubicBezTo>
                <a:cubicBezTo>
                  <a:pt x="5438829" y="4297937"/>
                  <a:pt x="3896488" y="5840278"/>
                  <a:pt x="1993914" y="5840278"/>
                </a:cubicBezTo>
                <a:cubicBezTo>
                  <a:pt x="1280449" y="5840278"/>
                  <a:pt x="617641" y="5623387"/>
                  <a:pt x="67829" y="5251941"/>
                </a:cubicBezTo>
                <a:lnTo>
                  <a:pt x="0" y="520122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pic>
        <p:nvPicPr>
          <p:cNvPr id="16" name="Graphic 15" descr="Checklist">
            <a:extLst>
              <a:ext uri="{FF2B5EF4-FFF2-40B4-BE49-F238E27FC236}">
                <a16:creationId xmlns:a16="http://schemas.microsoft.com/office/drawing/2014/main" id="{EB59D172-2C90-45EA-8B53-4E5A188E21B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 y="858819"/>
            <a:ext cx="4309144" cy="4309144"/>
          </a:xfrm>
          <a:prstGeom prst="rect">
            <a:avLst/>
          </a:prstGeom>
        </p:spPr>
      </p:pic>
      <p:sp>
        <p:nvSpPr>
          <p:cNvPr id="4" name="Circular Arrow 3"/>
          <p:cNvSpPr/>
          <p:nvPr/>
        </p:nvSpPr>
        <p:spPr>
          <a:xfrm>
            <a:off x="5945916" y="1077498"/>
            <a:ext cx="5410400" cy="5410400"/>
          </a:xfrm>
          <a:prstGeom prst="circularArrow">
            <a:avLst>
              <a:gd name="adj1" fmla="val 5274"/>
              <a:gd name="adj2" fmla="val 312630"/>
              <a:gd name="adj3" fmla="val 14229145"/>
              <a:gd name="adj4" fmla="val 17126425"/>
              <a:gd name="adj5" fmla="val 5477"/>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5" name="Freeform 4"/>
          <p:cNvSpPr/>
          <p:nvPr/>
        </p:nvSpPr>
        <p:spPr>
          <a:xfrm>
            <a:off x="7623210" y="1084109"/>
            <a:ext cx="2055812" cy="1027906"/>
          </a:xfrm>
          <a:custGeom>
            <a:avLst/>
            <a:gdLst>
              <a:gd name="connsiteX0" fmla="*/ 0 w 2055812"/>
              <a:gd name="connsiteY0" fmla="*/ 171321 h 1027906"/>
              <a:gd name="connsiteX1" fmla="*/ 171321 w 2055812"/>
              <a:gd name="connsiteY1" fmla="*/ 0 h 1027906"/>
              <a:gd name="connsiteX2" fmla="*/ 1884491 w 2055812"/>
              <a:gd name="connsiteY2" fmla="*/ 0 h 1027906"/>
              <a:gd name="connsiteX3" fmla="*/ 2055812 w 2055812"/>
              <a:gd name="connsiteY3" fmla="*/ 171321 h 1027906"/>
              <a:gd name="connsiteX4" fmla="*/ 2055812 w 2055812"/>
              <a:gd name="connsiteY4" fmla="*/ 856585 h 1027906"/>
              <a:gd name="connsiteX5" fmla="*/ 1884491 w 2055812"/>
              <a:gd name="connsiteY5" fmla="*/ 1027906 h 1027906"/>
              <a:gd name="connsiteX6" fmla="*/ 171321 w 2055812"/>
              <a:gd name="connsiteY6" fmla="*/ 1027906 h 1027906"/>
              <a:gd name="connsiteX7" fmla="*/ 0 w 2055812"/>
              <a:gd name="connsiteY7" fmla="*/ 856585 h 1027906"/>
              <a:gd name="connsiteX8" fmla="*/ 0 w 2055812"/>
              <a:gd name="connsiteY8" fmla="*/ 171321 h 102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5812" h="1027906">
                <a:moveTo>
                  <a:pt x="0" y="171321"/>
                </a:moveTo>
                <a:cubicBezTo>
                  <a:pt x="0" y="76703"/>
                  <a:pt x="76703" y="0"/>
                  <a:pt x="171321" y="0"/>
                </a:cubicBezTo>
                <a:lnTo>
                  <a:pt x="1884491" y="0"/>
                </a:lnTo>
                <a:cubicBezTo>
                  <a:pt x="1979109" y="0"/>
                  <a:pt x="2055812" y="76703"/>
                  <a:pt x="2055812" y="171321"/>
                </a:cubicBezTo>
                <a:lnTo>
                  <a:pt x="2055812" y="856585"/>
                </a:lnTo>
                <a:cubicBezTo>
                  <a:pt x="2055812" y="951203"/>
                  <a:pt x="1979109" y="1027906"/>
                  <a:pt x="1884491" y="1027906"/>
                </a:cubicBezTo>
                <a:lnTo>
                  <a:pt x="171321" y="1027906"/>
                </a:lnTo>
                <a:cubicBezTo>
                  <a:pt x="76703" y="1027906"/>
                  <a:pt x="0" y="951203"/>
                  <a:pt x="0" y="856585"/>
                </a:cubicBezTo>
                <a:lnTo>
                  <a:pt x="0" y="17132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1618" tIns="141618" rIns="141618" bIns="141618" numCol="1" spcCol="1270" anchor="ctr" anchorCtr="0">
            <a:noAutofit/>
          </a:bodyPr>
          <a:lstStyle/>
          <a:p>
            <a:pPr lvl="0" algn="ctr" defTabSz="1066800">
              <a:lnSpc>
                <a:spcPct val="90000"/>
              </a:lnSpc>
              <a:spcBef>
                <a:spcPct val="0"/>
              </a:spcBef>
              <a:spcAft>
                <a:spcPct val="35000"/>
              </a:spcAft>
            </a:pPr>
            <a:r>
              <a:rPr lang="en-US" sz="2400" kern="1200" dirty="0">
                <a:latin typeface="+mj-lt"/>
              </a:rPr>
              <a:t>Planning &amp; Organization</a:t>
            </a:r>
          </a:p>
        </p:txBody>
      </p:sp>
      <p:sp>
        <p:nvSpPr>
          <p:cNvPr id="7" name="Freeform 6"/>
          <p:cNvSpPr/>
          <p:nvPr/>
        </p:nvSpPr>
        <p:spPr>
          <a:xfrm>
            <a:off x="9524039" y="2181554"/>
            <a:ext cx="2055812" cy="1027906"/>
          </a:xfrm>
          <a:custGeom>
            <a:avLst/>
            <a:gdLst>
              <a:gd name="connsiteX0" fmla="*/ 0 w 2055812"/>
              <a:gd name="connsiteY0" fmla="*/ 171321 h 1027906"/>
              <a:gd name="connsiteX1" fmla="*/ 171321 w 2055812"/>
              <a:gd name="connsiteY1" fmla="*/ 0 h 1027906"/>
              <a:gd name="connsiteX2" fmla="*/ 1884491 w 2055812"/>
              <a:gd name="connsiteY2" fmla="*/ 0 h 1027906"/>
              <a:gd name="connsiteX3" fmla="*/ 2055812 w 2055812"/>
              <a:gd name="connsiteY3" fmla="*/ 171321 h 1027906"/>
              <a:gd name="connsiteX4" fmla="*/ 2055812 w 2055812"/>
              <a:gd name="connsiteY4" fmla="*/ 856585 h 1027906"/>
              <a:gd name="connsiteX5" fmla="*/ 1884491 w 2055812"/>
              <a:gd name="connsiteY5" fmla="*/ 1027906 h 1027906"/>
              <a:gd name="connsiteX6" fmla="*/ 171321 w 2055812"/>
              <a:gd name="connsiteY6" fmla="*/ 1027906 h 1027906"/>
              <a:gd name="connsiteX7" fmla="*/ 0 w 2055812"/>
              <a:gd name="connsiteY7" fmla="*/ 856585 h 1027906"/>
              <a:gd name="connsiteX8" fmla="*/ 0 w 2055812"/>
              <a:gd name="connsiteY8" fmla="*/ 171321 h 102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5812" h="1027906">
                <a:moveTo>
                  <a:pt x="0" y="171321"/>
                </a:moveTo>
                <a:cubicBezTo>
                  <a:pt x="0" y="76703"/>
                  <a:pt x="76703" y="0"/>
                  <a:pt x="171321" y="0"/>
                </a:cubicBezTo>
                <a:lnTo>
                  <a:pt x="1884491" y="0"/>
                </a:lnTo>
                <a:cubicBezTo>
                  <a:pt x="1979109" y="0"/>
                  <a:pt x="2055812" y="76703"/>
                  <a:pt x="2055812" y="171321"/>
                </a:cubicBezTo>
                <a:lnTo>
                  <a:pt x="2055812" y="856585"/>
                </a:lnTo>
                <a:cubicBezTo>
                  <a:pt x="2055812" y="951203"/>
                  <a:pt x="1979109" y="1027906"/>
                  <a:pt x="1884491" y="1027906"/>
                </a:cubicBezTo>
                <a:lnTo>
                  <a:pt x="171321" y="1027906"/>
                </a:lnTo>
                <a:cubicBezTo>
                  <a:pt x="76703" y="1027906"/>
                  <a:pt x="0" y="951203"/>
                  <a:pt x="0" y="856585"/>
                </a:cubicBezTo>
                <a:lnTo>
                  <a:pt x="0" y="17132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1618" tIns="141618" rIns="141618" bIns="141618" numCol="1" spcCol="1270" anchor="ctr" anchorCtr="0">
            <a:noAutofit/>
          </a:bodyPr>
          <a:lstStyle/>
          <a:p>
            <a:pPr lvl="0" algn="ctr" defTabSz="1066800">
              <a:lnSpc>
                <a:spcPct val="90000"/>
              </a:lnSpc>
              <a:spcBef>
                <a:spcPct val="0"/>
              </a:spcBef>
              <a:spcAft>
                <a:spcPct val="35000"/>
              </a:spcAft>
            </a:pPr>
            <a:r>
              <a:rPr lang="en-US" sz="2400" kern="1200" dirty="0">
                <a:latin typeface="+mj-lt"/>
              </a:rPr>
              <a:t>Understand</a:t>
            </a:r>
          </a:p>
        </p:txBody>
      </p:sp>
      <p:sp>
        <p:nvSpPr>
          <p:cNvPr id="8" name="Freeform 7"/>
          <p:cNvSpPr/>
          <p:nvPr/>
        </p:nvSpPr>
        <p:spPr>
          <a:xfrm>
            <a:off x="9524039" y="4376442"/>
            <a:ext cx="2055812" cy="1027906"/>
          </a:xfrm>
          <a:custGeom>
            <a:avLst/>
            <a:gdLst>
              <a:gd name="connsiteX0" fmla="*/ 0 w 2055812"/>
              <a:gd name="connsiteY0" fmla="*/ 171321 h 1027906"/>
              <a:gd name="connsiteX1" fmla="*/ 171321 w 2055812"/>
              <a:gd name="connsiteY1" fmla="*/ 0 h 1027906"/>
              <a:gd name="connsiteX2" fmla="*/ 1884491 w 2055812"/>
              <a:gd name="connsiteY2" fmla="*/ 0 h 1027906"/>
              <a:gd name="connsiteX3" fmla="*/ 2055812 w 2055812"/>
              <a:gd name="connsiteY3" fmla="*/ 171321 h 1027906"/>
              <a:gd name="connsiteX4" fmla="*/ 2055812 w 2055812"/>
              <a:gd name="connsiteY4" fmla="*/ 856585 h 1027906"/>
              <a:gd name="connsiteX5" fmla="*/ 1884491 w 2055812"/>
              <a:gd name="connsiteY5" fmla="*/ 1027906 h 1027906"/>
              <a:gd name="connsiteX6" fmla="*/ 171321 w 2055812"/>
              <a:gd name="connsiteY6" fmla="*/ 1027906 h 1027906"/>
              <a:gd name="connsiteX7" fmla="*/ 0 w 2055812"/>
              <a:gd name="connsiteY7" fmla="*/ 856585 h 1027906"/>
              <a:gd name="connsiteX8" fmla="*/ 0 w 2055812"/>
              <a:gd name="connsiteY8" fmla="*/ 171321 h 102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5812" h="1027906">
                <a:moveTo>
                  <a:pt x="0" y="171321"/>
                </a:moveTo>
                <a:cubicBezTo>
                  <a:pt x="0" y="76703"/>
                  <a:pt x="76703" y="0"/>
                  <a:pt x="171321" y="0"/>
                </a:cubicBezTo>
                <a:lnTo>
                  <a:pt x="1884491" y="0"/>
                </a:lnTo>
                <a:cubicBezTo>
                  <a:pt x="1979109" y="0"/>
                  <a:pt x="2055812" y="76703"/>
                  <a:pt x="2055812" y="171321"/>
                </a:cubicBezTo>
                <a:lnTo>
                  <a:pt x="2055812" y="856585"/>
                </a:lnTo>
                <a:cubicBezTo>
                  <a:pt x="2055812" y="951203"/>
                  <a:pt x="1979109" y="1027906"/>
                  <a:pt x="1884491" y="1027906"/>
                </a:cubicBezTo>
                <a:lnTo>
                  <a:pt x="171321" y="1027906"/>
                </a:lnTo>
                <a:cubicBezTo>
                  <a:pt x="76703" y="1027906"/>
                  <a:pt x="0" y="951203"/>
                  <a:pt x="0" y="856585"/>
                </a:cubicBezTo>
                <a:lnTo>
                  <a:pt x="0" y="17132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1618" tIns="141618" rIns="141618" bIns="141618" numCol="1" spcCol="1270" anchor="ctr" anchorCtr="0">
            <a:noAutofit/>
          </a:bodyPr>
          <a:lstStyle/>
          <a:p>
            <a:pPr lvl="0" algn="ctr" defTabSz="1066800">
              <a:lnSpc>
                <a:spcPct val="90000"/>
              </a:lnSpc>
              <a:spcBef>
                <a:spcPct val="0"/>
              </a:spcBef>
              <a:spcAft>
                <a:spcPct val="35000"/>
              </a:spcAft>
            </a:pPr>
            <a:r>
              <a:rPr lang="en-US" sz="2400" kern="1200" dirty="0">
                <a:latin typeface="+mj-lt"/>
              </a:rPr>
              <a:t>Hunting &amp; Gathering</a:t>
            </a:r>
          </a:p>
        </p:txBody>
      </p:sp>
      <p:sp>
        <p:nvSpPr>
          <p:cNvPr id="9" name="Freeform 8"/>
          <p:cNvSpPr/>
          <p:nvPr/>
        </p:nvSpPr>
        <p:spPr>
          <a:xfrm>
            <a:off x="7623210" y="5473886"/>
            <a:ext cx="2055812" cy="1027906"/>
          </a:xfrm>
          <a:custGeom>
            <a:avLst/>
            <a:gdLst>
              <a:gd name="connsiteX0" fmla="*/ 0 w 2055812"/>
              <a:gd name="connsiteY0" fmla="*/ 171321 h 1027906"/>
              <a:gd name="connsiteX1" fmla="*/ 171321 w 2055812"/>
              <a:gd name="connsiteY1" fmla="*/ 0 h 1027906"/>
              <a:gd name="connsiteX2" fmla="*/ 1884491 w 2055812"/>
              <a:gd name="connsiteY2" fmla="*/ 0 h 1027906"/>
              <a:gd name="connsiteX3" fmla="*/ 2055812 w 2055812"/>
              <a:gd name="connsiteY3" fmla="*/ 171321 h 1027906"/>
              <a:gd name="connsiteX4" fmla="*/ 2055812 w 2055812"/>
              <a:gd name="connsiteY4" fmla="*/ 856585 h 1027906"/>
              <a:gd name="connsiteX5" fmla="*/ 1884491 w 2055812"/>
              <a:gd name="connsiteY5" fmla="*/ 1027906 h 1027906"/>
              <a:gd name="connsiteX6" fmla="*/ 171321 w 2055812"/>
              <a:gd name="connsiteY6" fmla="*/ 1027906 h 1027906"/>
              <a:gd name="connsiteX7" fmla="*/ 0 w 2055812"/>
              <a:gd name="connsiteY7" fmla="*/ 856585 h 1027906"/>
              <a:gd name="connsiteX8" fmla="*/ 0 w 2055812"/>
              <a:gd name="connsiteY8" fmla="*/ 171321 h 102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5812" h="1027906">
                <a:moveTo>
                  <a:pt x="0" y="171321"/>
                </a:moveTo>
                <a:cubicBezTo>
                  <a:pt x="0" y="76703"/>
                  <a:pt x="76703" y="0"/>
                  <a:pt x="171321" y="0"/>
                </a:cubicBezTo>
                <a:lnTo>
                  <a:pt x="1884491" y="0"/>
                </a:lnTo>
                <a:cubicBezTo>
                  <a:pt x="1979109" y="0"/>
                  <a:pt x="2055812" y="76703"/>
                  <a:pt x="2055812" y="171321"/>
                </a:cubicBezTo>
                <a:lnTo>
                  <a:pt x="2055812" y="856585"/>
                </a:lnTo>
                <a:cubicBezTo>
                  <a:pt x="2055812" y="951203"/>
                  <a:pt x="1979109" y="1027906"/>
                  <a:pt x="1884491" y="1027906"/>
                </a:cubicBezTo>
                <a:lnTo>
                  <a:pt x="171321" y="1027906"/>
                </a:lnTo>
                <a:cubicBezTo>
                  <a:pt x="76703" y="1027906"/>
                  <a:pt x="0" y="951203"/>
                  <a:pt x="0" y="856585"/>
                </a:cubicBezTo>
                <a:lnTo>
                  <a:pt x="0" y="17132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1618" tIns="141618" rIns="141618" bIns="141618" numCol="1" spcCol="1270" anchor="ctr" anchorCtr="0">
            <a:noAutofit/>
          </a:bodyPr>
          <a:lstStyle/>
          <a:p>
            <a:pPr lvl="0" algn="ctr" defTabSz="1066800">
              <a:lnSpc>
                <a:spcPct val="90000"/>
              </a:lnSpc>
              <a:spcBef>
                <a:spcPct val="0"/>
              </a:spcBef>
              <a:spcAft>
                <a:spcPct val="35000"/>
              </a:spcAft>
            </a:pPr>
            <a:r>
              <a:rPr lang="en-US" sz="2400" kern="1200" dirty="0">
                <a:latin typeface="+mj-lt"/>
              </a:rPr>
              <a:t>Input into xTRACT</a:t>
            </a:r>
          </a:p>
        </p:txBody>
      </p:sp>
      <p:sp>
        <p:nvSpPr>
          <p:cNvPr id="10" name="Freeform 9"/>
          <p:cNvSpPr/>
          <p:nvPr/>
        </p:nvSpPr>
        <p:spPr>
          <a:xfrm>
            <a:off x="5722381" y="4376442"/>
            <a:ext cx="2055812" cy="1027906"/>
          </a:xfrm>
          <a:custGeom>
            <a:avLst/>
            <a:gdLst>
              <a:gd name="connsiteX0" fmla="*/ 0 w 2055812"/>
              <a:gd name="connsiteY0" fmla="*/ 171321 h 1027906"/>
              <a:gd name="connsiteX1" fmla="*/ 171321 w 2055812"/>
              <a:gd name="connsiteY1" fmla="*/ 0 h 1027906"/>
              <a:gd name="connsiteX2" fmla="*/ 1884491 w 2055812"/>
              <a:gd name="connsiteY2" fmla="*/ 0 h 1027906"/>
              <a:gd name="connsiteX3" fmla="*/ 2055812 w 2055812"/>
              <a:gd name="connsiteY3" fmla="*/ 171321 h 1027906"/>
              <a:gd name="connsiteX4" fmla="*/ 2055812 w 2055812"/>
              <a:gd name="connsiteY4" fmla="*/ 856585 h 1027906"/>
              <a:gd name="connsiteX5" fmla="*/ 1884491 w 2055812"/>
              <a:gd name="connsiteY5" fmla="*/ 1027906 h 1027906"/>
              <a:gd name="connsiteX6" fmla="*/ 171321 w 2055812"/>
              <a:gd name="connsiteY6" fmla="*/ 1027906 h 1027906"/>
              <a:gd name="connsiteX7" fmla="*/ 0 w 2055812"/>
              <a:gd name="connsiteY7" fmla="*/ 856585 h 1027906"/>
              <a:gd name="connsiteX8" fmla="*/ 0 w 2055812"/>
              <a:gd name="connsiteY8" fmla="*/ 171321 h 102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5812" h="1027906">
                <a:moveTo>
                  <a:pt x="0" y="171321"/>
                </a:moveTo>
                <a:cubicBezTo>
                  <a:pt x="0" y="76703"/>
                  <a:pt x="76703" y="0"/>
                  <a:pt x="171321" y="0"/>
                </a:cubicBezTo>
                <a:lnTo>
                  <a:pt x="1884491" y="0"/>
                </a:lnTo>
                <a:cubicBezTo>
                  <a:pt x="1979109" y="0"/>
                  <a:pt x="2055812" y="76703"/>
                  <a:pt x="2055812" y="171321"/>
                </a:cubicBezTo>
                <a:lnTo>
                  <a:pt x="2055812" y="856585"/>
                </a:lnTo>
                <a:cubicBezTo>
                  <a:pt x="2055812" y="951203"/>
                  <a:pt x="1979109" y="1027906"/>
                  <a:pt x="1884491" y="1027906"/>
                </a:cubicBezTo>
                <a:lnTo>
                  <a:pt x="171321" y="1027906"/>
                </a:lnTo>
                <a:cubicBezTo>
                  <a:pt x="76703" y="1027906"/>
                  <a:pt x="0" y="951203"/>
                  <a:pt x="0" y="856585"/>
                </a:cubicBezTo>
                <a:lnTo>
                  <a:pt x="0" y="17132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1618" tIns="141618" rIns="141618" bIns="141618" numCol="1" spcCol="1270" anchor="ctr" anchorCtr="0">
            <a:noAutofit/>
          </a:bodyPr>
          <a:lstStyle/>
          <a:p>
            <a:pPr lvl="0" algn="ctr" defTabSz="1066800">
              <a:lnSpc>
                <a:spcPct val="90000"/>
              </a:lnSpc>
              <a:spcBef>
                <a:spcPct val="0"/>
              </a:spcBef>
              <a:spcAft>
                <a:spcPct val="35000"/>
              </a:spcAft>
            </a:pPr>
            <a:r>
              <a:rPr lang="en-US" sz="2400" kern="1200" dirty="0">
                <a:latin typeface="+mj-lt"/>
              </a:rPr>
              <a:t>Verify Data</a:t>
            </a:r>
          </a:p>
        </p:txBody>
      </p:sp>
      <p:sp>
        <p:nvSpPr>
          <p:cNvPr id="11" name="Freeform 10"/>
          <p:cNvSpPr/>
          <p:nvPr/>
        </p:nvSpPr>
        <p:spPr>
          <a:xfrm>
            <a:off x="5722381" y="2181554"/>
            <a:ext cx="2055812" cy="1027906"/>
          </a:xfrm>
          <a:custGeom>
            <a:avLst/>
            <a:gdLst>
              <a:gd name="connsiteX0" fmla="*/ 0 w 2055812"/>
              <a:gd name="connsiteY0" fmla="*/ 171321 h 1027906"/>
              <a:gd name="connsiteX1" fmla="*/ 171321 w 2055812"/>
              <a:gd name="connsiteY1" fmla="*/ 0 h 1027906"/>
              <a:gd name="connsiteX2" fmla="*/ 1884491 w 2055812"/>
              <a:gd name="connsiteY2" fmla="*/ 0 h 1027906"/>
              <a:gd name="connsiteX3" fmla="*/ 2055812 w 2055812"/>
              <a:gd name="connsiteY3" fmla="*/ 171321 h 1027906"/>
              <a:gd name="connsiteX4" fmla="*/ 2055812 w 2055812"/>
              <a:gd name="connsiteY4" fmla="*/ 856585 h 1027906"/>
              <a:gd name="connsiteX5" fmla="*/ 1884491 w 2055812"/>
              <a:gd name="connsiteY5" fmla="*/ 1027906 h 1027906"/>
              <a:gd name="connsiteX6" fmla="*/ 171321 w 2055812"/>
              <a:gd name="connsiteY6" fmla="*/ 1027906 h 1027906"/>
              <a:gd name="connsiteX7" fmla="*/ 0 w 2055812"/>
              <a:gd name="connsiteY7" fmla="*/ 856585 h 1027906"/>
              <a:gd name="connsiteX8" fmla="*/ 0 w 2055812"/>
              <a:gd name="connsiteY8" fmla="*/ 171321 h 102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5812" h="1027906">
                <a:moveTo>
                  <a:pt x="0" y="171321"/>
                </a:moveTo>
                <a:cubicBezTo>
                  <a:pt x="0" y="76703"/>
                  <a:pt x="76703" y="0"/>
                  <a:pt x="171321" y="0"/>
                </a:cubicBezTo>
                <a:lnTo>
                  <a:pt x="1884491" y="0"/>
                </a:lnTo>
                <a:cubicBezTo>
                  <a:pt x="1979109" y="0"/>
                  <a:pt x="2055812" y="76703"/>
                  <a:pt x="2055812" y="171321"/>
                </a:cubicBezTo>
                <a:lnTo>
                  <a:pt x="2055812" y="856585"/>
                </a:lnTo>
                <a:cubicBezTo>
                  <a:pt x="2055812" y="951203"/>
                  <a:pt x="1979109" y="1027906"/>
                  <a:pt x="1884491" y="1027906"/>
                </a:cubicBezTo>
                <a:lnTo>
                  <a:pt x="171321" y="1027906"/>
                </a:lnTo>
                <a:cubicBezTo>
                  <a:pt x="76703" y="1027906"/>
                  <a:pt x="0" y="951203"/>
                  <a:pt x="0" y="856585"/>
                </a:cubicBezTo>
                <a:lnTo>
                  <a:pt x="0" y="17132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1618" tIns="141618" rIns="141618" bIns="141618" numCol="1" spcCol="1270" anchor="ctr" anchorCtr="0">
            <a:noAutofit/>
          </a:bodyPr>
          <a:lstStyle/>
          <a:p>
            <a:pPr lvl="0" algn="ctr" defTabSz="1066800">
              <a:lnSpc>
                <a:spcPct val="90000"/>
              </a:lnSpc>
              <a:spcBef>
                <a:spcPct val="0"/>
              </a:spcBef>
              <a:spcAft>
                <a:spcPct val="35000"/>
              </a:spcAft>
            </a:pPr>
            <a:r>
              <a:rPr lang="en-US" sz="2400" kern="1200" dirty="0">
                <a:latin typeface="+mj-lt"/>
              </a:rPr>
              <a:t>Submit</a:t>
            </a:r>
          </a:p>
        </p:txBody>
      </p:sp>
    </p:spTree>
    <p:extLst>
      <p:ext uri="{BB962C8B-B14F-4D97-AF65-F5344CB8AC3E}">
        <p14:creationId xmlns:p14="http://schemas.microsoft.com/office/powerpoint/2010/main" val="265385269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400" dirty="0"/>
              <a:t>Detailed Data Tables Process</a:t>
            </a:r>
          </a:p>
        </p:txBody>
      </p:sp>
      <p:sp>
        <p:nvSpPr>
          <p:cNvPr id="5" name="Freeform 4"/>
          <p:cNvSpPr/>
          <p:nvPr/>
        </p:nvSpPr>
        <p:spPr>
          <a:xfrm>
            <a:off x="615074" y="1777280"/>
            <a:ext cx="1697172" cy="1018303"/>
          </a:xfrm>
          <a:custGeom>
            <a:avLst/>
            <a:gdLst>
              <a:gd name="connsiteX0" fmla="*/ 0 w 1697172"/>
              <a:gd name="connsiteY0" fmla="*/ 101830 h 1018303"/>
              <a:gd name="connsiteX1" fmla="*/ 101830 w 1697172"/>
              <a:gd name="connsiteY1" fmla="*/ 0 h 1018303"/>
              <a:gd name="connsiteX2" fmla="*/ 1595342 w 1697172"/>
              <a:gd name="connsiteY2" fmla="*/ 0 h 1018303"/>
              <a:gd name="connsiteX3" fmla="*/ 1697172 w 1697172"/>
              <a:gd name="connsiteY3" fmla="*/ 101830 h 1018303"/>
              <a:gd name="connsiteX4" fmla="*/ 1697172 w 1697172"/>
              <a:gd name="connsiteY4" fmla="*/ 916473 h 1018303"/>
              <a:gd name="connsiteX5" fmla="*/ 1595342 w 1697172"/>
              <a:gd name="connsiteY5" fmla="*/ 1018303 h 1018303"/>
              <a:gd name="connsiteX6" fmla="*/ 101830 w 1697172"/>
              <a:gd name="connsiteY6" fmla="*/ 1018303 h 1018303"/>
              <a:gd name="connsiteX7" fmla="*/ 0 w 1697172"/>
              <a:gd name="connsiteY7" fmla="*/ 916473 h 1018303"/>
              <a:gd name="connsiteX8" fmla="*/ 0 w 1697172"/>
              <a:gd name="connsiteY8" fmla="*/ 101830 h 101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7172" h="1018303">
                <a:moveTo>
                  <a:pt x="0" y="101830"/>
                </a:moveTo>
                <a:cubicBezTo>
                  <a:pt x="0" y="45591"/>
                  <a:pt x="45591" y="0"/>
                  <a:pt x="101830" y="0"/>
                </a:cubicBezTo>
                <a:lnTo>
                  <a:pt x="1595342" y="0"/>
                </a:lnTo>
                <a:cubicBezTo>
                  <a:pt x="1651581" y="0"/>
                  <a:pt x="1697172" y="45591"/>
                  <a:pt x="1697172" y="101830"/>
                </a:cubicBezTo>
                <a:lnTo>
                  <a:pt x="1697172" y="916473"/>
                </a:lnTo>
                <a:cubicBezTo>
                  <a:pt x="1697172" y="972712"/>
                  <a:pt x="1651581" y="1018303"/>
                  <a:pt x="1595342" y="1018303"/>
                </a:cubicBezTo>
                <a:lnTo>
                  <a:pt x="101830" y="1018303"/>
                </a:lnTo>
                <a:cubicBezTo>
                  <a:pt x="45591" y="1018303"/>
                  <a:pt x="0" y="972712"/>
                  <a:pt x="0" y="916473"/>
                </a:cubicBezTo>
                <a:lnTo>
                  <a:pt x="0" y="10183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86975" tIns="86975" rIns="86975" bIns="86975"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rPr>
              <a:t>Understand purpose and instructions</a:t>
            </a:r>
          </a:p>
        </p:txBody>
      </p:sp>
      <p:sp>
        <p:nvSpPr>
          <p:cNvPr id="6" name="Freeform 5"/>
          <p:cNvSpPr/>
          <p:nvPr/>
        </p:nvSpPr>
        <p:spPr>
          <a:xfrm>
            <a:off x="2461598" y="2075982"/>
            <a:ext cx="359800" cy="420898"/>
          </a:xfrm>
          <a:custGeom>
            <a:avLst/>
            <a:gdLst>
              <a:gd name="connsiteX0" fmla="*/ 0 w 359800"/>
              <a:gd name="connsiteY0" fmla="*/ 84180 h 420898"/>
              <a:gd name="connsiteX1" fmla="*/ 179900 w 359800"/>
              <a:gd name="connsiteY1" fmla="*/ 84180 h 420898"/>
              <a:gd name="connsiteX2" fmla="*/ 179900 w 359800"/>
              <a:gd name="connsiteY2" fmla="*/ 0 h 420898"/>
              <a:gd name="connsiteX3" fmla="*/ 359800 w 359800"/>
              <a:gd name="connsiteY3" fmla="*/ 210449 h 420898"/>
              <a:gd name="connsiteX4" fmla="*/ 179900 w 359800"/>
              <a:gd name="connsiteY4" fmla="*/ 420898 h 420898"/>
              <a:gd name="connsiteX5" fmla="*/ 179900 w 359800"/>
              <a:gd name="connsiteY5" fmla="*/ 336718 h 420898"/>
              <a:gd name="connsiteX6" fmla="*/ 0 w 359800"/>
              <a:gd name="connsiteY6" fmla="*/ 336718 h 420898"/>
              <a:gd name="connsiteX7" fmla="*/ 0 w 359800"/>
              <a:gd name="connsiteY7" fmla="*/ 84180 h 420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9800" h="420898">
                <a:moveTo>
                  <a:pt x="0" y="84180"/>
                </a:moveTo>
                <a:lnTo>
                  <a:pt x="179900" y="84180"/>
                </a:lnTo>
                <a:lnTo>
                  <a:pt x="179900" y="0"/>
                </a:lnTo>
                <a:lnTo>
                  <a:pt x="359800" y="210449"/>
                </a:lnTo>
                <a:lnTo>
                  <a:pt x="179900" y="420898"/>
                </a:lnTo>
                <a:lnTo>
                  <a:pt x="179900" y="336718"/>
                </a:lnTo>
                <a:lnTo>
                  <a:pt x="0" y="336718"/>
                </a:lnTo>
                <a:lnTo>
                  <a:pt x="0" y="84180"/>
                </a:lnTo>
                <a:close/>
              </a:path>
            </a:pathLst>
          </a:custGeom>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84180" rIns="107940" bIns="8418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endParaRPr>
          </a:p>
        </p:txBody>
      </p:sp>
      <p:sp>
        <p:nvSpPr>
          <p:cNvPr id="7" name="Freeform 6"/>
          <p:cNvSpPr/>
          <p:nvPr/>
        </p:nvSpPr>
        <p:spPr>
          <a:xfrm>
            <a:off x="2991115" y="1777280"/>
            <a:ext cx="1697172" cy="1018303"/>
          </a:xfrm>
          <a:custGeom>
            <a:avLst/>
            <a:gdLst>
              <a:gd name="connsiteX0" fmla="*/ 0 w 1697172"/>
              <a:gd name="connsiteY0" fmla="*/ 101830 h 1018303"/>
              <a:gd name="connsiteX1" fmla="*/ 101830 w 1697172"/>
              <a:gd name="connsiteY1" fmla="*/ 0 h 1018303"/>
              <a:gd name="connsiteX2" fmla="*/ 1595342 w 1697172"/>
              <a:gd name="connsiteY2" fmla="*/ 0 h 1018303"/>
              <a:gd name="connsiteX3" fmla="*/ 1697172 w 1697172"/>
              <a:gd name="connsiteY3" fmla="*/ 101830 h 1018303"/>
              <a:gd name="connsiteX4" fmla="*/ 1697172 w 1697172"/>
              <a:gd name="connsiteY4" fmla="*/ 916473 h 1018303"/>
              <a:gd name="connsiteX5" fmla="*/ 1595342 w 1697172"/>
              <a:gd name="connsiteY5" fmla="*/ 1018303 h 1018303"/>
              <a:gd name="connsiteX6" fmla="*/ 101830 w 1697172"/>
              <a:gd name="connsiteY6" fmla="*/ 1018303 h 1018303"/>
              <a:gd name="connsiteX7" fmla="*/ 0 w 1697172"/>
              <a:gd name="connsiteY7" fmla="*/ 916473 h 1018303"/>
              <a:gd name="connsiteX8" fmla="*/ 0 w 1697172"/>
              <a:gd name="connsiteY8" fmla="*/ 101830 h 101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7172" h="1018303">
                <a:moveTo>
                  <a:pt x="0" y="101830"/>
                </a:moveTo>
                <a:cubicBezTo>
                  <a:pt x="0" y="45591"/>
                  <a:pt x="45591" y="0"/>
                  <a:pt x="101830" y="0"/>
                </a:cubicBezTo>
                <a:lnTo>
                  <a:pt x="1595342" y="0"/>
                </a:lnTo>
                <a:cubicBezTo>
                  <a:pt x="1651581" y="0"/>
                  <a:pt x="1697172" y="45591"/>
                  <a:pt x="1697172" y="101830"/>
                </a:cubicBezTo>
                <a:lnTo>
                  <a:pt x="1697172" y="916473"/>
                </a:lnTo>
                <a:cubicBezTo>
                  <a:pt x="1697172" y="972712"/>
                  <a:pt x="1651581" y="1018303"/>
                  <a:pt x="1595342" y="1018303"/>
                </a:cubicBezTo>
                <a:lnTo>
                  <a:pt x="101830" y="1018303"/>
                </a:lnTo>
                <a:cubicBezTo>
                  <a:pt x="45591" y="1018303"/>
                  <a:pt x="0" y="972712"/>
                  <a:pt x="0" y="916473"/>
                </a:cubicBezTo>
                <a:lnTo>
                  <a:pt x="0" y="10183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86975" tIns="86975" rIns="86975" bIns="86975"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rPr>
              <a:t>Create timeline to submission, stakeholders meeting</a:t>
            </a:r>
          </a:p>
        </p:txBody>
      </p:sp>
      <p:sp>
        <p:nvSpPr>
          <p:cNvPr id="8" name="Freeform 7"/>
          <p:cNvSpPr/>
          <p:nvPr/>
        </p:nvSpPr>
        <p:spPr>
          <a:xfrm>
            <a:off x="4837639" y="2075982"/>
            <a:ext cx="359800" cy="420898"/>
          </a:xfrm>
          <a:custGeom>
            <a:avLst/>
            <a:gdLst>
              <a:gd name="connsiteX0" fmla="*/ 0 w 359800"/>
              <a:gd name="connsiteY0" fmla="*/ 84180 h 420898"/>
              <a:gd name="connsiteX1" fmla="*/ 179900 w 359800"/>
              <a:gd name="connsiteY1" fmla="*/ 84180 h 420898"/>
              <a:gd name="connsiteX2" fmla="*/ 179900 w 359800"/>
              <a:gd name="connsiteY2" fmla="*/ 0 h 420898"/>
              <a:gd name="connsiteX3" fmla="*/ 359800 w 359800"/>
              <a:gd name="connsiteY3" fmla="*/ 210449 h 420898"/>
              <a:gd name="connsiteX4" fmla="*/ 179900 w 359800"/>
              <a:gd name="connsiteY4" fmla="*/ 420898 h 420898"/>
              <a:gd name="connsiteX5" fmla="*/ 179900 w 359800"/>
              <a:gd name="connsiteY5" fmla="*/ 336718 h 420898"/>
              <a:gd name="connsiteX6" fmla="*/ 0 w 359800"/>
              <a:gd name="connsiteY6" fmla="*/ 336718 h 420898"/>
              <a:gd name="connsiteX7" fmla="*/ 0 w 359800"/>
              <a:gd name="connsiteY7" fmla="*/ 84180 h 420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9800" h="420898">
                <a:moveTo>
                  <a:pt x="0" y="84180"/>
                </a:moveTo>
                <a:lnTo>
                  <a:pt x="179900" y="84180"/>
                </a:lnTo>
                <a:lnTo>
                  <a:pt x="179900" y="0"/>
                </a:lnTo>
                <a:lnTo>
                  <a:pt x="359800" y="210449"/>
                </a:lnTo>
                <a:lnTo>
                  <a:pt x="179900" y="420898"/>
                </a:lnTo>
                <a:lnTo>
                  <a:pt x="179900" y="336718"/>
                </a:lnTo>
                <a:lnTo>
                  <a:pt x="0" y="336718"/>
                </a:lnTo>
                <a:lnTo>
                  <a:pt x="0" y="84180"/>
                </a:lnTo>
                <a:close/>
              </a:path>
            </a:pathLst>
          </a:custGeom>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0" tIns="84180" rIns="107940" bIns="8418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endParaRPr>
          </a:p>
        </p:txBody>
      </p:sp>
      <p:sp>
        <p:nvSpPr>
          <p:cNvPr id="9" name="Freeform 8"/>
          <p:cNvSpPr/>
          <p:nvPr/>
        </p:nvSpPr>
        <p:spPr>
          <a:xfrm>
            <a:off x="5367156" y="1777280"/>
            <a:ext cx="1697172" cy="1018303"/>
          </a:xfrm>
          <a:custGeom>
            <a:avLst/>
            <a:gdLst>
              <a:gd name="connsiteX0" fmla="*/ 0 w 1697172"/>
              <a:gd name="connsiteY0" fmla="*/ 101830 h 1018303"/>
              <a:gd name="connsiteX1" fmla="*/ 101830 w 1697172"/>
              <a:gd name="connsiteY1" fmla="*/ 0 h 1018303"/>
              <a:gd name="connsiteX2" fmla="*/ 1595342 w 1697172"/>
              <a:gd name="connsiteY2" fmla="*/ 0 h 1018303"/>
              <a:gd name="connsiteX3" fmla="*/ 1697172 w 1697172"/>
              <a:gd name="connsiteY3" fmla="*/ 101830 h 1018303"/>
              <a:gd name="connsiteX4" fmla="*/ 1697172 w 1697172"/>
              <a:gd name="connsiteY4" fmla="*/ 916473 h 1018303"/>
              <a:gd name="connsiteX5" fmla="*/ 1595342 w 1697172"/>
              <a:gd name="connsiteY5" fmla="*/ 1018303 h 1018303"/>
              <a:gd name="connsiteX6" fmla="*/ 101830 w 1697172"/>
              <a:gd name="connsiteY6" fmla="*/ 1018303 h 1018303"/>
              <a:gd name="connsiteX7" fmla="*/ 0 w 1697172"/>
              <a:gd name="connsiteY7" fmla="*/ 916473 h 1018303"/>
              <a:gd name="connsiteX8" fmla="*/ 0 w 1697172"/>
              <a:gd name="connsiteY8" fmla="*/ 101830 h 101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7172" h="1018303">
                <a:moveTo>
                  <a:pt x="0" y="101830"/>
                </a:moveTo>
                <a:cubicBezTo>
                  <a:pt x="0" y="45591"/>
                  <a:pt x="45591" y="0"/>
                  <a:pt x="101830" y="0"/>
                </a:cubicBezTo>
                <a:lnTo>
                  <a:pt x="1595342" y="0"/>
                </a:lnTo>
                <a:cubicBezTo>
                  <a:pt x="1651581" y="0"/>
                  <a:pt x="1697172" y="45591"/>
                  <a:pt x="1697172" y="101830"/>
                </a:cubicBezTo>
                <a:lnTo>
                  <a:pt x="1697172" y="916473"/>
                </a:lnTo>
                <a:cubicBezTo>
                  <a:pt x="1697172" y="972712"/>
                  <a:pt x="1651581" y="1018303"/>
                  <a:pt x="1595342" y="1018303"/>
                </a:cubicBezTo>
                <a:lnTo>
                  <a:pt x="101830" y="1018303"/>
                </a:lnTo>
                <a:cubicBezTo>
                  <a:pt x="45591" y="1018303"/>
                  <a:pt x="0" y="972712"/>
                  <a:pt x="0" y="916473"/>
                </a:cubicBezTo>
                <a:lnTo>
                  <a:pt x="0" y="10183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86975" tIns="86975" rIns="86975" bIns="86975"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rPr>
              <a:t>Planning and organization</a:t>
            </a:r>
          </a:p>
        </p:txBody>
      </p:sp>
      <p:sp>
        <p:nvSpPr>
          <p:cNvPr id="10" name="Freeform 9"/>
          <p:cNvSpPr/>
          <p:nvPr/>
        </p:nvSpPr>
        <p:spPr>
          <a:xfrm>
            <a:off x="7213680" y="2075982"/>
            <a:ext cx="359800" cy="420898"/>
          </a:xfrm>
          <a:custGeom>
            <a:avLst/>
            <a:gdLst>
              <a:gd name="connsiteX0" fmla="*/ 0 w 359800"/>
              <a:gd name="connsiteY0" fmla="*/ 84180 h 420898"/>
              <a:gd name="connsiteX1" fmla="*/ 179900 w 359800"/>
              <a:gd name="connsiteY1" fmla="*/ 84180 h 420898"/>
              <a:gd name="connsiteX2" fmla="*/ 179900 w 359800"/>
              <a:gd name="connsiteY2" fmla="*/ 0 h 420898"/>
              <a:gd name="connsiteX3" fmla="*/ 359800 w 359800"/>
              <a:gd name="connsiteY3" fmla="*/ 210449 h 420898"/>
              <a:gd name="connsiteX4" fmla="*/ 179900 w 359800"/>
              <a:gd name="connsiteY4" fmla="*/ 420898 h 420898"/>
              <a:gd name="connsiteX5" fmla="*/ 179900 w 359800"/>
              <a:gd name="connsiteY5" fmla="*/ 336718 h 420898"/>
              <a:gd name="connsiteX6" fmla="*/ 0 w 359800"/>
              <a:gd name="connsiteY6" fmla="*/ 336718 h 420898"/>
              <a:gd name="connsiteX7" fmla="*/ 0 w 359800"/>
              <a:gd name="connsiteY7" fmla="*/ 84180 h 420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9800" h="420898">
                <a:moveTo>
                  <a:pt x="0" y="84180"/>
                </a:moveTo>
                <a:lnTo>
                  <a:pt x="179900" y="84180"/>
                </a:lnTo>
                <a:lnTo>
                  <a:pt x="179900" y="0"/>
                </a:lnTo>
                <a:lnTo>
                  <a:pt x="359800" y="210449"/>
                </a:lnTo>
                <a:lnTo>
                  <a:pt x="179900" y="420898"/>
                </a:lnTo>
                <a:lnTo>
                  <a:pt x="179900" y="336718"/>
                </a:lnTo>
                <a:lnTo>
                  <a:pt x="0" y="336718"/>
                </a:lnTo>
                <a:lnTo>
                  <a:pt x="0" y="84180"/>
                </a:lnTo>
                <a:close/>
              </a:path>
            </a:pathLst>
          </a:custGeom>
        </p:spPr>
        <p:style>
          <a:lnRef idx="0">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0" tIns="84180" rIns="107940" bIns="8418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endParaRPr>
          </a:p>
        </p:txBody>
      </p:sp>
      <p:sp>
        <p:nvSpPr>
          <p:cNvPr id="11" name="Freeform 10"/>
          <p:cNvSpPr/>
          <p:nvPr/>
        </p:nvSpPr>
        <p:spPr>
          <a:xfrm>
            <a:off x="7743197" y="1777280"/>
            <a:ext cx="1697172" cy="1018303"/>
          </a:xfrm>
          <a:custGeom>
            <a:avLst/>
            <a:gdLst>
              <a:gd name="connsiteX0" fmla="*/ 0 w 1697172"/>
              <a:gd name="connsiteY0" fmla="*/ 101830 h 1018303"/>
              <a:gd name="connsiteX1" fmla="*/ 101830 w 1697172"/>
              <a:gd name="connsiteY1" fmla="*/ 0 h 1018303"/>
              <a:gd name="connsiteX2" fmla="*/ 1595342 w 1697172"/>
              <a:gd name="connsiteY2" fmla="*/ 0 h 1018303"/>
              <a:gd name="connsiteX3" fmla="*/ 1697172 w 1697172"/>
              <a:gd name="connsiteY3" fmla="*/ 101830 h 1018303"/>
              <a:gd name="connsiteX4" fmla="*/ 1697172 w 1697172"/>
              <a:gd name="connsiteY4" fmla="*/ 916473 h 1018303"/>
              <a:gd name="connsiteX5" fmla="*/ 1595342 w 1697172"/>
              <a:gd name="connsiteY5" fmla="*/ 1018303 h 1018303"/>
              <a:gd name="connsiteX6" fmla="*/ 101830 w 1697172"/>
              <a:gd name="connsiteY6" fmla="*/ 1018303 h 1018303"/>
              <a:gd name="connsiteX7" fmla="*/ 0 w 1697172"/>
              <a:gd name="connsiteY7" fmla="*/ 916473 h 1018303"/>
              <a:gd name="connsiteX8" fmla="*/ 0 w 1697172"/>
              <a:gd name="connsiteY8" fmla="*/ 101830 h 101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7172" h="1018303">
                <a:moveTo>
                  <a:pt x="0" y="101830"/>
                </a:moveTo>
                <a:cubicBezTo>
                  <a:pt x="0" y="45591"/>
                  <a:pt x="45591" y="0"/>
                  <a:pt x="101830" y="0"/>
                </a:cubicBezTo>
                <a:lnTo>
                  <a:pt x="1595342" y="0"/>
                </a:lnTo>
                <a:cubicBezTo>
                  <a:pt x="1651581" y="0"/>
                  <a:pt x="1697172" y="45591"/>
                  <a:pt x="1697172" y="101830"/>
                </a:cubicBezTo>
                <a:lnTo>
                  <a:pt x="1697172" y="916473"/>
                </a:lnTo>
                <a:cubicBezTo>
                  <a:pt x="1697172" y="972712"/>
                  <a:pt x="1651581" y="1018303"/>
                  <a:pt x="1595342" y="1018303"/>
                </a:cubicBezTo>
                <a:lnTo>
                  <a:pt x="101830" y="1018303"/>
                </a:lnTo>
                <a:cubicBezTo>
                  <a:pt x="45591" y="1018303"/>
                  <a:pt x="0" y="972712"/>
                  <a:pt x="0" y="916473"/>
                </a:cubicBezTo>
                <a:lnTo>
                  <a:pt x="0" y="101830"/>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86975" tIns="86975" rIns="86975" bIns="86975"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rPr>
              <a:t>Identify tables that you need to complete</a:t>
            </a:r>
          </a:p>
        </p:txBody>
      </p:sp>
      <p:sp>
        <p:nvSpPr>
          <p:cNvPr id="12" name="Freeform 11"/>
          <p:cNvSpPr/>
          <p:nvPr/>
        </p:nvSpPr>
        <p:spPr>
          <a:xfrm>
            <a:off x="9589721" y="2075982"/>
            <a:ext cx="359800" cy="420898"/>
          </a:xfrm>
          <a:custGeom>
            <a:avLst/>
            <a:gdLst>
              <a:gd name="connsiteX0" fmla="*/ 0 w 359800"/>
              <a:gd name="connsiteY0" fmla="*/ 84180 h 420898"/>
              <a:gd name="connsiteX1" fmla="*/ 179900 w 359800"/>
              <a:gd name="connsiteY1" fmla="*/ 84180 h 420898"/>
              <a:gd name="connsiteX2" fmla="*/ 179900 w 359800"/>
              <a:gd name="connsiteY2" fmla="*/ 0 h 420898"/>
              <a:gd name="connsiteX3" fmla="*/ 359800 w 359800"/>
              <a:gd name="connsiteY3" fmla="*/ 210449 h 420898"/>
              <a:gd name="connsiteX4" fmla="*/ 179900 w 359800"/>
              <a:gd name="connsiteY4" fmla="*/ 420898 h 420898"/>
              <a:gd name="connsiteX5" fmla="*/ 179900 w 359800"/>
              <a:gd name="connsiteY5" fmla="*/ 336718 h 420898"/>
              <a:gd name="connsiteX6" fmla="*/ 0 w 359800"/>
              <a:gd name="connsiteY6" fmla="*/ 336718 h 420898"/>
              <a:gd name="connsiteX7" fmla="*/ 0 w 359800"/>
              <a:gd name="connsiteY7" fmla="*/ 84180 h 420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9800" h="420898">
                <a:moveTo>
                  <a:pt x="0" y="84180"/>
                </a:moveTo>
                <a:lnTo>
                  <a:pt x="179900" y="84180"/>
                </a:lnTo>
                <a:lnTo>
                  <a:pt x="179900" y="0"/>
                </a:lnTo>
                <a:lnTo>
                  <a:pt x="359800" y="210449"/>
                </a:lnTo>
                <a:lnTo>
                  <a:pt x="179900" y="420898"/>
                </a:lnTo>
                <a:lnTo>
                  <a:pt x="179900" y="336718"/>
                </a:lnTo>
                <a:lnTo>
                  <a:pt x="0" y="336718"/>
                </a:lnTo>
                <a:lnTo>
                  <a:pt x="0" y="84180"/>
                </a:lnTo>
                <a:close/>
              </a:path>
            </a:pathLst>
          </a:custGeom>
        </p:spPr>
        <p:style>
          <a:lnRef idx="0">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0" tIns="84180" rIns="107940" bIns="8418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endParaRPr>
          </a:p>
        </p:txBody>
      </p:sp>
      <p:sp>
        <p:nvSpPr>
          <p:cNvPr id="13" name="Freeform 12"/>
          <p:cNvSpPr/>
          <p:nvPr/>
        </p:nvSpPr>
        <p:spPr>
          <a:xfrm>
            <a:off x="10119239" y="1777280"/>
            <a:ext cx="1697172" cy="1018303"/>
          </a:xfrm>
          <a:custGeom>
            <a:avLst/>
            <a:gdLst>
              <a:gd name="connsiteX0" fmla="*/ 0 w 1697172"/>
              <a:gd name="connsiteY0" fmla="*/ 101830 h 1018303"/>
              <a:gd name="connsiteX1" fmla="*/ 101830 w 1697172"/>
              <a:gd name="connsiteY1" fmla="*/ 0 h 1018303"/>
              <a:gd name="connsiteX2" fmla="*/ 1595342 w 1697172"/>
              <a:gd name="connsiteY2" fmla="*/ 0 h 1018303"/>
              <a:gd name="connsiteX3" fmla="*/ 1697172 w 1697172"/>
              <a:gd name="connsiteY3" fmla="*/ 101830 h 1018303"/>
              <a:gd name="connsiteX4" fmla="*/ 1697172 w 1697172"/>
              <a:gd name="connsiteY4" fmla="*/ 916473 h 1018303"/>
              <a:gd name="connsiteX5" fmla="*/ 1595342 w 1697172"/>
              <a:gd name="connsiteY5" fmla="*/ 1018303 h 1018303"/>
              <a:gd name="connsiteX6" fmla="*/ 101830 w 1697172"/>
              <a:gd name="connsiteY6" fmla="*/ 1018303 h 1018303"/>
              <a:gd name="connsiteX7" fmla="*/ 0 w 1697172"/>
              <a:gd name="connsiteY7" fmla="*/ 916473 h 1018303"/>
              <a:gd name="connsiteX8" fmla="*/ 0 w 1697172"/>
              <a:gd name="connsiteY8" fmla="*/ 101830 h 101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7172" h="1018303">
                <a:moveTo>
                  <a:pt x="0" y="101830"/>
                </a:moveTo>
                <a:cubicBezTo>
                  <a:pt x="0" y="45591"/>
                  <a:pt x="45591" y="0"/>
                  <a:pt x="101830" y="0"/>
                </a:cubicBezTo>
                <a:lnTo>
                  <a:pt x="1595342" y="0"/>
                </a:lnTo>
                <a:cubicBezTo>
                  <a:pt x="1651581" y="0"/>
                  <a:pt x="1697172" y="45591"/>
                  <a:pt x="1697172" y="101830"/>
                </a:cubicBezTo>
                <a:lnTo>
                  <a:pt x="1697172" y="916473"/>
                </a:lnTo>
                <a:cubicBezTo>
                  <a:pt x="1697172" y="972712"/>
                  <a:pt x="1651581" y="1018303"/>
                  <a:pt x="1595342" y="1018303"/>
                </a:cubicBezTo>
                <a:lnTo>
                  <a:pt x="101830" y="1018303"/>
                </a:lnTo>
                <a:cubicBezTo>
                  <a:pt x="45591" y="1018303"/>
                  <a:pt x="0" y="972712"/>
                  <a:pt x="0" y="916473"/>
                </a:cubicBezTo>
                <a:lnTo>
                  <a:pt x="0" y="101830"/>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86975" tIns="86975" rIns="86975" bIns="86975"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rPr>
              <a:t>Decide to use xTRACT or MS Word </a:t>
            </a:r>
          </a:p>
        </p:txBody>
      </p:sp>
      <p:sp>
        <p:nvSpPr>
          <p:cNvPr id="14" name="Freeform 13"/>
          <p:cNvSpPr/>
          <p:nvPr/>
        </p:nvSpPr>
        <p:spPr>
          <a:xfrm>
            <a:off x="10757375" y="2944935"/>
            <a:ext cx="420898" cy="359800"/>
          </a:xfrm>
          <a:custGeom>
            <a:avLst/>
            <a:gdLst>
              <a:gd name="connsiteX0" fmla="*/ 0 w 359800"/>
              <a:gd name="connsiteY0" fmla="*/ 84180 h 420898"/>
              <a:gd name="connsiteX1" fmla="*/ 179900 w 359800"/>
              <a:gd name="connsiteY1" fmla="*/ 84180 h 420898"/>
              <a:gd name="connsiteX2" fmla="*/ 179900 w 359800"/>
              <a:gd name="connsiteY2" fmla="*/ 0 h 420898"/>
              <a:gd name="connsiteX3" fmla="*/ 359800 w 359800"/>
              <a:gd name="connsiteY3" fmla="*/ 210449 h 420898"/>
              <a:gd name="connsiteX4" fmla="*/ 179900 w 359800"/>
              <a:gd name="connsiteY4" fmla="*/ 420898 h 420898"/>
              <a:gd name="connsiteX5" fmla="*/ 179900 w 359800"/>
              <a:gd name="connsiteY5" fmla="*/ 336718 h 420898"/>
              <a:gd name="connsiteX6" fmla="*/ 0 w 359800"/>
              <a:gd name="connsiteY6" fmla="*/ 336718 h 420898"/>
              <a:gd name="connsiteX7" fmla="*/ 0 w 359800"/>
              <a:gd name="connsiteY7" fmla="*/ 84180 h 420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9800" h="420898">
                <a:moveTo>
                  <a:pt x="287840" y="0"/>
                </a:moveTo>
                <a:lnTo>
                  <a:pt x="287840" y="210449"/>
                </a:lnTo>
                <a:lnTo>
                  <a:pt x="359800" y="210449"/>
                </a:lnTo>
                <a:lnTo>
                  <a:pt x="179900" y="420898"/>
                </a:lnTo>
                <a:lnTo>
                  <a:pt x="0" y="210449"/>
                </a:lnTo>
                <a:lnTo>
                  <a:pt x="71960" y="210449"/>
                </a:lnTo>
                <a:lnTo>
                  <a:pt x="71960" y="0"/>
                </a:lnTo>
                <a:lnTo>
                  <a:pt x="287840" y="0"/>
                </a:lnTo>
                <a:close/>
              </a:path>
            </a:pathLst>
          </a:custGeom>
        </p:spPr>
        <p:style>
          <a:lnRef idx="0">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84180" tIns="0" rIns="84180" bIns="10794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endParaRPr>
          </a:p>
        </p:txBody>
      </p:sp>
      <p:sp>
        <p:nvSpPr>
          <p:cNvPr id="15" name="Freeform 14"/>
          <p:cNvSpPr/>
          <p:nvPr/>
        </p:nvSpPr>
        <p:spPr>
          <a:xfrm>
            <a:off x="10119239" y="3474452"/>
            <a:ext cx="1697172" cy="1018303"/>
          </a:xfrm>
          <a:custGeom>
            <a:avLst/>
            <a:gdLst>
              <a:gd name="connsiteX0" fmla="*/ 0 w 1697172"/>
              <a:gd name="connsiteY0" fmla="*/ 101830 h 1018303"/>
              <a:gd name="connsiteX1" fmla="*/ 101830 w 1697172"/>
              <a:gd name="connsiteY1" fmla="*/ 0 h 1018303"/>
              <a:gd name="connsiteX2" fmla="*/ 1595342 w 1697172"/>
              <a:gd name="connsiteY2" fmla="*/ 0 h 1018303"/>
              <a:gd name="connsiteX3" fmla="*/ 1697172 w 1697172"/>
              <a:gd name="connsiteY3" fmla="*/ 101830 h 1018303"/>
              <a:gd name="connsiteX4" fmla="*/ 1697172 w 1697172"/>
              <a:gd name="connsiteY4" fmla="*/ 916473 h 1018303"/>
              <a:gd name="connsiteX5" fmla="*/ 1595342 w 1697172"/>
              <a:gd name="connsiteY5" fmla="*/ 1018303 h 1018303"/>
              <a:gd name="connsiteX6" fmla="*/ 101830 w 1697172"/>
              <a:gd name="connsiteY6" fmla="*/ 1018303 h 1018303"/>
              <a:gd name="connsiteX7" fmla="*/ 0 w 1697172"/>
              <a:gd name="connsiteY7" fmla="*/ 916473 h 1018303"/>
              <a:gd name="connsiteX8" fmla="*/ 0 w 1697172"/>
              <a:gd name="connsiteY8" fmla="*/ 101830 h 101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7172" h="1018303">
                <a:moveTo>
                  <a:pt x="0" y="101830"/>
                </a:moveTo>
                <a:cubicBezTo>
                  <a:pt x="0" y="45591"/>
                  <a:pt x="45591" y="0"/>
                  <a:pt x="101830" y="0"/>
                </a:cubicBezTo>
                <a:lnTo>
                  <a:pt x="1595342" y="0"/>
                </a:lnTo>
                <a:cubicBezTo>
                  <a:pt x="1651581" y="0"/>
                  <a:pt x="1697172" y="45591"/>
                  <a:pt x="1697172" y="101830"/>
                </a:cubicBezTo>
                <a:lnTo>
                  <a:pt x="1697172" y="916473"/>
                </a:lnTo>
                <a:cubicBezTo>
                  <a:pt x="1697172" y="972712"/>
                  <a:pt x="1651581" y="1018303"/>
                  <a:pt x="1595342" y="1018303"/>
                </a:cubicBezTo>
                <a:lnTo>
                  <a:pt x="101830" y="1018303"/>
                </a:lnTo>
                <a:cubicBezTo>
                  <a:pt x="45591" y="1018303"/>
                  <a:pt x="0" y="972712"/>
                  <a:pt x="0" y="916473"/>
                </a:cubicBezTo>
                <a:lnTo>
                  <a:pt x="0" y="10183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86975" tIns="86975" rIns="86975" bIns="86975"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rPr>
              <a:t>Obtain participating faculty list from your PI</a:t>
            </a:r>
          </a:p>
        </p:txBody>
      </p:sp>
      <p:sp>
        <p:nvSpPr>
          <p:cNvPr id="16" name="Freeform 15"/>
          <p:cNvSpPr/>
          <p:nvPr/>
        </p:nvSpPr>
        <p:spPr>
          <a:xfrm>
            <a:off x="9610087" y="3773155"/>
            <a:ext cx="359800" cy="420898"/>
          </a:xfrm>
          <a:custGeom>
            <a:avLst/>
            <a:gdLst>
              <a:gd name="connsiteX0" fmla="*/ 0 w 359800"/>
              <a:gd name="connsiteY0" fmla="*/ 84180 h 420898"/>
              <a:gd name="connsiteX1" fmla="*/ 179900 w 359800"/>
              <a:gd name="connsiteY1" fmla="*/ 84180 h 420898"/>
              <a:gd name="connsiteX2" fmla="*/ 179900 w 359800"/>
              <a:gd name="connsiteY2" fmla="*/ 0 h 420898"/>
              <a:gd name="connsiteX3" fmla="*/ 359800 w 359800"/>
              <a:gd name="connsiteY3" fmla="*/ 210449 h 420898"/>
              <a:gd name="connsiteX4" fmla="*/ 179900 w 359800"/>
              <a:gd name="connsiteY4" fmla="*/ 420898 h 420898"/>
              <a:gd name="connsiteX5" fmla="*/ 179900 w 359800"/>
              <a:gd name="connsiteY5" fmla="*/ 336718 h 420898"/>
              <a:gd name="connsiteX6" fmla="*/ 0 w 359800"/>
              <a:gd name="connsiteY6" fmla="*/ 336718 h 420898"/>
              <a:gd name="connsiteX7" fmla="*/ 0 w 359800"/>
              <a:gd name="connsiteY7" fmla="*/ 84180 h 420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9800" h="420898">
                <a:moveTo>
                  <a:pt x="359800" y="336718"/>
                </a:moveTo>
                <a:lnTo>
                  <a:pt x="179900" y="336718"/>
                </a:lnTo>
                <a:lnTo>
                  <a:pt x="179900" y="420898"/>
                </a:lnTo>
                <a:lnTo>
                  <a:pt x="0" y="210449"/>
                </a:lnTo>
                <a:lnTo>
                  <a:pt x="179900" y="0"/>
                </a:lnTo>
                <a:lnTo>
                  <a:pt x="179900" y="84180"/>
                </a:lnTo>
                <a:lnTo>
                  <a:pt x="359800" y="84180"/>
                </a:lnTo>
                <a:lnTo>
                  <a:pt x="359800" y="336718"/>
                </a:lnTo>
                <a:close/>
              </a:path>
            </a:pathLst>
          </a:custGeom>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07940" tIns="84180" rIns="0" bIns="8418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endParaRPr>
          </a:p>
        </p:txBody>
      </p:sp>
      <p:sp>
        <p:nvSpPr>
          <p:cNvPr id="17" name="Freeform 16"/>
          <p:cNvSpPr/>
          <p:nvPr/>
        </p:nvSpPr>
        <p:spPr>
          <a:xfrm>
            <a:off x="7743197" y="3474452"/>
            <a:ext cx="1697172" cy="1018303"/>
          </a:xfrm>
          <a:custGeom>
            <a:avLst/>
            <a:gdLst>
              <a:gd name="connsiteX0" fmla="*/ 0 w 1697172"/>
              <a:gd name="connsiteY0" fmla="*/ 101830 h 1018303"/>
              <a:gd name="connsiteX1" fmla="*/ 101830 w 1697172"/>
              <a:gd name="connsiteY1" fmla="*/ 0 h 1018303"/>
              <a:gd name="connsiteX2" fmla="*/ 1595342 w 1697172"/>
              <a:gd name="connsiteY2" fmla="*/ 0 h 1018303"/>
              <a:gd name="connsiteX3" fmla="*/ 1697172 w 1697172"/>
              <a:gd name="connsiteY3" fmla="*/ 101830 h 1018303"/>
              <a:gd name="connsiteX4" fmla="*/ 1697172 w 1697172"/>
              <a:gd name="connsiteY4" fmla="*/ 916473 h 1018303"/>
              <a:gd name="connsiteX5" fmla="*/ 1595342 w 1697172"/>
              <a:gd name="connsiteY5" fmla="*/ 1018303 h 1018303"/>
              <a:gd name="connsiteX6" fmla="*/ 101830 w 1697172"/>
              <a:gd name="connsiteY6" fmla="*/ 1018303 h 1018303"/>
              <a:gd name="connsiteX7" fmla="*/ 0 w 1697172"/>
              <a:gd name="connsiteY7" fmla="*/ 916473 h 1018303"/>
              <a:gd name="connsiteX8" fmla="*/ 0 w 1697172"/>
              <a:gd name="connsiteY8" fmla="*/ 101830 h 101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7172" h="1018303">
                <a:moveTo>
                  <a:pt x="0" y="101830"/>
                </a:moveTo>
                <a:cubicBezTo>
                  <a:pt x="0" y="45591"/>
                  <a:pt x="45591" y="0"/>
                  <a:pt x="101830" y="0"/>
                </a:cubicBezTo>
                <a:lnTo>
                  <a:pt x="1595342" y="0"/>
                </a:lnTo>
                <a:cubicBezTo>
                  <a:pt x="1651581" y="0"/>
                  <a:pt x="1697172" y="45591"/>
                  <a:pt x="1697172" y="101830"/>
                </a:cubicBezTo>
                <a:lnTo>
                  <a:pt x="1697172" y="916473"/>
                </a:lnTo>
                <a:cubicBezTo>
                  <a:pt x="1697172" y="972712"/>
                  <a:pt x="1651581" y="1018303"/>
                  <a:pt x="1595342" y="1018303"/>
                </a:cubicBezTo>
                <a:lnTo>
                  <a:pt x="101830" y="1018303"/>
                </a:lnTo>
                <a:cubicBezTo>
                  <a:pt x="45591" y="1018303"/>
                  <a:pt x="0" y="972712"/>
                  <a:pt x="0" y="916473"/>
                </a:cubicBezTo>
                <a:lnTo>
                  <a:pt x="0" y="10183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86975" tIns="86975" rIns="86975" bIns="86975"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rPr>
              <a:t>Draft &amp; send PI emails</a:t>
            </a:r>
          </a:p>
        </p:txBody>
      </p:sp>
      <p:sp>
        <p:nvSpPr>
          <p:cNvPr id="18" name="Freeform 17"/>
          <p:cNvSpPr/>
          <p:nvPr/>
        </p:nvSpPr>
        <p:spPr>
          <a:xfrm>
            <a:off x="7234046" y="3773155"/>
            <a:ext cx="359800" cy="420898"/>
          </a:xfrm>
          <a:custGeom>
            <a:avLst/>
            <a:gdLst>
              <a:gd name="connsiteX0" fmla="*/ 0 w 359800"/>
              <a:gd name="connsiteY0" fmla="*/ 84180 h 420898"/>
              <a:gd name="connsiteX1" fmla="*/ 179900 w 359800"/>
              <a:gd name="connsiteY1" fmla="*/ 84180 h 420898"/>
              <a:gd name="connsiteX2" fmla="*/ 179900 w 359800"/>
              <a:gd name="connsiteY2" fmla="*/ 0 h 420898"/>
              <a:gd name="connsiteX3" fmla="*/ 359800 w 359800"/>
              <a:gd name="connsiteY3" fmla="*/ 210449 h 420898"/>
              <a:gd name="connsiteX4" fmla="*/ 179900 w 359800"/>
              <a:gd name="connsiteY4" fmla="*/ 420898 h 420898"/>
              <a:gd name="connsiteX5" fmla="*/ 179900 w 359800"/>
              <a:gd name="connsiteY5" fmla="*/ 336718 h 420898"/>
              <a:gd name="connsiteX6" fmla="*/ 0 w 359800"/>
              <a:gd name="connsiteY6" fmla="*/ 336718 h 420898"/>
              <a:gd name="connsiteX7" fmla="*/ 0 w 359800"/>
              <a:gd name="connsiteY7" fmla="*/ 84180 h 420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9800" h="420898">
                <a:moveTo>
                  <a:pt x="359800" y="336718"/>
                </a:moveTo>
                <a:lnTo>
                  <a:pt x="179900" y="336718"/>
                </a:lnTo>
                <a:lnTo>
                  <a:pt x="179900" y="420898"/>
                </a:lnTo>
                <a:lnTo>
                  <a:pt x="0" y="210449"/>
                </a:lnTo>
                <a:lnTo>
                  <a:pt x="179900" y="0"/>
                </a:lnTo>
                <a:lnTo>
                  <a:pt x="179900" y="84180"/>
                </a:lnTo>
                <a:lnTo>
                  <a:pt x="359800" y="84180"/>
                </a:lnTo>
                <a:lnTo>
                  <a:pt x="359800" y="336718"/>
                </a:lnTo>
                <a:close/>
              </a:path>
            </a:pathLst>
          </a:custGeom>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07940" tIns="84180" rIns="0" bIns="8418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endParaRPr>
          </a:p>
        </p:txBody>
      </p:sp>
      <p:sp>
        <p:nvSpPr>
          <p:cNvPr id="19" name="Freeform 18"/>
          <p:cNvSpPr/>
          <p:nvPr/>
        </p:nvSpPr>
        <p:spPr>
          <a:xfrm>
            <a:off x="5367156" y="3474452"/>
            <a:ext cx="1697172" cy="1018303"/>
          </a:xfrm>
          <a:custGeom>
            <a:avLst/>
            <a:gdLst>
              <a:gd name="connsiteX0" fmla="*/ 0 w 1697172"/>
              <a:gd name="connsiteY0" fmla="*/ 101830 h 1018303"/>
              <a:gd name="connsiteX1" fmla="*/ 101830 w 1697172"/>
              <a:gd name="connsiteY1" fmla="*/ 0 h 1018303"/>
              <a:gd name="connsiteX2" fmla="*/ 1595342 w 1697172"/>
              <a:gd name="connsiteY2" fmla="*/ 0 h 1018303"/>
              <a:gd name="connsiteX3" fmla="*/ 1697172 w 1697172"/>
              <a:gd name="connsiteY3" fmla="*/ 101830 h 1018303"/>
              <a:gd name="connsiteX4" fmla="*/ 1697172 w 1697172"/>
              <a:gd name="connsiteY4" fmla="*/ 916473 h 1018303"/>
              <a:gd name="connsiteX5" fmla="*/ 1595342 w 1697172"/>
              <a:gd name="connsiteY5" fmla="*/ 1018303 h 1018303"/>
              <a:gd name="connsiteX6" fmla="*/ 101830 w 1697172"/>
              <a:gd name="connsiteY6" fmla="*/ 1018303 h 1018303"/>
              <a:gd name="connsiteX7" fmla="*/ 0 w 1697172"/>
              <a:gd name="connsiteY7" fmla="*/ 916473 h 1018303"/>
              <a:gd name="connsiteX8" fmla="*/ 0 w 1697172"/>
              <a:gd name="connsiteY8" fmla="*/ 101830 h 101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7172" h="1018303">
                <a:moveTo>
                  <a:pt x="0" y="101830"/>
                </a:moveTo>
                <a:cubicBezTo>
                  <a:pt x="0" y="45591"/>
                  <a:pt x="45591" y="0"/>
                  <a:pt x="101830" y="0"/>
                </a:cubicBezTo>
                <a:lnTo>
                  <a:pt x="1595342" y="0"/>
                </a:lnTo>
                <a:cubicBezTo>
                  <a:pt x="1651581" y="0"/>
                  <a:pt x="1697172" y="45591"/>
                  <a:pt x="1697172" y="101830"/>
                </a:cubicBezTo>
                <a:lnTo>
                  <a:pt x="1697172" y="916473"/>
                </a:lnTo>
                <a:cubicBezTo>
                  <a:pt x="1697172" y="972712"/>
                  <a:pt x="1651581" y="1018303"/>
                  <a:pt x="1595342" y="1018303"/>
                </a:cubicBezTo>
                <a:lnTo>
                  <a:pt x="101830" y="1018303"/>
                </a:lnTo>
                <a:cubicBezTo>
                  <a:pt x="45591" y="1018303"/>
                  <a:pt x="0" y="972712"/>
                  <a:pt x="0" y="916473"/>
                </a:cubicBezTo>
                <a:lnTo>
                  <a:pt x="0" y="10183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86975" tIns="86975" rIns="86975" bIns="86975"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rPr>
              <a:t>Use checklist to record responses</a:t>
            </a:r>
          </a:p>
        </p:txBody>
      </p:sp>
      <p:sp>
        <p:nvSpPr>
          <p:cNvPr id="20" name="Freeform 19"/>
          <p:cNvSpPr/>
          <p:nvPr/>
        </p:nvSpPr>
        <p:spPr>
          <a:xfrm>
            <a:off x="4858005" y="3773154"/>
            <a:ext cx="359800" cy="420899"/>
          </a:xfrm>
          <a:custGeom>
            <a:avLst/>
            <a:gdLst>
              <a:gd name="connsiteX0" fmla="*/ 0 w 359800"/>
              <a:gd name="connsiteY0" fmla="*/ 84180 h 420898"/>
              <a:gd name="connsiteX1" fmla="*/ 179900 w 359800"/>
              <a:gd name="connsiteY1" fmla="*/ 84180 h 420898"/>
              <a:gd name="connsiteX2" fmla="*/ 179900 w 359800"/>
              <a:gd name="connsiteY2" fmla="*/ 0 h 420898"/>
              <a:gd name="connsiteX3" fmla="*/ 359800 w 359800"/>
              <a:gd name="connsiteY3" fmla="*/ 210449 h 420898"/>
              <a:gd name="connsiteX4" fmla="*/ 179900 w 359800"/>
              <a:gd name="connsiteY4" fmla="*/ 420898 h 420898"/>
              <a:gd name="connsiteX5" fmla="*/ 179900 w 359800"/>
              <a:gd name="connsiteY5" fmla="*/ 336718 h 420898"/>
              <a:gd name="connsiteX6" fmla="*/ 0 w 359800"/>
              <a:gd name="connsiteY6" fmla="*/ 336718 h 420898"/>
              <a:gd name="connsiteX7" fmla="*/ 0 w 359800"/>
              <a:gd name="connsiteY7" fmla="*/ 84180 h 420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9800" h="420898">
                <a:moveTo>
                  <a:pt x="359800" y="336718"/>
                </a:moveTo>
                <a:lnTo>
                  <a:pt x="179900" y="336718"/>
                </a:lnTo>
                <a:lnTo>
                  <a:pt x="179900" y="420898"/>
                </a:lnTo>
                <a:lnTo>
                  <a:pt x="0" y="210449"/>
                </a:lnTo>
                <a:lnTo>
                  <a:pt x="179900" y="0"/>
                </a:lnTo>
                <a:lnTo>
                  <a:pt x="179900" y="84180"/>
                </a:lnTo>
                <a:lnTo>
                  <a:pt x="359800" y="84180"/>
                </a:lnTo>
                <a:lnTo>
                  <a:pt x="359800" y="336718"/>
                </a:lnTo>
                <a:close/>
              </a:path>
            </a:pathLst>
          </a:custGeom>
        </p:spPr>
        <p:style>
          <a:lnRef idx="0">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07940" tIns="84181" rIns="0" bIns="8418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endParaRPr>
          </a:p>
        </p:txBody>
      </p:sp>
      <p:sp>
        <p:nvSpPr>
          <p:cNvPr id="21" name="Freeform 20"/>
          <p:cNvSpPr/>
          <p:nvPr/>
        </p:nvSpPr>
        <p:spPr>
          <a:xfrm>
            <a:off x="2991115" y="3474452"/>
            <a:ext cx="1697172" cy="1018303"/>
          </a:xfrm>
          <a:custGeom>
            <a:avLst/>
            <a:gdLst>
              <a:gd name="connsiteX0" fmla="*/ 0 w 1697172"/>
              <a:gd name="connsiteY0" fmla="*/ 101830 h 1018303"/>
              <a:gd name="connsiteX1" fmla="*/ 101830 w 1697172"/>
              <a:gd name="connsiteY1" fmla="*/ 0 h 1018303"/>
              <a:gd name="connsiteX2" fmla="*/ 1595342 w 1697172"/>
              <a:gd name="connsiteY2" fmla="*/ 0 h 1018303"/>
              <a:gd name="connsiteX3" fmla="*/ 1697172 w 1697172"/>
              <a:gd name="connsiteY3" fmla="*/ 101830 h 1018303"/>
              <a:gd name="connsiteX4" fmla="*/ 1697172 w 1697172"/>
              <a:gd name="connsiteY4" fmla="*/ 916473 h 1018303"/>
              <a:gd name="connsiteX5" fmla="*/ 1595342 w 1697172"/>
              <a:gd name="connsiteY5" fmla="*/ 1018303 h 1018303"/>
              <a:gd name="connsiteX6" fmla="*/ 101830 w 1697172"/>
              <a:gd name="connsiteY6" fmla="*/ 1018303 h 1018303"/>
              <a:gd name="connsiteX7" fmla="*/ 0 w 1697172"/>
              <a:gd name="connsiteY7" fmla="*/ 916473 h 1018303"/>
              <a:gd name="connsiteX8" fmla="*/ 0 w 1697172"/>
              <a:gd name="connsiteY8" fmla="*/ 101830 h 101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7172" h="1018303">
                <a:moveTo>
                  <a:pt x="0" y="101830"/>
                </a:moveTo>
                <a:cubicBezTo>
                  <a:pt x="0" y="45591"/>
                  <a:pt x="45591" y="0"/>
                  <a:pt x="101830" y="0"/>
                </a:cubicBezTo>
                <a:lnTo>
                  <a:pt x="1595342" y="0"/>
                </a:lnTo>
                <a:cubicBezTo>
                  <a:pt x="1651581" y="0"/>
                  <a:pt x="1697172" y="45591"/>
                  <a:pt x="1697172" y="101830"/>
                </a:cubicBezTo>
                <a:lnTo>
                  <a:pt x="1697172" y="916473"/>
                </a:lnTo>
                <a:cubicBezTo>
                  <a:pt x="1697172" y="972712"/>
                  <a:pt x="1651581" y="1018303"/>
                  <a:pt x="1595342" y="1018303"/>
                </a:cubicBezTo>
                <a:lnTo>
                  <a:pt x="101830" y="1018303"/>
                </a:lnTo>
                <a:cubicBezTo>
                  <a:pt x="45591" y="1018303"/>
                  <a:pt x="0" y="972712"/>
                  <a:pt x="0" y="916473"/>
                </a:cubicBezTo>
                <a:lnTo>
                  <a:pt x="0" y="101830"/>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86975" tIns="86975" rIns="86975" bIns="86975"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rPr>
              <a:t>Verify Information</a:t>
            </a:r>
          </a:p>
        </p:txBody>
      </p:sp>
      <p:sp>
        <p:nvSpPr>
          <p:cNvPr id="22" name="Freeform 21"/>
          <p:cNvSpPr/>
          <p:nvPr/>
        </p:nvSpPr>
        <p:spPr>
          <a:xfrm>
            <a:off x="2481964" y="3773154"/>
            <a:ext cx="359800" cy="420899"/>
          </a:xfrm>
          <a:custGeom>
            <a:avLst/>
            <a:gdLst>
              <a:gd name="connsiteX0" fmla="*/ 0 w 359800"/>
              <a:gd name="connsiteY0" fmla="*/ 84180 h 420898"/>
              <a:gd name="connsiteX1" fmla="*/ 179900 w 359800"/>
              <a:gd name="connsiteY1" fmla="*/ 84180 h 420898"/>
              <a:gd name="connsiteX2" fmla="*/ 179900 w 359800"/>
              <a:gd name="connsiteY2" fmla="*/ 0 h 420898"/>
              <a:gd name="connsiteX3" fmla="*/ 359800 w 359800"/>
              <a:gd name="connsiteY3" fmla="*/ 210449 h 420898"/>
              <a:gd name="connsiteX4" fmla="*/ 179900 w 359800"/>
              <a:gd name="connsiteY4" fmla="*/ 420898 h 420898"/>
              <a:gd name="connsiteX5" fmla="*/ 179900 w 359800"/>
              <a:gd name="connsiteY5" fmla="*/ 336718 h 420898"/>
              <a:gd name="connsiteX6" fmla="*/ 0 w 359800"/>
              <a:gd name="connsiteY6" fmla="*/ 336718 h 420898"/>
              <a:gd name="connsiteX7" fmla="*/ 0 w 359800"/>
              <a:gd name="connsiteY7" fmla="*/ 84180 h 420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9800" h="420898">
                <a:moveTo>
                  <a:pt x="359800" y="336718"/>
                </a:moveTo>
                <a:lnTo>
                  <a:pt x="179900" y="336718"/>
                </a:lnTo>
                <a:lnTo>
                  <a:pt x="179900" y="420898"/>
                </a:lnTo>
                <a:lnTo>
                  <a:pt x="0" y="210449"/>
                </a:lnTo>
                <a:lnTo>
                  <a:pt x="179900" y="0"/>
                </a:lnTo>
                <a:lnTo>
                  <a:pt x="179900" y="84180"/>
                </a:lnTo>
                <a:lnTo>
                  <a:pt x="359800" y="84180"/>
                </a:lnTo>
                <a:lnTo>
                  <a:pt x="359800" y="336718"/>
                </a:lnTo>
                <a:close/>
              </a:path>
            </a:pathLst>
          </a:custGeom>
        </p:spPr>
        <p:style>
          <a:lnRef idx="0">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07940" tIns="84181" rIns="0" bIns="8418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endParaRPr>
          </a:p>
        </p:txBody>
      </p:sp>
      <p:sp>
        <p:nvSpPr>
          <p:cNvPr id="23" name="Freeform 22"/>
          <p:cNvSpPr/>
          <p:nvPr/>
        </p:nvSpPr>
        <p:spPr>
          <a:xfrm>
            <a:off x="615074" y="3474452"/>
            <a:ext cx="1697172" cy="1018303"/>
          </a:xfrm>
          <a:custGeom>
            <a:avLst/>
            <a:gdLst>
              <a:gd name="connsiteX0" fmla="*/ 0 w 1697172"/>
              <a:gd name="connsiteY0" fmla="*/ 101830 h 1018303"/>
              <a:gd name="connsiteX1" fmla="*/ 101830 w 1697172"/>
              <a:gd name="connsiteY1" fmla="*/ 0 h 1018303"/>
              <a:gd name="connsiteX2" fmla="*/ 1595342 w 1697172"/>
              <a:gd name="connsiteY2" fmla="*/ 0 h 1018303"/>
              <a:gd name="connsiteX3" fmla="*/ 1697172 w 1697172"/>
              <a:gd name="connsiteY3" fmla="*/ 101830 h 1018303"/>
              <a:gd name="connsiteX4" fmla="*/ 1697172 w 1697172"/>
              <a:gd name="connsiteY4" fmla="*/ 916473 h 1018303"/>
              <a:gd name="connsiteX5" fmla="*/ 1595342 w 1697172"/>
              <a:gd name="connsiteY5" fmla="*/ 1018303 h 1018303"/>
              <a:gd name="connsiteX6" fmla="*/ 101830 w 1697172"/>
              <a:gd name="connsiteY6" fmla="*/ 1018303 h 1018303"/>
              <a:gd name="connsiteX7" fmla="*/ 0 w 1697172"/>
              <a:gd name="connsiteY7" fmla="*/ 916473 h 1018303"/>
              <a:gd name="connsiteX8" fmla="*/ 0 w 1697172"/>
              <a:gd name="connsiteY8" fmla="*/ 101830 h 101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7172" h="1018303">
                <a:moveTo>
                  <a:pt x="0" y="101830"/>
                </a:moveTo>
                <a:cubicBezTo>
                  <a:pt x="0" y="45591"/>
                  <a:pt x="45591" y="0"/>
                  <a:pt x="101830" y="0"/>
                </a:cubicBezTo>
                <a:lnTo>
                  <a:pt x="1595342" y="0"/>
                </a:lnTo>
                <a:cubicBezTo>
                  <a:pt x="1651581" y="0"/>
                  <a:pt x="1697172" y="45591"/>
                  <a:pt x="1697172" y="101830"/>
                </a:cubicBezTo>
                <a:lnTo>
                  <a:pt x="1697172" y="916473"/>
                </a:lnTo>
                <a:cubicBezTo>
                  <a:pt x="1697172" y="972712"/>
                  <a:pt x="1651581" y="1018303"/>
                  <a:pt x="1595342" y="1018303"/>
                </a:cubicBezTo>
                <a:lnTo>
                  <a:pt x="101830" y="1018303"/>
                </a:lnTo>
                <a:cubicBezTo>
                  <a:pt x="45591" y="1018303"/>
                  <a:pt x="0" y="972712"/>
                  <a:pt x="0" y="916473"/>
                </a:cubicBezTo>
                <a:lnTo>
                  <a:pt x="0" y="101830"/>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86975" tIns="86975" rIns="86975" bIns="86975"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rPr>
              <a:t>Input information </a:t>
            </a:r>
          </a:p>
        </p:txBody>
      </p:sp>
      <p:sp>
        <p:nvSpPr>
          <p:cNvPr id="24" name="Freeform 23"/>
          <p:cNvSpPr/>
          <p:nvPr/>
        </p:nvSpPr>
        <p:spPr>
          <a:xfrm>
            <a:off x="1253211" y="4642107"/>
            <a:ext cx="420898" cy="359800"/>
          </a:xfrm>
          <a:custGeom>
            <a:avLst/>
            <a:gdLst>
              <a:gd name="connsiteX0" fmla="*/ 0 w 359800"/>
              <a:gd name="connsiteY0" fmla="*/ 84180 h 420898"/>
              <a:gd name="connsiteX1" fmla="*/ 179900 w 359800"/>
              <a:gd name="connsiteY1" fmla="*/ 84180 h 420898"/>
              <a:gd name="connsiteX2" fmla="*/ 179900 w 359800"/>
              <a:gd name="connsiteY2" fmla="*/ 0 h 420898"/>
              <a:gd name="connsiteX3" fmla="*/ 359800 w 359800"/>
              <a:gd name="connsiteY3" fmla="*/ 210449 h 420898"/>
              <a:gd name="connsiteX4" fmla="*/ 179900 w 359800"/>
              <a:gd name="connsiteY4" fmla="*/ 420898 h 420898"/>
              <a:gd name="connsiteX5" fmla="*/ 179900 w 359800"/>
              <a:gd name="connsiteY5" fmla="*/ 336718 h 420898"/>
              <a:gd name="connsiteX6" fmla="*/ 0 w 359800"/>
              <a:gd name="connsiteY6" fmla="*/ 336718 h 420898"/>
              <a:gd name="connsiteX7" fmla="*/ 0 w 359800"/>
              <a:gd name="connsiteY7" fmla="*/ 84180 h 420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9800" h="420898">
                <a:moveTo>
                  <a:pt x="287840" y="0"/>
                </a:moveTo>
                <a:lnTo>
                  <a:pt x="287840" y="210449"/>
                </a:lnTo>
                <a:lnTo>
                  <a:pt x="359800" y="210449"/>
                </a:lnTo>
                <a:lnTo>
                  <a:pt x="179900" y="420898"/>
                </a:lnTo>
                <a:lnTo>
                  <a:pt x="0" y="210449"/>
                </a:lnTo>
                <a:lnTo>
                  <a:pt x="71960" y="210449"/>
                </a:lnTo>
                <a:lnTo>
                  <a:pt x="71960" y="0"/>
                </a:lnTo>
                <a:lnTo>
                  <a:pt x="287840" y="0"/>
                </a:lnTo>
                <a:close/>
              </a:path>
            </a:pathLst>
          </a:custGeom>
        </p:spPr>
        <p:style>
          <a:lnRef idx="0">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84180" tIns="0" rIns="84180" bIns="10794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endParaRPr>
          </a:p>
        </p:txBody>
      </p:sp>
      <p:sp>
        <p:nvSpPr>
          <p:cNvPr id="25" name="Freeform 24"/>
          <p:cNvSpPr/>
          <p:nvPr/>
        </p:nvSpPr>
        <p:spPr>
          <a:xfrm>
            <a:off x="615074" y="5171625"/>
            <a:ext cx="1697172" cy="1018303"/>
          </a:xfrm>
          <a:custGeom>
            <a:avLst/>
            <a:gdLst>
              <a:gd name="connsiteX0" fmla="*/ 0 w 1697172"/>
              <a:gd name="connsiteY0" fmla="*/ 101830 h 1018303"/>
              <a:gd name="connsiteX1" fmla="*/ 101830 w 1697172"/>
              <a:gd name="connsiteY1" fmla="*/ 0 h 1018303"/>
              <a:gd name="connsiteX2" fmla="*/ 1595342 w 1697172"/>
              <a:gd name="connsiteY2" fmla="*/ 0 h 1018303"/>
              <a:gd name="connsiteX3" fmla="*/ 1697172 w 1697172"/>
              <a:gd name="connsiteY3" fmla="*/ 101830 h 1018303"/>
              <a:gd name="connsiteX4" fmla="*/ 1697172 w 1697172"/>
              <a:gd name="connsiteY4" fmla="*/ 916473 h 1018303"/>
              <a:gd name="connsiteX5" fmla="*/ 1595342 w 1697172"/>
              <a:gd name="connsiteY5" fmla="*/ 1018303 h 1018303"/>
              <a:gd name="connsiteX6" fmla="*/ 101830 w 1697172"/>
              <a:gd name="connsiteY6" fmla="*/ 1018303 h 1018303"/>
              <a:gd name="connsiteX7" fmla="*/ 0 w 1697172"/>
              <a:gd name="connsiteY7" fmla="*/ 916473 h 1018303"/>
              <a:gd name="connsiteX8" fmla="*/ 0 w 1697172"/>
              <a:gd name="connsiteY8" fmla="*/ 101830 h 101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7172" h="1018303">
                <a:moveTo>
                  <a:pt x="0" y="101830"/>
                </a:moveTo>
                <a:cubicBezTo>
                  <a:pt x="0" y="45591"/>
                  <a:pt x="45591" y="0"/>
                  <a:pt x="101830" y="0"/>
                </a:cubicBezTo>
                <a:lnTo>
                  <a:pt x="1595342" y="0"/>
                </a:lnTo>
                <a:cubicBezTo>
                  <a:pt x="1651581" y="0"/>
                  <a:pt x="1697172" y="45591"/>
                  <a:pt x="1697172" y="101830"/>
                </a:cubicBezTo>
                <a:lnTo>
                  <a:pt x="1697172" y="916473"/>
                </a:lnTo>
                <a:cubicBezTo>
                  <a:pt x="1697172" y="972712"/>
                  <a:pt x="1651581" y="1018303"/>
                  <a:pt x="1595342" y="1018303"/>
                </a:cubicBezTo>
                <a:lnTo>
                  <a:pt x="101830" y="1018303"/>
                </a:lnTo>
                <a:cubicBezTo>
                  <a:pt x="45591" y="1018303"/>
                  <a:pt x="0" y="972712"/>
                  <a:pt x="0" y="916473"/>
                </a:cubicBezTo>
                <a:lnTo>
                  <a:pt x="0" y="10183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86975" tIns="86975" rIns="86975" bIns="86975"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rPr>
              <a:t>Research hard to find info</a:t>
            </a:r>
          </a:p>
        </p:txBody>
      </p:sp>
      <p:sp>
        <p:nvSpPr>
          <p:cNvPr id="26" name="Freeform 25"/>
          <p:cNvSpPr/>
          <p:nvPr/>
        </p:nvSpPr>
        <p:spPr>
          <a:xfrm>
            <a:off x="2461598" y="5470327"/>
            <a:ext cx="359800" cy="420898"/>
          </a:xfrm>
          <a:custGeom>
            <a:avLst/>
            <a:gdLst>
              <a:gd name="connsiteX0" fmla="*/ 0 w 359800"/>
              <a:gd name="connsiteY0" fmla="*/ 84180 h 420898"/>
              <a:gd name="connsiteX1" fmla="*/ 179900 w 359800"/>
              <a:gd name="connsiteY1" fmla="*/ 84180 h 420898"/>
              <a:gd name="connsiteX2" fmla="*/ 179900 w 359800"/>
              <a:gd name="connsiteY2" fmla="*/ 0 h 420898"/>
              <a:gd name="connsiteX3" fmla="*/ 359800 w 359800"/>
              <a:gd name="connsiteY3" fmla="*/ 210449 h 420898"/>
              <a:gd name="connsiteX4" fmla="*/ 179900 w 359800"/>
              <a:gd name="connsiteY4" fmla="*/ 420898 h 420898"/>
              <a:gd name="connsiteX5" fmla="*/ 179900 w 359800"/>
              <a:gd name="connsiteY5" fmla="*/ 336718 h 420898"/>
              <a:gd name="connsiteX6" fmla="*/ 0 w 359800"/>
              <a:gd name="connsiteY6" fmla="*/ 336718 h 420898"/>
              <a:gd name="connsiteX7" fmla="*/ 0 w 359800"/>
              <a:gd name="connsiteY7" fmla="*/ 84180 h 420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9800" h="420898">
                <a:moveTo>
                  <a:pt x="0" y="84180"/>
                </a:moveTo>
                <a:lnTo>
                  <a:pt x="179900" y="84180"/>
                </a:lnTo>
                <a:lnTo>
                  <a:pt x="179900" y="0"/>
                </a:lnTo>
                <a:lnTo>
                  <a:pt x="359800" y="210449"/>
                </a:lnTo>
                <a:lnTo>
                  <a:pt x="179900" y="420898"/>
                </a:lnTo>
                <a:lnTo>
                  <a:pt x="179900" y="336718"/>
                </a:lnTo>
                <a:lnTo>
                  <a:pt x="0" y="336718"/>
                </a:lnTo>
                <a:lnTo>
                  <a:pt x="0" y="84180"/>
                </a:lnTo>
                <a:close/>
              </a:path>
            </a:pathLst>
          </a:custGeom>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84180" rIns="107940" bIns="8418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endParaRPr>
          </a:p>
        </p:txBody>
      </p:sp>
      <p:sp>
        <p:nvSpPr>
          <p:cNvPr id="27" name="Freeform 26"/>
          <p:cNvSpPr/>
          <p:nvPr/>
        </p:nvSpPr>
        <p:spPr>
          <a:xfrm>
            <a:off x="2991115" y="5171625"/>
            <a:ext cx="1697172" cy="1018303"/>
          </a:xfrm>
          <a:custGeom>
            <a:avLst/>
            <a:gdLst>
              <a:gd name="connsiteX0" fmla="*/ 0 w 1697172"/>
              <a:gd name="connsiteY0" fmla="*/ 101830 h 1018303"/>
              <a:gd name="connsiteX1" fmla="*/ 101830 w 1697172"/>
              <a:gd name="connsiteY1" fmla="*/ 0 h 1018303"/>
              <a:gd name="connsiteX2" fmla="*/ 1595342 w 1697172"/>
              <a:gd name="connsiteY2" fmla="*/ 0 h 1018303"/>
              <a:gd name="connsiteX3" fmla="*/ 1697172 w 1697172"/>
              <a:gd name="connsiteY3" fmla="*/ 101830 h 1018303"/>
              <a:gd name="connsiteX4" fmla="*/ 1697172 w 1697172"/>
              <a:gd name="connsiteY4" fmla="*/ 916473 h 1018303"/>
              <a:gd name="connsiteX5" fmla="*/ 1595342 w 1697172"/>
              <a:gd name="connsiteY5" fmla="*/ 1018303 h 1018303"/>
              <a:gd name="connsiteX6" fmla="*/ 101830 w 1697172"/>
              <a:gd name="connsiteY6" fmla="*/ 1018303 h 1018303"/>
              <a:gd name="connsiteX7" fmla="*/ 0 w 1697172"/>
              <a:gd name="connsiteY7" fmla="*/ 916473 h 1018303"/>
              <a:gd name="connsiteX8" fmla="*/ 0 w 1697172"/>
              <a:gd name="connsiteY8" fmla="*/ 101830 h 101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7172" h="1018303">
                <a:moveTo>
                  <a:pt x="0" y="101830"/>
                </a:moveTo>
                <a:cubicBezTo>
                  <a:pt x="0" y="45591"/>
                  <a:pt x="45591" y="0"/>
                  <a:pt x="101830" y="0"/>
                </a:cubicBezTo>
                <a:lnTo>
                  <a:pt x="1595342" y="0"/>
                </a:lnTo>
                <a:cubicBezTo>
                  <a:pt x="1651581" y="0"/>
                  <a:pt x="1697172" y="45591"/>
                  <a:pt x="1697172" y="101830"/>
                </a:cubicBezTo>
                <a:lnTo>
                  <a:pt x="1697172" y="916473"/>
                </a:lnTo>
                <a:cubicBezTo>
                  <a:pt x="1697172" y="972712"/>
                  <a:pt x="1651581" y="1018303"/>
                  <a:pt x="1595342" y="1018303"/>
                </a:cubicBezTo>
                <a:lnTo>
                  <a:pt x="101830" y="1018303"/>
                </a:lnTo>
                <a:cubicBezTo>
                  <a:pt x="45591" y="1018303"/>
                  <a:pt x="0" y="972712"/>
                  <a:pt x="0" y="916473"/>
                </a:cubicBezTo>
                <a:lnTo>
                  <a:pt x="0" y="10183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86975" tIns="86975" rIns="86975" bIns="86975"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rPr>
              <a:t>Put it all together – formatting, etc.</a:t>
            </a:r>
          </a:p>
        </p:txBody>
      </p:sp>
      <p:sp>
        <p:nvSpPr>
          <p:cNvPr id="28" name="Freeform 27"/>
          <p:cNvSpPr/>
          <p:nvPr/>
        </p:nvSpPr>
        <p:spPr>
          <a:xfrm>
            <a:off x="4837639" y="5470327"/>
            <a:ext cx="359800" cy="420898"/>
          </a:xfrm>
          <a:custGeom>
            <a:avLst/>
            <a:gdLst>
              <a:gd name="connsiteX0" fmla="*/ 0 w 359800"/>
              <a:gd name="connsiteY0" fmla="*/ 84180 h 420898"/>
              <a:gd name="connsiteX1" fmla="*/ 179900 w 359800"/>
              <a:gd name="connsiteY1" fmla="*/ 84180 h 420898"/>
              <a:gd name="connsiteX2" fmla="*/ 179900 w 359800"/>
              <a:gd name="connsiteY2" fmla="*/ 0 h 420898"/>
              <a:gd name="connsiteX3" fmla="*/ 359800 w 359800"/>
              <a:gd name="connsiteY3" fmla="*/ 210449 h 420898"/>
              <a:gd name="connsiteX4" fmla="*/ 179900 w 359800"/>
              <a:gd name="connsiteY4" fmla="*/ 420898 h 420898"/>
              <a:gd name="connsiteX5" fmla="*/ 179900 w 359800"/>
              <a:gd name="connsiteY5" fmla="*/ 336718 h 420898"/>
              <a:gd name="connsiteX6" fmla="*/ 0 w 359800"/>
              <a:gd name="connsiteY6" fmla="*/ 336718 h 420898"/>
              <a:gd name="connsiteX7" fmla="*/ 0 w 359800"/>
              <a:gd name="connsiteY7" fmla="*/ 84180 h 420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9800" h="420898">
                <a:moveTo>
                  <a:pt x="0" y="84180"/>
                </a:moveTo>
                <a:lnTo>
                  <a:pt x="179900" y="84180"/>
                </a:lnTo>
                <a:lnTo>
                  <a:pt x="179900" y="0"/>
                </a:lnTo>
                <a:lnTo>
                  <a:pt x="359800" y="210449"/>
                </a:lnTo>
                <a:lnTo>
                  <a:pt x="179900" y="420898"/>
                </a:lnTo>
                <a:lnTo>
                  <a:pt x="179900" y="336718"/>
                </a:lnTo>
                <a:lnTo>
                  <a:pt x="0" y="336718"/>
                </a:lnTo>
                <a:lnTo>
                  <a:pt x="0" y="84180"/>
                </a:lnTo>
                <a:close/>
              </a:path>
            </a:pathLst>
          </a:custGeom>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0" tIns="84180" rIns="107940" bIns="8418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endParaRPr>
          </a:p>
        </p:txBody>
      </p:sp>
      <p:sp>
        <p:nvSpPr>
          <p:cNvPr id="29" name="Freeform 28"/>
          <p:cNvSpPr/>
          <p:nvPr/>
        </p:nvSpPr>
        <p:spPr>
          <a:xfrm>
            <a:off x="5367156" y="5171625"/>
            <a:ext cx="1697172" cy="1018303"/>
          </a:xfrm>
          <a:custGeom>
            <a:avLst/>
            <a:gdLst>
              <a:gd name="connsiteX0" fmla="*/ 0 w 1697172"/>
              <a:gd name="connsiteY0" fmla="*/ 101830 h 1018303"/>
              <a:gd name="connsiteX1" fmla="*/ 101830 w 1697172"/>
              <a:gd name="connsiteY1" fmla="*/ 0 h 1018303"/>
              <a:gd name="connsiteX2" fmla="*/ 1595342 w 1697172"/>
              <a:gd name="connsiteY2" fmla="*/ 0 h 1018303"/>
              <a:gd name="connsiteX3" fmla="*/ 1697172 w 1697172"/>
              <a:gd name="connsiteY3" fmla="*/ 101830 h 1018303"/>
              <a:gd name="connsiteX4" fmla="*/ 1697172 w 1697172"/>
              <a:gd name="connsiteY4" fmla="*/ 916473 h 1018303"/>
              <a:gd name="connsiteX5" fmla="*/ 1595342 w 1697172"/>
              <a:gd name="connsiteY5" fmla="*/ 1018303 h 1018303"/>
              <a:gd name="connsiteX6" fmla="*/ 101830 w 1697172"/>
              <a:gd name="connsiteY6" fmla="*/ 1018303 h 1018303"/>
              <a:gd name="connsiteX7" fmla="*/ 0 w 1697172"/>
              <a:gd name="connsiteY7" fmla="*/ 916473 h 1018303"/>
              <a:gd name="connsiteX8" fmla="*/ 0 w 1697172"/>
              <a:gd name="connsiteY8" fmla="*/ 101830 h 101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7172" h="1018303">
                <a:moveTo>
                  <a:pt x="0" y="101830"/>
                </a:moveTo>
                <a:cubicBezTo>
                  <a:pt x="0" y="45591"/>
                  <a:pt x="45591" y="0"/>
                  <a:pt x="101830" y="0"/>
                </a:cubicBezTo>
                <a:lnTo>
                  <a:pt x="1595342" y="0"/>
                </a:lnTo>
                <a:cubicBezTo>
                  <a:pt x="1651581" y="0"/>
                  <a:pt x="1697172" y="45591"/>
                  <a:pt x="1697172" y="101830"/>
                </a:cubicBezTo>
                <a:lnTo>
                  <a:pt x="1697172" y="916473"/>
                </a:lnTo>
                <a:cubicBezTo>
                  <a:pt x="1697172" y="972712"/>
                  <a:pt x="1651581" y="1018303"/>
                  <a:pt x="1595342" y="1018303"/>
                </a:cubicBezTo>
                <a:lnTo>
                  <a:pt x="101830" y="1018303"/>
                </a:lnTo>
                <a:cubicBezTo>
                  <a:pt x="45591" y="1018303"/>
                  <a:pt x="0" y="972712"/>
                  <a:pt x="0" y="916473"/>
                </a:cubicBezTo>
                <a:lnTo>
                  <a:pt x="0" y="10183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86975" tIns="86975" rIns="86975" bIns="86975"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rPr>
              <a:t>Review, edits/revisions</a:t>
            </a:r>
          </a:p>
        </p:txBody>
      </p:sp>
      <p:sp>
        <p:nvSpPr>
          <p:cNvPr id="30" name="Freeform 29"/>
          <p:cNvSpPr/>
          <p:nvPr/>
        </p:nvSpPr>
        <p:spPr>
          <a:xfrm>
            <a:off x="7213680" y="5470327"/>
            <a:ext cx="359800" cy="420898"/>
          </a:xfrm>
          <a:custGeom>
            <a:avLst/>
            <a:gdLst>
              <a:gd name="connsiteX0" fmla="*/ 0 w 359800"/>
              <a:gd name="connsiteY0" fmla="*/ 84180 h 420898"/>
              <a:gd name="connsiteX1" fmla="*/ 179900 w 359800"/>
              <a:gd name="connsiteY1" fmla="*/ 84180 h 420898"/>
              <a:gd name="connsiteX2" fmla="*/ 179900 w 359800"/>
              <a:gd name="connsiteY2" fmla="*/ 0 h 420898"/>
              <a:gd name="connsiteX3" fmla="*/ 359800 w 359800"/>
              <a:gd name="connsiteY3" fmla="*/ 210449 h 420898"/>
              <a:gd name="connsiteX4" fmla="*/ 179900 w 359800"/>
              <a:gd name="connsiteY4" fmla="*/ 420898 h 420898"/>
              <a:gd name="connsiteX5" fmla="*/ 179900 w 359800"/>
              <a:gd name="connsiteY5" fmla="*/ 336718 h 420898"/>
              <a:gd name="connsiteX6" fmla="*/ 0 w 359800"/>
              <a:gd name="connsiteY6" fmla="*/ 336718 h 420898"/>
              <a:gd name="connsiteX7" fmla="*/ 0 w 359800"/>
              <a:gd name="connsiteY7" fmla="*/ 84180 h 420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9800" h="420898">
                <a:moveTo>
                  <a:pt x="0" y="84180"/>
                </a:moveTo>
                <a:lnTo>
                  <a:pt x="179900" y="84180"/>
                </a:lnTo>
                <a:lnTo>
                  <a:pt x="179900" y="0"/>
                </a:lnTo>
                <a:lnTo>
                  <a:pt x="359800" y="210449"/>
                </a:lnTo>
                <a:lnTo>
                  <a:pt x="179900" y="420898"/>
                </a:lnTo>
                <a:lnTo>
                  <a:pt x="179900" y="336718"/>
                </a:lnTo>
                <a:lnTo>
                  <a:pt x="0" y="336718"/>
                </a:lnTo>
                <a:lnTo>
                  <a:pt x="0" y="84180"/>
                </a:lnTo>
                <a:close/>
              </a:path>
            </a:pathLst>
          </a:custGeom>
        </p:spPr>
        <p:style>
          <a:lnRef idx="0">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0" tIns="84180" rIns="107940" bIns="8418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endParaRPr>
          </a:p>
        </p:txBody>
      </p:sp>
      <p:sp>
        <p:nvSpPr>
          <p:cNvPr id="31" name="Freeform 30"/>
          <p:cNvSpPr/>
          <p:nvPr/>
        </p:nvSpPr>
        <p:spPr>
          <a:xfrm>
            <a:off x="7743197" y="5171625"/>
            <a:ext cx="1697172" cy="1018303"/>
          </a:xfrm>
          <a:custGeom>
            <a:avLst/>
            <a:gdLst>
              <a:gd name="connsiteX0" fmla="*/ 0 w 1697172"/>
              <a:gd name="connsiteY0" fmla="*/ 101830 h 1018303"/>
              <a:gd name="connsiteX1" fmla="*/ 101830 w 1697172"/>
              <a:gd name="connsiteY1" fmla="*/ 0 h 1018303"/>
              <a:gd name="connsiteX2" fmla="*/ 1595342 w 1697172"/>
              <a:gd name="connsiteY2" fmla="*/ 0 h 1018303"/>
              <a:gd name="connsiteX3" fmla="*/ 1697172 w 1697172"/>
              <a:gd name="connsiteY3" fmla="*/ 101830 h 1018303"/>
              <a:gd name="connsiteX4" fmla="*/ 1697172 w 1697172"/>
              <a:gd name="connsiteY4" fmla="*/ 916473 h 1018303"/>
              <a:gd name="connsiteX5" fmla="*/ 1595342 w 1697172"/>
              <a:gd name="connsiteY5" fmla="*/ 1018303 h 1018303"/>
              <a:gd name="connsiteX6" fmla="*/ 101830 w 1697172"/>
              <a:gd name="connsiteY6" fmla="*/ 1018303 h 1018303"/>
              <a:gd name="connsiteX7" fmla="*/ 0 w 1697172"/>
              <a:gd name="connsiteY7" fmla="*/ 916473 h 1018303"/>
              <a:gd name="connsiteX8" fmla="*/ 0 w 1697172"/>
              <a:gd name="connsiteY8" fmla="*/ 101830 h 101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7172" h="1018303">
                <a:moveTo>
                  <a:pt x="0" y="101830"/>
                </a:moveTo>
                <a:cubicBezTo>
                  <a:pt x="0" y="45591"/>
                  <a:pt x="45591" y="0"/>
                  <a:pt x="101830" y="0"/>
                </a:cubicBezTo>
                <a:lnTo>
                  <a:pt x="1595342" y="0"/>
                </a:lnTo>
                <a:cubicBezTo>
                  <a:pt x="1651581" y="0"/>
                  <a:pt x="1697172" y="45591"/>
                  <a:pt x="1697172" y="101830"/>
                </a:cubicBezTo>
                <a:lnTo>
                  <a:pt x="1697172" y="916473"/>
                </a:lnTo>
                <a:cubicBezTo>
                  <a:pt x="1697172" y="972712"/>
                  <a:pt x="1651581" y="1018303"/>
                  <a:pt x="1595342" y="1018303"/>
                </a:cubicBezTo>
                <a:lnTo>
                  <a:pt x="101830" y="1018303"/>
                </a:lnTo>
                <a:cubicBezTo>
                  <a:pt x="45591" y="1018303"/>
                  <a:pt x="0" y="972712"/>
                  <a:pt x="0" y="916473"/>
                </a:cubicBezTo>
                <a:lnTo>
                  <a:pt x="0" y="101830"/>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86975" tIns="86975" rIns="86975" bIns="86975"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rPr>
              <a:t>Submit</a:t>
            </a:r>
          </a:p>
        </p:txBody>
      </p:sp>
    </p:spTree>
    <p:extLst>
      <p:ext uri="{BB962C8B-B14F-4D97-AF65-F5344CB8AC3E}">
        <p14:creationId xmlns:p14="http://schemas.microsoft.com/office/powerpoint/2010/main" val="357164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6"/>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9"/>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0"/>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53" presetClass="entr" presetSubtype="16" fill="hold" grpId="0" nodeType="clickEffect">
                                  <p:stCondLst>
                                    <p:cond delay="0"/>
                                  </p:stCondLst>
                                  <p:childTnLst>
                                    <p:set>
                                      <p:cBhvr>
                                        <p:cTn id="84" dur="1" fill="hold">
                                          <p:stCondLst>
                                            <p:cond delay="0"/>
                                          </p:stCondLst>
                                        </p:cTn>
                                        <p:tgtEl>
                                          <p:spTgt spid="31"/>
                                        </p:tgtEl>
                                        <p:attrNameLst>
                                          <p:attrName>style.visibility</p:attrName>
                                        </p:attrNameLst>
                                      </p:cBhvr>
                                      <p:to>
                                        <p:strVal val="visible"/>
                                      </p:to>
                                    </p:set>
                                    <p:anim calcmode="lin" valueType="num">
                                      <p:cBhvr>
                                        <p:cTn id="85" dur="500" fill="hold"/>
                                        <p:tgtEl>
                                          <p:spTgt spid="31"/>
                                        </p:tgtEl>
                                        <p:attrNameLst>
                                          <p:attrName>ppt_w</p:attrName>
                                        </p:attrNameLst>
                                      </p:cBhvr>
                                      <p:tavLst>
                                        <p:tav tm="0">
                                          <p:val>
                                            <p:fltVal val="0"/>
                                          </p:val>
                                        </p:tav>
                                        <p:tav tm="100000">
                                          <p:val>
                                            <p:strVal val="#ppt_w"/>
                                          </p:val>
                                        </p:tav>
                                      </p:tavLst>
                                    </p:anim>
                                    <p:anim calcmode="lin" valueType="num">
                                      <p:cBhvr>
                                        <p:cTn id="86" dur="500" fill="hold"/>
                                        <p:tgtEl>
                                          <p:spTgt spid="31"/>
                                        </p:tgtEl>
                                        <p:attrNameLst>
                                          <p:attrName>ppt_h</p:attrName>
                                        </p:attrNameLst>
                                      </p:cBhvr>
                                      <p:tavLst>
                                        <p:tav tm="0">
                                          <p:val>
                                            <p:fltVal val="0"/>
                                          </p:val>
                                        </p:tav>
                                        <p:tav tm="100000">
                                          <p:val>
                                            <p:strVal val="#ppt_h"/>
                                          </p:val>
                                        </p:tav>
                                      </p:tavLst>
                                    </p:anim>
                                    <p:animEffect transition="in" filter="fade">
                                      <p:cBhvr>
                                        <p:cTn id="8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txBox="1">
            <a:spLocks/>
          </p:cNvSpPr>
          <p:nvPr/>
        </p:nvSpPr>
        <p:spPr>
          <a:xfrm>
            <a:off x="401994" y="0"/>
            <a:ext cx="11388012" cy="958432"/>
          </a:xfrm>
          <a:prstGeom prst="rect">
            <a:avLst/>
          </a:prstGeom>
          <a:ln w="3175" cmpd="sng">
            <a:noFill/>
          </a:ln>
        </p:spPr>
        <p:txBody>
          <a:bodyPr vert="horz" lIns="0" tIns="0" rIns="0" bIns="0" rtlCol="0" anchor="b">
            <a:normAutofit/>
          </a:bodyPr>
          <a:lstStyle>
            <a:lvl1pPr algn="l" defTabSz="457200" rtl="0" eaLnBrk="1" latinLnBrk="0" hangingPunct="1">
              <a:lnSpc>
                <a:spcPts val="2800"/>
              </a:lnSpc>
              <a:spcBef>
                <a:spcPct val="0"/>
              </a:spcBef>
              <a:buNone/>
              <a:defRPr sz="2800" kern="1200">
                <a:solidFill>
                  <a:schemeClr val="tx1"/>
                </a:solidFill>
                <a:latin typeface="Calibri Light" panose="020F0302020204030204" pitchFamily="34" charset="0"/>
                <a:ea typeface="+mj-ea"/>
                <a:cs typeface="+mj-cs"/>
              </a:defRPr>
            </a:lvl1pPr>
          </a:lstStyle>
          <a:p>
            <a:pPr marL="0" marR="0" lvl="0" indent="0" algn="l" defTabSz="457200" rtl="0" eaLnBrk="1" fontAlgn="auto" latinLnBrk="0" hangingPunct="1">
              <a:lnSpc>
                <a:spcPts val="2800"/>
              </a:lnSpc>
              <a:spcBef>
                <a:spcPct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Calibri Light" panose="020F0302020204030204" pitchFamily="34" charset="0"/>
              <a:ea typeface="+mj-ea"/>
              <a:cs typeface="+mj-cs"/>
            </a:endParaRPr>
          </a:p>
        </p:txBody>
      </p:sp>
      <p:sp>
        <p:nvSpPr>
          <p:cNvPr id="3" name="Freeform 2"/>
          <p:cNvSpPr/>
          <p:nvPr/>
        </p:nvSpPr>
        <p:spPr>
          <a:xfrm>
            <a:off x="651757" y="2225770"/>
            <a:ext cx="5102694" cy="3061616"/>
          </a:xfrm>
          <a:custGeom>
            <a:avLst/>
            <a:gdLst>
              <a:gd name="connsiteX0" fmla="*/ 0 w 5102694"/>
              <a:gd name="connsiteY0" fmla="*/ 0 h 3061616"/>
              <a:gd name="connsiteX1" fmla="*/ 5102694 w 5102694"/>
              <a:gd name="connsiteY1" fmla="*/ 0 h 3061616"/>
              <a:gd name="connsiteX2" fmla="*/ 5102694 w 5102694"/>
              <a:gd name="connsiteY2" fmla="*/ 3061616 h 3061616"/>
              <a:gd name="connsiteX3" fmla="*/ 0 w 5102694"/>
              <a:gd name="connsiteY3" fmla="*/ 3061616 h 3061616"/>
              <a:gd name="connsiteX4" fmla="*/ 0 w 5102694"/>
              <a:gd name="connsiteY4" fmla="*/ 0 h 3061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2694" h="3061616">
                <a:moveTo>
                  <a:pt x="0" y="0"/>
                </a:moveTo>
                <a:lnTo>
                  <a:pt x="5102694" y="0"/>
                </a:lnTo>
                <a:lnTo>
                  <a:pt x="5102694" y="3061616"/>
                </a:lnTo>
                <a:lnTo>
                  <a:pt x="0" y="3061616"/>
                </a:lnTo>
                <a:lnTo>
                  <a:pt x="0" y="0"/>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60020" tIns="160020" rIns="160020" bIns="160020" numCol="1" spcCol="1270" anchor="ctr" anchorCtr="0">
            <a:noAutofit/>
          </a:bodyPr>
          <a:lstStyle/>
          <a:p>
            <a:pPr marL="0" marR="0" lvl="0" indent="0" algn="ctr" defTabSz="1866900" rtl="0" eaLnBrk="1" fontAlgn="auto" latinLnBrk="0" hangingPunct="1">
              <a:lnSpc>
                <a:spcPct val="90000"/>
              </a:lnSpc>
              <a:spcBef>
                <a:spcPct val="0"/>
              </a:spcBef>
              <a:spcAft>
                <a:spcPct val="3500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rPr>
              <a:t>Required for all NRSA </a:t>
            </a:r>
            <a:r>
              <a:rPr kumimoji="0" lang="en-US" sz="42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mn-cs"/>
              </a:rPr>
              <a:t>applications</a:t>
            </a:r>
            <a:endParaRPr kumimoji="0" lang="en-US" sz="4200" b="0" i="0" u="none" strike="sngStrike" kern="1200" cap="none" spc="0" normalizeH="0" baseline="0" noProof="0" dirty="0">
              <a:ln>
                <a:noFill/>
              </a:ln>
              <a:solidFill>
                <a:srgbClr val="FF0000"/>
              </a:solidFill>
              <a:effectLst/>
              <a:uLnTx/>
              <a:uFillTx/>
              <a:latin typeface="Calibri Light" panose="020F0302020204030204" pitchFamily="34" charset="0"/>
              <a:ea typeface="+mn-ea"/>
              <a:cs typeface="+mn-cs"/>
            </a:endParaRPr>
          </a:p>
        </p:txBody>
      </p:sp>
      <p:sp>
        <p:nvSpPr>
          <p:cNvPr id="4" name="Freeform 3"/>
          <p:cNvSpPr/>
          <p:nvPr/>
        </p:nvSpPr>
        <p:spPr>
          <a:xfrm>
            <a:off x="6264721" y="2225770"/>
            <a:ext cx="5102694" cy="3061616"/>
          </a:xfrm>
          <a:custGeom>
            <a:avLst/>
            <a:gdLst>
              <a:gd name="connsiteX0" fmla="*/ 0 w 5102694"/>
              <a:gd name="connsiteY0" fmla="*/ 0 h 3061616"/>
              <a:gd name="connsiteX1" fmla="*/ 5102694 w 5102694"/>
              <a:gd name="connsiteY1" fmla="*/ 0 h 3061616"/>
              <a:gd name="connsiteX2" fmla="*/ 5102694 w 5102694"/>
              <a:gd name="connsiteY2" fmla="*/ 3061616 h 3061616"/>
              <a:gd name="connsiteX3" fmla="*/ 0 w 5102694"/>
              <a:gd name="connsiteY3" fmla="*/ 3061616 h 3061616"/>
              <a:gd name="connsiteX4" fmla="*/ 0 w 5102694"/>
              <a:gd name="connsiteY4" fmla="*/ 0 h 3061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2694" h="3061616">
                <a:moveTo>
                  <a:pt x="0" y="0"/>
                </a:moveTo>
                <a:lnTo>
                  <a:pt x="5102694" y="0"/>
                </a:lnTo>
                <a:lnTo>
                  <a:pt x="5102694" y="3061616"/>
                </a:lnTo>
                <a:lnTo>
                  <a:pt x="0" y="3061616"/>
                </a:lnTo>
                <a:lnTo>
                  <a:pt x="0" y="0"/>
                </a:lnTo>
                <a:close/>
              </a:path>
            </a:pathLst>
          </a:custGeom>
        </p:spPr>
        <p:style>
          <a:lnRef idx="2">
            <a:schemeClr val="lt1">
              <a:hueOff val="0"/>
              <a:satOff val="0"/>
              <a:lumOff val="0"/>
              <a:alphaOff val="0"/>
            </a:schemeClr>
          </a:lnRef>
          <a:fillRef idx="1">
            <a:schemeClr val="accent5">
              <a:hueOff val="6010703"/>
              <a:satOff val="-26380"/>
              <a:lumOff val="7843"/>
              <a:alphaOff val="0"/>
            </a:schemeClr>
          </a:fillRef>
          <a:effectRef idx="0">
            <a:schemeClr val="accent5">
              <a:hueOff val="6010703"/>
              <a:satOff val="-26380"/>
              <a:lumOff val="7843"/>
              <a:alphaOff val="0"/>
            </a:schemeClr>
          </a:effectRef>
          <a:fontRef idx="minor">
            <a:schemeClr val="lt1"/>
          </a:fontRef>
        </p:style>
        <p:txBody>
          <a:bodyPr spcFirstLastPara="0" vert="horz" wrap="square" lIns="160020" tIns="160020" rIns="160020" bIns="160020" numCol="1" spcCol="1270" anchor="ctr" anchorCtr="0">
            <a:noAutofit/>
          </a:bodyPr>
          <a:lstStyle/>
          <a:p>
            <a:pPr marL="0" marR="0" lvl="0" indent="0" algn="ctr" defTabSz="1866900" rtl="0" eaLnBrk="1" fontAlgn="auto" latinLnBrk="0" hangingPunct="1">
              <a:lnSpc>
                <a:spcPct val="90000"/>
              </a:lnSpc>
              <a:spcBef>
                <a:spcPct val="0"/>
              </a:spcBef>
              <a:spcAft>
                <a:spcPct val="3500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rPr>
              <a:t>Present </a:t>
            </a:r>
            <a:r>
              <a:rPr kumimoji="0" lang="en-US" sz="4200" b="0" i="0" u="none" strike="noStrike" kern="1200" cap="none" spc="0" normalizeH="0" baseline="0" noProof="0" dirty="0">
                <a:ln>
                  <a:noFill/>
                </a:ln>
                <a:solidFill>
                  <a:srgbClr val="FFFF00"/>
                </a:solidFill>
                <a:effectLst/>
                <a:uLnTx/>
                <a:uFillTx/>
                <a:latin typeface="Calibri Light" panose="020F0302020204030204" pitchFamily="34" charset="0"/>
                <a:ea typeface="+mn-ea"/>
                <a:cs typeface="+mn-cs"/>
              </a:rPr>
              <a:t>detailed</a:t>
            </a:r>
            <a:r>
              <a:rPr kumimoji="0" lang="en-US" sz="4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rPr>
              <a:t> and </a:t>
            </a:r>
            <a:r>
              <a:rPr kumimoji="0" lang="en-US" sz="4200" b="0" i="0" u="none" strike="noStrike" kern="1200" cap="none" spc="0" normalizeH="0" baseline="0" noProof="0" dirty="0">
                <a:ln>
                  <a:noFill/>
                </a:ln>
                <a:solidFill>
                  <a:srgbClr val="FFFF00"/>
                </a:solidFill>
                <a:effectLst/>
                <a:uLnTx/>
                <a:uFillTx/>
                <a:latin typeface="Calibri Light" panose="020F0302020204030204" pitchFamily="34" charset="0"/>
                <a:ea typeface="+mn-ea"/>
                <a:cs typeface="+mn-cs"/>
              </a:rPr>
              <a:t>consolidated</a:t>
            </a:r>
            <a:r>
              <a:rPr kumimoji="0" lang="en-US" sz="4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rPr>
              <a:t> documentation of your Training Program</a:t>
            </a:r>
          </a:p>
        </p:txBody>
      </p:sp>
      <p:sp>
        <p:nvSpPr>
          <p:cNvPr id="7" name="Title 6"/>
          <p:cNvSpPr>
            <a:spLocks noGrp="1"/>
          </p:cNvSpPr>
          <p:nvPr>
            <p:ph type="title"/>
          </p:nvPr>
        </p:nvSpPr>
        <p:spPr>
          <a:xfrm>
            <a:off x="543828" y="479216"/>
            <a:ext cx="11246178" cy="1274170"/>
          </a:xfrm>
        </p:spPr>
        <p:txBody>
          <a:bodyPr>
            <a:noAutofit/>
          </a:bodyPr>
          <a:lstStyle/>
          <a:p>
            <a:r>
              <a:rPr lang="en-US" sz="4400" dirty="0"/>
              <a:t>Understanding the Background about Data Tables</a:t>
            </a:r>
            <a:br>
              <a:rPr lang="en-US" sz="4400" dirty="0"/>
            </a:br>
            <a:endParaRPr lang="en-US" sz="4400" dirty="0"/>
          </a:p>
        </p:txBody>
      </p:sp>
    </p:spTree>
    <p:extLst>
      <p:ext uri="{BB962C8B-B14F-4D97-AF65-F5344CB8AC3E}">
        <p14:creationId xmlns:p14="http://schemas.microsoft.com/office/powerpoint/2010/main" val="255289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599" y="1217168"/>
            <a:ext cx="11016343" cy="4525264"/>
          </a:xfrm>
        </p:spPr>
        <p:txBody>
          <a:bodyPr>
            <a:noAutofit/>
          </a:bodyPr>
          <a:lstStyle/>
          <a:p>
            <a:pPr marL="0" lvl="1" indent="0">
              <a:buNone/>
            </a:pPr>
            <a:r>
              <a:rPr lang="en-US" sz="3200" dirty="0">
                <a:solidFill>
                  <a:schemeClr val="tx1"/>
                </a:solidFill>
              </a:rPr>
              <a:t>NIH evaluates the both </a:t>
            </a:r>
            <a:r>
              <a:rPr lang="en-US" sz="3200" i="1" dirty="0">
                <a:solidFill>
                  <a:schemeClr val="tx1"/>
                </a:solidFill>
              </a:rPr>
              <a:t>past</a:t>
            </a:r>
            <a:r>
              <a:rPr lang="en-US" sz="3200" dirty="0">
                <a:solidFill>
                  <a:schemeClr val="tx1"/>
                </a:solidFill>
              </a:rPr>
              <a:t> and </a:t>
            </a:r>
            <a:r>
              <a:rPr lang="en-US" sz="3200" i="1" dirty="0">
                <a:solidFill>
                  <a:schemeClr val="tx1"/>
                </a:solidFill>
              </a:rPr>
              <a:t>present</a:t>
            </a:r>
            <a:r>
              <a:rPr lang="en-US" sz="3200" dirty="0">
                <a:solidFill>
                  <a:schemeClr val="tx1"/>
                </a:solidFill>
              </a:rPr>
              <a:t> </a:t>
            </a:r>
            <a:r>
              <a:rPr lang="en-US" sz="3200" dirty="0">
                <a:solidFill>
                  <a:srgbClr val="FFFF00"/>
                </a:solidFill>
              </a:rPr>
              <a:t>qualifications</a:t>
            </a:r>
            <a:r>
              <a:rPr lang="en-US" sz="3200" dirty="0">
                <a:solidFill>
                  <a:schemeClr val="accent4">
                    <a:lumMod val="60000"/>
                    <a:lumOff val="40000"/>
                  </a:schemeClr>
                </a:solidFill>
              </a:rPr>
              <a:t> </a:t>
            </a:r>
            <a:r>
              <a:rPr lang="en-US" sz="3200" dirty="0">
                <a:solidFill>
                  <a:schemeClr val="tx1"/>
                </a:solidFill>
              </a:rPr>
              <a:t>and </a:t>
            </a:r>
            <a:r>
              <a:rPr lang="en-US" sz="3200" dirty="0">
                <a:solidFill>
                  <a:srgbClr val="FFFF00"/>
                </a:solidFill>
              </a:rPr>
              <a:t>accomplishments</a:t>
            </a:r>
            <a:r>
              <a:rPr lang="en-US" sz="3200" dirty="0">
                <a:solidFill>
                  <a:schemeClr val="accent4">
                    <a:lumMod val="60000"/>
                    <a:lumOff val="40000"/>
                  </a:schemeClr>
                </a:solidFill>
              </a:rPr>
              <a:t> </a:t>
            </a:r>
            <a:r>
              <a:rPr lang="en-US" sz="3200" dirty="0">
                <a:solidFill>
                  <a:schemeClr val="tx1"/>
                </a:solidFill>
              </a:rPr>
              <a:t>of:</a:t>
            </a:r>
          </a:p>
        </p:txBody>
      </p:sp>
      <p:sp>
        <p:nvSpPr>
          <p:cNvPr id="6" name="Title 4"/>
          <p:cNvSpPr txBox="1">
            <a:spLocks/>
          </p:cNvSpPr>
          <p:nvPr/>
        </p:nvSpPr>
        <p:spPr>
          <a:xfrm>
            <a:off x="609599" y="245034"/>
            <a:ext cx="11388012" cy="713397"/>
          </a:xfrm>
          <a:prstGeom prst="rect">
            <a:avLst/>
          </a:prstGeom>
          <a:ln w="3175" cmpd="sng">
            <a:noFill/>
          </a:ln>
        </p:spPr>
        <p:txBody>
          <a:bodyPr vert="horz" lIns="0" tIns="0" rIns="0" bIns="0" rtlCol="0" anchor="b">
            <a:normAutofit/>
          </a:bodyPr>
          <a:lstStyle>
            <a:lvl1pPr algn="l" defTabSz="457200" rtl="0" eaLnBrk="1" latinLnBrk="0" hangingPunct="1">
              <a:lnSpc>
                <a:spcPts val="2800"/>
              </a:lnSpc>
              <a:spcBef>
                <a:spcPct val="0"/>
              </a:spcBef>
              <a:buNone/>
              <a:defRPr sz="2800" kern="1200">
                <a:solidFill>
                  <a:schemeClr val="tx1"/>
                </a:solidFill>
                <a:latin typeface="Calibri Light" panose="020F0302020204030204" pitchFamily="34" charset="0"/>
                <a:ea typeface="+mj-ea"/>
                <a:cs typeface="+mj-cs"/>
              </a:defRPr>
            </a:lvl1pPr>
          </a:lstStyle>
          <a:p>
            <a:pPr marL="0" marR="0" lvl="0" indent="0" algn="l" defTabSz="457200" rtl="0" eaLnBrk="1" fontAlgn="auto" latinLnBrk="0" hangingPunct="1">
              <a:lnSpc>
                <a:spcPts val="28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Light" panose="020F0302020204030204" pitchFamily="34" charset="0"/>
                <a:ea typeface="+mj-ea"/>
                <a:cs typeface="+mj-cs"/>
              </a:rPr>
              <a:t>Understanding the Background about Data Tables</a:t>
            </a:r>
          </a:p>
        </p:txBody>
      </p:sp>
      <p:sp>
        <p:nvSpPr>
          <p:cNvPr id="5" name="Freeform 4"/>
          <p:cNvSpPr/>
          <p:nvPr/>
        </p:nvSpPr>
        <p:spPr>
          <a:xfrm>
            <a:off x="3392894" y="2429587"/>
            <a:ext cx="6009221" cy="1118943"/>
          </a:xfrm>
          <a:custGeom>
            <a:avLst/>
            <a:gdLst>
              <a:gd name="connsiteX0" fmla="*/ 0 w 6009221"/>
              <a:gd name="connsiteY0" fmla="*/ 0 h 1118941"/>
              <a:gd name="connsiteX1" fmla="*/ 5449751 w 6009221"/>
              <a:gd name="connsiteY1" fmla="*/ 0 h 1118941"/>
              <a:gd name="connsiteX2" fmla="*/ 6009221 w 6009221"/>
              <a:gd name="connsiteY2" fmla="*/ 559471 h 1118941"/>
              <a:gd name="connsiteX3" fmla="*/ 5449751 w 6009221"/>
              <a:gd name="connsiteY3" fmla="*/ 1118941 h 1118941"/>
              <a:gd name="connsiteX4" fmla="*/ 0 w 6009221"/>
              <a:gd name="connsiteY4" fmla="*/ 1118941 h 1118941"/>
              <a:gd name="connsiteX5" fmla="*/ 0 w 6009221"/>
              <a:gd name="connsiteY5" fmla="*/ 0 h 1118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9221" h="1118941">
                <a:moveTo>
                  <a:pt x="6009221" y="1118940"/>
                </a:moveTo>
                <a:lnTo>
                  <a:pt x="559470" y="1118940"/>
                </a:lnTo>
                <a:lnTo>
                  <a:pt x="0" y="559470"/>
                </a:lnTo>
                <a:lnTo>
                  <a:pt x="559470" y="1"/>
                </a:lnTo>
                <a:lnTo>
                  <a:pt x="6009221" y="1"/>
                </a:lnTo>
                <a:lnTo>
                  <a:pt x="6009221" y="1118940"/>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773157" tIns="194311" rIns="362712" bIns="194311" numCol="1" spcCol="1270" anchor="ctr" anchorCtr="0">
            <a:noAutofit/>
          </a:bodyPr>
          <a:lstStyle/>
          <a:p>
            <a:pPr marL="0" marR="0" lvl="0" indent="0" algn="ctr" defTabSz="2266950" rtl="0" eaLnBrk="1" fontAlgn="auto" latinLnBrk="0" hangingPunct="1">
              <a:lnSpc>
                <a:spcPct val="90000"/>
              </a:lnSpc>
              <a:spcBef>
                <a:spcPct val="0"/>
              </a:spcBef>
              <a:spcAft>
                <a:spcPct val="35000"/>
              </a:spcAft>
              <a:buClrTx/>
              <a:buSzTx/>
              <a:buFontTx/>
              <a:buNone/>
              <a:tabLst/>
              <a:defRPr/>
            </a:pPr>
            <a:r>
              <a:rPr kumimoji="0" lang="en-US" sz="51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Institution</a:t>
            </a:r>
            <a:endParaRPr kumimoji="0" lang="en-US" sz="5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Oval 6"/>
          <p:cNvSpPr/>
          <p:nvPr/>
        </p:nvSpPr>
        <p:spPr>
          <a:xfrm>
            <a:off x="2833423" y="2429588"/>
            <a:ext cx="1118941" cy="1118941"/>
          </a:xfrm>
          <a:prstGeom prst="ellipse">
            <a:avLst/>
          </a:prstGeom>
          <a:blipFill>
            <a:blip r:embed="rId3">
              <a:extLst>
                <a:ext uri="{28A0092B-C50C-407E-A947-70E740481C1C}">
                  <a14:useLocalDpi xmlns:a14="http://schemas.microsoft.com/office/drawing/2010/main" val="0"/>
                </a:ext>
              </a:extLst>
            </a:blip>
            <a:srcRect/>
            <a:stretch>
              <a:fillRect t="-16000" b="-16000"/>
            </a:stretch>
          </a:blipFill>
        </p:spPr>
        <p:style>
          <a:lnRef idx="2">
            <a:schemeClr val="lt1">
              <a:hueOff val="0"/>
              <a:satOff val="0"/>
              <a:lumOff val="0"/>
              <a:alphaOff val="0"/>
            </a:schemeClr>
          </a:lnRef>
          <a:fillRef idx="1">
            <a:scrgbClr r="0" g="0" b="0"/>
          </a:fillRef>
          <a:effectRef idx="0">
            <a:schemeClr val="accent5">
              <a:tint val="50000"/>
              <a:hueOff val="0"/>
              <a:satOff val="0"/>
              <a:lumOff val="0"/>
              <a:alphaOff val="0"/>
            </a:schemeClr>
          </a:effectRef>
          <a:fontRef idx="minor">
            <a:schemeClr val="lt1">
              <a:hueOff val="0"/>
              <a:satOff val="0"/>
              <a:lumOff val="0"/>
              <a:alphaOff val="0"/>
            </a:schemeClr>
          </a:fontRef>
        </p:style>
      </p:sp>
      <p:sp>
        <p:nvSpPr>
          <p:cNvPr id="8" name="Freeform 7"/>
          <p:cNvSpPr/>
          <p:nvPr/>
        </p:nvSpPr>
        <p:spPr>
          <a:xfrm>
            <a:off x="3392894" y="3882541"/>
            <a:ext cx="6009221" cy="1118942"/>
          </a:xfrm>
          <a:custGeom>
            <a:avLst/>
            <a:gdLst>
              <a:gd name="connsiteX0" fmla="*/ 0 w 6009221"/>
              <a:gd name="connsiteY0" fmla="*/ 0 h 1118941"/>
              <a:gd name="connsiteX1" fmla="*/ 5449751 w 6009221"/>
              <a:gd name="connsiteY1" fmla="*/ 0 h 1118941"/>
              <a:gd name="connsiteX2" fmla="*/ 6009221 w 6009221"/>
              <a:gd name="connsiteY2" fmla="*/ 559471 h 1118941"/>
              <a:gd name="connsiteX3" fmla="*/ 5449751 w 6009221"/>
              <a:gd name="connsiteY3" fmla="*/ 1118941 h 1118941"/>
              <a:gd name="connsiteX4" fmla="*/ 0 w 6009221"/>
              <a:gd name="connsiteY4" fmla="*/ 1118941 h 1118941"/>
              <a:gd name="connsiteX5" fmla="*/ 0 w 6009221"/>
              <a:gd name="connsiteY5" fmla="*/ 0 h 1118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9221" h="1118941">
                <a:moveTo>
                  <a:pt x="6009221" y="1118940"/>
                </a:moveTo>
                <a:lnTo>
                  <a:pt x="559470" y="1118940"/>
                </a:lnTo>
                <a:lnTo>
                  <a:pt x="0" y="559470"/>
                </a:lnTo>
                <a:lnTo>
                  <a:pt x="559470" y="1"/>
                </a:lnTo>
                <a:lnTo>
                  <a:pt x="6009221" y="1"/>
                </a:lnTo>
                <a:lnTo>
                  <a:pt x="6009221" y="1118940"/>
                </a:lnTo>
                <a:close/>
              </a:path>
            </a:pathLst>
          </a:custGeom>
        </p:spPr>
        <p:style>
          <a:lnRef idx="2">
            <a:schemeClr val="lt1">
              <a:hueOff val="0"/>
              <a:satOff val="0"/>
              <a:lumOff val="0"/>
              <a:alphaOff val="0"/>
            </a:schemeClr>
          </a:lnRef>
          <a:fillRef idx="1">
            <a:schemeClr val="accent5">
              <a:hueOff val="3005351"/>
              <a:satOff val="-13190"/>
              <a:lumOff val="3921"/>
              <a:alphaOff val="0"/>
            </a:schemeClr>
          </a:fillRef>
          <a:effectRef idx="0">
            <a:schemeClr val="accent5">
              <a:hueOff val="3005351"/>
              <a:satOff val="-13190"/>
              <a:lumOff val="3921"/>
              <a:alphaOff val="0"/>
            </a:schemeClr>
          </a:effectRef>
          <a:fontRef idx="minor">
            <a:schemeClr val="lt1"/>
          </a:fontRef>
        </p:style>
        <p:txBody>
          <a:bodyPr spcFirstLastPara="0" vert="horz" wrap="square" lIns="773157" tIns="194310" rIns="362712" bIns="194311" numCol="1" spcCol="1270" anchor="ctr" anchorCtr="0">
            <a:noAutofit/>
          </a:bodyPr>
          <a:lstStyle/>
          <a:p>
            <a:pPr marL="0" marR="0" lvl="0" indent="0" algn="ctr" defTabSz="2266950" rtl="0" eaLnBrk="1" fontAlgn="auto" latinLnBrk="0" hangingPunct="1">
              <a:lnSpc>
                <a:spcPct val="90000"/>
              </a:lnSpc>
              <a:spcBef>
                <a:spcPct val="0"/>
              </a:spcBef>
              <a:spcAft>
                <a:spcPct val="35000"/>
              </a:spcAft>
              <a:buClrTx/>
              <a:buSzTx/>
              <a:buFontTx/>
              <a:buNone/>
              <a:tabLst/>
              <a:defRPr/>
            </a:pPr>
            <a:r>
              <a:rPr kumimoji="0" lang="en-US" sz="51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Faculty </a:t>
            </a:r>
            <a:endParaRPr kumimoji="0" lang="en-US" sz="5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Oval 8"/>
          <p:cNvSpPr/>
          <p:nvPr/>
        </p:nvSpPr>
        <p:spPr>
          <a:xfrm>
            <a:off x="2833423" y="3882541"/>
            <a:ext cx="1118941" cy="1118941"/>
          </a:xfrm>
          <a:prstGeom prst="ellipse">
            <a:avLst/>
          </a:prstGeom>
          <a:blipFill>
            <a:blip r:embed="rId4" cstate="print">
              <a:extLst>
                <a:ext uri="{28A0092B-C50C-407E-A947-70E740481C1C}">
                  <a14:useLocalDpi xmlns:a14="http://schemas.microsoft.com/office/drawing/2010/main" val="0"/>
                </a:ext>
              </a:extLst>
            </a:blip>
            <a:srcRect/>
            <a:stretch>
              <a:fillRect l="-10000" r="-10000"/>
            </a:stretch>
          </a:blipFill>
        </p:spPr>
        <p:style>
          <a:lnRef idx="2">
            <a:schemeClr val="lt1">
              <a:hueOff val="0"/>
              <a:satOff val="0"/>
              <a:lumOff val="0"/>
              <a:alphaOff val="0"/>
            </a:schemeClr>
          </a:lnRef>
          <a:fillRef idx="1">
            <a:scrgbClr r="0" g="0" b="0"/>
          </a:fillRef>
          <a:effectRef idx="0">
            <a:schemeClr val="accent5">
              <a:tint val="50000"/>
              <a:hueOff val="2921347"/>
              <a:satOff val="-9441"/>
              <a:lumOff val="827"/>
              <a:alphaOff val="0"/>
            </a:schemeClr>
          </a:effectRef>
          <a:fontRef idx="minor">
            <a:schemeClr val="lt1">
              <a:hueOff val="0"/>
              <a:satOff val="0"/>
              <a:lumOff val="0"/>
              <a:alphaOff val="0"/>
            </a:schemeClr>
          </a:fontRef>
        </p:style>
      </p:sp>
      <p:sp>
        <p:nvSpPr>
          <p:cNvPr id="10" name="Freeform 9"/>
          <p:cNvSpPr/>
          <p:nvPr/>
        </p:nvSpPr>
        <p:spPr>
          <a:xfrm>
            <a:off x="3392894" y="5335494"/>
            <a:ext cx="6009221" cy="1118942"/>
          </a:xfrm>
          <a:custGeom>
            <a:avLst/>
            <a:gdLst>
              <a:gd name="connsiteX0" fmla="*/ 0 w 6009221"/>
              <a:gd name="connsiteY0" fmla="*/ 0 h 1118941"/>
              <a:gd name="connsiteX1" fmla="*/ 5449751 w 6009221"/>
              <a:gd name="connsiteY1" fmla="*/ 0 h 1118941"/>
              <a:gd name="connsiteX2" fmla="*/ 6009221 w 6009221"/>
              <a:gd name="connsiteY2" fmla="*/ 559471 h 1118941"/>
              <a:gd name="connsiteX3" fmla="*/ 5449751 w 6009221"/>
              <a:gd name="connsiteY3" fmla="*/ 1118941 h 1118941"/>
              <a:gd name="connsiteX4" fmla="*/ 0 w 6009221"/>
              <a:gd name="connsiteY4" fmla="*/ 1118941 h 1118941"/>
              <a:gd name="connsiteX5" fmla="*/ 0 w 6009221"/>
              <a:gd name="connsiteY5" fmla="*/ 0 h 1118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9221" h="1118941">
                <a:moveTo>
                  <a:pt x="6009221" y="1118940"/>
                </a:moveTo>
                <a:lnTo>
                  <a:pt x="559470" y="1118940"/>
                </a:lnTo>
                <a:lnTo>
                  <a:pt x="0" y="559470"/>
                </a:lnTo>
                <a:lnTo>
                  <a:pt x="559470" y="1"/>
                </a:lnTo>
                <a:lnTo>
                  <a:pt x="6009221" y="1"/>
                </a:lnTo>
                <a:lnTo>
                  <a:pt x="6009221" y="1118940"/>
                </a:lnTo>
                <a:close/>
              </a:path>
            </a:pathLst>
          </a:custGeom>
        </p:spPr>
        <p:style>
          <a:lnRef idx="2">
            <a:schemeClr val="lt1">
              <a:hueOff val="0"/>
              <a:satOff val="0"/>
              <a:lumOff val="0"/>
              <a:alphaOff val="0"/>
            </a:schemeClr>
          </a:lnRef>
          <a:fillRef idx="1">
            <a:schemeClr val="accent5">
              <a:hueOff val="6010703"/>
              <a:satOff val="-26380"/>
              <a:lumOff val="7843"/>
              <a:alphaOff val="0"/>
            </a:schemeClr>
          </a:fillRef>
          <a:effectRef idx="0">
            <a:schemeClr val="accent5">
              <a:hueOff val="6010703"/>
              <a:satOff val="-26380"/>
              <a:lumOff val="7843"/>
              <a:alphaOff val="0"/>
            </a:schemeClr>
          </a:effectRef>
          <a:fontRef idx="minor">
            <a:schemeClr val="lt1"/>
          </a:fontRef>
        </p:style>
        <p:txBody>
          <a:bodyPr spcFirstLastPara="0" vert="horz" wrap="square" lIns="773157" tIns="194311" rIns="362712" bIns="194310" numCol="1" spcCol="1270" anchor="ctr" anchorCtr="0">
            <a:noAutofit/>
          </a:bodyPr>
          <a:lstStyle/>
          <a:p>
            <a:pPr marL="0" marR="0" lvl="0" indent="0" algn="ctr" defTabSz="2266950" rtl="0" eaLnBrk="1" fontAlgn="auto" latinLnBrk="0" hangingPunct="1">
              <a:lnSpc>
                <a:spcPct val="90000"/>
              </a:lnSpc>
              <a:spcBef>
                <a:spcPct val="0"/>
              </a:spcBef>
              <a:spcAft>
                <a:spcPct val="35000"/>
              </a:spcAft>
              <a:buClrTx/>
              <a:buSzTx/>
              <a:buFontTx/>
              <a:buNone/>
              <a:tabLst/>
              <a:defRPr/>
            </a:pPr>
            <a:r>
              <a:rPr kumimoji="0" lang="en-US" sz="51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Trainees</a:t>
            </a:r>
            <a:endParaRPr kumimoji="0" lang="en-US" sz="5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Oval 10"/>
          <p:cNvSpPr/>
          <p:nvPr/>
        </p:nvSpPr>
        <p:spPr>
          <a:xfrm>
            <a:off x="2833423" y="5335495"/>
            <a:ext cx="1118941" cy="1118941"/>
          </a:xfrm>
          <a:prstGeom prst="ellipse">
            <a:avLst/>
          </a:prstGeom>
          <a:blipFill>
            <a:blip r:embed="rId5">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5">
              <a:tint val="50000"/>
              <a:hueOff val="5842694"/>
              <a:satOff val="-18882"/>
              <a:lumOff val="1654"/>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1300057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4213"/>
            <a:ext cx="10972800" cy="958432"/>
          </a:xfrm>
        </p:spPr>
        <p:txBody>
          <a:bodyPr>
            <a:normAutofit/>
          </a:bodyPr>
          <a:lstStyle/>
          <a:p>
            <a:r>
              <a:rPr lang="en-US" sz="4400" dirty="0"/>
              <a:t>Data tables are </a:t>
            </a:r>
            <a:r>
              <a:rPr lang="en-US" sz="4400" dirty="0">
                <a:solidFill>
                  <a:srgbClr val="FFFF00"/>
                </a:solidFill>
              </a:rPr>
              <a:t>insight</a:t>
            </a:r>
            <a:r>
              <a:rPr lang="en-US" sz="4400" dirty="0"/>
              <a:t> into the </a:t>
            </a:r>
            <a:r>
              <a:rPr lang="en-US" sz="4400" i="1" dirty="0"/>
              <a:t>proposed</a:t>
            </a:r>
            <a:r>
              <a:rPr lang="en-US" sz="4400" dirty="0"/>
              <a:t> </a:t>
            </a:r>
            <a:r>
              <a:rPr lang="en-US" sz="4400" dirty="0">
                <a:solidFill>
                  <a:srgbClr val="FFFF00"/>
                </a:solidFill>
              </a:rPr>
              <a:t>program</a:t>
            </a:r>
            <a:r>
              <a:rPr lang="en-US" sz="4400" dirty="0"/>
              <a:t>:</a:t>
            </a:r>
          </a:p>
        </p:txBody>
      </p:sp>
      <p:sp>
        <p:nvSpPr>
          <p:cNvPr id="5" name="Freeform 4"/>
          <p:cNvSpPr/>
          <p:nvPr/>
        </p:nvSpPr>
        <p:spPr>
          <a:xfrm>
            <a:off x="5270040" y="1184042"/>
            <a:ext cx="3516912" cy="1590643"/>
          </a:xfrm>
          <a:custGeom>
            <a:avLst/>
            <a:gdLst>
              <a:gd name="connsiteX0" fmla="*/ 0 w 3516912"/>
              <a:gd name="connsiteY0" fmla="*/ 0 h 1590643"/>
              <a:gd name="connsiteX1" fmla="*/ 3516912 w 3516912"/>
              <a:gd name="connsiteY1" fmla="*/ 0 h 1590643"/>
              <a:gd name="connsiteX2" fmla="*/ 3516912 w 3516912"/>
              <a:gd name="connsiteY2" fmla="*/ 1590643 h 1590643"/>
              <a:gd name="connsiteX3" fmla="*/ 0 w 3516912"/>
              <a:gd name="connsiteY3" fmla="*/ 1590643 h 1590643"/>
              <a:gd name="connsiteX4" fmla="*/ 0 w 3516912"/>
              <a:gd name="connsiteY4" fmla="*/ 0 h 1590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6912" h="1590643">
                <a:moveTo>
                  <a:pt x="0" y="0"/>
                </a:moveTo>
                <a:lnTo>
                  <a:pt x="3516912" y="0"/>
                </a:lnTo>
                <a:lnTo>
                  <a:pt x="3516912" y="1590643"/>
                </a:lnTo>
                <a:lnTo>
                  <a:pt x="0" y="1590643"/>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Calibri Light" panose="020F0302020204030204" pitchFamily="34" charset="0"/>
                <a:ea typeface="+mn-ea"/>
                <a:cs typeface="+mn-cs"/>
              </a:rPr>
              <a:t>Environment</a:t>
            </a:r>
            <a:r>
              <a:rPr kumimoji="0" lang="en-US" sz="24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rPr>
              <a:t> of the proposed training </a:t>
            </a:r>
            <a:br>
              <a:rPr kumimoji="0" lang="en-US" sz="24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rPr>
            </a:br>
            <a:r>
              <a:rPr kumimoji="0" lang="en-US" sz="24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rPr>
              <a:t>(Tables 1 &amp; 6)</a:t>
            </a:r>
          </a:p>
        </p:txBody>
      </p:sp>
      <p:sp>
        <p:nvSpPr>
          <p:cNvPr id="6" name="Rectangle 5"/>
          <p:cNvSpPr/>
          <p:nvPr/>
        </p:nvSpPr>
        <p:spPr>
          <a:xfrm>
            <a:off x="3537830" y="1184042"/>
            <a:ext cx="1574737" cy="1590643"/>
          </a:xfrm>
          <a:prstGeom prst="rect">
            <a:avLst/>
          </a:prstGeom>
          <a:blipFill dpi="0" rotWithShape="1">
            <a:blip r:embed="rId3" cstate="print">
              <a:extLst>
                <a:ext uri="{28A0092B-C50C-407E-A947-70E740481C1C}">
                  <a14:useLocalDpi xmlns:a14="http://schemas.microsoft.com/office/drawing/2010/main" val="0"/>
                </a:ext>
              </a:extLst>
            </a:blip>
            <a:srcRect/>
            <a:stretch>
              <a:fillRect l="-4000" r="-4000"/>
            </a:stretch>
          </a:blip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Freeform 6"/>
          <p:cNvSpPr/>
          <p:nvPr/>
        </p:nvSpPr>
        <p:spPr>
          <a:xfrm>
            <a:off x="3537830" y="3037142"/>
            <a:ext cx="3516912" cy="1590643"/>
          </a:xfrm>
          <a:custGeom>
            <a:avLst/>
            <a:gdLst>
              <a:gd name="connsiteX0" fmla="*/ 0 w 3516912"/>
              <a:gd name="connsiteY0" fmla="*/ 0 h 1590643"/>
              <a:gd name="connsiteX1" fmla="*/ 3516912 w 3516912"/>
              <a:gd name="connsiteY1" fmla="*/ 0 h 1590643"/>
              <a:gd name="connsiteX2" fmla="*/ 3516912 w 3516912"/>
              <a:gd name="connsiteY2" fmla="*/ 1590643 h 1590643"/>
              <a:gd name="connsiteX3" fmla="*/ 0 w 3516912"/>
              <a:gd name="connsiteY3" fmla="*/ 1590643 h 1590643"/>
              <a:gd name="connsiteX4" fmla="*/ 0 w 3516912"/>
              <a:gd name="connsiteY4" fmla="*/ 0 h 1590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6912" h="1590643">
                <a:moveTo>
                  <a:pt x="0" y="0"/>
                </a:moveTo>
                <a:lnTo>
                  <a:pt x="3516912" y="0"/>
                </a:lnTo>
                <a:lnTo>
                  <a:pt x="3516912" y="1590643"/>
                </a:lnTo>
                <a:lnTo>
                  <a:pt x="0" y="1590643"/>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rPr>
              <a:t>Distribution of participating faculty by </a:t>
            </a:r>
            <a:r>
              <a:rPr kumimoji="0" lang="en-US" sz="2400" b="0" i="0" u="none" strike="noStrike" kern="1200" cap="none" spc="0" normalizeH="0" baseline="0" noProof="0" dirty="0">
                <a:ln>
                  <a:noFill/>
                </a:ln>
                <a:solidFill>
                  <a:schemeClr val="tx1"/>
                </a:solidFill>
                <a:effectLst/>
                <a:uLnTx/>
                <a:uFillTx/>
                <a:latin typeface="Calibri Light" panose="020F0302020204030204" pitchFamily="34" charset="0"/>
                <a:ea typeface="+mn-ea"/>
                <a:cs typeface="+mn-cs"/>
              </a:rPr>
              <a:t>research interest</a:t>
            </a:r>
            <a:r>
              <a:rPr kumimoji="0" lang="en-US" sz="2400" b="0" i="0" u="none" strike="noStrike" kern="1200" cap="none" spc="0" normalizeH="0" baseline="0" noProof="0" dirty="0">
                <a:ln>
                  <a:noFill/>
                </a:ln>
                <a:solidFill>
                  <a:srgbClr val="FFFF00"/>
                </a:solidFill>
                <a:effectLst/>
                <a:uLnTx/>
                <a:uFillTx/>
                <a:latin typeface="Calibri Light" panose="020F0302020204030204" pitchFamily="34" charset="0"/>
                <a:ea typeface="+mn-ea"/>
                <a:cs typeface="+mn-cs"/>
              </a:rPr>
              <a:t> </a:t>
            </a:r>
            <a:br>
              <a:rPr kumimoji="0" lang="en-US" sz="2400" b="0" i="0" u="none" strike="noStrike" kern="1200" cap="none" spc="0" normalizeH="0" baseline="0" noProof="0" dirty="0">
                <a:ln>
                  <a:noFill/>
                </a:ln>
                <a:solidFill>
                  <a:srgbClr val="FFFF00"/>
                </a:solidFill>
                <a:effectLst/>
                <a:uLnTx/>
                <a:uFillTx/>
                <a:latin typeface="Calibri Light" panose="020F0302020204030204" pitchFamily="34" charset="0"/>
                <a:ea typeface="+mn-ea"/>
                <a:cs typeface="+mn-cs"/>
              </a:rPr>
            </a:br>
            <a:r>
              <a:rPr kumimoji="0" lang="en-US" sz="24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rPr>
              <a:t>(Tables 2, 3 &amp; 4)</a:t>
            </a:r>
          </a:p>
        </p:txBody>
      </p:sp>
      <p:sp>
        <p:nvSpPr>
          <p:cNvPr id="8" name="Rectangle 7"/>
          <p:cNvSpPr/>
          <p:nvPr/>
        </p:nvSpPr>
        <p:spPr>
          <a:xfrm>
            <a:off x="7212216" y="3037142"/>
            <a:ext cx="1574737" cy="1590643"/>
          </a:xfrm>
          <a:prstGeom prst="rect">
            <a:avLst/>
          </a:prstGeom>
          <a:blipFill>
            <a:blip r:embed="rId4" cstate="print">
              <a:extLst>
                <a:ext uri="{28A0092B-C50C-407E-A947-70E740481C1C}">
                  <a14:useLocalDpi xmlns:a14="http://schemas.microsoft.com/office/drawing/2010/main" val="0"/>
                </a:ext>
              </a:extLst>
            </a:blip>
            <a:srcRect/>
            <a:stretch>
              <a:fillRect t="-5000" b="-5000"/>
            </a:stretch>
          </a:bli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9" name="Freeform 8"/>
          <p:cNvSpPr/>
          <p:nvPr/>
        </p:nvSpPr>
        <p:spPr>
          <a:xfrm>
            <a:off x="5270040" y="4890241"/>
            <a:ext cx="3516912" cy="1590643"/>
          </a:xfrm>
          <a:custGeom>
            <a:avLst/>
            <a:gdLst>
              <a:gd name="connsiteX0" fmla="*/ 0 w 3516912"/>
              <a:gd name="connsiteY0" fmla="*/ 0 h 1590643"/>
              <a:gd name="connsiteX1" fmla="*/ 3516912 w 3516912"/>
              <a:gd name="connsiteY1" fmla="*/ 0 h 1590643"/>
              <a:gd name="connsiteX2" fmla="*/ 3516912 w 3516912"/>
              <a:gd name="connsiteY2" fmla="*/ 1590643 h 1590643"/>
              <a:gd name="connsiteX3" fmla="*/ 0 w 3516912"/>
              <a:gd name="connsiteY3" fmla="*/ 1590643 h 1590643"/>
              <a:gd name="connsiteX4" fmla="*/ 0 w 3516912"/>
              <a:gd name="connsiteY4" fmla="*/ 0 h 1590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6912" h="1590643">
                <a:moveTo>
                  <a:pt x="0" y="0"/>
                </a:moveTo>
                <a:lnTo>
                  <a:pt x="3516912" y="0"/>
                </a:lnTo>
                <a:lnTo>
                  <a:pt x="3516912" y="1590643"/>
                </a:lnTo>
                <a:lnTo>
                  <a:pt x="0" y="1590643"/>
                </a:lnTo>
                <a:lnTo>
                  <a:pt x="0" y="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rPr>
              <a:t>Existing </a:t>
            </a:r>
            <a:r>
              <a:rPr kumimoji="0" lang="en-US" sz="2400" b="0" i="0" u="none" strike="noStrike" kern="1200" cap="none" spc="0" normalizeH="0" baseline="0" noProof="0" dirty="0">
                <a:ln>
                  <a:noFill/>
                </a:ln>
                <a:solidFill>
                  <a:schemeClr val="tx1"/>
                </a:solidFill>
                <a:effectLst/>
                <a:uLnTx/>
                <a:uFillTx/>
                <a:latin typeface="Calibri Light" panose="020F0302020204030204" pitchFamily="34" charset="0"/>
                <a:ea typeface="+mn-ea"/>
                <a:cs typeface="+mn-cs"/>
              </a:rPr>
              <a:t>support</a:t>
            </a:r>
            <a:r>
              <a:rPr kumimoji="0" lang="en-US" sz="24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rPr>
              <a:t> for training, and availability of funds to support trainees’ research (Table 4)</a:t>
            </a:r>
          </a:p>
        </p:txBody>
      </p:sp>
      <p:sp>
        <p:nvSpPr>
          <p:cNvPr id="10" name="Rectangle 9"/>
          <p:cNvSpPr/>
          <p:nvPr/>
        </p:nvSpPr>
        <p:spPr>
          <a:xfrm>
            <a:off x="3537830" y="4890241"/>
            <a:ext cx="1574737" cy="1590643"/>
          </a:xfrm>
          <a:prstGeom prst="rect">
            <a:avLst/>
          </a:prstGeom>
          <a:blipFill>
            <a:blip r:embed="rId5" cstate="print">
              <a:extLst>
                <a:ext uri="{28A0092B-C50C-407E-A947-70E740481C1C}">
                  <a14:useLocalDpi xmlns:a14="http://schemas.microsoft.com/office/drawing/2010/main" val="0"/>
                </a:ext>
              </a:extLst>
            </a:blip>
            <a:srcRect/>
            <a:stretch>
              <a:fillRect l="-1000" r="-1000"/>
            </a:stretch>
          </a:blip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Tree>
    <p:extLst>
      <p:ext uri="{BB962C8B-B14F-4D97-AF65-F5344CB8AC3E}">
        <p14:creationId xmlns:p14="http://schemas.microsoft.com/office/powerpoint/2010/main" val="3720283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sp>
        <p:nvSpPr>
          <p:cNvPr id="5" name="Rectangle 4"/>
          <p:cNvSpPr/>
          <p:nvPr/>
        </p:nvSpPr>
        <p:spPr>
          <a:xfrm>
            <a:off x="3701142" y="1927783"/>
            <a:ext cx="7995557" cy="3046988"/>
          </a:xfrm>
          <a:prstGeom prst="rect">
            <a:avLst/>
          </a:prstGeom>
        </p:spPr>
        <p:txBody>
          <a:bodyPr wrap="square">
            <a:spAutoFit/>
          </a:bodyPr>
          <a:lstStyle/>
          <a:p>
            <a:pPr algn="ctr"/>
            <a:r>
              <a:rPr lang="en-US" sz="9600" dirty="0"/>
              <a:t>Training Grant Overview</a:t>
            </a:r>
          </a:p>
        </p:txBody>
      </p:sp>
    </p:spTree>
    <p:extLst>
      <p:ext uri="{BB962C8B-B14F-4D97-AF65-F5344CB8AC3E}">
        <p14:creationId xmlns:p14="http://schemas.microsoft.com/office/powerpoint/2010/main" val="219077972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225503"/>
            <a:ext cx="10972800" cy="783941"/>
          </a:xfrm>
        </p:spPr>
        <p:txBody>
          <a:bodyPr>
            <a:normAutofit/>
          </a:bodyPr>
          <a:lstStyle/>
          <a:p>
            <a:r>
              <a:rPr lang="en-US" sz="4400" dirty="0"/>
              <a:t>What are reviewers looking for?</a:t>
            </a:r>
          </a:p>
        </p:txBody>
      </p:sp>
      <p:sp>
        <p:nvSpPr>
          <p:cNvPr id="3" name="Content Placeholder 2"/>
          <p:cNvSpPr>
            <a:spLocks noGrp="1"/>
          </p:cNvSpPr>
          <p:nvPr>
            <p:ph idx="1"/>
          </p:nvPr>
        </p:nvSpPr>
        <p:spPr>
          <a:xfrm>
            <a:off x="484094" y="1047892"/>
            <a:ext cx="10972799" cy="5219713"/>
          </a:xfrm>
        </p:spPr>
        <p:txBody>
          <a:bodyPr>
            <a:normAutofit/>
          </a:bodyPr>
          <a:lstStyle/>
          <a:p>
            <a:pPr marL="0" indent="0">
              <a:buNone/>
            </a:pPr>
            <a:r>
              <a:rPr lang="en-US" dirty="0">
                <a:solidFill>
                  <a:schemeClr val="tx1"/>
                </a:solidFill>
              </a:rPr>
              <a:t>Recruitment of </a:t>
            </a:r>
            <a:r>
              <a:rPr lang="en-US" dirty="0">
                <a:solidFill>
                  <a:srgbClr val="FFFF00"/>
                </a:solidFill>
              </a:rPr>
              <a:t>new</a:t>
            </a:r>
            <a:r>
              <a:rPr lang="en-US" dirty="0">
                <a:solidFill>
                  <a:schemeClr val="tx1"/>
                </a:solidFill>
              </a:rPr>
              <a:t> trainees and </a:t>
            </a:r>
            <a:r>
              <a:rPr lang="en-US" dirty="0">
                <a:solidFill>
                  <a:srgbClr val="FFFF00"/>
                </a:solidFill>
              </a:rPr>
              <a:t>progress</a:t>
            </a:r>
            <a:r>
              <a:rPr lang="en-US" dirty="0">
                <a:solidFill>
                  <a:schemeClr val="tx1"/>
                </a:solidFill>
              </a:rPr>
              <a:t> of existing trainees, as assessed by outcomes such as: </a:t>
            </a:r>
          </a:p>
        </p:txBody>
      </p:sp>
      <p:sp>
        <p:nvSpPr>
          <p:cNvPr id="6" name="Freeform 5"/>
          <p:cNvSpPr/>
          <p:nvPr/>
        </p:nvSpPr>
        <p:spPr>
          <a:xfrm>
            <a:off x="732423" y="2043007"/>
            <a:ext cx="9992412" cy="842716"/>
          </a:xfrm>
          <a:custGeom>
            <a:avLst/>
            <a:gdLst>
              <a:gd name="connsiteX0" fmla="*/ 0 w 9992412"/>
              <a:gd name="connsiteY0" fmla="*/ 84272 h 842716"/>
              <a:gd name="connsiteX1" fmla="*/ 84272 w 9992412"/>
              <a:gd name="connsiteY1" fmla="*/ 0 h 842716"/>
              <a:gd name="connsiteX2" fmla="*/ 9908140 w 9992412"/>
              <a:gd name="connsiteY2" fmla="*/ 0 h 842716"/>
              <a:gd name="connsiteX3" fmla="*/ 9992412 w 9992412"/>
              <a:gd name="connsiteY3" fmla="*/ 84272 h 842716"/>
              <a:gd name="connsiteX4" fmla="*/ 9992412 w 9992412"/>
              <a:gd name="connsiteY4" fmla="*/ 758444 h 842716"/>
              <a:gd name="connsiteX5" fmla="*/ 9908140 w 9992412"/>
              <a:gd name="connsiteY5" fmla="*/ 842716 h 842716"/>
              <a:gd name="connsiteX6" fmla="*/ 84272 w 9992412"/>
              <a:gd name="connsiteY6" fmla="*/ 842716 h 842716"/>
              <a:gd name="connsiteX7" fmla="*/ 0 w 9992412"/>
              <a:gd name="connsiteY7" fmla="*/ 758444 h 842716"/>
              <a:gd name="connsiteX8" fmla="*/ 0 w 9992412"/>
              <a:gd name="connsiteY8" fmla="*/ 84272 h 842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2412" h="842716">
                <a:moveTo>
                  <a:pt x="0" y="84272"/>
                </a:moveTo>
                <a:cubicBezTo>
                  <a:pt x="0" y="37730"/>
                  <a:pt x="37730" y="0"/>
                  <a:pt x="84272" y="0"/>
                </a:cubicBezTo>
                <a:lnTo>
                  <a:pt x="9908140" y="0"/>
                </a:lnTo>
                <a:cubicBezTo>
                  <a:pt x="9954682" y="0"/>
                  <a:pt x="9992412" y="37730"/>
                  <a:pt x="9992412" y="84272"/>
                </a:cubicBezTo>
                <a:lnTo>
                  <a:pt x="9992412" y="758444"/>
                </a:lnTo>
                <a:cubicBezTo>
                  <a:pt x="9992412" y="804986"/>
                  <a:pt x="9954682" y="842716"/>
                  <a:pt x="9908140" y="842716"/>
                </a:cubicBezTo>
                <a:lnTo>
                  <a:pt x="84272" y="842716"/>
                </a:lnTo>
                <a:cubicBezTo>
                  <a:pt x="37730" y="842716"/>
                  <a:pt x="0" y="804986"/>
                  <a:pt x="0" y="758444"/>
                </a:cubicBezTo>
                <a:lnTo>
                  <a:pt x="0" y="8427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204674" tIns="121920" rIns="121921" bIns="121920" numCol="1" spcCol="1270" anchor="ctr" anchorCtr="0">
            <a:noAutofit/>
          </a:bodyPr>
          <a:lstStyle/>
          <a:p>
            <a:pPr marL="0" marR="0" lvl="0" indent="0" algn="l" defTabSz="1422400" rtl="0" eaLnBrk="1" fontAlgn="auto" latinLnBrk="0" hangingPunct="1">
              <a:lnSpc>
                <a:spcPct val="90000"/>
              </a:lnSpc>
              <a:spcBef>
                <a:spcPct val="0"/>
              </a:spcBef>
              <a:spcAft>
                <a:spcPct val="350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rPr>
              <a:t>Degree completion (Table 8)</a:t>
            </a:r>
          </a:p>
        </p:txBody>
      </p:sp>
      <p:sp>
        <p:nvSpPr>
          <p:cNvPr id="7" name="Rounded Rectangle 6"/>
          <p:cNvSpPr/>
          <p:nvPr/>
        </p:nvSpPr>
        <p:spPr>
          <a:xfrm>
            <a:off x="1403299" y="2127278"/>
            <a:ext cx="825273" cy="674173"/>
          </a:xfrm>
          <a:prstGeom prst="roundRect">
            <a:avLst>
              <a:gd name="adj" fmla="val 10000"/>
            </a:avLst>
          </a:prstGeom>
          <a:blipFill dpi="0" rotWithShape="1">
            <a:blip r:embed="rId3" cstate="print">
              <a:extLst>
                <a:ext uri="{28A0092B-C50C-407E-A947-70E740481C1C}">
                  <a14:useLocalDpi xmlns:a14="http://schemas.microsoft.com/office/drawing/2010/main" val="0"/>
                </a:ext>
              </a:extLst>
            </a:blip>
            <a:srcRect/>
            <a:stretch>
              <a:fillRect l="-7000" r="-3000"/>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8" name="Freeform 7"/>
          <p:cNvSpPr/>
          <p:nvPr/>
        </p:nvSpPr>
        <p:spPr>
          <a:xfrm>
            <a:off x="732423" y="2969995"/>
            <a:ext cx="9992412" cy="842716"/>
          </a:xfrm>
          <a:custGeom>
            <a:avLst/>
            <a:gdLst>
              <a:gd name="connsiteX0" fmla="*/ 0 w 9992412"/>
              <a:gd name="connsiteY0" fmla="*/ 84272 h 842716"/>
              <a:gd name="connsiteX1" fmla="*/ 84272 w 9992412"/>
              <a:gd name="connsiteY1" fmla="*/ 0 h 842716"/>
              <a:gd name="connsiteX2" fmla="*/ 9908140 w 9992412"/>
              <a:gd name="connsiteY2" fmla="*/ 0 h 842716"/>
              <a:gd name="connsiteX3" fmla="*/ 9992412 w 9992412"/>
              <a:gd name="connsiteY3" fmla="*/ 84272 h 842716"/>
              <a:gd name="connsiteX4" fmla="*/ 9992412 w 9992412"/>
              <a:gd name="connsiteY4" fmla="*/ 758444 h 842716"/>
              <a:gd name="connsiteX5" fmla="*/ 9908140 w 9992412"/>
              <a:gd name="connsiteY5" fmla="*/ 842716 h 842716"/>
              <a:gd name="connsiteX6" fmla="*/ 84272 w 9992412"/>
              <a:gd name="connsiteY6" fmla="*/ 842716 h 842716"/>
              <a:gd name="connsiteX7" fmla="*/ 0 w 9992412"/>
              <a:gd name="connsiteY7" fmla="*/ 758444 h 842716"/>
              <a:gd name="connsiteX8" fmla="*/ 0 w 9992412"/>
              <a:gd name="connsiteY8" fmla="*/ 84272 h 842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2412" h="842716">
                <a:moveTo>
                  <a:pt x="0" y="84272"/>
                </a:moveTo>
                <a:cubicBezTo>
                  <a:pt x="0" y="37730"/>
                  <a:pt x="37730" y="0"/>
                  <a:pt x="84272" y="0"/>
                </a:cubicBezTo>
                <a:lnTo>
                  <a:pt x="9908140" y="0"/>
                </a:lnTo>
                <a:cubicBezTo>
                  <a:pt x="9954682" y="0"/>
                  <a:pt x="9992412" y="37730"/>
                  <a:pt x="9992412" y="84272"/>
                </a:cubicBezTo>
                <a:lnTo>
                  <a:pt x="9992412" y="758444"/>
                </a:lnTo>
                <a:cubicBezTo>
                  <a:pt x="9992412" y="804986"/>
                  <a:pt x="9954682" y="842716"/>
                  <a:pt x="9908140" y="842716"/>
                </a:cubicBezTo>
                <a:lnTo>
                  <a:pt x="84272" y="842716"/>
                </a:lnTo>
                <a:cubicBezTo>
                  <a:pt x="37730" y="842716"/>
                  <a:pt x="0" y="804986"/>
                  <a:pt x="0" y="758444"/>
                </a:cubicBezTo>
                <a:lnTo>
                  <a:pt x="0" y="84272"/>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204674" tIns="121920" rIns="121921" bIns="121920" numCol="1" spcCol="1270" anchor="ctr" anchorCtr="0">
            <a:noAutofit/>
          </a:bodyPr>
          <a:lstStyle/>
          <a:p>
            <a:pPr marL="0" marR="0" lvl="0" indent="0" algn="l" defTabSz="1422400" rtl="0" eaLnBrk="1" fontAlgn="auto" latinLnBrk="0" hangingPunct="1">
              <a:lnSpc>
                <a:spcPct val="90000"/>
              </a:lnSpc>
              <a:spcBef>
                <a:spcPct val="0"/>
              </a:spcBef>
              <a:spcAft>
                <a:spcPct val="350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rPr>
              <a:t>Publications (Table 5)</a:t>
            </a:r>
          </a:p>
        </p:txBody>
      </p:sp>
      <p:sp>
        <p:nvSpPr>
          <p:cNvPr id="9" name="Rounded Rectangle 8"/>
          <p:cNvSpPr/>
          <p:nvPr/>
        </p:nvSpPr>
        <p:spPr>
          <a:xfrm>
            <a:off x="1403299" y="3054266"/>
            <a:ext cx="825273" cy="674173"/>
          </a:xfrm>
          <a:prstGeom prst="roundRect">
            <a:avLst>
              <a:gd name="adj" fmla="val 10000"/>
            </a:avLst>
          </a:prstGeom>
          <a:blipFill>
            <a:blip r:embed="rId4" cstate="print">
              <a:extLst>
                <a:ext uri="{28A0092B-C50C-407E-A947-70E740481C1C}">
                  <a14:useLocalDpi xmlns:a14="http://schemas.microsoft.com/office/drawing/2010/main" val="0"/>
                </a:ext>
              </a:extLst>
            </a:blip>
            <a:srcRect/>
            <a:stretch>
              <a:fillRect l="-63000" r="-63000"/>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sp>
      <p:sp>
        <p:nvSpPr>
          <p:cNvPr id="10" name="Freeform 9"/>
          <p:cNvSpPr/>
          <p:nvPr/>
        </p:nvSpPr>
        <p:spPr>
          <a:xfrm>
            <a:off x="732423" y="3896983"/>
            <a:ext cx="9992412" cy="842716"/>
          </a:xfrm>
          <a:custGeom>
            <a:avLst/>
            <a:gdLst>
              <a:gd name="connsiteX0" fmla="*/ 0 w 9992412"/>
              <a:gd name="connsiteY0" fmla="*/ 84272 h 842716"/>
              <a:gd name="connsiteX1" fmla="*/ 84272 w 9992412"/>
              <a:gd name="connsiteY1" fmla="*/ 0 h 842716"/>
              <a:gd name="connsiteX2" fmla="*/ 9908140 w 9992412"/>
              <a:gd name="connsiteY2" fmla="*/ 0 h 842716"/>
              <a:gd name="connsiteX3" fmla="*/ 9992412 w 9992412"/>
              <a:gd name="connsiteY3" fmla="*/ 84272 h 842716"/>
              <a:gd name="connsiteX4" fmla="*/ 9992412 w 9992412"/>
              <a:gd name="connsiteY4" fmla="*/ 758444 h 842716"/>
              <a:gd name="connsiteX5" fmla="*/ 9908140 w 9992412"/>
              <a:gd name="connsiteY5" fmla="*/ 842716 h 842716"/>
              <a:gd name="connsiteX6" fmla="*/ 84272 w 9992412"/>
              <a:gd name="connsiteY6" fmla="*/ 842716 h 842716"/>
              <a:gd name="connsiteX7" fmla="*/ 0 w 9992412"/>
              <a:gd name="connsiteY7" fmla="*/ 758444 h 842716"/>
              <a:gd name="connsiteX8" fmla="*/ 0 w 9992412"/>
              <a:gd name="connsiteY8" fmla="*/ 84272 h 842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2412" h="842716">
                <a:moveTo>
                  <a:pt x="0" y="84272"/>
                </a:moveTo>
                <a:cubicBezTo>
                  <a:pt x="0" y="37730"/>
                  <a:pt x="37730" y="0"/>
                  <a:pt x="84272" y="0"/>
                </a:cubicBezTo>
                <a:lnTo>
                  <a:pt x="9908140" y="0"/>
                </a:lnTo>
                <a:cubicBezTo>
                  <a:pt x="9954682" y="0"/>
                  <a:pt x="9992412" y="37730"/>
                  <a:pt x="9992412" y="84272"/>
                </a:cubicBezTo>
                <a:lnTo>
                  <a:pt x="9992412" y="758444"/>
                </a:lnTo>
                <a:cubicBezTo>
                  <a:pt x="9992412" y="804986"/>
                  <a:pt x="9954682" y="842716"/>
                  <a:pt x="9908140" y="842716"/>
                </a:cubicBezTo>
                <a:lnTo>
                  <a:pt x="84272" y="842716"/>
                </a:lnTo>
                <a:cubicBezTo>
                  <a:pt x="37730" y="842716"/>
                  <a:pt x="0" y="804986"/>
                  <a:pt x="0" y="758444"/>
                </a:cubicBezTo>
                <a:lnTo>
                  <a:pt x="0" y="84272"/>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204674" tIns="121920" rIns="121921" bIns="121920" numCol="1" spcCol="1270" anchor="ctr" anchorCtr="0">
            <a:noAutofit/>
          </a:bodyPr>
          <a:lstStyle/>
          <a:p>
            <a:pPr marL="0" marR="0" lvl="0" indent="0" algn="l" defTabSz="1422400" rtl="0" eaLnBrk="1" fontAlgn="auto" latinLnBrk="0" hangingPunct="1">
              <a:lnSpc>
                <a:spcPct val="90000"/>
              </a:lnSpc>
              <a:spcBef>
                <a:spcPct val="0"/>
              </a:spcBef>
              <a:spcAft>
                <a:spcPct val="3500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rPr>
              <a:t>Career progress (Table 8)</a:t>
            </a:r>
            <a:endParaRPr kumimoji="0" lang="en-US" sz="3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endParaRPr>
          </a:p>
        </p:txBody>
      </p:sp>
      <p:sp>
        <p:nvSpPr>
          <p:cNvPr id="11" name="Rounded Rectangle 10"/>
          <p:cNvSpPr/>
          <p:nvPr/>
        </p:nvSpPr>
        <p:spPr>
          <a:xfrm>
            <a:off x="1403299" y="3981254"/>
            <a:ext cx="825273" cy="674173"/>
          </a:xfrm>
          <a:prstGeom prst="roundRect">
            <a:avLst>
              <a:gd name="adj" fmla="val 10000"/>
            </a:avLst>
          </a:prstGeom>
          <a:blipFill dpi="0" rotWithShape="1">
            <a:blip r:embed="rId5" cstate="print">
              <a:extLst>
                <a:ext uri="{28A0092B-C50C-407E-A947-70E740481C1C}">
                  <a14:useLocalDpi xmlns:a14="http://schemas.microsoft.com/office/drawing/2010/main" val="0"/>
                </a:ext>
              </a:extLst>
            </a:blip>
            <a:srcRect/>
            <a:stretch>
              <a:fillRect l="-74000" t="-12000" r="-60000" b="-15000"/>
            </a:stretch>
          </a:blipFill>
        </p:spPr>
        <p:style>
          <a:lnRef idx="2">
            <a:schemeClr val="lt1">
              <a:hueOff val="0"/>
              <a:satOff val="0"/>
              <a:lumOff val="0"/>
              <a:alphaOff val="0"/>
            </a:schemeClr>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sp>
      <p:sp>
        <p:nvSpPr>
          <p:cNvPr id="12" name="Freeform 11"/>
          <p:cNvSpPr/>
          <p:nvPr/>
        </p:nvSpPr>
        <p:spPr>
          <a:xfrm>
            <a:off x="732423" y="4823971"/>
            <a:ext cx="9992412" cy="842716"/>
          </a:xfrm>
          <a:custGeom>
            <a:avLst/>
            <a:gdLst>
              <a:gd name="connsiteX0" fmla="*/ 0 w 9992412"/>
              <a:gd name="connsiteY0" fmla="*/ 84272 h 842716"/>
              <a:gd name="connsiteX1" fmla="*/ 84272 w 9992412"/>
              <a:gd name="connsiteY1" fmla="*/ 0 h 842716"/>
              <a:gd name="connsiteX2" fmla="*/ 9908140 w 9992412"/>
              <a:gd name="connsiteY2" fmla="*/ 0 h 842716"/>
              <a:gd name="connsiteX3" fmla="*/ 9992412 w 9992412"/>
              <a:gd name="connsiteY3" fmla="*/ 84272 h 842716"/>
              <a:gd name="connsiteX4" fmla="*/ 9992412 w 9992412"/>
              <a:gd name="connsiteY4" fmla="*/ 758444 h 842716"/>
              <a:gd name="connsiteX5" fmla="*/ 9908140 w 9992412"/>
              <a:gd name="connsiteY5" fmla="*/ 842716 h 842716"/>
              <a:gd name="connsiteX6" fmla="*/ 84272 w 9992412"/>
              <a:gd name="connsiteY6" fmla="*/ 842716 h 842716"/>
              <a:gd name="connsiteX7" fmla="*/ 0 w 9992412"/>
              <a:gd name="connsiteY7" fmla="*/ 758444 h 842716"/>
              <a:gd name="connsiteX8" fmla="*/ 0 w 9992412"/>
              <a:gd name="connsiteY8" fmla="*/ 84272 h 842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2412" h="842716">
                <a:moveTo>
                  <a:pt x="0" y="84272"/>
                </a:moveTo>
                <a:cubicBezTo>
                  <a:pt x="0" y="37730"/>
                  <a:pt x="37730" y="0"/>
                  <a:pt x="84272" y="0"/>
                </a:cubicBezTo>
                <a:lnTo>
                  <a:pt x="9908140" y="0"/>
                </a:lnTo>
                <a:cubicBezTo>
                  <a:pt x="9954682" y="0"/>
                  <a:pt x="9992412" y="37730"/>
                  <a:pt x="9992412" y="84272"/>
                </a:cubicBezTo>
                <a:lnTo>
                  <a:pt x="9992412" y="758444"/>
                </a:lnTo>
                <a:cubicBezTo>
                  <a:pt x="9992412" y="804986"/>
                  <a:pt x="9954682" y="842716"/>
                  <a:pt x="9908140" y="842716"/>
                </a:cubicBezTo>
                <a:lnTo>
                  <a:pt x="84272" y="842716"/>
                </a:lnTo>
                <a:cubicBezTo>
                  <a:pt x="37730" y="842716"/>
                  <a:pt x="0" y="804986"/>
                  <a:pt x="0" y="758444"/>
                </a:cubicBezTo>
                <a:lnTo>
                  <a:pt x="0" y="84272"/>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204674" tIns="121920" rIns="121921" bIns="121920" numCol="1" spcCol="1270" anchor="ctr" anchorCtr="0">
            <a:noAutofit/>
          </a:bodyPr>
          <a:lstStyle/>
          <a:p>
            <a:pPr marL="0" marR="0" lvl="0" indent="0" algn="l" defTabSz="1422400" rtl="0" eaLnBrk="1" fontAlgn="auto" latinLnBrk="0" hangingPunct="1">
              <a:lnSpc>
                <a:spcPct val="90000"/>
              </a:lnSpc>
              <a:spcBef>
                <a:spcPct val="0"/>
              </a:spcBef>
              <a:spcAft>
                <a:spcPct val="350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rPr>
              <a:t>Subsequent involvement in research-related activities (Table 8)</a:t>
            </a:r>
          </a:p>
        </p:txBody>
      </p:sp>
      <p:sp>
        <p:nvSpPr>
          <p:cNvPr id="13" name="Rounded Rectangle 12"/>
          <p:cNvSpPr/>
          <p:nvPr/>
        </p:nvSpPr>
        <p:spPr>
          <a:xfrm>
            <a:off x="1403299" y="4908243"/>
            <a:ext cx="825273" cy="674173"/>
          </a:xfrm>
          <a:prstGeom prst="roundRect">
            <a:avLst>
              <a:gd name="adj" fmla="val 10000"/>
            </a:avLst>
          </a:prstGeom>
          <a:blipFill>
            <a:blip r:embed="rId6">
              <a:extLst>
                <a:ext uri="{28A0092B-C50C-407E-A947-70E740481C1C}">
                  <a14:useLocalDpi xmlns:a14="http://schemas.microsoft.com/office/drawing/2010/main" val="0"/>
                </a:ext>
              </a:extLst>
            </a:blip>
            <a:srcRect/>
            <a:stretch>
              <a:fillRect t="-17000" b="-17000"/>
            </a:stretch>
          </a:blipFill>
        </p:spPr>
        <p:style>
          <a:lnRef idx="2">
            <a:schemeClr val="lt1">
              <a:hueOff val="0"/>
              <a:satOff val="0"/>
              <a:lumOff val="0"/>
              <a:alphaOff val="0"/>
            </a:schemeClr>
          </a:lnRef>
          <a:fillRef idx="1">
            <a:scrgbClr r="0" g="0" b="0"/>
          </a:fillRef>
          <a:effectRef idx="0">
            <a:schemeClr val="accent5">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414385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4000" b="-24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31372" y="4915213"/>
            <a:ext cx="10972799" cy="1817290"/>
          </a:xfrm>
        </p:spPr>
        <p:txBody>
          <a:bodyPr>
            <a:normAutofit/>
          </a:bodyPr>
          <a:lstStyle/>
          <a:p>
            <a:pPr marL="0" indent="0" algn="ctr">
              <a:buNone/>
            </a:pPr>
            <a:r>
              <a:rPr lang="en-US" sz="9600" dirty="0"/>
              <a:t>Where do I start?</a:t>
            </a:r>
          </a:p>
        </p:txBody>
      </p:sp>
    </p:spTree>
    <p:extLst>
      <p:ext uri="{BB962C8B-B14F-4D97-AF65-F5344CB8AC3E}">
        <p14:creationId xmlns:p14="http://schemas.microsoft.com/office/powerpoint/2010/main" val="257122062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377" b="1121"/>
          <a:stretch/>
        </p:blipFill>
        <p:spPr>
          <a:xfrm>
            <a:off x="922713" y="1060047"/>
            <a:ext cx="8802890" cy="5132936"/>
          </a:xfrm>
          <a:prstGeom prst="rect">
            <a:avLst/>
          </a:prstGeom>
        </p:spPr>
      </p:pic>
      <p:sp>
        <p:nvSpPr>
          <p:cNvPr id="4" name="Title 3"/>
          <p:cNvSpPr>
            <a:spLocks noGrp="1"/>
          </p:cNvSpPr>
          <p:nvPr>
            <p:ph type="title"/>
          </p:nvPr>
        </p:nvSpPr>
        <p:spPr/>
        <p:txBody>
          <a:bodyPr>
            <a:normAutofit/>
          </a:bodyPr>
          <a:lstStyle/>
          <a:p>
            <a:r>
              <a:rPr lang="en-US" sz="4400" dirty="0">
                <a:latin typeface="+mj-lt"/>
              </a:rPr>
              <a:t>What tables do I fill out for my application?</a:t>
            </a:r>
            <a:endParaRPr lang="en-US" sz="4400" dirty="0">
              <a:solidFill>
                <a:srgbClr val="FFFF00"/>
              </a:solidFill>
              <a:latin typeface="+mj-lt"/>
            </a:endParaRPr>
          </a:p>
        </p:txBody>
      </p:sp>
      <p:sp>
        <p:nvSpPr>
          <p:cNvPr id="5" name="Title 3"/>
          <p:cNvSpPr txBox="1">
            <a:spLocks/>
          </p:cNvSpPr>
          <p:nvPr/>
        </p:nvSpPr>
        <p:spPr>
          <a:xfrm>
            <a:off x="1297305" y="6084196"/>
            <a:ext cx="9597390" cy="690081"/>
          </a:xfrm>
          <a:prstGeom prst="rect">
            <a:avLst/>
          </a:prstGeom>
          <a:ln w="3175" cmpd="sng">
            <a:noFill/>
          </a:ln>
        </p:spPr>
        <p:txBody>
          <a:bodyPr vert="horz" lIns="0" tIns="0" rIns="0" bIns="0" rtlCol="0" anchor="b">
            <a:normAutofit/>
          </a:bodyPr>
          <a:lstStyle>
            <a:lvl1pPr algn="l" defTabSz="457200" rtl="0" eaLnBrk="1" latinLnBrk="0" hangingPunct="1">
              <a:lnSpc>
                <a:spcPts val="2800"/>
              </a:lnSpc>
              <a:spcBef>
                <a:spcPct val="0"/>
              </a:spcBef>
              <a:buNone/>
              <a:defRPr sz="2800" kern="1200">
                <a:solidFill>
                  <a:schemeClr val="tx1"/>
                </a:solidFill>
                <a:latin typeface="Calibri Light" panose="020F0302020204030204" pitchFamily="34" charset="0"/>
                <a:ea typeface="+mj-ea"/>
                <a:cs typeface="+mj-cs"/>
              </a:defRPr>
            </a:lvl1pPr>
          </a:lstStyle>
          <a:p>
            <a:r>
              <a:rPr lang="en-US" sz="3200" i="1" dirty="0">
                <a:solidFill>
                  <a:prstClr val="white"/>
                </a:solidFill>
                <a:latin typeface="+mj-lt"/>
              </a:rPr>
              <a:t>RPPR’s = Table 8 Only</a:t>
            </a:r>
            <a:endParaRPr lang="en-US" sz="3200" i="1" dirty="0">
              <a:solidFill>
                <a:srgbClr val="FFFF00"/>
              </a:solidFill>
              <a:latin typeface="+mj-lt"/>
            </a:endParaRPr>
          </a:p>
        </p:txBody>
      </p:sp>
      <p:cxnSp>
        <p:nvCxnSpPr>
          <p:cNvPr id="6" name="Straight Arrow Connector 5">
            <a:extLst>
              <a:ext uri="{FF2B5EF4-FFF2-40B4-BE49-F238E27FC236}">
                <a16:creationId xmlns:a16="http://schemas.microsoft.com/office/drawing/2014/main" id="{31404BE9-113C-4E35-B80D-DA760854C462}"/>
              </a:ext>
            </a:extLst>
          </p:cNvPr>
          <p:cNvCxnSpPr>
            <a:cxnSpLocks/>
          </p:cNvCxnSpPr>
          <p:nvPr/>
        </p:nvCxnSpPr>
        <p:spPr>
          <a:xfrm flipH="1">
            <a:off x="3829536" y="4359189"/>
            <a:ext cx="746621" cy="0"/>
          </a:xfrm>
          <a:prstGeom prst="straightConnector1">
            <a:avLst/>
          </a:prstGeom>
          <a:ln w="381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9" name="Oval 8">
            <a:extLst>
              <a:ext uri="{FF2B5EF4-FFF2-40B4-BE49-F238E27FC236}">
                <a16:creationId xmlns:a16="http://schemas.microsoft.com/office/drawing/2014/main" id="{22FC4CE0-C2E7-4DAC-911F-346DC4B9DB3C}"/>
              </a:ext>
            </a:extLst>
          </p:cNvPr>
          <p:cNvSpPr/>
          <p:nvPr/>
        </p:nvSpPr>
        <p:spPr>
          <a:xfrm>
            <a:off x="3452719" y="4142406"/>
            <a:ext cx="281031" cy="387599"/>
          </a:xfrm>
          <a:prstGeom prst="ellipse">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10" name="Oval 9">
            <a:extLst>
              <a:ext uri="{FF2B5EF4-FFF2-40B4-BE49-F238E27FC236}">
                <a16:creationId xmlns:a16="http://schemas.microsoft.com/office/drawing/2014/main" id="{A322CB05-93CA-446C-90BE-99912B9399EF}"/>
              </a:ext>
            </a:extLst>
          </p:cNvPr>
          <p:cNvSpPr/>
          <p:nvPr/>
        </p:nvSpPr>
        <p:spPr>
          <a:xfrm>
            <a:off x="3485588" y="1890405"/>
            <a:ext cx="343948" cy="288735"/>
          </a:xfrm>
          <a:prstGeom prst="ellipse">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11" name="Oval 10">
            <a:extLst>
              <a:ext uri="{FF2B5EF4-FFF2-40B4-BE49-F238E27FC236}">
                <a16:creationId xmlns:a16="http://schemas.microsoft.com/office/drawing/2014/main" id="{15FDE67D-13A8-4A34-80F4-E559D1D4BEB1}"/>
              </a:ext>
            </a:extLst>
          </p:cNvPr>
          <p:cNvSpPr/>
          <p:nvPr/>
        </p:nvSpPr>
        <p:spPr>
          <a:xfrm>
            <a:off x="3485588" y="2719633"/>
            <a:ext cx="300757" cy="354412"/>
          </a:xfrm>
          <a:prstGeom prst="ellipse">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12" name="Oval 11">
            <a:extLst>
              <a:ext uri="{FF2B5EF4-FFF2-40B4-BE49-F238E27FC236}">
                <a16:creationId xmlns:a16="http://schemas.microsoft.com/office/drawing/2014/main" id="{9B28CD57-85A4-436A-899A-11686763F9E1}"/>
              </a:ext>
            </a:extLst>
          </p:cNvPr>
          <p:cNvSpPr/>
          <p:nvPr/>
        </p:nvSpPr>
        <p:spPr>
          <a:xfrm>
            <a:off x="1438102" y="1597057"/>
            <a:ext cx="998289" cy="387599"/>
          </a:xfrm>
          <a:prstGeom prst="ellipse">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13" name="Oval 12">
            <a:extLst>
              <a:ext uri="{FF2B5EF4-FFF2-40B4-BE49-F238E27FC236}">
                <a16:creationId xmlns:a16="http://schemas.microsoft.com/office/drawing/2014/main" id="{E46FD95C-273C-45F8-846A-09854BD19919}"/>
              </a:ext>
            </a:extLst>
          </p:cNvPr>
          <p:cNvSpPr/>
          <p:nvPr/>
        </p:nvSpPr>
        <p:spPr>
          <a:xfrm>
            <a:off x="1471348" y="2371642"/>
            <a:ext cx="1073791" cy="387599"/>
          </a:xfrm>
          <a:prstGeom prst="ellipse">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Tree>
    <p:extLst>
      <p:ext uri="{BB962C8B-B14F-4D97-AF65-F5344CB8AC3E}">
        <p14:creationId xmlns:p14="http://schemas.microsoft.com/office/powerpoint/2010/main" val="81060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latin typeface="+mj-lt"/>
            </a:endParaRPr>
          </a:p>
        </p:txBody>
      </p:sp>
      <p:sp>
        <p:nvSpPr>
          <p:cNvPr id="3" name="Content Placeholder 2"/>
          <p:cNvSpPr>
            <a:spLocks noGrp="1"/>
          </p:cNvSpPr>
          <p:nvPr>
            <p:ph idx="1"/>
          </p:nvPr>
        </p:nvSpPr>
        <p:spPr>
          <a:xfrm>
            <a:off x="242835" y="1696705"/>
            <a:ext cx="2458032" cy="3415622"/>
          </a:xfrm>
        </p:spPr>
        <p:txBody>
          <a:bodyPr>
            <a:normAutofit/>
          </a:bodyPr>
          <a:lstStyle/>
          <a:p>
            <a:pPr marL="0" indent="0">
              <a:buNone/>
            </a:pPr>
            <a:r>
              <a:rPr lang="en-US" sz="3200" dirty="0">
                <a:solidFill>
                  <a:schemeClr val="tx1"/>
                </a:solidFill>
                <a:latin typeface="+mj-lt"/>
              </a:rPr>
              <a:t>If you have a T34</a:t>
            </a:r>
            <a:r>
              <a:rPr lang="en-US" sz="3200" dirty="0" smtClean="0">
                <a:solidFill>
                  <a:schemeClr val="tx1"/>
                </a:solidFill>
                <a:latin typeface="+mj-lt"/>
              </a:rPr>
              <a:t>, T35 </a:t>
            </a:r>
            <a:r>
              <a:rPr lang="en-US" sz="3200" dirty="0">
                <a:solidFill>
                  <a:schemeClr val="tx1"/>
                </a:solidFill>
                <a:latin typeface="+mj-lt"/>
              </a:rPr>
              <a:t>or R25 award you will need to use </a:t>
            </a:r>
            <a:r>
              <a:rPr lang="en-US" sz="3200" dirty="0">
                <a:solidFill>
                  <a:srgbClr val="FFFF00"/>
                </a:solidFill>
                <a:latin typeface="+mj-lt"/>
              </a:rPr>
              <a:t>MS Word </a:t>
            </a:r>
            <a:r>
              <a:rPr lang="en-US" sz="3200" dirty="0">
                <a:solidFill>
                  <a:schemeClr val="tx1"/>
                </a:solidFill>
                <a:latin typeface="+mj-lt"/>
              </a:rPr>
              <a:t>forms</a:t>
            </a:r>
          </a:p>
        </p:txBody>
      </p:sp>
      <p:pic>
        <p:nvPicPr>
          <p:cNvPr id="2" name="Picture 1"/>
          <p:cNvPicPr>
            <a:picLocks noChangeAspect="1"/>
          </p:cNvPicPr>
          <p:nvPr/>
        </p:nvPicPr>
        <p:blipFill rotWithShape="1">
          <a:blip r:embed="rId3"/>
          <a:srcRect r="744" b="2551"/>
          <a:stretch/>
        </p:blipFill>
        <p:spPr>
          <a:xfrm>
            <a:off x="2851339" y="1232765"/>
            <a:ext cx="8629462" cy="4308954"/>
          </a:xfrm>
          <a:prstGeom prst="rect">
            <a:avLst/>
          </a:prstGeom>
        </p:spPr>
      </p:pic>
      <p:sp>
        <p:nvSpPr>
          <p:cNvPr id="7" name="Title 3"/>
          <p:cNvSpPr>
            <a:spLocks noGrp="1"/>
          </p:cNvSpPr>
          <p:nvPr>
            <p:ph type="title"/>
          </p:nvPr>
        </p:nvSpPr>
        <p:spPr>
          <a:xfrm>
            <a:off x="609600" y="89460"/>
            <a:ext cx="10972800" cy="958432"/>
          </a:xfrm>
        </p:spPr>
        <p:txBody>
          <a:bodyPr>
            <a:normAutofit/>
          </a:bodyPr>
          <a:lstStyle/>
          <a:p>
            <a:r>
              <a:rPr lang="en-US" dirty="0" smtClean="0">
                <a:solidFill>
                  <a:schemeClr val="tx1"/>
                </a:solidFill>
                <a:latin typeface="+mj-lt"/>
              </a:rPr>
              <a:t>Data Tables in xTRACT or MS Word?</a:t>
            </a:r>
            <a:endParaRPr lang="en-US" sz="4400" dirty="0">
              <a:solidFill>
                <a:schemeClr val="tx1"/>
              </a:solidFill>
              <a:latin typeface="+mj-lt"/>
            </a:endParaRPr>
          </a:p>
        </p:txBody>
      </p:sp>
    </p:spTree>
    <p:extLst>
      <p:ext uri="{BB962C8B-B14F-4D97-AF65-F5344CB8AC3E}">
        <p14:creationId xmlns:p14="http://schemas.microsoft.com/office/powerpoint/2010/main" val="284103407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507382" y="317775"/>
            <a:ext cx="11319234" cy="1348458"/>
          </a:xfrm>
          <a:custGeom>
            <a:avLst/>
            <a:gdLst>
              <a:gd name="connsiteX0" fmla="*/ 0 w 11115854"/>
              <a:gd name="connsiteY0" fmla="*/ 114791 h 1147910"/>
              <a:gd name="connsiteX1" fmla="*/ 114791 w 11115854"/>
              <a:gd name="connsiteY1" fmla="*/ 0 h 1147910"/>
              <a:gd name="connsiteX2" fmla="*/ 11001063 w 11115854"/>
              <a:gd name="connsiteY2" fmla="*/ 0 h 1147910"/>
              <a:gd name="connsiteX3" fmla="*/ 11115854 w 11115854"/>
              <a:gd name="connsiteY3" fmla="*/ 114791 h 1147910"/>
              <a:gd name="connsiteX4" fmla="*/ 11115854 w 11115854"/>
              <a:gd name="connsiteY4" fmla="*/ 1033119 h 1147910"/>
              <a:gd name="connsiteX5" fmla="*/ 11001063 w 11115854"/>
              <a:gd name="connsiteY5" fmla="*/ 1147910 h 1147910"/>
              <a:gd name="connsiteX6" fmla="*/ 114791 w 11115854"/>
              <a:gd name="connsiteY6" fmla="*/ 1147910 h 1147910"/>
              <a:gd name="connsiteX7" fmla="*/ 0 w 11115854"/>
              <a:gd name="connsiteY7" fmla="*/ 1033119 h 1147910"/>
              <a:gd name="connsiteX8" fmla="*/ 0 w 11115854"/>
              <a:gd name="connsiteY8" fmla="*/ 114791 h 11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15854" h="1147910">
                <a:moveTo>
                  <a:pt x="0" y="114791"/>
                </a:moveTo>
                <a:cubicBezTo>
                  <a:pt x="0" y="51394"/>
                  <a:pt x="51394" y="0"/>
                  <a:pt x="114791" y="0"/>
                </a:cubicBezTo>
                <a:lnTo>
                  <a:pt x="11001063" y="0"/>
                </a:lnTo>
                <a:cubicBezTo>
                  <a:pt x="11064460" y="0"/>
                  <a:pt x="11115854" y="51394"/>
                  <a:pt x="11115854" y="114791"/>
                </a:cubicBezTo>
                <a:lnTo>
                  <a:pt x="11115854" y="1033119"/>
                </a:lnTo>
                <a:cubicBezTo>
                  <a:pt x="11115854" y="1096516"/>
                  <a:pt x="11064460" y="1147910"/>
                  <a:pt x="11001063" y="1147910"/>
                </a:cubicBezTo>
                <a:lnTo>
                  <a:pt x="114791" y="1147910"/>
                </a:lnTo>
                <a:cubicBezTo>
                  <a:pt x="51394" y="1147910"/>
                  <a:pt x="0" y="1096516"/>
                  <a:pt x="0" y="1033119"/>
                </a:cubicBezTo>
                <a:lnTo>
                  <a:pt x="0" y="114791"/>
                </a:lnTo>
                <a:close/>
              </a:path>
            </a:pathLst>
          </a:custGeom>
          <a:solidFill>
            <a:srgbClr val="629DD1"/>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01261" tIns="201261" rIns="201261" bIns="201261" numCol="1" spcCol="1270" anchor="ctr" anchorCtr="0">
            <a:noAutofit/>
          </a:bodyPr>
          <a:lstStyle/>
          <a:p>
            <a:pPr marL="0" marR="0" lvl="0" indent="0" algn="ctr" defTabSz="1955800" rtl="0" eaLnBrk="1" fontAlgn="auto" latinLnBrk="0" hangingPunct="1">
              <a:lnSpc>
                <a:spcPct val="90000"/>
              </a:lnSpc>
              <a:spcBef>
                <a:spcPct val="0"/>
              </a:spcBef>
              <a:spcAft>
                <a:spcPct val="3500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Light" panose="020F0302020204030204" pitchFamily="34" charset="0"/>
              </a:rPr>
              <a:t>What is xTRACT ?</a:t>
            </a:r>
          </a:p>
        </p:txBody>
      </p:sp>
      <p:sp>
        <p:nvSpPr>
          <p:cNvPr id="11" name="Freeform 10"/>
          <p:cNvSpPr/>
          <p:nvPr/>
        </p:nvSpPr>
        <p:spPr>
          <a:xfrm>
            <a:off x="524423" y="1893337"/>
            <a:ext cx="1763120" cy="1460508"/>
          </a:xfrm>
          <a:custGeom>
            <a:avLst/>
            <a:gdLst>
              <a:gd name="connsiteX0" fmla="*/ 0 w 1731441"/>
              <a:gd name="connsiteY0" fmla="*/ 124330 h 1243295"/>
              <a:gd name="connsiteX1" fmla="*/ 124330 w 1731441"/>
              <a:gd name="connsiteY1" fmla="*/ 0 h 1243295"/>
              <a:gd name="connsiteX2" fmla="*/ 1607112 w 1731441"/>
              <a:gd name="connsiteY2" fmla="*/ 0 h 1243295"/>
              <a:gd name="connsiteX3" fmla="*/ 1731442 w 1731441"/>
              <a:gd name="connsiteY3" fmla="*/ 124330 h 1243295"/>
              <a:gd name="connsiteX4" fmla="*/ 1731441 w 1731441"/>
              <a:gd name="connsiteY4" fmla="*/ 1118966 h 1243295"/>
              <a:gd name="connsiteX5" fmla="*/ 1607111 w 1731441"/>
              <a:gd name="connsiteY5" fmla="*/ 1243296 h 1243295"/>
              <a:gd name="connsiteX6" fmla="*/ 124330 w 1731441"/>
              <a:gd name="connsiteY6" fmla="*/ 1243295 h 1243295"/>
              <a:gd name="connsiteX7" fmla="*/ 0 w 1731441"/>
              <a:gd name="connsiteY7" fmla="*/ 1118965 h 1243295"/>
              <a:gd name="connsiteX8" fmla="*/ 0 w 1731441"/>
              <a:gd name="connsiteY8" fmla="*/ 124330 h 1243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1441" h="1243295">
                <a:moveTo>
                  <a:pt x="0" y="124330"/>
                </a:moveTo>
                <a:cubicBezTo>
                  <a:pt x="0" y="55664"/>
                  <a:pt x="55664" y="0"/>
                  <a:pt x="124330" y="0"/>
                </a:cubicBezTo>
                <a:lnTo>
                  <a:pt x="1607112" y="0"/>
                </a:lnTo>
                <a:cubicBezTo>
                  <a:pt x="1675778" y="0"/>
                  <a:pt x="1731442" y="55664"/>
                  <a:pt x="1731442" y="124330"/>
                </a:cubicBezTo>
                <a:cubicBezTo>
                  <a:pt x="1731442" y="455875"/>
                  <a:pt x="1731441" y="787421"/>
                  <a:pt x="1731441" y="1118966"/>
                </a:cubicBezTo>
                <a:cubicBezTo>
                  <a:pt x="1731441" y="1187632"/>
                  <a:pt x="1675777" y="1243296"/>
                  <a:pt x="1607111" y="1243296"/>
                </a:cubicBezTo>
                <a:lnTo>
                  <a:pt x="124330" y="1243295"/>
                </a:lnTo>
                <a:cubicBezTo>
                  <a:pt x="55664" y="1243295"/>
                  <a:pt x="0" y="1187631"/>
                  <a:pt x="0" y="1118965"/>
                </a:cubicBezTo>
                <a:lnTo>
                  <a:pt x="0" y="124330"/>
                </a:lnTo>
                <a:close/>
              </a:path>
            </a:pathLst>
          </a:custGeom>
          <a:solidFill>
            <a:srgbClr val="EBC3D0"/>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12615" tIns="112615" rIns="112615" bIns="112615"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Light" panose="020F0302020204030204" pitchFamily="34" charset="0"/>
              </a:rPr>
              <a:t>Extramural</a:t>
            </a:r>
          </a:p>
        </p:txBody>
      </p:sp>
      <p:sp>
        <p:nvSpPr>
          <p:cNvPr id="12" name="Freeform 11"/>
          <p:cNvSpPr/>
          <p:nvPr/>
        </p:nvSpPr>
        <p:spPr>
          <a:xfrm>
            <a:off x="2435645" y="1893337"/>
            <a:ext cx="1763120" cy="1460508"/>
          </a:xfrm>
          <a:custGeom>
            <a:avLst/>
            <a:gdLst>
              <a:gd name="connsiteX0" fmla="*/ 0 w 1731441"/>
              <a:gd name="connsiteY0" fmla="*/ 124330 h 1243295"/>
              <a:gd name="connsiteX1" fmla="*/ 124330 w 1731441"/>
              <a:gd name="connsiteY1" fmla="*/ 0 h 1243295"/>
              <a:gd name="connsiteX2" fmla="*/ 1607112 w 1731441"/>
              <a:gd name="connsiteY2" fmla="*/ 0 h 1243295"/>
              <a:gd name="connsiteX3" fmla="*/ 1731442 w 1731441"/>
              <a:gd name="connsiteY3" fmla="*/ 124330 h 1243295"/>
              <a:gd name="connsiteX4" fmla="*/ 1731441 w 1731441"/>
              <a:gd name="connsiteY4" fmla="*/ 1118966 h 1243295"/>
              <a:gd name="connsiteX5" fmla="*/ 1607111 w 1731441"/>
              <a:gd name="connsiteY5" fmla="*/ 1243296 h 1243295"/>
              <a:gd name="connsiteX6" fmla="*/ 124330 w 1731441"/>
              <a:gd name="connsiteY6" fmla="*/ 1243295 h 1243295"/>
              <a:gd name="connsiteX7" fmla="*/ 0 w 1731441"/>
              <a:gd name="connsiteY7" fmla="*/ 1118965 h 1243295"/>
              <a:gd name="connsiteX8" fmla="*/ 0 w 1731441"/>
              <a:gd name="connsiteY8" fmla="*/ 124330 h 1243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1441" h="1243295">
                <a:moveTo>
                  <a:pt x="0" y="124330"/>
                </a:moveTo>
                <a:cubicBezTo>
                  <a:pt x="0" y="55664"/>
                  <a:pt x="55664" y="0"/>
                  <a:pt x="124330" y="0"/>
                </a:cubicBezTo>
                <a:lnTo>
                  <a:pt x="1607112" y="0"/>
                </a:lnTo>
                <a:cubicBezTo>
                  <a:pt x="1675778" y="0"/>
                  <a:pt x="1731442" y="55664"/>
                  <a:pt x="1731442" y="124330"/>
                </a:cubicBezTo>
                <a:cubicBezTo>
                  <a:pt x="1731442" y="455875"/>
                  <a:pt x="1731441" y="787421"/>
                  <a:pt x="1731441" y="1118966"/>
                </a:cubicBezTo>
                <a:cubicBezTo>
                  <a:pt x="1731441" y="1187632"/>
                  <a:pt x="1675777" y="1243296"/>
                  <a:pt x="1607111" y="1243296"/>
                </a:cubicBezTo>
                <a:lnTo>
                  <a:pt x="124330" y="1243295"/>
                </a:lnTo>
                <a:cubicBezTo>
                  <a:pt x="55664" y="1243295"/>
                  <a:pt x="0" y="1187631"/>
                  <a:pt x="0" y="1118965"/>
                </a:cubicBezTo>
                <a:lnTo>
                  <a:pt x="0" y="124330"/>
                </a:lnTo>
                <a:close/>
              </a:path>
            </a:pathLst>
          </a:custGeom>
          <a:solidFill>
            <a:srgbClr val="5AA2AE"/>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12615" tIns="112615" rIns="112615" bIns="112615"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Light" panose="020F0302020204030204" pitchFamily="34" charset="0"/>
              </a:rPr>
              <a:t>Trainee </a:t>
            </a:r>
          </a:p>
        </p:txBody>
      </p:sp>
      <p:sp>
        <p:nvSpPr>
          <p:cNvPr id="13" name="Freeform 12"/>
          <p:cNvSpPr/>
          <p:nvPr/>
        </p:nvSpPr>
        <p:spPr>
          <a:xfrm>
            <a:off x="4346868" y="1893337"/>
            <a:ext cx="1763120" cy="1460508"/>
          </a:xfrm>
          <a:custGeom>
            <a:avLst/>
            <a:gdLst>
              <a:gd name="connsiteX0" fmla="*/ 0 w 1731441"/>
              <a:gd name="connsiteY0" fmla="*/ 124330 h 1243295"/>
              <a:gd name="connsiteX1" fmla="*/ 124330 w 1731441"/>
              <a:gd name="connsiteY1" fmla="*/ 0 h 1243295"/>
              <a:gd name="connsiteX2" fmla="*/ 1607112 w 1731441"/>
              <a:gd name="connsiteY2" fmla="*/ 0 h 1243295"/>
              <a:gd name="connsiteX3" fmla="*/ 1731442 w 1731441"/>
              <a:gd name="connsiteY3" fmla="*/ 124330 h 1243295"/>
              <a:gd name="connsiteX4" fmla="*/ 1731441 w 1731441"/>
              <a:gd name="connsiteY4" fmla="*/ 1118966 h 1243295"/>
              <a:gd name="connsiteX5" fmla="*/ 1607111 w 1731441"/>
              <a:gd name="connsiteY5" fmla="*/ 1243296 h 1243295"/>
              <a:gd name="connsiteX6" fmla="*/ 124330 w 1731441"/>
              <a:gd name="connsiteY6" fmla="*/ 1243295 h 1243295"/>
              <a:gd name="connsiteX7" fmla="*/ 0 w 1731441"/>
              <a:gd name="connsiteY7" fmla="*/ 1118965 h 1243295"/>
              <a:gd name="connsiteX8" fmla="*/ 0 w 1731441"/>
              <a:gd name="connsiteY8" fmla="*/ 124330 h 1243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1441" h="1243295">
                <a:moveTo>
                  <a:pt x="0" y="124330"/>
                </a:moveTo>
                <a:cubicBezTo>
                  <a:pt x="0" y="55664"/>
                  <a:pt x="55664" y="0"/>
                  <a:pt x="124330" y="0"/>
                </a:cubicBezTo>
                <a:lnTo>
                  <a:pt x="1607112" y="0"/>
                </a:lnTo>
                <a:cubicBezTo>
                  <a:pt x="1675778" y="0"/>
                  <a:pt x="1731442" y="55664"/>
                  <a:pt x="1731442" y="124330"/>
                </a:cubicBezTo>
                <a:cubicBezTo>
                  <a:pt x="1731442" y="455875"/>
                  <a:pt x="1731441" y="787421"/>
                  <a:pt x="1731441" y="1118966"/>
                </a:cubicBezTo>
                <a:cubicBezTo>
                  <a:pt x="1731441" y="1187632"/>
                  <a:pt x="1675777" y="1243296"/>
                  <a:pt x="1607111" y="1243296"/>
                </a:cubicBezTo>
                <a:lnTo>
                  <a:pt x="124330" y="1243295"/>
                </a:lnTo>
                <a:cubicBezTo>
                  <a:pt x="55664" y="1243295"/>
                  <a:pt x="0" y="1187631"/>
                  <a:pt x="0" y="1118965"/>
                </a:cubicBezTo>
                <a:lnTo>
                  <a:pt x="0" y="124330"/>
                </a:lnTo>
                <a:close/>
              </a:path>
            </a:pathLst>
          </a:custGeom>
          <a:solidFill>
            <a:srgbClr val="7F8FA9"/>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12615" tIns="112615" rIns="112615" bIns="112615"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Light" panose="020F0302020204030204" pitchFamily="34" charset="0"/>
              </a:rPr>
              <a:t>Reporting</a:t>
            </a:r>
          </a:p>
        </p:txBody>
      </p:sp>
      <p:sp>
        <p:nvSpPr>
          <p:cNvPr id="14" name="Freeform 13"/>
          <p:cNvSpPr/>
          <p:nvPr/>
        </p:nvSpPr>
        <p:spPr>
          <a:xfrm>
            <a:off x="6258092" y="1893337"/>
            <a:ext cx="1763120" cy="1460508"/>
          </a:xfrm>
          <a:custGeom>
            <a:avLst/>
            <a:gdLst>
              <a:gd name="connsiteX0" fmla="*/ 0 w 1731441"/>
              <a:gd name="connsiteY0" fmla="*/ 124330 h 1243295"/>
              <a:gd name="connsiteX1" fmla="*/ 124330 w 1731441"/>
              <a:gd name="connsiteY1" fmla="*/ 0 h 1243295"/>
              <a:gd name="connsiteX2" fmla="*/ 1607112 w 1731441"/>
              <a:gd name="connsiteY2" fmla="*/ 0 h 1243295"/>
              <a:gd name="connsiteX3" fmla="*/ 1731442 w 1731441"/>
              <a:gd name="connsiteY3" fmla="*/ 124330 h 1243295"/>
              <a:gd name="connsiteX4" fmla="*/ 1731441 w 1731441"/>
              <a:gd name="connsiteY4" fmla="*/ 1118966 h 1243295"/>
              <a:gd name="connsiteX5" fmla="*/ 1607111 w 1731441"/>
              <a:gd name="connsiteY5" fmla="*/ 1243296 h 1243295"/>
              <a:gd name="connsiteX6" fmla="*/ 124330 w 1731441"/>
              <a:gd name="connsiteY6" fmla="*/ 1243295 h 1243295"/>
              <a:gd name="connsiteX7" fmla="*/ 0 w 1731441"/>
              <a:gd name="connsiteY7" fmla="*/ 1118965 h 1243295"/>
              <a:gd name="connsiteX8" fmla="*/ 0 w 1731441"/>
              <a:gd name="connsiteY8" fmla="*/ 124330 h 1243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1441" h="1243295">
                <a:moveTo>
                  <a:pt x="0" y="124330"/>
                </a:moveTo>
                <a:cubicBezTo>
                  <a:pt x="0" y="55664"/>
                  <a:pt x="55664" y="0"/>
                  <a:pt x="124330" y="0"/>
                </a:cubicBezTo>
                <a:lnTo>
                  <a:pt x="1607112" y="0"/>
                </a:lnTo>
                <a:cubicBezTo>
                  <a:pt x="1675778" y="0"/>
                  <a:pt x="1731442" y="55664"/>
                  <a:pt x="1731442" y="124330"/>
                </a:cubicBezTo>
                <a:cubicBezTo>
                  <a:pt x="1731442" y="455875"/>
                  <a:pt x="1731441" y="787421"/>
                  <a:pt x="1731441" y="1118966"/>
                </a:cubicBezTo>
                <a:cubicBezTo>
                  <a:pt x="1731441" y="1187632"/>
                  <a:pt x="1675777" y="1243296"/>
                  <a:pt x="1607111" y="1243296"/>
                </a:cubicBezTo>
                <a:lnTo>
                  <a:pt x="124330" y="1243295"/>
                </a:lnTo>
                <a:cubicBezTo>
                  <a:pt x="55664" y="1243295"/>
                  <a:pt x="0" y="1187631"/>
                  <a:pt x="0" y="1118965"/>
                </a:cubicBezTo>
                <a:lnTo>
                  <a:pt x="0" y="124330"/>
                </a:lnTo>
                <a:close/>
              </a:path>
            </a:pathLst>
          </a:custGeom>
          <a:solidFill>
            <a:srgbClr val="9D90A0"/>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12615" tIns="112615" rIns="112615" bIns="112615"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Light" panose="020F0302020204030204" pitchFamily="34" charset="0"/>
              </a:rPr>
              <a:t>And </a:t>
            </a:r>
          </a:p>
        </p:txBody>
      </p:sp>
      <p:sp>
        <p:nvSpPr>
          <p:cNvPr id="15" name="Freeform 14"/>
          <p:cNvSpPr/>
          <p:nvPr/>
        </p:nvSpPr>
        <p:spPr>
          <a:xfrm>
            <a:off x="8169314" y="1893337"/>
            <a:ext cx="1763120" cy="1460508"/>
          </a:xfrm>
          <a:custGeom>
            <a:avLst/>
            <a:gdLst>
              <a:gd name="connsiteX0" fmla="*/ 0 w 1731441"/>
              <a:gd name="connsiteY0" fmla="*/ 124330 h 1243295"/>
              <a:gd name="connsiteX1" fmla="*/ 124330 w 1731441"/>
              <a:gd name="connsiteY1" fmla="*/ 0 h 1243295"/>
              <a:gd name="connsiteX2" fmla="*/ 1607112 w 1731441"/>
              <a:gd name="connsiteY2" fmla="*/ 0 h 1243295"/>
              <a:gd name="connsiteX3" fmla="*/ 1731442 w 1731441"/>
              <a:gd name="connsiteY3" fmla="*/ 124330 h 1243295"/>
              <a:gd name="connsiteX4" fmla="*/ 1731441 w 1731441"/>
              <a:gd name="connsiteY4" fmla="*/ 1118966 h 1243295"/>
              <a:gd name="connsiteX5" fmla="*/ 1607111 w 1731441"/>
              <a:gd name="connsiteY5" fmla="*/ 1243296 h 1243295"/>
              <a:gd name="connsiteX6" fmla="*/ 124330 w 1731441"/>
              <a:gd name="connsiteY6" fmla="*/ 1243295 h 1243295"/>
              <a:gd name="connsiteX7" fmla="*/ 0 w 1731441"/>
              <a:gd name="connsiteY7" fmla="*/ 1118965 h 1243295"/>
              <a:gd name="connsiteX8" fmla="*/ 0 w 1731441"/>
              <a:gd name="connsiteY8" fmla="*/ 124330 h 1243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1441" h="1243295">
                <a:moveTo>
                  <a:pt x="0" y="124330"/>
                </a:moveTo>
                <a:cubicBezTo>
                  <a:pt x="0" y="55664"/>
                  <a:pt x="55664" y="0"/>
                  <a:pt x="124330" y="0"/>
                </a:cubicBezTo>
                <a:lnTo>
                  <a:pt x="1607112" y="0"/>
                </a:lnTo>
                <a:cubicBezTo>
                  <a:pt x="1675778" y="0"/>
                  <a:pt x="1731442" y="55664"/>
                  <a:pt x="1731442" y="124330"/>
                </a:cubicBezTo>
                <a:cubicBezTo>
                  <a:pt x="1731442" y="455875"/>
                  <a:pt x="1731441" y="787421"/>
                  <a:pt x="1731441" y="1118966"/>
                </a:cubicBezTo>
                <a:cubicBezTo>
                  <a:pt x="1731441" y="1187632"/>
                  <a:pt x="1675777" y="1243296"/>
                  <a:pt x="1607111" y="1243296"/>
                </a:cubicBezTo>
                <a:lnTo>
                  <a:pt x="124330" y="1243295"/>
                </a:lnTo>
                <a:cubicBezTo>
                  <a:pt x="55664" y="1243295"/>
                  <a:pt x="0" y="1187631"/>
                  <a:pt x="0" y="1118965"/>
                </a:cubicBezTo>
                <a:lnTo>
                  <a:pt x="0" y="124330"/>
                </a:lnTo>
                <a:close/>
              </a:path>
            </a:pathLst>
          </a:custGeom>
          <a:solidFill>
            <a:srgbClr val="EBC3D0"/>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12615" tIns="112615" rIns="112615" bIns="112615"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Light" panose="020F0302020204030204" pitchFamily="34" charset="0"/>
              </a:rPr>
              <a:t>Career </a:t>
            </a:r>
          </a:p>
        </p:txBody>
      </p:sp>
      <p:sp>
        <p:nvSpPr>
          <p:cNvPr id="16" name="Freeform 15"/>
          <p:cNvSpPr/>
          <p:nvPr/>
        </p:nvSpPr>
        <p:spPr>
          <a:xfrm>
            <a:off x="10080537" y="1893337"/>
            <a:ext cx="1763120" cy="1460508"/>
          </a:xfrm>
          <a:custGeom>
            <a:avLst/>
            <a:gdLst>
              <a:gd name="connsiteX0" fmla="*/ 0 w 1731441"/>
              <a:gd name="connsiteY0" fmla="*/ 124330 h 1243295"/>
              <a:gd name="connsiteX1" fmla="*/ 124330 w 1731441"/>
              <a:gd name="connsiteY1" fmla="*/ 0 h 1243295"/>
              <a:gd name="connsiteX2" fmla="*/ 1607112 w 1731441"/>
              <a:gd name="connsiteY2" fmla="*/ 0 h 1243295"/>
              <a:gd name="connsiteX3" fmla="*/ 1731442 w 1731441"/>
              <a:gd name="connsiteY3" fmla="*/ 124330 h 1243295"/>
              <a:gd name="connsiteX4" fmla="*/ 1731441 w 1731441"/>
              <a:gd name="connsiteY4" fmla="*/ 1118966 h 1243295"/>
              <a:gd name="connsiteX5" fmla="*/ 1607111 w 1731441"/>
              <a:gd name="connsiteY5" fmla="*/ 1243296 h 1243295"/>
              <a:gd name="connsiteX6" fmla="*/ 124330 w 1731441"/>
              <a:gd name="connsiteY6" fmla="*/ 1243295 h 1243295"/>
              <a:gd name="connsiteX7" fmla="*/ 0 w 1731441"/>
              <a:gd name="connsiteY7" fmla="*/ 1118965 h 1243295"/>
              <a:gd name="connsiteX8" fmla="*/ 0 w 1731441"/>
              <a:gd name="connsiteY8" fmla="*/ 124330 h 1243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1441" h="1243295">
                <a:moveTo>
                  <a:pt x="0" y="124330"/>
                </a:moveTo>
                <a:cubicBezTo>
                  <a:pt x="0" y="55664"/>
                  <a:pt x="55664" y="0"/>
                  <a:pt x="124330" y="0"/>
                </a:cubicBezTo>
                <a:lnTo>
                  <a:pt x="1607112" y="0"/>
                </a:lnTo>
                <a:cubicBezTo>
                  <a:pt x="1675778" y="0"/>
                  <a:pt x="1731442" y="55664"/>
                  <a:pt x="1731442" y="124330"/>
                </a:cubicBezTo>
                <a:cubicBezTo>
                  <a:pt x="1731442" y="455875"/>
                  <a:pt x="1731441" y="787421"/>
                  <a:pt x="1731441" y="1118966"/>
                </a:cubicBezTo>
                <a:cubicBezTo>
                  <a:pt x="1731441" y="1187632"/>
                  <a:pt x="1675777" y="1243296"/>
                  <a:pt x="1607111" y="1243296"/>
                </a:cubicBezTo>
                <a:lnTo>
                  <a:pt x="124330" y="1243295"/>
                </a:lnTo>
                <a:cubicBezTo>
                  <a:pt x="55664" y="1243295"/>
                  <a:pt x="0" y="1187631"/>
                  <a:pt x="0" y="1118965"/>
                </a:cubicBezTo>
                <a:lnTo>
                  <a:pt x="0" y="124330"/>
                </a:lnTo>
                <a:close/>
              </a:path>
            </a:pathLst>
          </a:custGeom>
          <a:solidFill>
            <a:srgbClr val="7F8FA9"/>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12615" tIns="112615" rIns="112615" bIns="112615"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Light" panose="020F0302020204030204" pitchFamily="34" charset="0"/>
              </a:rPr>
              <a:t>Tracking</a:t>
            </a:r>
          </a:p>
        </p:txBody>
      </p:sp>
      <p:sp>
        <p:nvSpPr>
          <p:cNvPr id="17" name="Freeform 16"/>
          <p:cNvSpPr/>
          <p:nvPr/>
        </p:nvSpPr>
        <p:spPr>
          <a:xfrm>
            <a:off x="507382" y="3523421"/>
            <a:ext cx="11319234" cy="1348458"/>
          </a:xfrm>
          <a:custGeom>
            <a:avLst/>
            <a:gdLst>
              <a:gd name="connsiteX0" fmla="*/ 0 w 11115854"/>
              <a:gd name="connsiteY0" fmla="*/ 114791 h 1147910"/>
              <a:gd name="connsiteX1" fmla="*/ 114791 w 11115854"/>
              <a:gd name="connsiteY1" fmla="*/ 0 h 1147910"/>
              <a:gd name="connsiteX2" fmla="*/ 11001063 w 11115854"/>
              <a:gd name="connsiteY2" fmla="*/ 0 h 1147910"/>
              <a:gd name="connsiteX3" fmla="*/ 11115854 w 11115854"/>
              <a:gd name="connsiteY3" fmla="*/ 114791 h 1147910"/>
              <a:gd name="connsiteX4" fmla="*/ 11115854 w 11115854"/>
              <a:gd name="connsiteY4" fmla="*/ 1033119 h 1147910"/>
              <a:gd name="connsiteX5" fmla="*/ 11001063 w 11115854"/>
              <a:gd name="connsiteY5" fmla="*/ 1147910 h 1147910"/>
              <a:gd name="connsiteX6" fmla="*/ 114791 w 11115854"/>
              <a:gd name="connsiteY6" fmla="*/ 1147910 h 1147910"/>
              <a:gd name="connsiteX7" fmla="*/ 0 w 11115854"/>
              <a:gd name="connsiteY7" fmla="*/ 1033119 h 1147910"/>
              <a:gd name="connsiteX8" fmla="*/ 0 w 11115854"/>
              <a:gd name="connsiteY8" fmla="*/ 114791 h 11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15854" h="1147910">
                <a:moveTo>
                  <a:pt x="0" y="114791"/>
                </a:moveTo>
                <a:cubicBezTo>
                  <a:pt x="0" y="51394"/>
                  <a:pt x="51394" y="0"/>
                  <a:pt x="114791" y="0"/>
                </a:cubicBezTo>
                <a:lnTo>
                  <a:pt x="11001063" y="0"/>
                </a:lnTo>
                <a:cubicBezTo>
                  <a:pt x="11064460" y="0"/>
                  <a:pt x="11115854" y="51394"/>
                  <a:pt x="11115854" y="114791"/>
                </a:cubicBezTo>
                <a:lnTo>
                  <a:pt x="11115854" y="1033119"/>
                </a:lnTo>
                <a:cubicBezTo>
                  <a:pt x="11115854" y="1096516"/>
                  <a:pt x="11064460" y="1147910"/>
                  <a:pt x="11001063" y="1147910"/>
                </a:cubicBezTo>
                <a:lnTo>
                  <a:pt x="114791" y="1147910"/>
                </a:lnTo>
                <a:cubicBezTo>
                  <a:pt x="51394" y="1147910"/>
                  <a:pt x="0" y="1096516"/>
                  <a:pt x="0" y="1033119"/>
                </a:cubicBezTo>
                <a:lnTo>
                  <a:pt x="0" y="114791"/>
                </a:lnTo>
                <a:close/>
              </a:path>
            </a:pathLst>
          </a:custGeom>
          <a:solidFill>
            <a:srgbClr val="5AA2AE"/>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01261" tIns="201261" rIns="201261" bIns="201261" numCol="1" spcCol="127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Light" panose="020F0302020204030204" pitchFamily="34" charset="0"/>
              </a:rPr>
              <a:t>A tool within eRA Commons used to create data training tables for RPPR’s &amp; training grant applications</a:t>
            </a:r>
          </a:p>
        </p:txBody>
      </p:sp>
      <p:sp>
        <p:nvSpPr>
          <p:cNvPr id="18" name="Freeform 17"/>
          <p:cNvSpPr/>
          <p:nvPr/>
        </p:nvSpPr>
        <p:spPr>
          <a:xfrm>
            <a:off x="507382" y="5041456"/>
            <a:ext cx="11319234" cy="1348458"/>
          </a:xfrm>
          <a:custGeom>
            <a:avLst/>
            <a:gdLst>
              <a:gd name="connsiteX0" fmla="*/ 0 w 11115854"/>
              <a:gd name="connsiteY0" fmla="*/ 114791 h 1147910"/>
              <a:gd name="connsiteX1" fmla="*/ 114791 w 11115854"/>
              <a:gd name="connsiteY1" fmla="*/ 0 h 1147910"/>
              <a:gd name="connsiteX2" fmla="*/ 11001063 w 11115854"/>
              <a:gd name="connsiteY2" fmla="*/ 0 h 1147910"/>
              <a:gd name="connsiteX3" fmla="*/ 11115854 w 11115854"/>
              <a:gd name="connsiteY3" fmla="*/ 114791 h 1147910"/>
              <a:gd name="connsiteX4" fmla="*/ 11115854 w 11115854"/>
              <a:gd name="connsiteY4" fmla="*/ 1033119 h 1147910"/>
              <a:gd name="connsiteX5" fmla="*/ 11001063 w 11115854"/>
              <a:gd name="connsiteY5" fmla="*/ 1147910 h 1147910"/>
              <a:gd name="connsiteX6" fmla="*/ 114791 w 11115854"/>
              <a:gd name="connsiteY6" fmla="*/ 1147910 h 1147910"/>
              <a:gd name="connsiteX7" fmla="*/ 0 w 11115854"/>
              <a:gd name="connsiteY7" fmla="*/ 1033119 h 1147910"/>
              <a:gd name="connsiteX8" fmla="*/ 0 w 11115854"/>
              <a:gd name="connsiteY8" fmla="*/ 114791 h 11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15854" h="1147910">
                <a:moveTo>
                  <a:pt x="0" y="114791"/>
                </a:moveTo>
                <a:cubicBezTo>
                  <a:pt x="0" y="51394"/>
                  <a:pt x="51394" y="0"/>
                  <a:pt x="114791" y="0"/>
                </a:cubicBezTo>
                <a:lnTo>
                  <a:pt x="11001063" y="0"/>
                </a:lnTo>
                <a:cubicBezTo>
                  <a:pt x="11064460" y="0"/>
                  <a:pt x="11115854" y="51394"/>
                  <a:pt x="11115854" y="114791"/>
                </a:cubicBezTo>
                <a:lnTo>
                  <a:pt x="11115854" y="1033119"/>
                </a:lnTo>
                <a:cubicBezTo>
                  <a:pt x="11115854" y="1096516"/>
                  <a:pt x="11064460" y="1147910"/>
                  <a:pt x="11001063" y="1147910"/>
                </a:cubicBezTo>
                <a:lnTo>
                  <a:pt x="114791" y="1147910"/>
                </a:lnTo>
                <a:cubicBezTo>
                  <a:pt x="51394" y="1147910"/>
                  <a:pt x="0" y="1096516"/>
                  <a:pt x="0" y="1033119"/>
                </a:cubicBezTo>
                <a:lnTo>
                  <a:pt x="0" y="114791"/>
                </a:lnTo>
                <a:close/>
              </a:path>
            </a:pathLst>
          </a:custGeom>
          <a:solidFill>
            <a:srgbClr val="9D90A0"/>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01261" tIns="201261" rIns="201261" bIns="201261" numCol="1" spcCol="1270" anchor="ctr" anchorCtr="0">
            <a:noAutofit/>
          </a:bodyPr>
          <a:lstStyle/>
          <a:p>
            <a:pPr marL="457200" lvl="0" indent="-457200" defTabSz="457200">
              <a:buFont typeface="Arial" panose="020B0604020202020204" pitchFamily="34" charset="0"/>
              <a:buChar char="•"/>
              <a:defRPr/>
            </a:pPr>
            <a:r>
              <a:rPr lang="en-US" sz="3200" dirty="0">
                <a:solidFill>
                  <a:prstClr val="black"/>
                </a:solidFill>
                <a:latin typeface="Calibri Light" panose="020F0302020204030204" pitchFamily="34" charset="0"/>
              </a:rPr>
              <a:t>T32, TL1, and T15 </a:t>
            </a:r>
            <a:r>
              <a:rPr lang="en-US" sz="3200" dirty="0">
                <a:solidFill>
                  <a:srgbClr val="FFFF00"/>
                </a:solidFill>
                <a:latin typeface="Calibri Light" panose="020F0302020204030204" pitchFamily="34" charset="0"/>
              </a:rPr>
              <a:t>RPPR’s</a:t>
            </a:r>
            <a:r>
              <a:rPr lang="en-US" sz="3200" dirty="0">
                <a:solidFill>
                  <a:prstClr val="black"/>
                </a:solidFill>
                <a:latin typeface="Calibri Light" panose="020F0302020204030204" pitchFamily="34" charset="0"/>
              </a:rPr>
              <a:t> </a:t>
            </a:r>
            <a:r>
              <a:rPr kumimoji="0" lang="en-US" sz="3200" b="0" i="0" u="none" strike="noStrike" kern="1200" cap="none" spc="0" normalizeH="0" baseline="0" noProof="0" dirty="0">
                <a:ln>
                  <a:noFill/>
                </a:ln>
                <a:solidFill>
                  <a:prstClr val="black"/>
                </a:solidFill>
                <a:effectLst/>
                <a:uLnTx/>
                <a:uFillTx/>
                <a:latin typeface="Calibri Light" panose="020F0302020204030204" pitchFamily="34" charset="0"/>
              </a:rPr>
              <a:t>are </a:t>
            </a:r>
            <a:r>
              <a:rPr kumimoji="0" lang="en-US" sz="3200" b="0" i="0" u="none" strike="noStrike" kern="1200" cap="none" spc="0" normalizeH="0" baseline="0" noProof="0" dirty="0">
                <a:ln>
                  <a:noFill/>
                </a:ln>
                <a:solidFill>
                  <a:srgbClr val="FFFF00"/>
                </a:solidFill>
                <a:effectLst/>
                <a:uLnTx/>
                <a:uFillTx/>
                <a:latin typeface="Calibri Light" panose="020F0302020204030204" pitchFamily="34" charset="0"/>
              </a:rPr>
              <a:t>required</a:t>
            </a:r>
            <a:r>
              <a:rPr kumimoji="0" lang="en-US" sz="3200" b="0" i="0" u="none" strike="noStrike" kern="1200" cap="none" spc="0" normalizeH="0" baseline="0" noProof="0" dirty="0">
                <a:ln>
                  <a:noFill/>
                </a:ln>
                <a:solidFill>
                  <a:prstClr val="black"/>
                </a:solidFill>
                <a:effectLst/>
                <a:uLnTx/>
                <a:uFillTx/>
                <a:latin typeface="Calibri Light" panose="020F0302020204030204" pitchFamily="34" charset="0"/>
              </a:rPr>
              <a:t> to use xTRACT</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noProof="0" dirty="0">
                <a:solidFill>
                  <a:prstClr val="black"/>
                </a:solidFill>
                <a:latin typeface="Calibri Light" panose="020F0302020204030204" pitchFamily="34" charset="0"/>
              </a:rPr>
              <a:t>Still optional for new and renewal applications</a:t>
            </a:r>
            <a:endParaRPr kumimoji="0" lang="en-US" sz="3200" b="0" i="0" u="none" strike="noStrike" kern="1200" cap="none" spc="0" normalizeH="0" baseline="0" noProof="0" dirty="0">
              <a:ln>
                <a:noFill/>
              </a:ln>
              <a:solidFill>
                <a:prstClr val="black"/>
              </a:solidFill>
              <a:effectLst/>
              <a:uLnTx/>
              <a:uFillTx/>
              <a:latin typeface="Calibri Light" panose="020F0302020204030204" pitchFamily="34" charset="0"/>
            </a:endParaRPr>
          </a:p>
        </p:txBody>
      </p:sp>
    </p:spTree>
    <p:extLst>
      <p:ext uri="{BB962C8B-B14F-4D97-AF65-F5344CB8AC3E}">
        <p14:creationId xmlns:p14="http://schemas.microsoft.com/office/powerpoint/2010/main" val="17277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3385" y="743037"/>
            <a:ext cx="10515600" cy="5458258"/>
          </a:xfrm>
          <a:prstGeom prst="rect">
            <a:avLst/>
          </a:prstGeom>
          <a:ln>
            <a:solidFill>
              <a:schemeClr val="tx1"/>
            </a:solidFill>
          </a:ln>
        </p:spPr>
      </p:sp>
      <p:sp>
        <p:nvSpPr>
          <p:cNvPr id="5" name="Freeform 4"/>
          <p:cNvSpPr/>
          <p:nvPr/>
        </p:nvSpPr>
        <p:spPr>
          <a:xfrm>
            <a:off x="763385" y="5219991"/>
            <a:ext cx="10515600" cy="979448"/>
          </a:xfrm>
          <a:custGeom>
            <a:avLst/>
            <a:gdLst>
              <a:gd name="connsiteX0" fmla="*/ 0 w 10515600"/>
              <a:gd name="connsiteY0" fmla="*/ 0 h 979448"/>
              <a:gd name="connsiteX1" fmla="*/ 10515600 w 10515600"/>
              <a:gd name="connsiteY1" fmla="*/ 0 h 979448"/>
              <a:gd name="connsiteX2" fmla="*/ 10515600 w 10515600"/>
              <a:gd name="connsiteY2" fmla="*/ 979448 h 979448"/>
              <a:gd name="connsiteX3" fmla="*/ 0 w 10515600"/>
              <a:gd name="connsiteY3" fmla="*/ 979448 h 979448"/>
              <a:gd name="connsiteX4" fmla="*/ 0 w 10515600"/>
              <a:gd name="connsiteY4" fmla="*/ 0 h 979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979448">
                <a:moveTo>
                  <a:pt x="0" y="0"/>
                </a:moveTo>
                <a:lnTo>
                  <a:pt x="10515600" y="0"/>
                </a:lnTo>
                <a:lnTo>
                  <a:pt x="10515600" y="979448"/>
                </a:lnTo>
                <a:lnTo>
                  <a:pt x="0" y="979448"/>
                </a:lnTo>
                <a:lnTo>
                  <a:pt x="0" y="0"/>
                </a:lnTo>
                <a:close/>
              </a:path>
            </a:pathLst>
          </a:custGeom>
          <a:solidFill>
            <a:srgbClr val="629DD1"/>
          </a:solidFill>
        </p:spPr>
        <p:style>
          <a:lnRef idx="2">
            <a:schemeClr val="lt1">
              <a:hueOff val="0"/>
              <a:satOff val="0"/>
              <a:lumOff val="0"/>
              <a:alphaOff val="0"/>
            </a:schemeClr>
          </a:lnRef>
          <a:fillRef idx="1">
            <a:schemeClr val="accent2">
              <a:shade val="50000"/>
              <a:hueOff val="0"/>
              <a:satOff val="0"/>
              <a:lumOff val="0"/>
              <a:alphaOff val="0"/>
            </a:schemeClr>
          </a:fillRef>
          <a:effectRef idx="0">
            <a:schemeClr val="accent2">
              <a:shade val="50000"/>
              <a:hueOff val="0"/>
              <a:satOff val="0"/>
              <a:lumOff val="0"/>
              <a:alphaOff val="0"/>
            </a:schemeClr>
          </a:effectRef>
          <a:fontRef idx="minor">
            <a:schemeClr val="lt1"/>
          </a:fontRef>
        </p:style>
        <p:txBody>
          <a:bodyPr spcFirstLastPara="0" vert="horz" wrap="square" lIns="241808" tIns="241808" rIns="241808" bIns="241808" numCol="1" spcCol="1270" anchor="ctr" anchorCtr="0">
            <a:noAutofit/>
          </a:bodyPr>
          <a:lstStyle/>
          <a:p>
            <a:pPr marL="0" marR="0" lvl="0" indent="0" algn="ctr" defTabSz="1511300" rtl="0" eaLnBrk="1" fontAlgn="auto" latinLnBrk="0" hangingPunct="1">
              <a:lnSpc>
                <a:spcPct val="90000"/>
              </a:lnSpc>
              <a:spcBef>
                <a:spcPct val="0"/>
              </a:spcBef>
              <a:spcAft>
                <a:spcPct val="350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Light" panose="020F0302020204030204"/>
                <a:ea typeface="+mn-ea"/>
                <a:cs typeface="+mn-cs"/>
              </a:rPr>
              <a:t>Makes RPPR’s and Table 8 </a:t>
            </a:r>
            <a:r>
              <a:rPr kumimoji="0" lang="en-US" sz="3200" b="0" i="1" u="none" strike="noStrike" kern="1200" cap="none" spc="0" normalizeH="0" baseline="0" noProof="0" dirty="0">
                <a:ln>
                  <a:noFill/>
                </a:ln>
                <a:solidFill>
                  <a:prstClr val="black"/>
                </a:solidFill>
                <a:effectLst/>
                <a:uLnTx/>
                <a:uFillTx/>
                <a:latin typeface="Calibri Light" panose="020F0302020204030204"/>
                <a:ea typeface="+mn-ea"/>
                <a:cs typeface="+mn-cs"/>
              </a:rPr>
              <a:t>easier</a:t>
            </a:r>
            <a:r>
              <a:rPr kumimoji="0" lang="en-US" sz="3200" b="0" i="0" u="none" strike="noStrike" kern="1200" cap="none" spc="0" normalizeH="0" baseline="0" noProof="0" dirty="0">
                <a:ln>
                  <a:noFill/>
                </a:ln>
                <a:solidFill>
                  <a:prstClr val="black"/>
                </a:solidFill>
                <a:effectLst/>
                <a:uLnTx/>
                <a:uFillTx/>
                <a:latin typeface="Calibri Light" panose="020F0302020204030204"/>
                <a:ea typeface="+mn-ea"/>
                <a:cs typeface="+mn-cs"/>
              </a:rPr>
              <a:t> in the long run</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Freeform 5"/>
          <p:cNvSpPr/>
          <p:nvPr/>
        </p:nvSpPr>
        <p:spPr>
          <a:xfrm flipV="1">
            <a:off x="763385" y="3728290"/>
            <a:ext cx="10515600" cy="1506392"/>
          </a:xfrm>
          <a:custGeom>
            <a:avLst/>
            <a:gdLst>
              <a:gd name="connsiteX0" fmla="*/ 0 w 10515600"/>
              <a:gd name="connsiteY0" fmla="*/ 527583 h 1506391"/>
              <a:gd name="connsiteX1" fmla="*/ 5069501 w 10515600"/>
              <a:gd name="connsiteY1" fmla="*/ 527583 h 1506391"/>
              <a:gd name="connsiteX2" fmla="*/ 5069501 w 10515600"/>
              <a:gd name="connsiteY2" fmla="*/ 376598 h 1506391"/>
              <a:gd name="connsiteX3" fmla="*/ 4881202 w 10515600"/>
              <a:gd name="connsiteY3" fmla="*/ 376598 h 1506391"/>
              <a:gd name="connsiteX4" fmla="*/ 5257800 w 10515600"/>
              <a:gd name="connsiteY4" fmla="*/ 0 h 1506391"/>
              <a:gd name="connsiteX5" fmla="*/ 5634398 w 10515600"/>
              <a:gd name="connsiteY5" fmla="*/ 376598 h 1506391"/>
              <a:gd name="connsiteX6" fmla="*/ 5446099 w 10515600"/>
              <a:gd name="connsiteY6" fmla="*/ 376598 h 1506391"/>
              <a:gd name="connsiteX7" fmla="*/ 5446099 w 10515600"/>
              <a:gd name="connsiteY7" fmla="*/ 527583 h 1506391"/>
              <a:gd name="connsiteX8" fmla="*/ 10515600 w 10515600"/>
              <a:gd name="connsiteY8" fmla="*/ 527583 h 1506391"/>
              <a:gd name="connsiteX9" fmla="*/ 10515600 w 10515600"/>
              <a:gd name="connsiteY9" fmla="*/ 1506391 h 1506391"/>
              <a:gd name="connsiteX10" fmla="*/ 0 w 10515600"/>
              <a:gd name="connsiteY10" fmla="*/ 1506391 h 1506391"/>
              <a:gd name="connsiteX11" fmla="*/ 0 w 10515600"/>
              <a:gd name="connsiteY11" fmla="*/ 527583 h 150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515600" h="1506391">
                <a:moveTo>
                  <a:pt x="10515600" y="978808"/>
                </a:moveTo>
                <a:lnTo>
                  <a:pt x="5446099" y="978808"/>
                </a:lnTo>
                <a:lnTo>
                  <a:pt x="5446099" y="1129793"/>
                </a:lnTo>
                <a:lnTo>
                  <a:pt x="5634398" y="1129793"/>
                </a:lnTo>
                <a:lnTo>
                  <a:pt x="5257800" y="1506390"/>
                </a:lnTo>
                <a:lnTo>
                  <a:pt x="4881202" y="1129793"/>
                </a:lnTo>
                <a:lnTo>
                  <a:pt x="5069501" y="1129793"/>
                </a:lnTo>
                <a:lnTo>
                  <a:pt x="5069501" y="978808"/>
                </a:lnTo>
                <a:lnTo>
                  <a:pt x="0" y="978808"/>
                </a:lnTo>
                <a:lnTo>
                  <a:pt x="0" y="1"/>
                </a:lnTo>
                <a:lnTo>
                  <a:pt x="10515600" y="1"/>
                </a:lnTo>
                <a:lnTo>
                  <a:pt x="10515600" y="978808"/>
                </a:lnTo>
                <a:close/>
              </a:path>
            </a:pathLst>
          </a:custGeom>
          <a:solidFill>
            <a:srgbClr val="7F8FA9"/>
          </a:solidFill>
          <a:ln>
            <a:solidFill>
              <a:schemeClr val="tx1"/>
            </a:solidFill>
          </a:ln>
        </p:spPr>
        <p:style>
          <a:lnRef idx="2">
            <a:schemeClr val="lt1">
              <a:hueOff val="0"/>
              <a:satOff val="0"/>
              <a:lumOff val="0"/>
              <a:alphaOff val="0"/>
            </a:schemeClr>
          </a:lnRef>
          <a:fillRef idx="1">
            <a:schemeClr val="accent2">
              <a:shade val="50000"/>
              <a:hueOff val="-295587"/>
              <a:satOff val="3892"/>
              <a:lumOff val="23309"/>
              <a:alphaOff val="0"/>
            </a:schemeClr>
          </a:fillRef>
          <a:effectRef idx="0">
            <a:schemeClr val="accent2">
              <a:shade val="50000"/>
              <a:hueOff val="-295587"/>
              <a:satOff val="3892"/>
              <a:lumOff val="23309"/>
              <a:alphaOff val="0"/>
            </a:schemeClr>
          </a:effectRef>
          <a:fontRef idx="minor">
            <a:schemeClr val="lt1"/>
          </a:fontRef>
        </p:style>
        <p:txBody>
          <a:bodyPr spcFirstLastPara="0" vert="horz" wrap="square" lIns="199135" tIns="199137" rIns="199136" bIns="726719" numCol="1" spcCol="127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Freeform 6"/>
          <p:cNvSpPr/>
          <p:nvPr/>
        </p:nvSpPr>
        <p:spPr>
          <a:xfrm flipV="1">
            <a:off x="763386" y="2221898"/>
            <a:ext cx="10515600" cy="1506392"/>
          </a:xfrm>
          <a:custGeom>
            <a:avLst/>
            <a:gdLst>
              <a:gd name="connsiteX0" fmla="*/ 0 w 10515600"/>
              <a:gd name="connsiteY0" fmla="*/ 527583 h 1506391"/>
              <a:gd name="connsiteX1" fmla="*/ 5069501 w 10515600"/>
              <a:gd name="connsiteY1" fmla="*/ 527583 h 1506391"/>
              <a:gd name="connsiteX2" fmla="*/ 5069501 w 10515600"/>
              <a:gd name="connsiteY2" fmla="*/ 376598 h 1506391"/>
              <a:gd name="connsiteX3" fmla="*/ 4881202 w 10515600"/>
              <a:gd name="connsiteY3" fmla="*/ 376598 h 1506391"/>
              <a:gd name="connsiteX4" fmla="*/ 5257800 w 10515600"/>
              <a:gd name="connsiteY4" fmla="*/ 0 h 1506391"/>
              <a:gd name="connsiteX5" fmla="*/ 5634398 w 10515600"/>
              <a:gd name="connsiteY5" fmla="*/ 376598 h 1506391"/>
              <a:gd name="connsiteX6" fmla="*/ 5446099 w 10515600"/>
              <a:gd name="connsiteY6" fmla="*/ 376598 h 1506391"/>
              <a:gd name="connsiteX7" fmla="*/ 5446099 w 10515600"/>
              <a:gd name="connsiteY7" fmla="*/ 527583 h 1506391"/>
              <a:gd name="connsiteX8" fmla="*/ 10515600 w 10515600"/>
              <a:gd name="connsiteY8" fmla="*/ 527583 h 1506391"/>
              <a:gd name="connsiteX9" fmla="*/ 10515600 w 10515600"/>
              <a:gd name="connsiteY9" fmla="*/ 1506391 h 1506391"/>
              <a:gd name="connsiteX10" fmla="*/ 0 w 10515600"/>
              <a:gd name="connsiteY10" fmla="*/ 1506391 h 1506391"/>
              <a:gd name="connsiteX11" fmla="*/ 0 w 10515600"/>
              <a:gd name="connsiteY11" fmla="*/ 527583 h 150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515600" h="1506391">
                <a:moveTo>
                  <a:pt x="10515600" y="978808"/>
                </a:moveTo>
                <a:lnTo>
                  <a:pt x="5446099" y="978808"/>
                </a:lnTo>
                <a:lnTo>
                  <a:pt x="5446099" y="1129793"/>
                </a:lnTo>
                <a:lnTo>
                  <a:pt x="5634398" y="1129793"/>
                </a:lnTo>
                <a:lnTo>
                  <a:pt x="5257800" y="1506390"/>
                </a:lnTo>
                <a:lnTo>
                  <a:pt x="4881202" y="1129793"/>
                </a:lnTo>
                <a:lnTo>
                  <a:pt x="5069501" y="1129793"/>
                </a:lnTo>
                <a:lnTo>
                  <a:pt x="5069501" y="978808"/>
                </a:lnTo>
                <a:lnTo>
                  <a:pt x="0" y="978808"/>
                </a:lnTo>
                <a:lnTo>
                  <a:pt x="0" y="1"/>
                </a:lnTo>
                <a:lnTo>
                  <a:pt x="10515600" y="1"/>
                </a:lnTo>
                <a:lnTo>
                  <a:pt x="10515600" y="978808"/>
                </a:lnTo>
                <a:close/>
              </a:path>
            </a:pathLst>
          </a:custGeom>
          <a:solidFill>
            <a:srgbClr val="EBC3D0"/>
          </a:solidFill>
          <a:ln>
            <a:solidFill>
              <a:schemeClr val="tx1"/>
            </a:solidFill>
          </a:ln>
        </p:spPr>
        <p:style>
          <a:lnRef idx="2">
            <a:schemeClr val="lt1">
              <a:hueOff val="0"/>
              <a:satOff val="0"/>
              <a:lumOff val="0"/>
              <a:alphaOff val="0"/>
            </a:schemeClr>
          </a:lnRef>
          <a:fillRef idx="1">
            <a:schemeClr val="accent2">
              <a:shade val="50000"/>
              <a:hueOff val="-591173"/>
              <a:satOff val="7783"/>
              <a:lumOff val="46617"/>
              <a:alphaOff val="0"/>
            </a:schemeClr>
          </a:fillRef>
          <a:effectRef idx="0">
            <a:schemeClr val="accent2">
              <a:shade val="50000"/>
              <a:hueOff val="-591173"/>
              <a:satOff val="7783"/>
              <a:lumOff val="46617"/>
              <a:alphaOff val="0"/>
            </a:schemeClr>
          </a:effectRef>
          <a:fontRef idx="minor">
            <a:schemeClr val="lt1"/>
          </a:fontRef>
        </p:style>
        <p:txBody>
          <a:bodyPr spcFirstLastPara="0" vert="horz" wrap="square" lIns="284480" tIns="284480" rIns="284480" bIns="1262129" numCol="1" spcCol="1270" anchor="ctr" anchorCtr="0">
            <a:noAutofit/>
          </a:bodyPr>
          <a:lstStyle/>
          <a:p>
            <a:pPr marL="0" marR="0" lvl="0" indent="0" algn="ctr" defTabSz="1778000" rtl="0" eaLnBrk="1" fontAlgn="auto" latinLnBrk="0" hangingPunct="1">
              <a:lnSpc>
                <a:spcPct val="90000"/>
              </a:lnSpc>
              <a:spcBef>
                <a:spcPct val="0"/>
              </a:spcBef>
              <a:spcAft>
                <a:spcPct val="3500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Light" panose="020F0302020204030204" pitchFamily="34" charset="0"/>
            </a:endParaRPr>
          </a:p>
        </p:txBody>
      </p:sp>
      <p:sp>
        <p:nvSpPr>
          <p:cNvPr id="8" name="Freeform 7"/>
          <p:cNvSpPr/>
          <p:nvPr/>
        </p:nvSpPr>
        <p:spPr>
          <a:xfrm>
            <a:off x="763385" y="2765335"/>
            <a:ext cx="5257799" cy="450410"/>
          </a:xfrm>
          <a:custGeom>
            <a:avLst/>
            <a:gdLst>
              <a:gd name="connsiteX0" fmla="*/ 0 w 5257799"/>
              <a:gd name="connsiteY0" fmla="*/ 0 h 450410"/>
              <a:gd name="connsiteX1" fmla="*/ 5257799 w 5257799"/>
              <a:gd name="connsiteY1" fmla="*/ 0 h 450410"/>
              <a:gd name="connsiteX2" fmla="*/ 5257799 w 5257799"/>
              <a:gd name="connsiteY2" fmla="*/ 450410 h 450410"/>
              <a:gd name="connsiteX3" fmla="*/ 0 w 5257799"/>
              <a:gd name="connsiteY3" fmla="*/ 450410 h 450410"/>
              <a:gd name="connsiteX4" fmla="*/ 0 w 5257799"/>
              <a:gd name="connsiteY4" fmla="*/ 0 h 450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7799" h="450410">
                <a:moveTo>
                  <a:pt x="0" y="0"/>
                </a:moveTo>
                <a:lnTo>
                  <a:pt x="5257799" y="0"/>
                </a:lnTo>
                <a:lnTo>
                  <a:pt x="5257799" y="450410"/>
                </a:lnTo>
                <a:lnTo>
                  <a:pt x="0" y="450410"/>
                </a:lnTo>
                <a:lnTo>
                  <a:pt x="0" y="0"/>
                </a:lnTo>
                <a:close/>
              </a:path>
            </a:pathLst>
          </a:custGeom>
          <a:solidFill>
            <a:srgbClr val="9D90A0">
              <a:alpha val="90000"/>
            </a:srgbClr>
          </a:solidFill>
          <a:ln>
            <a:solidFill>
              <a:schemeClr val="tx1">
                <a:alpha val="90000"/>
              </a:schemeClr>
            </a:solidFill>
          </a:ln>
        </p:spPr>
        <p:style>
          <a:lnRef idx="2">
            <a:schemeClr val="accent2">
              <a:alpha val="90000"/>
              <a:tint val="55000"/>
              <a:hueOff val="0"/>
              <a:satOff val="0"/>
              <a:lumOff val="0"/>
              <a:alphaOff val="0"/>
            </a:schemeClr>
          </a:lnRef>
          <a:fillRef idx="1">
            <a:schemeClr val="accent2">
              <a:alpha val="90000"/>
              <a:tint val="55000"/>
              <a:hueOff val="0"/>
              <a:satOff val="0"/>
              <a:lumOff val="0"/>
              <a:alphaOff val="0"/>
            </a:schemeClr>
          </a:fillRef>
          <a:effectRef idx="0">
            <a:schemeClr val="accent2">
              <a:alpha val="90000"/>
              <a:tint val="55000"/>
              <a:hueOff val="0"/>
              <a:satOff val="0"/>
              <a:lumOff val="0"/>
              <a:alphaOff val="0"/>
            </a:schemeClr>
          </a:effectRef>
          <a:fontRef idx="minor">
            <a:schemeClr val="dk1">
              <a:hueOff val="0"/>
              <a:satOff val="0"/>
              <a:lumOff val="0"/>
              <a:alphaOff val="0"/>
            </a:schemeClr>
          </a:fontRef>
        </p:style>
        <p:txBody>
          <a:bodyPr spcFirstLastPara="0" vert="horz" wrap="square" lIns="256032" tIns="45720" rIns="256032" bIns="45720" numCol="1" spcCol="1270" anchor="ctr" anchorCtr="0">
            <a:noAutofit/>
          </a:bodyPr>
          <a:lstStyle/>
          <a:p>
            <a:pPr marL="0" marR="0" lvl="0" indent="0" algn="ctr" defTabSz="1600200" rtl="0" eaLnBrk="1" fontAlgn="auto" latinLnBrk="0" hangingPunct="1">
              <a:lnSpc>
                <a:spcPct val="90000"/>
              </a:lnSpc>
              <a:spcBef>
                <a:spcPct val="0"/>
              </a:spcBef>
              <a:spcAft>
                <a:spcPct val="350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Light" panose="020F0302020204030204" pitchFamily="34" charset="0"/>
              </a:rPr>
              <a:t>xTrain</a:t>
            </a:r>
          </a:p>
        </p:txBody>
      </p:sp>
      <p:sp>
        <p:nvSpPr>
          <p:cNvPr id="9" name="Freeform 8"/>
          <p:cNvSpPr/>
          <p:nvPr/>
        </p:nvSpPr>
        <p:spPr>
          <a:xfrm>
            <a:off x="6021186" y="2765335"/>
            <a:ext cx="5257799" cy="450410"/>
          </a:xfrm>
          <a:custGeom>
            <a:avLst/>
            <a:gdLst>
              <a:gd name="connsiteX0" fmla="*/ 0 w 5257799"/>
              <a:gd name="connsiteY0" fmla="*/ 0 h 450410"/>
              <a:gd name="connsiteX1" fmla="*/ 5257799 w 5257799"/>
              <a:gd name="connsiteY1" fmla="*/ 0 h 450410"/>
              <a:gd name="connsiteX2" fmla="*/ 5257799 w 5257799"/>
              <a:gd name="connsiteY2" fmla="*/ 450410 h 450410"/>
              <a:gd name="connsiteX3" fmla="*/ 0 w 5257799"/>
              <a:gd name="connsiteY3" fmla="*/ 450410 h 450410"/>
              <a:gd name="connsiteX4" fmla="*/ 0 w 5257799"/>
              <a:gd name="connsiteY4" fmla="*/ 0 h 450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7799" h="450410">
                <a:moveTo>
                  <a:pt x="0" y="0"/>
                </a:moveTo>
                <a:lnTo>
                  <a:pt x="5257799" y="0"/>
                </a:lnTo>
                <a:lnTo>
                  <a:pt x="5257799" y="450410"/>
                </a:lnTo>
                <a:lnTo>
                  <a:pt x="0" y="450410"/>
                </a:lnTo>
                <a:lnTo>
                  <a:pt x="0" y="0"/>
                </a:lnTo>
                <a:close/>
              </a:path>
            </a:pathLst>
          </a:custGeom>
          <a:solidFill>
            <a:srgbClr val="9D90A0">
              <a:alpha val="90000"/>
            </a:srgbClr>
          </a:solidFill>
          <a:ln>
            <a:solidFill>
              <a:schemeClr val="tx1">
                <a:alpha val="90000"/>
              </a:schemeClr>
            </a:solidFill>
          </a:ln>
        </p:spPr>
        <p:style>
          <a:lnRef idx="2">
            <a:schemeClr val="accent2">
              <a:alpha val="90000"/>
              <a:tint val="55000"/>
              <a:hueOff val="0"/>
              <a:satOff val="0"/>
              <a:lumOff val="0"/>
              <a:alphaOff val="0"/>
            </a:schemeClr>
          </a:lnRef>
          <a:fillRef idx="1">
            <a:schemeClr val="accent2">
              <a:alpha val="90000"/>
              <a:tint val="55000"/>
              <a:hueOff val="0"/>
              <a:satOff val="0"/>
              <a:lumOff val="0"/>
              <a:alphaOff val="0"/>
            </a:schemeClr>
          </a:fillRef>
          <a:effectRef idx="0">
            <a:schemeClr val="accent2">
              <a:alpha val="90000"/>
              <a:tint val="55000"/>
              <a:hueOff val="0"/>
              <a:satOff val="0"/>
              <a:lumOff val="0"/>
              <a:alphaOff val="0"/>
            </a:schemeClr>
          </a:effectRef>
          <a:fontRef idx="minor">
            <a:schemeClr val="dk1">
              <a:hueOff val="0"/>
              <a:satOff val="0"/>
              <a:lumOff val="0"/>
              <a:alphaOff val="0"/>
            </a:schemeClr>
          </a:fontRef>
        </p:style>
        <p:txBody>
          <a:bodyPr spcFirstLastPara="0" vert="horz" wrap="square" lIns="256032" tIns="45720" rIns="256032" bIns="45720" numCol="1" spcCol="1270" anchor="ctr" anchorCtr="0">
            <a:noAutofit/>
          </a:bodyPr>
          <a:lstStyle/>
          <a:p>
            <a:pPr marL="0" marR="0" lvl="0" indent="0" algn="ctr" defTabSz="1600200" rtl="0" eaLnBrk="1" fontAlgn="auto" latinLnBrk="0" hangingPunct="1">
              <a:lnSpc>
                <a:spcPct val="90000"/>
              </a:lnSpc>
              <a:spcBef>
                <a:spcPct val="0"/>
              </a:spcBef>
              <a:spcAft>
                <a:spcPct val="350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Light" panose="020F0302020204030204"/>
                <a:ea typeface="+mn-ea"/>
                <a:cs typeface="+mn-cs"/>
              </a:rPr>
              <a:t>NIH RePORTER</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p:cNvSpPr/>
          <p:nvPr/>
        </p:nvSpPr>
        <p:spPr>
          <a:xfrm>
            <a:off x="763385" y="743038"/>
            <a:ext cx="10515600" cy="1506393"/>
          </a:xfrm>
          <a:prstGeom prst="rect">
            <a:avLst/>
          </a:prstGeom>
          <a:solidFill>
            <a:srgbClr val="5AA2AE"/>
          </a:solidFill>
          <a:ln>
            <a:solidFill>
              <a:schemeClr val="tx1"/>
            </a:solidFill>
          </a:ln>
        </p:spPr>
        <p:style>
          <a:lnRef idx="2">
            <a:schemeClr val="lt1">
              <a:hueOff val="0"/>
              <a:satOff val="0"/>
              <a:lumOff val="0"/>
              <a:alphaOff val="0"/>
            </a:schemeClr>
          </a:lnRef>
          <a:fillRef idx="1">
            <a:schemeClr val="accent2">
              <a:shade val="50000"/>
              <a:hueOff val="-295587"/>
              <a:satOff val="3892"/>
              <a:lumOff val="23309"/>
              <a:alphaOff val="0"/>
            </a:schemeClr>
          </a:fillRef>
          <a:effectRef idx="0">
            <a:schemeClr val="accent2">
              <a:shade val="50000"/>
              <a:hueOff val="-295587"/>
              <a:satOff val="3892"/>
              <a:lumOff val="23309"/>
              <a:alphaOff val="0"/>
            </a:schemeClr>
          </a:effectRef>
          <a:fontRef idx="minor">
            <a:schemeClr val="lt1"/>
          </a:fontRef>
        </p:style>
        <p:txBody>
          <a:bodyPr spcFirstLastPara="0" vert="horz" wrap="square" lIns="312927" tIns="312929" rIns="312928" bIns="840512" numCol="1" spcCol="1270" anchor="ctr" anchorCtr="0">
            <a:noAutofit/>
          </a:bodyPr>
          <a:lstStyle/>
          <a:p>
            <a:pPr marL="0" marR="0" lvl="0" indent="0" algn="ctr" defTabSz="1955800" rtl="0" eaLnBrk="1" fontAlgn="auto" latinLnBrk="0" hangingPunct="1">
              <a:lnSpc>
                <a:spcPct val="90000"/>
              </a:lnSpc>
              <a:spcBef>
                <a:spcPct val="0"/>
              </a:spcBef>
              <a:spcAft>
                <a:spcPct val="3500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Light" panose="020F0302020204030204" pitchFamily="34" charset="0"/>
              </a:rPr>
              <a:t>Upside of xTRACT</a:t>
            </a:r>
          </a:p>
        </p:txBody>
      </p:sp>
      <p:pic>
        <p:nvPicPr>
          <p:cNvPr id="2" name="Picture 1"/>
          <p:cNvPicPr>
            <a:picLocks noChangeAspect="1"/>
          </p:cNvPicPr>
          <p:nvPr/>
        </p:nvPicPr>
        <p:blipFill>
          <a:blip r:embed="rId3"/>
          <a:stretch>
            <a:fillRect/>
          </a:stretch>
        </p:blipFill>
        <p:spPr>
          <a:xfrm>
            <a:off x="2995612" y="3303166"/>
            <a:ext cx="6200775" cy="352425"/>
          </a:xfrm>
          <a:prstGeom prst="rect">
            <a:avLst/>
          </a:prstGeom>
        </p:spPr>
      </p:pic>
      <p:pic>
        <p:nvPicPr>
          <p:cNvPr id="4" name="Picture 3"/>
          <p:cNvPicPr>
            <a:picLocks noChangeAspect="1"/>
          </p:cNvPicPr>
          <p:nvPr/>
        </p:nvPicPr>
        <p:blipFill>
          <a:blip r:embed="rId4"/>
          <a:stretch>
            <a:fillRect/>
          </a:stretch>
        </p:blipFill>
        <p:spPr>
          <a:xfrm>
            <a:off x="1728786" y="4328142"/>
            <a:ext cx="8734425" cy="819150"/>
          </a:xfrm>
          <a:prstGeom prst="rect">
            <a:avLst/>
          </a:prstGeom>
        </p:spPr>
      </p:pic>
    </p:spTree>
    <p:extLst>
      <p:ext uri="{BB962C8B-B14F-4D97-AF65-F5344CB8AC3E}">
        <p14:creationId xmlns:p14="http://schemas.microsoft.com/office/powerpoint/2010/main" val="2083954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416858" y="736290"/>
            <a:ext cx="1992842" cy="2846917"/>
          </a:xfrm>
          <a:custGeom>
            <a:avLst/>
            <a:gdLst>
              <a:gd name="connsiteX0" fmla="*/ 0 w 2846916"/>
              <a:gd name="connsiteY0" fmla="*/ 0 h 1992841"/>
              <a:gd name="connsiteX1" fmla="*/ 1850496 w 2846916"/>
              <a:gd name="connsiteY1" fmla="*/ 0 h 1992841"/>
              <a:gd name="connsiteX2" fmla="*/ 2846916 w 2846916"/>
              <a:gd name="connsiteY2" fmla="*/ 996421 h 1992841"/>
              <a:gd name="connsiteX3" fmla="*/ 1850496 w 2846916"/>
              <a:gd name="connsiteY3" fmla="*/ 1992841 h 1992841"/>
              <a:gd name="connsiteX4" fmla="*/ 0 w 2846916"/>
              <a:gd name="connsiteY4" fmla="*/ 1992841 h 1992841"/>
              <a:gd name="connsiteX5" fmla="*/ 996421 w 2846916"/>
              <a:gd name="connsiteY5" fmla="*/ 996421 h 1992841"/>
              <a:gd name="connsiteX6" fmla="*/ 0 w 2846916"/>
              <a:gd name="connsiteY6" fmla="*/ 0 h 1992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6916" h="1992841">
                <a:moveTo>
                  <a:pt x="2846915" y="0"/>
                </a:moveTo>
                <a:lnTo>
                  <a:pt x="2846915" y="1295347"/>
                </a:lnTo>
                <a:lnTo>
                  <a:pt x="1423457" y="1992841"/>
                </a:lnTo>
                <a:lnTo>
                  <a:pt x="1" y="1295347"/>
                </a:lnTo>
                <a:lnTo>
                  <a:pt x="1" y="0"/>
                </a:lnTo>
                <a:lnTo>
                  <a:pt x="1423457" y="697495"/>
                </a:lnTo>
                <a:lnTo>
                  <a:pt x="2846915" y="0"/>
                </a:lnTo>
                <a:close/>
              </a:path>
            </a:pathLst>
          </a:custGeom>
          <a:solidFill>
            <a:srgbClr val="9D90A0"/>
          </a:solidFill>
          <a:ln>
            <a:solidFill>
              <a:schemeClr val="bg1"/>
            </a:solidFill>
          </a:ln>
        </p:spPr>
        <p:style>
          <a:lnRef idx="2">
            <a:schemeClr val="accent2">
              <a:shade val="80000"/>
              <a:hueOff val="0"/>
              <a:satOff val="0"/>
              <a:lumOff val="0"/>
              <a:alphaOff val="0"/>
            </a:schemeClr>
          </a:lnRef>
          <a:fillRef idx="1">
            <a:schemeClr val="accent2">
              <a:shade val="80000"/>
              <a:hueOff val="0"/>
              <a:satOff val="0"/>
              <a:lumOff val="0"/>
              <a:alphaOff val="0"/>
            </a:schemeClr>
          </a:fillRef>
          <a:effectRef idx="0">
            <a:schemeClr val="accent2">
              <a:shade val="80000"/>
              <a:hueOff val="0"/>
              <a:satOff val="0"/>
              <a:lumOff val="0"/>
              <a:alphaOff val="0"/>
            </a:schemeClr>
          </a:effectRef>
          <a:fontRef idx="minor">
            <a:schemeClr val="lt1"/>
          </a:fontRef>
        </p:style>
        <p:txBody>
          <a:bodyPr spcFirstLastPara="0" vert="horz" wrap="square" lIns="35561" tIns="1031982" rIns="35560" bIns="1031980" numCol="1" spcCol="1270" anchor="ctr" anchorCtr="0">
            <a:noAutofit/>
          </a:bodyPr>
          <a:lstStyle/>
          <a:p>
            <a:pPr marL="0" marR="0" lvl="0" indent="0" algn="ctr" defTabSz="2489200" rtl="0" eaLnBrk="1" fontAlgn="auto" latinLnBrk="0" hangingPunct="1">
              <a:lnSpc>
                <a:spcPct val="90000"/>
              </a:lnSpc>
              <a:spcBef>
                <a:spcPct val="0"/>
              </a:spcBef>
              <a:spcAft>
                <a:spcPct val="35000"/>
              </a:spcAft>
              <a:buClrTx/>
              <a:buSzTx/>
              <a:buFontTx/>
              <a:buNone/>
              <a:tabLst/>
              <a:defRPr/>
            </a:pPr>
            <a:r>
              <a:rPr kumimoji="0" lang="en-US" sz="5600" b="0" i="0" u="none" strike="noStrike" kern="1200" cap="none" spc="0" normalizeH="0" baseline="0" noProof="0" dirty="0">
                <a:ln>
                  <a:noFill/>
                </a:ln>
                <a:solidFill>
                  <a:prstClr val="black"/>
                </a:solidFill>
                <a:effectLst/>
                <a:uLnTx/>
                <a:uFillTx/>
                <a:latin typeface="Calibri Light"/>
                <a:ea typeface="+mn-ea"/>
                <a:cs typeface="+mn-cs"/>
              </a:rPr>
              <a:t>Down</a:t>
            </a:r>
          </a:p>
        </p:txBody>
      </p:sp>
      <p:sp>
        <p:nvSpPr>
          <p:cNvPr id="4" name="Freeform 3"/>
          <p:cNvSpPr/>
          <p:nvPr/>
        </p:nvSpPr>
        <p:spPr>
          <a:xfrm>
            <a:off x="3409699" y="739429"/>
            <a:ext cx="7164089" cy="1850495"/>
          </a:xfrm>
          <a:custGeom>
            <a:avLst/>
            <a:gdLst>
              <a:gd name="connsiteX0" fmla="*/ 308422 w 1850495"/>
              <a:gd name="connsiteY0" fmla="*/ 0 h 7164089"/>
              <a:gd name="connsiteX1" fmla="*/ 1542073 w 1850495"/>
              <a:gd name="connsiteY1" fmla="*/ 0 h 7164089"/>
              <a:gd name="connsiteX2" fmla="*/ 1850495 w 1850495"/>
              <a:gd name="connsiteY2" fmla="*/ 308422 h 7164089"/>
              <a:gd name="connsiteX3" fmla="*/ 1850495 w 1850495"/>
              <a:gd name="connsiteY3" fmla="*/ 7164089 h 7164089"/>
              <a:gd name="connsiteX4" fmla="*/ 1850495 w 1850495"/>
              <a:gd name="connsiteY4" fmla="*/ 7164089 h 7164089"/>
              <a:gd name="connsiteX5" fmla="*/ 0 w 1850495"/>
              <a:gd name="connsiteY5" fmla="*/ 7164089 h 7164089"/>
              <a:gd name="connsiteX6" fmla="*/ 0 w 1850495"/>
              <a:gd name="connsiteY6" fmla="*/ 7164089 h 7164089"/>
              <a:gd name="connsiteX7" fmla="*/ 0 w 1850495"/>
              <a:gd name="connsiteY7" fmla="*/ 308422 h 7164089"/>
              <a:gd name="connsiteX8" fmla="*/ 308422 w 1850495"/>
              <a:gd name="connsiteY8" fmla="*/ 0 h 7164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0495" h="7164089">
                <a:moveTo>
                  <a:pt x="1850495" y="1194039"/>
                </a:moveTo>
                <a:lnTo>
                  <a:pt x="1850495" y="5970050"/>
                </a:lnTo>
                <a:cubicBezTo>
                  <a:pt x="1850495" y="6629501"/>
                  <a:pt x="1814827" y="7164089"/>
                  <a:pt x="1770829" y="7164089"/>
                </a:cubicBezTo>
                <a:lnTo>
                  <a:pt x="0" y="7164089"/>
                </a:lnTo>
                <a:lnTo>
                  <a:pt x="0" y="7164089"/>
                </a:lnTo>
                <a:lnTo>
                  <a:pt x="0" y="0"/>
                </a:lnTo>
                <a:lnTo>
                  <a:pt x="0" y="0"/>
                </a:lnTo>
                <a:lnTo>
                  <a:pt x="1770829" y="0"/>
                </a:lnTo>
                <a:cubicBezTo>
                  <a:pt x="1814827" y="0"/>
                  <a:pt x="1850495" y="534588"/>
                  <a:pt x="1850495" y="1194039"/>
                </a:cubicBezTo>
                <a:close/>
              </a:path>
            </a:pathLst>
          </a:custGeom>
          <a:ln>
            <a:solidFill>
              <a:schemeClr val="bg1"/>
            </a:solidFill>
          </a:ln>
        </p:spPr>
        <p:style>
          <a:lnRef idx="2">
            <a:schemeClr val="accent2">
              <a:shade val="8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56032" tIns="113194" rIns="113194" bIns="113194" numCol="1" spcCol="1270" anchor="ctr" anchorCtr="0">
            <a:noAutofit/>
          </a:bodyPr>
          <a:lstStyle/>
          <a:p>
            <a:pPr marL="0" marR="0" lvl="1" algn="l" defTabSz="1600200" rtl="0" eaLnBrk="1" fontAlgn="auto" latinLnBrk="0" hangingPunct="1">
              <a:lnSpc>
                <a:spcPct val="90000"/>
              </a:lnSpc>
              <a:spcBef>
                <a:spcPct val="0"/>
              </a:spcBef>
              <a:spcAft>
                <a:spcPct val="15000"/>
              </a:spcAft>
              <a:buClrTx/>
              <a:buSzTx/>
              <a:tabLst/>
              <a:defRPr/>
            </a:pPr>
            <a:r>
              <a:rPr kumimoji="0" lang="en-US" sz="3600" b="0" i="0" u="none" strike="noStrike" kern="1200" cap="none" spc="0" normalizeH="0" baseline="0" noProof="0" dirty="0">
                <a:ln>
                  <a:noFill/>
                </a:ln>
                <a:solidFill>
                  <a:prstClr val="black">
                    <a:hueOff val="0"/>
                    <a:satOff val="0"/>
                    <a:lumOff val="0"/>
                    <a:alphaOff val="0"/>
                  </a:prstClr>
                </a:solidFill>
                <a:effectLst/>
                <a:uLnTx/>
                <a:uFillTx/>
                <a:latin typeface="Calibri Light"/>
                <a:ea typeface="+mn-ea"/>
                <a:cs typeface="+mn-cs"/>
              </a:rPr>
              <a:t>Requires a LOT of data entry in the beginning </a:t>
            </a:r>
          </a:p>
        </p:txBody>
      </p:sp>
      <p:sp>
        <p:nvSpPr>
          <p:cNvPr id="5" name="Freeform 4"/>
          <p:cNvSpPr/>
          <p:nvPr/>
        </p:nvSpPr>
        <p:spPr>
          <a:xfrm>
            <a:off x="1416858" y="3304903"/>
            <a:ext cx="1992842" cy="2846917"/>
          </a:xfrm>
          <a:custGeom>
            <a:avLst/>
            <a:gdLst>
              <a:gd name="connsiteX0" fmla="*/ 0 w 2846916"/>
              <a:gd name="connsiteY0" fmla="*/ 0 h 1992841"/>
              <a:gd name="connsiteX1" fmla="*/ 1850496 w 2846916"/>
              <a:gd name="connsiteY1" fmla="*/ 0 h 1992841"/>
              <a:gd name="connsiteX2" fmla="*/ 2846916 w 2846916"/>
              <a:gd name="connsiteY2" fmla="*/ 996421 h 1992841"/>
              <a:gd name="connsiteX3" fmla="*/ 1850496 w 2846916"/>
              <a:gd name="connsiteY3" fmla="*/ 1992841 h 1992841"/>
              <a:gd name="connsiteX4" fmla="*/ 0 w 2846916"/>
              <a:gd name="connsiteY4" fmla="*/ 1992841 h 1992841"/>
              <a:gd name="connsiteX5" fmla="*/ 996421 w 2846916"/>
              <a:gd name="connsiteY5" fmla="*/ 996421 h 1992841"/>
              <a:gd name="connsiteX6" fmla="*/ 0 w 2846916"/>
              <a:gd name="connsiteY6" fmla="*/ 0 h 1992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6916" h="1992841">
                <a:moveTo>
                  <a:pt x="2846915" y="0"/>
                </a:moveTo>
                <a:lnTo>
                  <a:pt x="2846915" y="1295347"/>
                </a:lnTo>
                <a:lnTo>
                  <a:pt x="1423457" y="1992841"/>
                </a:lnTo>
                <a:lnTo>
                  <a:pt x="1" y="1295347"/>
                </a:lnTo>
                <a:lnTo>
                  <a:pt x="1" y="0"/>
                </a:lnTo>
                <a:lnTo>
                  <a:pt x="1423457" y="697495"/>
                </a:lnTo>
                <a:lnTo>
                  <a:pt x="2846915" y="0"/>
                </a:lnTo>
                <a:close/>
              </a:path>
            </a:pathLst>
          </a:custGeom>
          <a:solidFill>
            <a:srgbClr val="7F8FA9"/>
          </a:solidFill>
          <a:ln>
            <a:solidFill>
              <a:schemeClr val="bg1"/>
            </a:solidFill>
          </a:ln>
        </p:spPr>
        <p:style>
          <a:lnRef idx="2">
            <a:schemeClr val="accent2">
              <a:shade val="80000"/>
              <a:hueOff val="-481415"/>
              <a:satOff val="10166"/>
              <a:lumOff val="27081"/>
              <a:alphaOff val="0"/>
            </a:schemeClr>
          </a:lnRef>
          <a:fillRef idx="1">
            <a:schemeClr val="accent2">
              <a:shade val="80000"/>
              <a:hueOff val="-481415"/>
              <a:satOff val="10166"/>
              <a:lumOff val="27081"/>
              <a:alphaOff val="0"/>
            </a:schemeClr>
          </a:fillRef>
          <a:effectRef idx="0">
            <a:schemeClr val="accent2">
              <a:shade val="80000"/>
              <a:hueOff val="-481415"/>
              <a:satOff val="10166"/>
              <a:lumOff val="27081"/>
              <a:alphaOff val="0"/>
            </a:schemeClr>
          </a:effectRef>
          <a:fontRef idx="minor">
            <a:schemeClr val="lt1"/>
          </a:fontRef>
        </p:style>
        <p:txBody>
          <a:bodyPr spcFirstLastPara="0" vert="horz" wrap="square" lIns="35561" tIns="1031982" rIns="35560" bIns="1031980" numCol="1" spcCol="1270" anchor="ctr" anchorCtr="0">
            <a:noAutofit/>
          </a:bodyPr>
          <a:lstStyle/>
          <a:p>
            <a:pPr marL="0" marR="0" lvl="0" indent="0" algn="ctr" defTabSz="2489200" rtl="0" eaLnBrk="1" fontAlgn="auto" latinLnBrk="0" hangingPunct="1">
              <a:lnSpc>
                <a:spcPct val="90000"/>
              </a:lnSpc>
              <a:spcBef>
                <a:spcPct val="0"/>
              </a:spcBef>
              <a:spcAft>
                <a:spcPct val="35000"/>
              </a:spcAft>
              <a:buClrTx/>
              <a:buSzTx/>
              <a:buFontTx/>
              <a:buNone/>
              <a:tabLst/>
              <a:defRPr/>
            </a:pPr>
            <a:r>
              <a:rPr kumimoji="0" lang="en-US" sz="5600" b="0" i="0" u="none" strike="noStrike" kern="1200" cap="none" spc="0" normalizeH="0" baseline="0" noProof="0" dirty="0">
                <a:ln>
                  <a:noFill/>
                </a:ln>
                <a:solidFill>
                  <a:prstClr val="black"/>
                </a:solidFill>
                <a:effectLst/>
                <a:uLnTx/>
                <a:uFillTx/>
                <a:latin typeface="Calibri Light"/>
                <a:ea typeface="+mn-ea"/>
                <a:cs typeface="+mn-cs"/>
              </a:rPr>
              <a:t>Side</a:t>
            </a:r>
          </a:p>
        </p:txBody>
      </p:sp>
      <p:sp>
        <p:nvSpPr>
          <p:cNvPr id="7" name="Freeform 6"/>
          <p:cNvSpPr/>
          <p:nvPr/>
        </p:nvSpPr>
        <p:spPr>
          <a:xfrm>
            <a:off x="3409699" y="3304905"/>
            <a:ext cx="7164089" cy="1850495"/>
          </a:xfrm>
          <a:custGeom>
            <a:avLst/>
            <a:gdLst>
              <a:gd name="connsiteX0" fmla="*/ 308422 w 1850495"/>
              <a:gd name="connsiteY0" fmla="*/ 0 h 7164089"/>
              <a:gd name="connsiteX1" fmla="*/ 1542073 w 1850495"/>
              <a:gd name="connsiteY1" fmla="*/ 0 h 7164089"/>
              <a:gd name="connsiteX2" fmla="*/ 1850495 w 1850495"/>
              <a:gd name="connsiteY2" fmla="*/ 308422 h 7164089"/>
              <a:gd name="connsiteX3" fmla="*/ 1850495 w 1850495"/>
              <a:gd name="connsiteY3" fmla="*/ 7164089 h 7164089"/>
              <a:gd name="connsiteX4" fmla="*/ 1850495 w 1850495"/>
              <a:gd name="connsiteY4" fmla="*/ 7164089 h 7164089"/>
              <a:gd name="connsiteX5" fmla="*/ 0 w 1850495"/>
              <a:gd name="connsiteY5" fmla="*/ 7164089 h 7164089"/>
              <a:gd name="connsiteX6" fmla="*/ 0 w 1850495"/>
              <a:gd name="connsiteY6" fmla="*/ 7164089 h 7164089"/>
              <a:gd name="connsiteX7" fmla="*/ 0 w 1850495"/>
              <a:gd name="connsiteY7" fmla="*/ 308422 h 7164089"/>
              <a:gd name="connsiteX8" fmla="*/ 308422 w 1850495"/>
              <a:gd name="connsiteY8" fmla="*/ 0 h 7164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0495" h="7164089">
                <a:moveTo>
                  <a:pt x="1850495" y="1194039"/>
                </a:moveTo>
                <a:lnTo>
                  <a:pt x="1850495" y="5970050"/>
                </a:lnTo>
                <a:cubicBezTo>
                  <a:pt x="1850495" y="6629501"/>
                  <a:pt x="1814827" y="7164089"/>
                  <a:pt x="1770829" y="7164089"/>
                </a:cubicBezTo>
                <a:lnTo>
                  <a:pt x="0" y="7164089"/>
                </a:lnTo>
                <a:lnTo>
                  <a:pt x="0" y="7164089"/>
                </a:lnTo>
                <a:lnTo>
                  <a:pt x="0" y="0"/>
                </a:lnTo>
                <a:lnTo>
                  <a:pt x="0" y="0"/>
                </a:lnTo>
                <a:lnTo>
                  <a:pt x="1770829" y="0"/>
                </a:lnTo>
                <a:cubicBezTo>
                  <a:pt x="1814827" y="0"/>
                  <a:pt x="1850495" y="534588"/>
                  <a:pt x="1850495" y="1194039"/>
                </a:cubicBezTo>
                <a:close/>
              </a:path>
            </a:pathLst>
          </a:custGeom>
          <a:ln>
            <a:solidFill>
              <a:schemeClr val="bg1"/>
            </a:solidFill>
          </a:ln>
        </p:spPr>
        <p:style>
          <a:lnRef idx="2">
            <a:schemeClr val="accent2">
              <a:shade val="80000"/>
              <a:hueOff val="-481415"/>
              <a:satOff val="10166"/>
              <a:lumOff val="27081"/>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56032" tIns="113194" rIns="113194" bIns="113194" numCol="1" spcCol="1270" anchor="ctr" anchorCtr="0">
            <a:noAutofit/>
          </a:bodyPr>
          <a:lstStyle/>
          <a:p>
            <a:pPr marL="0" marR="0" lvl="1" algn="l" defTabSz="1600200" rtl="0" eaLnBrk="1" fontAlgn="auto" latinLnBrk="0" hangingPunct="1">
              <a:lnSpc>
                <a:spcPct val="90000"/>
              </a:lnSpc>
              <a:spcBef>
                <a:spcPct val="0"/>
              </a:spcBef>
              <a:spcAft>
                <a:spcPct val="15000"/>
              </a:spcAft>
              <a:buClrTx/>
              <a:buSzTx/>
              <a:tabLst/>
              <a:defRPr/>
            </a:pPr>
            <a:r>
              <a:rPr kumimoji="0" lang="en-US" sz="3600" b="0" i="0" u="none" strike="noStrike" kern="1200" cap="none" spc="0" normalizeH="0" baseline="0" noProof="0" dirty="0">
                <a:ln>
                  <a:noFill/>
                </a:ln>
                <a:solidFill>
                  <a:prstClr val="black">
                    <a:hueOff val="0"/>
                    <a:satOff val="0"/>
                    <a:lumOff val="0"/>
                    <a:alphaOff val="0"/>
                  </a:prstClr>
                </a:solidFill>
                <a:effectLst/>
                <a:uLnTx/>
                <a:uFillTx/>
                <a:latin typeface="Calibri Light"/>
                <a:ea typeface="+mn-ea"/>
                <a:cs typeface="+mn-cs"/>
              </a:rPr>
              <a:t>Bugs in the system that still need to be fixed by NIH</a:t>
            </a:r>
          </a:p>
        </p:txBody>
      </p:sp>
    </p:spTree>
    <p:extLst>
      <p:ext uri="{BB962C8B-B14F-4D97-AF65-F5344CB8AC3E}">
        <p14:creationId xmlns:p14="http://schemas.microsoft.com/office/powerpoint/2010/main" val="1162165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599" y="204963"/>
            <a:ext cx="10972800" cy="958432"/>
          </a:xfrm>
        </p:spPr>
        <p:txBody>
          <a:bodyPr>
            <a:normAutofit/>
          </a:bodyPr>
          <a:lstStyle/>
          <a:p>
            <a:r>
              <a:rPr lang="en-US" sz="4400" dirty="0">
                <a:solidFill>
                  <a:schemeClr val="tx1"/>
                </a:solidFill>
                <a:latin typeface="+mj-lt"/>
              </a:rPr>
              <a:t>xTRACT</a:t>
            </a:r>
          </a:p>
        </p:txBody>
      </p:sp>
      <p:sp>
        <p:nvSpPr>
          <p:cNvPr id="4" name="TextBox 3"/>
          <p:cNvSpPr txBox="1"/>
          <p:nvPr/>
        </p:nvSpPr>
        <p:spPr>
          <a:xfrm>
            <a:off x="609598" y="6300628"/>
            <a:ext cx="7924800" cy="400110"/>
          </a:xfrm>
          <a:prstGeom prst="rect">
            <a:avLst/>
          </a:prstGeom>
          <a:noFill/>
        </p:spPr>
        <p:txBody>
          <a:bodyPr wrap="square" rtlCol="0">
            <a:spAutoFit/>
          </a:bodyPr>
          <a:lstStyle/>
          <a:p>
            <a:pPr marL="0" lvl="1" defTabSz="914400"/>
            <a:r>
              <a:rPr lang="en-US" sz="2000" u="sng" dirty="0">
                <a:latin typeface="+mj-lt"/>
              </a:rPr>
              <a:t>https://grants.nih.gov/grants/guide/notice-files/NOT-OD-19-108.html</a:t>
            </a:r>
          </a:p>
        </p:txBody>
      </p:sp>
      <p:pic>
        <p:nvPicPr>
          <p:cNvPr id="7" name="Content Placeholder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4528250"/>
            <a:ext cx="10515600" cy="1793122"/>
          </a:xfrm>
          <a:prstGeom prst="rect">
            <a:avLst/>
          </a:prstGeom>
        </p:spPr>
      </p:pic>
      <p:cxnSp>
        <p:nvCxnSpPr>
          <p:cNvPr id="6" name="Straight Arrow Connector 5"/>
          <p:cNvCxnSpPr>
            <a:cxnSpLocks/>
          </p:cNvCxnSpPr>
          <p:nvPr/>
        </p:nvCxnSpPr>
        <p:spPr>
          <a:xfrm flipH="1">
            <a:off x="5139471" y="4836536"/>
            <a:ext cx="727929" cy="698505"/>
          </a:xfrm>
          <a:prstGeom prst="straightConnector1">
            <a:avLst/>
          </a:prstGeom>
          <a:ln w="381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1" name="Freeform 10"/>
          <p:cNvSpPr/>
          <p:nvPr/>
        </p:nvSpPr>
        <p:spPr>
          <a:xfrm>
            <a:off x="536862" y="1218109"/>
            <a:ext cx="3548062" cy="2744795"/>
          </a:xfrm>
          <a:custGeom>
            <a:avLst/>
            <a:gdLst>
              <a:gd name="connsiteX0" fmla="*/ 0 w 3548062"/>
              <a:gd name="connsiteY0" fmla="*/ 0 h 2744795"/>
              <a:gd name="connsiteX1" fmla="*/ 3548062 w 3548062"/>
              <a:gd name="connsiteY1" fmla="*/ 0 h 2744795"/>
              <a:gd name="connsiteX2" fmla="*/ 3548062 w 3548062"/>
              <a:gd name="connsiteY2" fmla="*/ 2744795 h 2744795"/>
              <a:gd name="connsiteX3" fmla="*/ 0 w 3548062"/>
              <a:gd name="connsiteY3" fmla="*/ 2744795 h 2744795"/>
              <a:gd name="connsiteX4" fmla="*/ 0 w 3548062"/>
              <a:gd name="connsiteY4" fmla="*/ 0 h 2744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062" h="2744795">
                <a:moveTo>
                  <a:pt x="0" y="0"/>
                </a:moveTo>
                <a:lnTo>
                  <a:pt x="3548062" y="0"/>
                </a:lnTo>
                <a:lnTo>
                  <a:pt x="3548062" y="2744795"/>
                </a:lnTo>
                <a:lnTo>
                  <a:pt x="0" y="2744795"/>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a:solidFill>
                  <a:srgbClr val="FFFF00"/>
                </a:solidFill>
                <a:latin typeface="+mj-lt"/>
              </a:rPr>
              <a:t>RPPRs</a:t>
            </a:r>
            <a:br>
              <a:rPr lang="en-US" sz="2800" kern="1200" dirty="0">
                <a:solidFill>
                  <a:srgbClr val="FFFF00"/>
                </a:solidFill>
                <a:latin typeface="+mj-lt"/>
              </a:rPr>
            </a:br>
            <a:r>
              <a:rPr lang="en-US" sz="2800" dirty="0">
                <a:solidFill>
                  <a:srgbClr val="FFFF00"/>
                </a:solidFill>
                <a:latin typeface="+mj-lt"/>
              </a:rPr>
              <a:t>(Progress Reports)</a:t>
            </a:r>
            <a:r>
              <a:rPr lang="en-US" sz="2800" kern="1200" dirty="0">
                <a:solidFill>
                  <a:schemeClr val="bg1"/>
                </a:solidFill>
                <a:latin typeface="+mj-lt"/>
              </a:rPr>
              <a:t/>
            </a:r>
            <a:br>
              <a:rPr lang="en-US" sz="2800" kern="1200" dirty="0">
                <a:solidFill>
                  <a:schemeClr val="bg1"/>
                </a:solidFill>
                <a:latin typeface="+mj-lt"/>
              </a:rPr>
            </a:br>
            <a:r>
              <a:rPr lang="en-US" sz="2800" kern="1200" dirty="0" smtClean="0">
                <a:solidFill>
                  <a:schemeClr val="bg1"/>
                </a:solidFill>
                <a:latin typeface="+mj-lt"/>
              </a:rPr>
              <a:t>Mandatory</a:t>
            </a:r>
            <a:endParaRPr lang="en-US" sz="2800" kern="1200" dirty="0">
              <a:solidFill>
                <a:schemeClr val="bg1"/>
              </a:solidFill>
              <a:latin typeface="+mj-lt"/>
            </a:endParaRPr>
          </a:p>
        </p:txBody>
      </p:sp>
      <p:sp>
        <p:nvSpPr>
          <p:cNvPr id="12" name="Freeform 11"/>
          <p:cNvSpPr/>
          <p:nvPr/>
        </p:nvSpPr>
        <p:spPr>
          <a:xfrm>
            <a:off x="4439730" y="1218109"/>
            <a:ext cx="3548062" cy="2744795"/>
          </a:xfrm>
          <a:custGeom>
            <a:avLst/>
            <a:gdLst>
              <a:gd name="connsiteX0" fmla="*/ 0 w 3548062"/>
              <a:gd name="connsiteY0" fmla="*/ 0 h 2744795"/>
              <a:gd name="connsiteX1" fmla="*/ 3548062 w 3548062"/>
              <a:gd name="connsiteY1" fmla="*/ 0 h 2744795"/>
              <a:gd name="connsiteX2" fmla="*/ 3548062 w 3548062"/>
              <a:gd name="connsiteY2" fmla="*/ 2744795 h 2744795"/>
              <a:gd name="connsiteX3" fmla="*/ 0 w 3548062"/>
              <a:gd name="connsiteY3" fmla="*/ 2744795 h 2744795"/>
              <a:gd name="connsiteX4" fmla="*/ 0 w 3548062"/>
              <a:gd name="connsiteY4" fmla="*/ 0 h 2744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062" h="2744795">
                <a:moveTo>
                  <a:pt x="0" y="0"/>
                </a:moveTo>
                <a:lnTo>
                  <a:pt x="3548062" y="0"/>
                </a:lnTo>
                <a:lnTo>
                  <a:pt x="3548062" y="2744795"/>
                </a:lnTo>
                <a:lnTo>
                  <a:pt x="0" y="2744795"/>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strike="noStrike" kern="1200" dirty="0">
                <a:solidFill>
                  <a:srgbClr val="FFFF00"/>
                </a:solidFill>
                <a:latin typeface="+mj-lt"/>
              </a:rPr>
              <a:t>New or Renewal applications</a:t>
            </a:r>
          </a:p>
          <a:p>
            <a:pPr lvl="0" algn="ctr" defTabSz="1244600">
              <a:lnSpc>
                <a:spcPct val="90000"/>
              </a:lnSpc>
              <a:spcBef>
                <a:spcPct val="0"/>
              </a:spcBef>
              <a:spcAft>
                <a:spcPct val="35000"/>
              </a:spcAft>
            </a:pPr>
            <a:r>
              <a:rPr lang="en-US" sz="2800" i="1" strike="noStrike" kern="1200" dirty="0" smtClean="0">
                <a:solidFill>
                  <a:schemeClr val="bg1"/>
                </a:solidFill>
                <a:latin typeface="+mj-lt"/>
              </a:rPr>
              <a:t>Not mandatory</a:t>
            </a:r>
            <a:r>
              <a:rPr lang="en-US" sz="2800" i="1" strike="noStrike" kern="1200" dirty="0">
                <a:solidFill>
                  <a:schemeClr val="bg1"/>
                </a:solidFill>
                <a:latin typeface="+mj-lt"/>
              </a:rPr>
              <a:t>, only recommended</a:t>
            </a:r>
          </a:p>
        </p:txBody>
      </p:sp>
      <p:sp>
        <p:nvSpPr>
          <p:cNvPr id="13" name="Freeform 12"/>
          <p:cNvSpPr/>
          <p:nvPr/>
        </p:nvSpPr>
        <p:spPr>
          <a:xfrm>
            <a:off x="8342599" y="1218109"/>
            <a:ext cx="3548062" cy="2744795"/>
          </a:xfrm>
          <a:custGeom>
            <a:avLst/>
            <a:gdLst>
              <a:gd name="connsiteX0" fmla="*/ 0 w 3548062"/>
              <a:gd name="connsiteY0" fmla="*/ 0 h 2744795"/>
              <a:gd name="connsiteX1" fmla="*/ 3548062 w 3548062"/>
              <a:gd name="connsiteY1" fmla="*/ 0 h 2744795"/>
              <a:gd name="connsiteX2" fmla="*/ 3548062 w 3548062"/>
              <a:gd name="connsiteY2" fmla="*/ 2744795 h 2744795"/>
              <a:gd name="connsiteX3" fmla="*/ 0 w 3548062"/>
              <a:gd name="connsiteY3" fmla="*/ 2744795 h 2744795"/>
              <a:gd name="connsiteX4" fmla="*/ 0 w 3548062"/>
              <a:gd name="connsiteY4" fmla="*/ 0 h 2744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062" h="2744795">
                <a:moveTo>
                  <a:pt x="0" y="0"/>
                </a:moveTo>
                <a:lnTo>
                  <a:pt x="3548062" y="0"/>
                </a:lnTo>
                <a:lnTo>
                  <a:pt x="3548062" y="2744795"/>
                </a:lnTo>
                <a:lnTo>
                  <a:pt x="0" y="2744795"/>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800" kern="1200" dirty="0">
                <a:solidFill>
                  <a:schemeClr val="bg1"/>
                </a:solidFill>
                <a:latin typeface="+mj-lt"/>
              </a:rPr>
              <a:t>If you have the appropriate delegation you will see xTRACT on the toolbar, if </a:t>
            </a:r>
            <a:r>
              <a:rPr lang="en-US" sz="2800" kern="1200" dirty="0">
                <a:solidFill>
                  <a:srgbClr val="FFFF00"/>
                </a:solidFill>
                <a:latin typeface="+mj-lt"/>
              </a:rPr>
              <a:t>not</a:t>
            </a:r>
            <a:r>
              <a:rPr lang="en-US" sz="2800" kern="1200" dirty="0">
                <a:solidFill>
                  <a:schemeClr val="bg1"/>
                </a:solidFill>
                <a:latin typeface="+mj-lt"/>
              </a:rPr>
              <a:t>, you do not have the proper access</a:t>
            </a:r>
          </a:p>
        </p:txBody>
      </p:sp>
    </p:spTree>
    <p:extLst>
      <p:ext uri="{BB962C8B-B14F-4D97-AF65-F5344CB8AC3E}">
        <p14:creationId xmlns:p14="http://schemas.microsoft.com/office/powerpoint/2010/main" val="2105659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animBg="1"/>
      <p:bldP spid="12" grpId="0" animBg="1"/>
      <p:bldP spid="1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23AC064-BC96-4F32-8AE1-B2FD387548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2" name="Title 1">
            <a:extLst>
              <a:ext uri="{FF2B5EF4-FFF2-40B4-BE49-F238E27FC236}">
                <a16:creationId xmlns:a16="http://schemas.microsoft.com/office/drawing/2014/main" id="{C728D98D-6968-4D02-A3C8-1BD5E2C8E158}"/>
              </a:ext>
            </a:extLst>
          </p:cNvPr>
          <p:cNvSpPr>
            <a:spLocks noGrp="1"/>
          </p:cNvSpPr>
          <p:nvPr>
            <p:ph type="title"/>
          </p:nvPr>
        </p:nvSpPr>
        <p:spPr>
          <a:xfrm>
            <a:off x="526073" y="466578"/>
            <a:ext cx="11139854" cy="930447"/>
          </a:xfrm>
        </p:spPr>
        <p:txBody>
          <a:bodyPr vert="horz" lIns="91440" tIns="45720" rIns="91440" bIns="45720" rtlCol="0" anchor="b">
            <a:normAutofit/>
          </a:bodyPr>
          <a:lstStyle/>
          <a:p>
            <a:pPr algn="ctr"/>
            <a:r>
              <a:rPr lang="en-US" sz="5400" dirty="0">
                <a:solidFill>
                  <a:srgbClr val="FFFFFF"/>
                </a:solidFill>
                <a:latin typeface="+mj-lt"/>
              </a:rPr>
              <a:t>xTRACT Demo</a:t>
            </a:r>
            <a:endParaRPr lang="en-US" sz="5400" kern="1200" dirty="0">
              <a:solidFill>
                <a:srgbClr val="FFFFFF"/>
              </a:solidFill>
              <a:latin typeface="+mj-lt"/>
              <a:ea typeface="+mj-ea"/>
              <a:cs typeface="+mj-cs"/>
            </a:endParaRPr>
          </a:p>
        </p:txBody>
      </p:sp>
      <p:cxnSp>
        <p:nvCxnSpPr>
          <p:cNvPr id="12" name="Straight Connector 11">
            <a:extLst>
              <a:ext uri="{FF2B5EF4-FFF2-40B4-BE49-F238E27FC236}">
                <a16:creationId xmlns:a16="http://schemas.microsoft.com/office/drawing/2014/main" id="{7E7C77BC-7138-40B1-A15B-20F57A49462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0C4C25FE-66BB-40B9-AE69-184CDC45C684}"/>
              </a:ext>
            </a:extLst>
          </p:cNvPr>
          <p:cNvSpPr>
            <a:spLocks noGrp="1"/>
          </p:cNvSpPr>
          <p:nvPr>
            <p:ph type="sldNum" sz="quarter" idx="12"/>
          </p:nvPr>
        </p:nvSpPr>
        <p:spPr>
          <a:xfrm>
            <a:off x="8610600" y="6522430"/>
            <a:ext cx="2743200" cy="347472"/>
          </a:xfrm>
        </p:spPr>
        <p:txBody>
          <a:bodyPr vert="horz" lIns="91440" tIns="45720" rIns="91440" bIns="45720" rtlCol="0" anchor="ctr">
            <a:normAutofit/>
          </a:bodyPr>
          <a:lstStyle/>
          <a:p>
            <a:pPr defTabSz="914400">
              <a:spcAft>
                <a:spcPts val="600"/>
              </a:spcAft>
            </a:pPr>
            <a:fld id="{4B72C52A-5129-4F55-81A9-7734A419C134}" type="slidenum">
              <a:rPr lang="en-US">
                <a:solidFill>
                  <a:srgbClr val="898989"/>
                </a:solidFill>
                <a:latin typeface="+mj-lt"/>
              </a:rPr>
              <a:pPr defTabSz="914400">
                <a:spcAft>
                  <a:spcPts val="600"/>
                </a:spcAft>
              </a:pPr>
              <a:t>48</a:t>
            </a:fld>
            <a:endParaRPr lang="en-US">
              <a:solidFill>
                <a:srgbClr val="898989"/>
              </a:solidFill>
              <a:latin typeface="+mj-lt"/>
            </a:endParaRPr>
          </a:p>
        </p:txBody>
      </p:sp>
      <p:sp>
        <p:nvSpPr>
          <p:cNvPr id="7" name="Rectangle 6"/>
          <p:cNvSpPr/>
          <p:nvPr/>
        </p:nvSpPr>
        <p:spPr>
          <a:xfrm>
            <a:off x="3645477" y="3337852"/>
            <a:ext cx="4901046" cy="523220"/>
          </a:xfrm>
          <a:prstGeom prst="rect">
            <a:avLst/>
          </a:prstGeom>
        </p:spPr>
        <p:txBody>
          <a:bodyPr wrap="square">
            <a:spAutoFit/>
          </a:bodyPr>
          <a:lstStyle/>
          <a:p>
            <a:r>
              <a:rPr lang="en-US" sz="2800" dirty="0">
                <a:latin typeface="+mj-lt"/>
              </a:rPr>
              <a:t>https</a:t>
            </a:r>
            <a:r>
              <a:rPr lang="en-US" sz="2800" dirty="0" smtClean="0">
                <a:latin typeface="+mj-lt"/>
              </a:rPr>
              <a:t>://public.era.nih.gov</a:t>
            </a:r>
            <a:endParaRPr lang="en-US" sz="2800" dirty="0">
              <a:latin typeface="+mj-lt"/>
            </a:endParaRPr>
          </a:p>
        </p:txBody>
      </p:sp>
    </p:spTree>
    <p:extLst>
      <p:ext uri="{BB962C8B-B14F-4D97-AF65-F5344CB8AC3E}">
        <p14:creationId xmlns:p14="http://schemas.microsoft.com/office/powerpoint/2010/main" val="40559920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75660" y="1353212"/>
            <a:ext cx="7040681" cy="4151577"/>
          </a:xfrm>
        </p:spPr>
        <p:txBody>
          <a:bodyPr>
            <a:normAutofit lnSpcReduction="10000"/>
          </a:bodyPr>
          <a:lstStyle/>
          <a:p>
            <a:pPr marL="0" indent="0" algn="ctr">
              <a:buNone/>
            </a:pPr>
            <a:r>
              <a:rPr lang="en-US" sz="9600" dirty="0">
                <a:solidFill>
                  <a:schemeClr val="tx1"/>
                </a:solidFill>
                <a:latin typeface="+mj-lt"/>
              </a:rPr>
              <a:t>Planning </a:t>
            </a:r>
          </a:p>
          <a:p>
            <a:pPr marL="0" indent="0" algn="ctr">
              <a:buNone/>
            </a:pPr>
            <a:r>
              <a:rPr lang="en-US" sz="9600" dirty="0">
                <a:solidFill>
                  <a:schemeClr val="tx1"/>
                </a:solidFill>
                <a:latin typeface="+mj-lt"/>
              </a:rPr>
              <a:t>&amp; </a:t>
            </a:r>
          </a:p>
          <a:p>
            <a:pPr marL="0" indent="0" algn="ctr">
              <a:buNone/>
            </a:pPr>
            <a:r>
              <a:rPr lang="en-US" sz="9600" dirty="0">
                <a:solidFill>
                  <a:schemeClr val="tx1"/>
                </a:solidFill>
                <a:latin typeface="+mj-lt"/>
              </a:rPr>
              <a:t>Organization</a:t>
            </a:r>
          </a:p>
        </p:txBody>
      </p:sp>
    </p:spTree>
    <p:extLst>
      <p:ext uri="{BB962C8B-B14F-4D97-AF65-F5344CB8AC3E}">
        <p14:creationId xmlns:p14="http://schemas.microsoft.com/office/powerpoint/2010/main" val="22519639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chemeClr val="tx1"/>
                </a:solidFill>
                <a:latin typeface="+mj-lt"/>
              </a:rPr>
              <a:t>What is a NIH NRSA Training Grant?</a:t>
            </a:r>
          </a:p>
        </p:txBody>
      </p:sp>
      <p:sp>
        <p:nvSpPr>
          <p:cNvPr id="17" name="Oval 16"/>
          <p:cNvSpPr/>
          <p:nvPr/>
        </p:nvSpPr>
        <p:spPr>
          <a:xfrm>
            <a:off x="791468" y="2360973"/>
            <a:ext cx="1016507" cy="1016507"/>
          </a:xfrm>
          <a:prstGeom prst="ellipse">
            <a:avLst/>
          </a:prstGeom>
          <a:solidFill>
            <a:srgbClr val="9CBEBD">
              <a:hueOff val="0"/>
              <a:satOff val="0"/>
              <a:lumOff val="0"/>
              <a:alphaOff val="0"/>
            </a:srgbClr>
          </a:solidFill>
          <a:ln>
            <a:noFill/>
          </a:ln>
          <a:effectLst/>
        </p:spPr>
        <p:style>
          <a:lnRef idx="0">
            <a:scrgbClr r="0" g="0" b="0"/>
          </a:lnRef>
          <a:fillRef idx="1">
            <a:scrgbClr r="0" g="0" b="0"/>
          </a:fillRef>
          <a:effectRef idx="0">
            <a:scrgbClr r="0" g="0" b="0"/>
          </a:effectRef>
          <a:fontRef idx="minor"/>
        </p:style>
      </p:sp>
      <p:sp>
        <p:nvSpPr>
          <p:cNvPr id="19" name="Freeform 18"/>
          <p:cNvSpPr/>
          <p:nvPr/>
        </p:nvSpPr>
        <p:spPr>
          <a:xfrm>
            <a:off x="229189" y="3613305"/>
            <a:ext cx="2138932" cy="784662"/>
          </a:xfrm>
          <a:custGeom>
            <a:avLst/>
            <a:gdLst>
              <a:gd name="connsiteX0" fmla="*/ 0 w 2138932"/>
              <a:gd name="connsiteY0" fmla="*/ 0 h 784662"/>
              <a:gd name="connsiteX1" fmla="*/ 2138932 w 2138932"/>
              <a:gd name="connsiteY1" fmla="*/ 0 h 784662"/>
              <a:gd name="connsiteX2" fmla="*/ 2138932 w 2138932"/>
              <a:gd name="connsiteY2" fmla="*/ 784662 h 784662"/>
              <a:gd name="connsiteX3" fmla="*/ 0 w 2138932"/>
              <a:gd name="connsiteY3" fmla="*/ 784662 h 784662"/>
              <a:gd name="connsiteX4" fmla="*/ 0 w 2138932"/>
              <a:gd name="connsiteY4" fmla="*/ 0 h 784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8932" h="784662">
                <a:moveTo>
                  <a:pt x="0" y="0"/>
                </a:moveTo>
                <a:lnTo>
                  <a:pt x="2138932" y="0"/>
                </a:lnTo>
                <a:lnTo>
                  <a:pt x="2138932" y="784662"/>
                </a:lnTo>
                <a:lnTo>
                  <a:pt x="0" y="784662"/>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lgn="ctr" defTabSz="1066800">
              <a:lnSpc>
                <a:spcPct val="100000"/>
              </a:lnSpc>
              <a:spcBef>
                <a:spcPct val="0"/>
              </a:spcBef>
              <a:spcAft>
                <a:spcPct val="35000"/>
              </a:spcAft>
              <a:defRPr cap="all"/>
            </a:pPr>
            <a:r>
              <a:rPr lang="en-US" sz="2400" kern="1200" cap="all" dirty="0">
                <a:solidFill>
                  <a:srgbClr val="FFFFFF">
                    <a:hueOff val="0"/>
                    <a:satOff val="0"/>
                    <a:lumOff val="0"/>
                    <a:alphaOff val="0"/>
                  </a:srgbClr>
                </a:solidFill>
                <a:latin typeface="+mj-lt"/>
                <a:ea typeface="+mn-ea"/>
                <a:cs typeface="+mn-cs"/>
              </a:rPr>
              <a:t>Started in 1974</a:t>
            </a:r>
          </a:p>
        </p:txBody>
      </p:sp>
      <p:sp>
        <p:nvSpPr>
          <p:cNvPr id="20" name="Oval 19"/>
          <p:cNvSpPr/>
          <p:nvPr/>
        </p:nvSpPr>
        <p:spPr>
          <a:xfrm>
            <a:off x="3140842" y="2360973"/>
            <a:ext cx="1016507" cy="1016507"/>
          </a:xfrm>
          <a:prstGeom prst="ellipse">
            <a:avLst/>
          </a:prstGeom>
          <a:solidFill>
            <a:srgbClr val="D2CB6C">
              <a:hueOff val="0"/>
              <a:satOff val="0"/>
              <a:lumOff val="0"/>
              <a:alphaOff val="0"/>
            </a:srgbClr>
          </a:solidFill>
          <a:ln>
            <a:noFill/>
          </a:ln>
          <a:effectLst/>
        </p:spPr>
        <p:style>
          <a:lnRef idx="0">
            <a:scrgbClr r="0" g="0" b="0"/>
          </a:lnRef>
          <a:fillRef idx="1">
            <a:scrgbClr r="0" g="0" b="0"/>
          </a:fillRef>
          <a:effectRef idx="0">
            <a:scrgbClr r="0" g="0" b="0"/>
          </a:effectRef>
          <a:fontRef idx="minor"/>
        </p:style>
      </p:sp>
      <p:sp>
        <p:nvSpPr>
          <p:cNvPr id="21" name="Rectangle 20" descr="Upward trend"/>
          <p:cNvSpPr/>
          <p:nvPr/>
        </p:nvSpPr>
        <p:spPr>
          <a:xfrm>
            <a:off x="3357475" y="2571274"/>
            <a:ext cx="583242" cy="583242"/>
          </a:xfrm>
          <a:prstGeom prst="rect">
            <a:avLst/>
          </a:prstGeom>
          <a: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5875" cap="flat" cmpd="sng" algn="ctr">
            <a:no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22" name="Freeform 21"/>
          <p:cNvSpPr/>
          <p:nvPr/>
        </p:nvSpPr>
        <p:spPr>
          <a:xfrm>
            <a:off x="2643614" y="3613305"/>
            <a:ext cx="2002918" cy="784662"/>
          </a:xfrm>
          <a:custGeom>
            <a:avLst/>
            <a:gdLst>
              <a:gd name="connsiteX0" fmla="*/ 0 w 1976574"/>
              <a:gd name="connsiteY0" fmla="*/ 0 h 784662"/>
              <a:gd name="connsiteX1" fmla="*/ 1976574 w 1976574"/>
              <a:gd name="connsiteY1" fmla="*/ 0 h 784662"/>
              <a:gd name="connsiteX2" fmla="*/ 1976574 w 1976574"/>
              <a:gd name="connsiteY2" fmla="*/ 784662 h 784662"/>
              <a:gd name="connsiteX3" fmla="*/ 0 w 1976574"/>
              <a:gd name="connsiteY3" fmla="*/ 784662 h 784662"/>
              <a:gd name="connsiteX4" fmla="*/ 0 w 1976574"/>
              <a:gd name="connsiteY4" fmla="*/ 0 h 784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6574" h="784662">
                <a:moveTo>
                  <a:pt x="0" y="0"/>
                </a:moveTo>
                <a:lnTo>
                  <a:pt x="1976574" y="0"/>
                </a:lnTo>
                <a:lnTo>
                  <a:pt x="1976574" y="784662"/>
                </a:lnTo>
                <a:lnTo>
                  <a:pt x="0" y="784662"/>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lgn="ctr" defTabSz="1066800">
              <a:lnSpc>
                <a:spcPct val="100000"/>
              </a:lnSpc>
              <a:spcBef>
                <a:spcPct val="0"/>
              </a:spcBef>
              <a:spcAft>
                <a:spcPct val="35000"/>
              </a:spcAft>
              <a:defRPr cap="all"/>
            </a:pPr>
            <a:r>
              <a:rPr lang="en-US" sz="2400" kern="1200" cap="all" dirty="0">
                <a:solidFill>
                  <a:srgbClr val="FFFFFF">
                    <a:hueOff val="0"/>
                    <a:satOff val="0"/>
                    <a:lumOff val="0"/>
                    <a:alphaOff val="0"/>
                  </a:srgbClr>
                </a:solidFill>
                <a:latin typeface="+mj-lt"/>
                <a:ea typeface="+mn-ea"/>
                <a:cs typeface="+mn-cs"/>
              </a:rPr>
              <a:t>Supports broad, basic research that benefits the public</a:t>
            </a:r>
          </a:p>
        </p:txBody>
      </p:sp>
      <p:sp>
        <p:nvSpPr>
          <p:cNvPr id="23" name="Oval 22"/>
          <p:cNvSpPr/>
          <p:nvPr/>
        </p:nvSpPr>
        <p:spPr>
          <a:xfrm>
            <a:off x="5476061" y="2360973"/>
            <a:ext cx="1016507" cy="1016507"/>
          </a:xfrm>
          <a:prstGeom prst="ellipse">
            <a:avLst/>
          </a:prstGeom>
          <a:solidFill>
            <a:srgbClr val="95A39D">
              <a:hueOff val="0"/>
              <a:satOff val="0"/>
              <a:lumOff val="0"/>
              <a:alphaOff val="0"/>
            </a:srgbClr>
          </a:solidFill>
          <a:ln>
            <a:noFill/>
          </a:ln>
          <a:effectLst/>
        </p:spPr>
        <p:style>
          <a:lnRef idx="0">
            <a:scrgbClr r="0" g="0" b="0"/>
          </a:lnRef>
          <a:fillRef idx="1">
            <a:scrgbClr r="0" g="0" b="0"/>
          </a:fillRef>
          <a:effectRef idx="0">
            <a:scrgbClr r="0" g="0" b="0"/>
          </a:effectRef>
          <a:fontRef idx="minor"/>
        </p:style>
      </p:sp>
      <p:sp>
        <p:nvSpPr>
          <p:cNvPr id="25" name="Freeform 24"/>
          <p:cNvSpPr/>
          <p:nvPr/>
        </p:nvSpPr>
        <p:spPr>
          <a:xfrm>
            <a:off x="4919856" y="3613305"/>
            <a:ext cx="2110620" cy="784662"/>
          </a:xfrm>
          <a:custGeom>
            <a:avLst/>
            <a:gdLst>
              <a:gd name="connsiteX0" fmla="*/ 0 w 2110620"/>
              <a:gd name="connsiteY0" fmla="*/ 0 h 784662"/>
              <a:gd name="connsiteX1" fmla="*/ 2110620 w 2110620"/>
              <a:gd name="connsiteY1" fmla="*/ 0 h 784662"/>
              <a:gd name="connsiteX2" fmla="*/ 2110620 w 2110620"/>
              <a:gd name="connsiteY2" fmla="*/ 784662 h 784662"/>
              <a:gd name="connsiteX3" fmla="*/ 0 w 2110620"/>
              <a:gd name="connsiteY3" fmla="*/ 784662 h 784662"/>
              <a:gd name="connsiteX4" fmla="*/ 0 w 2110620"/>
              <a:gd name="connsiteY4" fmla="*/ 0 h 784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0620" h="784662">
                <a:moveTo>
                  <a:pt x="0" y="0"/>
                </a:moveTo>
                <a:lnTo>
                  <a:pt x="2110620" y="0"/>
                </a:lnTo>
                <a:lnTo>
                  <a:pt x="2110620" y="784662"/>
                </a:lnTo>
                <a:lnTo>
                  <a:pt x="0" y="784662"/>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lgn="ctr" defTabSz="1066800">
              <a:lnSpc>
                <a:spcPct val="100000"/>
              </a:lnSpc>
              <a:spcBef>
                <a:spcPct val="0"/>
              </a:spcBef>
              <a:spcAft>
                <a:spcPct val="35000"/>
              </a:spcAft>
              <a:defRPr cap="all"/>
            </a:pPr>
            <a:r>
              <a:rPr lang="en-US" sz="2400" kern="1200" cap="all" dirty="0">
                <a:solidFill>
                  <a:srgbClr val="FFFFFF">
                    <a:hueOff val="0"/>
                    <a:satOff val="0"/>
                    <a:lumOff val="0"/>
                    <a:alphaOff val="0"/>
                  </a:srgbClr>
                </a:solidFill>
                <a:latin typeface="+mj-lt"/>
                <a:ea typeface="+mn-ea"/>
                <a:cs typeface="+mn-cs"/>
              </a:rPr>
              <a:t>Ensures the training of independent researchers</a:t>
            </a:r>
          </a:p>
        </p:txBody>
      </p:sp>
      <p:sp>
        <p:nvSpPr>
          <p:cNvPr id="26" name="Oval 25"/>
          <p:cNvSpPr/>
          <p:nvPr/>
        </p:nvSpPr>
        <p:spPr>
          <a:xfrm>
            <a:off x="7832692" y="2360973"/>
            <a:ext cx="1016507" cy="1016507"/>
          </a:xfrm>
          <a:prstGeom prst="ellipse">
            <a:avLst/>
          </a:prstGeom>
          <a:solidFill>
            <a:schemeClr val="accent6">
              <a:lumMod val="75000"/>
            </a:schemeClr>
          </a:solidFill>
          <a:ln>
            <a:noFill/>
          </a:ln>
          <a:effectLst/>
        </p:spPr>
        <p:style>
          <a:lnRef idx="0">
            <a:scrgbClr r="0" g="0" b="0"/>
          </a:lnRef>
          <a:fillRef idx="1">
            <a:scrgbClr r="0" g="0" b="0"/>
          </a:fillRef>
          <a:effectRef idx="0">
            <a:scrgbClr r="0" g="0" b="0"/>
          </a:effectRef>
          <a:fontRef idx="minor"/>
        </p:style>
      </p:sp>
      <p:sp>
        <p:nvSpPr>
          <p:cNvPr id="28" name="Freeform 27"/>
          <p:cNvSpPr/>
          <p:nvPr/>
        </p:nvSpPr>
        <p:spPr>
          <a:xfrm>
            <a:off x="7331246" y="3613305"/>
            <a:ext cx="2019401" cy="784662"/>
          </a:xfrm>
          <a:custGeom>
            <a:avLst/>
            <a:gdLst>
              <a:gd name="connsiteX0" fmla="*/ 0 w 2019401"/>
              <a:gd name="connsiteY0" fmla="*/ 0 h 784662"/>
              <a:gd name="connsiteX1" fmla="*/ 2019401 w 2019401"/>
              <a:gd name="connsiteY1" fmla="*/ 0 h 784662"/>
              <a:gd name="connsiteX2" fmla="*/ 2019401 w 2019401"/>
              <a:gd name="connsiteY2" fmla="*/ 784662 h 784662"/>
              <a:gd name="connsiteX3" fmla="*/ 0 w 2019401"/>
              <a:gd name="connsiteY3" fmla="*/ 784662 h 784662"/>
              <a:gd name="connsiteX4" fmla="*/ 0 w 2019401"/>
              <a:gd name="connsiteY4" fmla="*/ 0 h 784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9401" h="784662">
                <a:moveTo>
                  <a:pt x="0" y="0"/>
                </a:moveTo>
                <a:lnTo>
                  <a:pt x="2019401" y="0"/>
                </a:lnTo>
                <a:lnTo>
                  <a:pt x="2019401" y="784662"/>
                </a:lnTo>
                <a:lnTo>
                  <a:pt x="0" y="784662"/>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lgn="ctr" defTabSz="1066800">
              <a:lnSpc>
                <a:spcPct val="100000"/>
              </a:lnSpc>
              <a:spcBef>
                <a:spcPct val="0"/>
              </a:spcBef>
              <a:spcAft>
                <a:spcPct val="35000"/>
              </a:spcAft>
              <a:defRPr cap="all"/>
            </a:pPr>
            <a:r>
              <a:rPr lang="en-US" sz="2400" kern="1200" cap="all" dirty="0">
                <a:solidFill>
                  <a:srgbClr val="FFFFFF">
                    <a:hueOff val="0"/>
                    <a:satOff val="0"/>
                    <a:lumOff val="0"/>
                    <a:alphaOff val="0"/>
                  </a:srgbClr>
                </a:solidFill>
                <a:latin typeface="+mj-lt"/>
                <a:ea typeface="+mn-ea"/>
                <a:cs typeface="+mn-cs"/>
              </a:rPr>
              <a:t>Provides support to predocs, postdocs &amp; short-term trainees</a:t>
            </a:r>
          </a:p>
        </p:txBody>
      </p:sp>
      <p:sp>
        <p:nvSpPr>
          <p:cNvPr id="29" name="Oval 28"/>
          <p:cNvSpPr/>
          <p:nvPr/>
        </p:nvSpPr>
        <p:spPr>
          <a:xfrm>
            <a:off x="10211287" y="2360973"/>
            <a:ext cx="1016507" cy="1016507"/>
          </a:xfrm>
          <a:prstGeom prst="ellipse">
            <a:avLst/>
          </a:prstGeom>
          <a:solidFill>
            <a:srgbClr val="B1A089">
              <a:hueOff val="0"/>
              <a:satOff val="0"/>
              <a:lumOff val="0"/>
              <a:alphaOff val="0"/>
            </a:srgbClr>
          </a:solidFill>
          <a:ln>
            <a:noFill/>
          </a:ln>
          <a:effectLst/>
        </p:spPr>
        <p:style>
          <a:lnRef idx="0">
            <a:scrgbClr r="0" g="0" b="0"/>
          </a:lnRef>
          <a:fillRef idx="1">
            <a:scrgbClr r="0" g="0" b="0"/>
          </a:fillRef>
          <a:effectRef idx="0">
            <a:scrgbClr r="0" g="0" b="0"/>
          </a:effectRef>
          <a:fontRef idx="minor"/>
        </p:style>
      </p:sp>
      <p:sp>
        <p:nvSpPr>
          <p:cNvPr id="30" name="Rectangle 29" descr="Scales of Justice"/>
          <p:cNvSpPr/>
          <p:nvPr/>
        </p:nvSpPr>
        <p:spPr>
          <a:xfrm>
            <a:off x="10427920" y="2571274"/>
            <a:ext cx="583242" cy="583242"/>
          </a:xfrm>
          <a:prstGeom prst="rect">
            <a:avLst/>
          </a:prstGeom>
          <a: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5875" cap="flat" cmpd="sng" algn="ctr">
            <a:no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31" name="Freeform 30"/>
          <p:cNvSpPr/>
          <p:nvPr/>
        </p:nvSpPr>
        <p:spPr>
          <a:xfrm>
            <a:off x="9643334" y="3613305"/>
            <a:ext cx="2154546" cy="784662"/>
          </a:xfrm>
          <a:custGeom>
            <a:avLst/>
            <a:gdLst>
              <a:gd name="connsiteX0" fmla="*/ 0 w 2154546"/>
              <a:gd name="connsiteY0" fmla="*/ 0 h 784662"/>
              <a:gd name="connsiteX1" fmla="*/ 2154546 w 2154546"/>
              <a:gd name="connsiteY1" fmla="*/ 0 h 784662"/>
              <a:gd name="connsiteX2" fmla="*/ 2154546 w 2154546"/>
              <a:gd name="connsiteY2" fmla="*/ 784662 h 784662"/>
              <a:gd name="connsiteX3" fmla="*/ 0 w 2154546"/>
              <a:gd name="connsiteY3" fmla="*/ 784662 h 784662"/>
              <a:gd name="connsiteX4" fmla="*/ 0 w 2154546"/>
              <a:gd name="connsiteY4" fmla="*/ 0 h 784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4546" h="784662">
                <a:moveTo>
                  <a:pt x="0" y="0"/>
                </a:moveTo>
                <a:lnTo>
                  <a:pt x="2154546" y="0"/>
                </a:lnTo>
                <a:lnTo>
                  <a:pt x="2154546" y="784662"/>
                </a:lnTo>
                <a:lnTo>
                  <a:pt x="0" y="784662"/>
                </a:lnTo>
                <a:lnTo>
                  <a:pt x="0" y="0"/>
                </a:lnTo>
                <a:close/>
              </a:path>
            </a:pathLst>
          </a:cu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lgn="ctr" defTabSz="1066800">
              <a:lnSpc>
                <a:spcPct val="100000"/>
              </a:lnSpc>
              <a:spcBef>
                <a:spcPct val="0"/>
              </a:spcBef>
              <a:spcAft>
                <a:spcPct val="35000"/>
              </a:spcAft>
              <a:defRPr cap="all"/>
            </a:pPr>
            <a:r>
              <a:rPr lang="en-US" sz="2400" kern="1200" cap="all" dirty="0">
                <a:solidFill>
                  <a:srgbClr val="FFFFFF">
                    <a:hueOff val="0"/>
                    <a:satOff val="0"/>
                    <a:lumOff val="0"/>
                    <a:alphaOff val="0"/>
                  </a:srgbClr>
                </a:solidFill>
                <a:latin typeface="+mj-lt"/>
                <a:ea typeface="+mn-ea"/>
                <a:cs typeface="+mn-cs"/>
              </a:rPr>
              <a:t>Ensures diversity of scientists to assume leadership roles</a:t>
            </a:r>
          </a:p>
        </p:txBody>
      </p:sp>
      <p:sp>
        <p:nvSpPr>
          <p:cNvPr id="18" name="Rectangle 17" descr="User"/>
          <p:cNvSpPr/>
          <p:nvPr/>
        </p:nvSpPr>
        <p:spPr>
          <a:xfrm>
            <a:off x="5692693" y="2571274"/>
            <a:ext cx="583242" cy="583242"/>
          </a:xfrm>
          <a:prstGeom prst="rect">
            <a:avLst/>
          </a:prstGeom>
          <a: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w="15875" cap="flat" cmpd="sng" algn="ctr">
            <a:no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24" name="Rectangle 23" descr="Checklist"/>
          <p:cNvSpPr/>
          <p:nvPr/>
        </p:nvSpPr>
        <p:spPr>
          <a:xfrm>
            <a:off x="1007034" y="2620530"/>
            <a:ext cx="583242" cy="583242"/>
          </a:xfrm>
          <a:prstGeom prst="rect">
            <a:avLst/>
          </a:prstGeom>
          <a: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w="15875" cap="flat" cmpd="sng" algn="ctr">
            <a:solidFill>
              <a:srgbClr val="FFFFFF">
                <a:alpha val="0"/>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33" name="Rectangle 32" descr="Money"/>
          <p:cNvSpPr/>
          <p:nvPr/>
        </p:nvSpPr>
        <p:spPr>
          <a:xfrm>
            <a:off x="8056772" y="2471065"/>
            <a:ext cx="575794" cy="731760"/>
          </a:xfrm>
          <a:prstGeom prst="rect">
            <a:avLst/>
          </a:prstGeom>
          <a:blipFill>
            <a:blip r:embed="rId11">
              <a:duotone>
                <a:prstClr val="black"/>
                <a:schemeClr val="accent6">
                  <a:tint val="45000"/>
                  <a:satMod val="400000"/>
                </a:schemeClr>
              </a:duotone>
              <a:extLst>
                <a:ext uri="{BEBA8EAE-BF5A-486C-A8C5-ECC9F3942E4B}">
                  <a14:imgProps xmlns:a14="http://schemas.microsoft.com/office/drawing/2010/main">
                    <a14:imgLayer r:embed="rId12">
                      <a14:imgEffect>
                        <a14:colorTemperature colorTemp="1500"/>
                      </a14:imgEffect>
                      <a14:imgEffect>
                        <a14:saturation sat="1000"/>
                      </a14:imgEffect>
                    </a14:imgLayer>
                  </a14:imgProps>
                </a:ext>
                <a:ext uri="{28A0092B-C50C-407E-A947-70E740481C1C}">
                  <a14:useLocalDpi xmlns:a14="http://schemas.microsoft.com/office/drawing/2010/main" val="0"/>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sp>
      <p:sp>
        <p:nvSpPr>
          <p:cNvPr id="2" name="TextBox 1"/>
          <p:cNvSpPr txBox="1"/>
          <p:nvPr/>
        </p:nvSpPr>
        <p:spPr>
          <a:xfrm>
            <a:off x="1007034" y="1427025"/>
            <a:ext cx="6078071" cy="584775"/>
          </a:xfrm>
          <a:prstGeom prst="rect">
            <a:avLst/>
          </a:prstGeom>
          <a:noFill/>
        </p:spPr>
        <p:txBody>
          <a:bodyPr wrap="square" rtlCol="0">
            <a:spAutoFit/>
          </a:bodyPr>
          <a:lstStyle/>
          <a:p>
            <a:r>
              <a:rPr lang="en-US" sz="3200" dirty="0">
                <a:latin typeface="+mj-lt"/>
              </a:rPr>
              <a:t>National Research Service Award</a:t>
            </a:r>
          </a:p>
        </p:txBody>
      </p:sp>
    </p:spTree>
    <p:extLst>
      <p:ext uri="{BB962C8B-B14F-4D97-AF65-F5344CB8AC3E}">
        <p14:creationId xmlns:p14="http://schemas.microsoft.com/office/powerpoint/2010/main" val="2164608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P spid="25" grpId="0"/>
      <p:bldP spid="28" grpId="0"/>
      <p:bldP spid="31" grpId="0"/>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738" t="1644" r="903" b="978"/>
          <a:stretch/>
        </p:blipFill>
        <p:spPr>
          <a:xfrm>
            <a:off x="708212" y="842682"/>
            <a:ext cx="10703860" cy="5244353"/>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187297595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5400000" flipV="1">
            <a:off x="-1890461" y="3107874"/>
            <a:ext cx="6031394" cy="914400"/>
          </a:xfrm>
        </p:spPr>
        <p:txBody>
          <a:bodyPr>
            <a:normAutofit fontScale="90000"/>
          </a:bodyPr>
          <a:lstStyle/>
          <a:p>
            <a:r>
              <a:rPr lang="en-US" sz="3600" dirty="0">
                <a:solidFill>
                  <a:schemeClr val="tx1"/>
                </a:solidFill>
                <a:latin typeface="+mj-lt"/>
              </a:rPr>
              <a:t>Training Grant Proposal Checklist</a:t>
            </a:r>
          </a:p>
        </p:txBody>
      </p:sp>
      <p:pic>
        <p:nvPicPr>
          <p:cNvPr id="3" name="Picture 2"/>
          <p:cNvPicPr>
            <a:picLocks noChangeAspect="1"/>
          </p:cNvPicPr>
          <p:nvPr/>
        </p:nvPicPr>
        <p:blipFill rotWithShape="1">
          <a:blip r:embed="rId3"/>
          <a:srcRect l="208" t="774"/>
          <a:stretch/>
        </p:blipFill>
        <p:spPr>
          <a:xfrm>
            <a:off x="2402541" y="242046"/>
            <a:ext cx="8722659" cy="6418729"/>
          </a:xfrm>
          <a:prstGeom prst="rect">
            <a:avLst/>
          </a:prstGeom>
        </p:spPr>
      </p:pic>
    </p:spTree>
    <p:extLst>
      <p:ext uri="{BB962C8B-B14F-4D97-AF65-F5344CB8AC3E}">
        <p14:creationId xmlns:p14="http://schemas.microsoft.com/office/powerpoint/2010/main" val="419034515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08230"/>
            <a:ext cx="10972800" cy="525101"/>
          </a:xfrm>
        </p:spPr>
        <p:txBody>
          <a:bodyPr>
            <a:normAutofit fontScale="90000"/>
          </a:bodyPr>
          <a:lstStyle/>
          <a:p>
            <a:r>
              <a:rPr lang="en-US" sz="4400" dirty="0">
                <a:solidFill>
                  <a:schemeClr val="tx1"/>
                </a:solidFill>
                <a:latin typeface="+mj-lt"/>
              </a:rPr>
              <a:t>Sample email to PI admins</a:t>
            </a:r>
          </a:p>
        </p:txBody>
      </p:sp>
      <p:sp>
        <p:nvSpPr>
          <p:cNvPr id="5" name="Freeform 4"/>
          <p:cNvSpPr/>
          <p:nvPr/>
        </p:nvSpPr>
        <p:spPr>
          <a:xfrm>
            <a:off x="2611513" y="1468903"/>
            <a:ext cx="8970887" cy="678710"/>
          </a:xfrm>
          <a:custGeom>
            <a:avLst/>
            <a:gdLst>
              <a:gd name="connsiteX0" fmla="*/ 113120 w 678709"/>
              <a:gd name="connsiteY0" fmla="*/ 0 h 8970886"/>
              <a:gd name="connsiteX1" fmla="*/ 565589 w 678709"/>
              <a:gd name="connsiteY1" fmla="*/ 0 h 8970886"/>
              <a:gd name="connsiteX2" fmla="*/ 678709 w 678709"/>
              <a:gd name="connsiteY2" fmla="*/ 113120 h 8970886"/>
              <a:gd name="connsiteX3" fmla="*/ 678709 w 678709"/>
              <a:gd name="connsiteY3" fmla="*/ 8970886 h 8970886"/>
              <a:gd name="connsiteX4" fmla="*/ 678709 w 678709"/>
              <a:gd name="connsiteY4" fmla="*/ 8970886 h 8970886"/>
              <a:gd name="connsiteX5" fmla="*/ 0 w 678709"/>
              <a:gd name="connsiteY5" fmla="*/ 8970886 h 8970886"/>
              <a:gd name="connsiteX6" fmla="*/ 0 w 678709"/>
              <a:gd name="connsiteY6" fmla="*/ 8970886 h 8970886"/>
              <a:gd name="connsiteX7" fmla="*/ 0 w 678709"/>
              <a:gd name="connsiteY7" fmla="*/ 113120 h 8970886"/>
              <a:gd name="connsiteX8" fmla="*/ 113120 w 678709"/>
              <a:gd name="connsiteY8" fmla="*/ 0 h 8970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8709" h="8970886">
                <a:moveTo>
                  <a:pt x="678709" y="1495176"/>
                </a:moveTo>
                <a:lnTo>
                  <a:pt x="678709" y="7475710"/>
                </a:lnTo>
                <a:cubicBezTo>
                  <a:pt x="678709" y="8301463"/>
                  <a:pt x="674877" y="8970879"/>
                  <a:pt x="670151" y="8970879"/>
                </a:cubicBezTo>
                <a:lnTo>
                  <a:pt x="0" y="8970879"/>
                </a:lnTo>
                <a:lnTo>
                  <a:pt x="0" y="8970879"/>
                </a:lnTo>
                <a:lnTo>
                  <a:pt x="0" y="7"/>
                </a:lnTo>
                <a:lnTo>
                  <a:pt x="0" y="7"/>
                </a:lnTo>
                <a:lnTo>
                  <a:pt x="670151" y="7"/>
                </a:lnTo>
                <a:cubicBezTo>
                  <a:pt x="674877" y="7"/>
                  <a:pt x="678709" y="669423"/>
                  <a:pt x="678709" y="1495176"/>
                </a:cubicBez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47651" tIns="156957" rIns="280782" bIns="156958"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solidFill>
                  <a:schemeClr val="bg1"/>
                </a:solidFill>
                <a:latin typeface="+mj-lt"/>
              </a:rPr>
              <a:t>Research Interest/topic</a:t>
            </a:r>
          </a:p>
        </p:txBody>
      </p:sp>
      <p:sp>
        <p:nvSpPr>
          <p:cNvPr id="6" name="Freeform 5"/>
          <p:cNvSpPr/>
          <p:nvPr/>
        </p:nvSpPr>
        <p:spPr>
          <a:xfrm>
            <a:off x="1069504" y="1384064"/>
            <a:ext cx="1542009" cy="848386"/>
          </a:xfrm>
          <a:custGeom>
            <a:avLst/>
            <a:gdLst>
              <a:gd name="connsiteX0" fmla="*/ 0 w 1542009"/>
              <a:gd name="connsiteY0" fmla="*/ 141400 h 848386"/>
              <a:gd name="connsiteX1" fmla="*/ 141400 w 1542009"/>
              <a:gd name="connsiteY1" fmla="*/ 0 h 848386"/>
              <a:gd name="connsiteX2" fmla="*/ 1400609 w 1542009"/>
              <a:gd name="connsiteY2" fmla="*/ 0 h 848386"/>
              <a:gd name="connsiteX3" fmla="*/ 1542009 w 1542009"/>
              <a:gd name="connsiteY3" fmla="*/ 141400 h 848386"/>
              <a:gd name="connsiteX4" fmla="*/ 1542009 w 1542009"/>
              <a:gd name="connsiteY4" fmla="*/ 706986 h 848386"/>
              <a:gd name="connsiteX5" fmla="*/ 1400609 w 1542009"/>
              <a:gd name="connsiteY5" fmla="*/ 848386 h 848386"/>
              <a:gd name="connsiteX6" fmla="*/ 141400 w 1542009"/>
              <a:gd name="connsiteY6" fmla="*/ 848386 h 848386"/>
              <a:gd name="connsiteX7" fmla="*/ 0 w 1542009"/>
              <a:gd name="connsiteY7" fmla="*/ 706986 h 848386"/>
              <a:gd name="connsiteX8" fmla="*/ 0 w 1542009"/>
              <a:gd name="connsiteY8" fmla="*/ 141400 h 848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2009" h="848386">
                <a:moveTo>
                  <a:pt x="0" y="141400"/>
                </a:moveTo>
                <a:cubicBezTo>
                  <a:pt x="0" y="63307"/>
                  <a:pt x="63307" y="0"/>
                  <a:pt x="141400" y="0"/>
                </a:cubicBezTo>
                <a:lnTo>
                  <a:pt x="1400609" y="0"/>
                </a:lnTo>
                <a:cubicBezTo>
                  <a:pt x="1478702" y="0"/>
                  <a:pt x="1542009" y="63307"/>
                  <a:pt x="1542009" y="141400"/>
                </a:cubicBezTo>
                <a:lnTo>
                  <a:pt x="1542009" y="706986"/>
                </a:lnTo>
                <a:cubicBezTo>
                  <a:pt x="1542009" y="785079"/>
                  <a:pt x="1478702" y="848386"/>
                  <a:pt x="1400609" y="848386"/>
                </a:cubicBezTo>
                <a:lnTo>
                  <a:pt x="141400" y="848386"/>
                </a:lnTo>
                <a:cubicBezTo>
                  <a:pt x="63307" y="848386"/>
                  <a:pt x="0" y="785079"/>
                  <a:pt x="0" y="706986"/>
                </a:cubicBezTo>
                <a:lnTo>
                  <a:pt x="0" y="14140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48095" tIns="94755" rIns="148095" bIns="94755" numCol="1" spcCol="1270" anchor="ctr" anchorCtr="0">
            <a:noAutofit/>
          </a:bodyPr>
          <a:lstStyle/>
          <a:p>
            <a:pPr lvl="0" algn="ctr" defTabSz="1244600">
              <a:lnSpc>
                <a:spcPct val="90000"/>
              </a:lnSpc>
              <a:spcBef>
                <a:spcPct val="0"/>
              </a:spcBef>
              <a:spcAft>
                <a:spcPct val="35000"/>
              </a:spcAft>
            </a:pPr>
            <a:r>
              <a:rPr lang="en-US" sz="2800" kern="1200" dirty="0">
                <a:solidFill>
                  <a:schemeClr val="bg1"/>
                </a:solidFill>
                <a:latin typeface="+mj-lt"/>
              </a:rPr>
              <a:t>1</a:t>
            </a:r>
          </a:p>
        </p:txBody>
      </p:sp>
      <p:sp>
        <p:nvSpPr>
          <p:cNvPr id="7" name="Freeform 6"/>
          <p:cNvSpPr/>
          <p:nvPr/>
        </p:nvSpPr>
        <p:spPr>
          <a:xfrm>
            <a:off x="2611513" y="2359709"/>
            <a:ext cx="8970887" cy="678710"/>
          </a:xfrm>
          <a:custGeom>
            <a:avLst/>
            <a:gdLst>
              <a:gd name="connsiteX0" fmla="*/ 113120 w 678709"/>
              <a:gd name="connsiteY0" fmla="*/ 0 h 8970886"/>
              <a:gd name="connsiteX1" fmla="*/ 565589 w 678709"/>
              <a:gd name="connsiteY1" fmla="*/ 0 h 8970886"/>
              <a:gd name="connsiteX2" fmla="*/ 678709 w 678709"/>
              <a:gd name="connsiteY2" fmla="*/ 113120 h 8970886"/>
              <a:gd name="connsiteX3" fmla="*/ 678709 w 678709"/>
              <a:gd name="connsiteY3" fmla="*/ 8970886 h 8970886"/>
              <a:gd name="connsiteX4" fmla="*/ 678709 w 678709"/>
              <a:gd name="connsiteY4" fmla="*/ 8970886 h 8970886"/>
              <a:gd name="connsiteX5" fmla="*/ 0 w 678709"/>
              <a:gd name="connsiteY5" fmla="*/ 8970886 h 8970886"/>
              <a:gd name="connsiteX6" fmla="*/ 0 w 678709"/>
              <a:gd name="connsiteY6" fmla="*/ 8970886 h 8970886"/>
              <a:gd name="connsiteX7" fmla="*/ 0 w 678709"/>
              <a:gd name="connsiteY7" fmla="*/ 113120 h 8970886"/>
              <a:gd name="connsiteX8" fmla="*/ 113120 w 678709"/>
              <a:gd name="connsiteY8" fmla="*/ 0 h 8970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8709" h="8970886">
                <a:moveTo>
                  <a:pt x="678709" y="1495176"/>
                </a:moveTo>
                <a:lnTo>
                  <a:pt x="678709" y="7475710"/>
                </a:lnTo>
                <a:cubicBezTo>
                  <a:pt x="678709" y="8301463"/>
                  <a:pt x="674877" y="8970879"/>
                  <a:pt x="670151" y="8970879"/>
                </a:cubicBezTo>
                <a:lnTo>
                  <a:pt x="0" y="8970879"/>
                </a:lnTo>
                <a:lnTo>
                  <a:pt x="0" y="8970879"/>
                </a:lnTo>
                <a:lnTo>
                  <a:pt x="0" y="7"/>
                </a:lnTo>
                <a:lnTo>
                  <a:pt x="0" y="7"/>
                </a:lnTo>
                <a:lnTo>
                  <a:pt x="670151" y="7"/>
                </a:lnTo>
                <a:cubicBezTo>
                  <a:pt x="674877" y="7"/>
                  <a:pt x="678709" y="669423"/>
                  <a:pt x="678709" y="1495176"/>
                </a:cubicBez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47651" tIns="156957" rIns="280782" bIns="156958"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solidFill>
                  <a:schemeClr val="bg1"/>
                </a:solidFill>
                <a:latin typeface="+mj-lt"/>
              </a:rPr>
              <a:t>Current Biosketch </a:t>
            </a:r>
          </a:p>
          <a:p>
            <a:pPr marL="685800" lvl="2" indent="-228600" defTabSz="1066800">
              <a:lnSpc>
                <a:spcPct val="90000"/>
              </a:lnSpc>
              <a:spcBef>
                <a:spcPct val="0"/>
              </a:spcBef>
              <a:spcAft>
                <a:spcPct val="15000"/>
              </a:spcAft>
              <a:buChar char="••"/>
            </a:pPr>
            <a:r>
              <a:rPr lang="en-US" sz="2000" kern="1200" dirty="0">
                <a:solidFill>
                  <a:schemeClr val="bg1"/>
                </a:solidFill>
                <a:latin typeface="+mj-lt"/>
              </a:rPr>
              <a:t>Personal statement should include mentor record </a:t>
            </a:r>
          </a:p>
        </p:txBody>
      </p:sp>
      <p:sp>
        <p:nvSpPr>
          <p:cNvPr id="8" name="Freeform 7"/>
          <p:cNvSpPr/>
          <p:nvPr/>
        </p:nvSpPr>
        <p:spPr>
          <a:xfrm>
            <a:off x="1069504" y="2274869"/>
            <a:ext cx="1542009" cy="848386"/>
          </a:xfrm>
          <a:custGeom>
            <a:avLst/>
            <a:gdLst>
              <a:gd name="connsiteX0" fmla="*/ 0 w 1542009"/>
              <a:gd name="connsiteY0" fmla="*/ 141400 h 848386"/>
              <a:gd name="connsiteX1" fmla="*/ 141400 w 1542009"/>
              <a:gd name="connsiteY1" fmla="*/ 0 h 848386"/>
              <a:gd name="connsiteX2" fmla="*/ 1400609 w 1542009"/>
              <a:gd name="connsiteY2" fmla="*/ 0 h 848386"/>
              <a:gd name="connsiteX3" fmla="*/ 1542009 w 1542009"/>
              <a:gd name="connsiteY3" fmla="*/ 141400 h 848386"/>
              <a:gd name="connsiteX4" fmla="*/ 1542009 w 1542009"/>
              <a:gd name="connsiteY4" fmla="*/ 706986 h 848386"/>
              <a:gd name="connsiteX5" fmla="*/ 1400609 w 1542009"/>
              <a:gd name="connsiteY5" fmla="*/ 848386 h 848386"/>
              <a:gd name="connsiteX6" fmla="*/ 141400 w 1542009"/>
              <a:gd name="connsiteY6" fmla="*/ 848386 h 848386"/>
              <a:gd name="connsiteX7" fmla="*/ 0 w 1542009"/>
              <a:gd name="connsiteY7" fmla="*/ 706986 h 848386"/>
              <a:gd name="connsiteX8" fmla="*/ 0 w 1542009"/>
              <a:gd name="connsiteY8" fmla="*/ 141400 h 848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2009" h="848386">
                <a:moveTo>
                  <a:pt x="0" y="141400"/>
                </a:moveTo>
                <a:cubicBezTo>
                  <a:pt x="0" y="63307"/>
                  <a:pt x="63307" y="0"/>
                  <a:pt x="141400" y="0"/>
                </a:cubicBezTo>
                <a:lnTo>
                  <a:pt x="1400609" y="0"/>
                </a:lnTo>
                <a:cubicBezTo>
                  <a:pt x="1478702" y="0"/>
                  <a:pt x="1542009" y="63307"/>
                  <a:pt x="1542009" y="141400"/>
                </a:cubicBezTo>
                <a:lnTo>
                  <a:pt x="1542009" y="706986"/>
                </a:lnTo>
                <a:cubicBezTo>
                  <a:pt x="1542009" y="785079"/>
                  <a:pt x="1478702" y="848386"/>
                  <a:pt x="1400609" y="848386"/>
                </a:cubicBezTo>
                <a:lnTo>
                  <a:pt x="141400" y="848386"/>
                </a:lnTo>
                <a:cubicBezTo>
                  <a:pt x="63307" y="848386"/>
                  <a:pt x="0" y="785079"/>
                  <a:pt x="0" y="706986"/>
                </a:cubicBezTo>
                <a:lnTo>
                  <a:pt x="0" y="14140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148095" tIns="94755" rIns="148095" bIns="94755" numCol="1" spcCol="1270" anchor="ctr" anchorCtr="0">
            <a:noAutofit/>
          </a:bodyPr>
          <a:lstStyle/>
          <a:p>
            <a:pPr lvl="0" algn="ctr" defTabSz="1244600">
              <a:lnSpc>
                <a:spcPct val="90000"/>
              </a:lnSpc>
              <a:spcBef>
                <a:spcPct val="0"/>
              </a:spcBef>
              <a:spcAft>
                <a:spcPct val="35000"/>
              </a:spcAft>
            </a:pPr>
            <a:r>
              <a:rPr lang="en-US" sz="2800" kern="1200" dirty="0">
                <a:solidFill>
                  <a:schemeClr val="bg1"/>
                </a:solidFill>
                <a:latin typeface="+mj-lt"/>
              </a:rPr>
              <a:t>2</a:t>
            </a:r>
          </a:p>
        </p:txBody>
      </p:sp>
      <p:sp>
        <p:nvSpPr>
          <p:cNvPr id="9" name="Freeform 8"/>
          <p:cNvSpPr/>
          <p:nvPr/>
        </p:nvSpPr>
        <p:spPr>
          <a:xfrm>
            <a:off x="2611513" y="3250514"/>
            <a:ext cx="8970887" cy="678710"/>
          </a:xfrm>
          <a:custGeom>
            <a:avLst/>
            <a:gdLst>
              <a:gd name="connsiteX0" fmla="*/ 113120 w 678709"/>
              <a:gd name="connsiteY0" fmla="*/ 0 h 8970886"/>
              <a:gd name="connsiteX1" fmla="*/ 565589 w 678709"/>
              <a:gd name="connsiteY1" fmla="*/ 0 h 8970886"/>
              <a:gd name="connsiteX2" fmla="*/ 678709 w 678709"/>
              <a:gd name="connsiteY2" fmla="*/ 113120 h 8970886"/>
              <a:gd name="connsiteX3" fmla="*/ 678709 w 678709"/>
              <a:gd name="connsiteY3" fmla="*/ 8970886 h 8970886"/>
              <a:gd name="connsiteX4" fmla="*/ 678709 w 678709"/>
              <a:gd name="connsiteY4" fmla="*/ 8970886 h 8970886"/>
              <a:gd name="connsiteX5" fmla="*/ 0 w 678709"/>
              <a:gd name="connsiteY5" fmla="*/ 8970886 h 8970886"/>
              <a:gd name="connsiteX6" fmla="*/ 0 w 678709"/>
              <a:gd name="connsiteY6" fmla="*/ 8970886 h 8970886"/>
              <a:gd name="connsiteX7" fmla="*/ 0 w 678709"/>
              <a:gd name="connsiteY7" fmla="*/ 113120 h 8970886"/>
              <a:gd name="connsiteX8" fmla="*/ 113120 w 678709"/>
              <a:gd name="connsiteY8" fmla="*/ 0 h 8970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8709" h="8970886">
                <a:moveTo>
                  <a:pt x="678709" y="1495176"/>
                </a:moveTo>
                <a:lnTo>
                  <a:pt x="678709" y="7475710"/>
                </a:lnTo>
                <a:cubicBezTo>
                  <a:pt x="678709" y="8301463"/>
                  <a:pt x="674877" y="8970879"/>
                  <a:pt x="670151" y="8970879"/>
                </a:cubicBezTo>
                <a:lnTo>
                  <a:pt x="0" y="8970879"/>
                </a:lnTo>
                <a:lnTo>
                  <a:pt x="0" y="8970879"/>
                </a:lnTo>
                <a:lnTo>
                  <a:pt x="0" y="7"/>
                </a:lnTo>
                <a:lnTo>
                  <a:pt x="0" y="7"/>
                </a:lnTo>
                <a:lnTo>
                  <a:pt x="670151" y="7"/>
                </a:lnTo>
                <a:cubicBezTo>
                  <a:pt x="674877" y="7"/>
                  <a:pt x="678709" y="669423"/>
                  <a:pt x="678709" y="1495176"/>
                </a:cubicBez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47651" tIns="156957" rIns="280782" bIns="156958"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solidFill>
                  <a:schemeClr val="bg1"/>
                </a:solidFill>
                <a:latin typeface="+mj-lt"/>
              </a:rPr>
              <a:t>Table 2 – Mentoring records for pre and postdocs</a:t>
            </a:r>
          </a:p>
          <a:p>
            <a:pPr marL="685800" lvl="2" indent="-228600" defTabSz="1066800">
              <a:lnSpc>
                <a:spcPct val="90000"/>
              </a:lnSpc>
              <a:spcBef>
                <a:spcPct val="0"/>
              </a:spcBef>
              <a:spcAft>
                <a:spcPct val="15000"/>
              </a:spcAft>
              <a:buChar char="••"/>
            </a:pPr>
            <a:r>
              <a:rPr lang="en-US" sz="2000" dirty="0">
                <a:solidFill>
                  <a:schemeClr val="bg1"/>
                </a:solidFill>
                <a:latin typeface="+mj-lt"/>
              </a:rPr>
              <a:t>Program outcomes for Table 5 &amp; 8 if applicable</a:t>
            </a:r>
            <a:endParaRPr lang="en-US" sz="2000" kern="1200" dirty="0">
              <a:solidFill>
                <a:schemeClr val="bg1"/>
              </a:solidFill>
              <a:latin typeface="+mj-lt"/>
            </a:endParaRPr>
          </a:p>
        </p:txBody>
      </p:sp>
      <p:sp>
        <p:nvSpPr>
          <p:cNvPr id="10" name="Freeform 9"/>
          <p:cNvSpPr/>
          <p:nvPr/>
        </p:nvSpPr>
        <p:spPr>
          <a:xfrm>
            <a:off x="1069504" y="3165675"/>
            <a:ext cx="1542009" cy="848386"/>
          </a:xfrm>
          <a:custGeom>
            <a:avLst/>
            <a:gdLst>
              <a:gd name="connsiteX0" fmla="*/ 0 w 1542009"/>
              <a:gd name="connsiteY0" fmla="*/ 141400 h 848386"/>
              <a:gd name="connsiteX1" fmla="*/ 141400 w 1542009"/>
              <a:gd name="connsiteY1" fmla="*/ 0 h 848386"/>
              <a:gd name="connsiteX2" fmla="*/ 1400609 w 1542009"/>
              <a:gd name="connsiteY2" fmla="*/ 0 h 848386"/>
              <a:gd name="connsiteX3" fmla="*/ 1542009 w 1542009"/>
              <a:gd name="connsiteY3" fmla="*/ 141400 h 848386"/>
              <a:gd name="connsiteX4" fmla="*/ 1542009 w 1542009"/>
              <a:gd name="connsiteY4" fmla="*/ 706986 h 848386"/>
              <a:gd name="connsiteX5" fmla="*/ 1400609 w 1542009"/>
              <a:gd name="connsiteY5" fmla="*/ 848386 h 848386"/>
              <a:gd name="connsiteX6" fmla="*/ 141400 w 1542009"/>
              <a:gd name="connsiteY6" fmla="*/ 848386 h 848386"/>
              <a:gd name="connsiteX7" fmla="*/ 0 w 1542009"/>
              <a:gd name="connsiteY7" fmla="*/ 706986 h 848386"/>
              <a:gd name="connsiteX8" fmla="*/ 0 w 1542009"/>
              <a:gd name="connsiteY8" fmla="*/ 141400 h 848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2009" h="848386">
                <a:moveTo>
                  <a:pt x="0" y="141400"/>
                </a:moveTo>
                <a:cubicBezTo>
                  <a:pt x="0" y="63307"/>
                  <a:pt x="63307" y="0"/>
                  <a:pt x="141400" y="0"/>
                </a:cubicBezTo>
                <a:lnTo>
                  <a:pt x="1400609" y="0"/>
                </a:lnTo>
                <a:cubicBezTo>
                  <a:pt x="1478702" y="0"/>
                  <a:pt x="1542009" y="63307"/>
                  <a:pt x="1542009" y="141400"/>
                </a:cubicBezTo>
                <a:lnTo>
                  <a:pt x="1542009" y="706986"/>
                </a:lnTo>
                <a:cubicBezTo>
                  <a:pt x="1542009" y="785079"/>
                  <a:pt x="1478702" y="848386"/>
                  <a:pt x="1400609" y="848386"/>
                </a:cubicBezTo>
                <a:lnTo>
                  <a:pt x="141400" y="848386"/>
                </a:lnTo>
                <a:cubicBezTo>
                  <a:pt x="63307" y="848386"/>
                  <a:pt x="0" y="785079"/>
                  <a:pt x="0" y="706986"/>
                </a:cubicBezTo>
                <a:lnTo>
                  <a:pt x="0" y="14140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148095" tIns="94755" rIns="148095" bIns="94755" numCol="1" spcCol="1270" anchor="ctr" anchorCtr="0">
            <a:noAutofit/>
          </a:bodyPr>
          <a:lstStyle/>
          <a:p>
            <a:pPr lvl="0" algn="ctr" defTabSz="1244600">
              <a:lnSpc>
                <a:spcPct val="90000"/>
              </a:lnSpc>
              <a:spcBef>
                <a:spcPct val="0"/>
              </a:spcBef>
              <a:spcAft>
                <a:spcPct val="35000"/>
              </a:spcAft>
            </a:pPr>
            <a:r>
              <a:rPr lang="en-US" sz="2800" kern="1200" dirty="0">
                <a:solidFill>
                  <a:schemeClr val="bg1"/>
                </a:solidFill>
                <a:latin typeface="+mj-lt"/>
              </a:rPr>
              <a:t>3</a:t>
            </a:r>
          </a:p>
        </p:txBody>
      </p:sp>
      <p:sp>
        <p:nvSpPr>
          <p:cNvPr id="11" name="Freeform 10"/>
          <p:cNvSpPr/>
          <p:nvPr/>
        </p:nvSpPr>
        <p:spPr>
          <a:xfrm>
            <a:off x="2611513" y="4141320"/>
            <a:ext cx="8970887" cy="678710"/>
          </a:xfrm>
          <a:custGeom>
            <a:avLst/>
            <a:gdLst>
              <a:gd name="connsiteX0" fmla="*/ 113120 w 678709"/>
              <a:gd name="connsiteY0" fmla="*/ 0 h 8970886"/>
              <a:gd name="connsiteX1" fmla="*/ 565589 w 678709"/>
              <a:gd name="connsiteY1" fmla="*/ 0 h 8970886"/>
              <a:gd name="connsiteX2" fmla="*/ 678709 w 678709"/>
              <a:gd name="connsiteY2" fmla="*/ 113120 h 8970886"/>
              <a:gd name="connsiteX3" fmla="*/ 678709 w 678709"/>
              <a:gd name="connsiteY3" fmla="*/ 8970886 h 8970886"/>
              <a:gd name="connsiteX4" fmla="*/ 678709 w 678709"/>
              <a:gd name="connsiteY4" fmla="*/ 8970886 h 8970886"/>
              <a:gd name="connsiteX5" fmla="*/ 0 w 678709"/>
              <a:gd name="connsiteY5" fmla="*/ 8970886 h 8970886"/>
              <a:gd name="connsiteX6" fmla="*/ 0 w 678709"/>
              <a:gd name="connsiteY6" fmla="*/ 8970886 h 8970886"/>
              <a:gd name="connsiteX7" fmla="*/ 0 w 678709"/>
              <a:gd name="connsiteY7" fmla="*/ 113120 h 8970886"/>
              <a:gd name="connsiteX8" fmla="*/ 113120 w 678709"/>
              <a:gd name="connsiteY8" fmla="*/ 0 h 8970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8709" h="8970886">
                <a:moveTo>
                  <a:pt x="678709" y="1495176"/>
                </a:moveTo>
                <a:lnTo>
                  <a:pt x="678709" y="7475710"/>
                </a:lnTo>
                <a:cubicBezTo>
                  <a:pt x="678709" y="8301463"/>
                  <a:pt x="674877" y="8970879"/>
                  <a:pt x="670151" y="8970879"/>
                </a:cubicBezTo>
                <a:lnTo>
                  <a:pt x="0" y="8970879"/>
                </a:lnTo>
                <a:lnTo>
                  <a:pt x="0" y="8970879"/>
                </a:lnTo>
                <a:lnTo>
                  <a:pt x="0" y="7"/>
                </a:lnTo>
                <a:lnTo>
                  <a:pt x="0" y="7"/>
                </a:lnTo>
                <a:lnTo>
                  <a:pt x="670151" y="7"/>
                </a:lnTo>
                <a:cubicBezTo>
                  <a:pt x="674877" y="7"/>
                  <a:pt x="678709" y="669423"/>
                  <a:pt x="678709" y="1495176"/>
                </a:cubicBez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47651" tIns="156957" rIns="280782" bIns="156958"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solidFill>
                  <a:schemeClr val="bg1"/>
                </a:solidFill>
                <a:latin typeface="+mj-lt"/>
              </a:rPr>
              <a:t>Table 4 – Research Support</a:t>
            </a:r>
          </a:p>
        </p:txBody>
      </p:sp>
      <p:sp>
        <p:nvSpPr>
          <p:cNvPr id="12" name="Freeform 11"/>
          <p:cNvSpPr/>
          <p:nvPr/>
        </p:nvSpPr>
        <p:spPr>
          <a:xfrm>
            <a:off x="1069504" y="4056481"/>
            <a:ext cx="1542009" cy="848386"/>
          </a:xfrm>
          <a:custGeom>
            <a:avLst/>
            <a:gdLst>
              <a:gd name="connsiteX0" fmla="*/ 0 w 1542009"/>
              <a:gd name="connsiteY0" fmla="*/ 141400 h 848386"/>
              <a:gd name="connsiteX1" fmla="*/ 141400 w 1542009"/>
              <a:gd name="connsiteY1" fmla="*/ 0 h 848386"/>
              <a:gd name="connsiteX2" fmla="*/ 1400609 w 1542009"/>
              <a:gd name="connsiteY2" fmla="*/ 0 h 848386"/>
              <a:gd name="connsiteX3" fmla="*/ 1542009 w 1542009"/>
              <a:gd name="connsiteY3" fmla="*/ 141400 h 848386"/>
              <a:gd name="connsiteX4" fmla="*/ 1542009 w 1542009"/>
              <a:gd name="connsiteY4" fmla="*/ 706986 h 848386"/>
              <a:gd name="connsiteX5" fmla="*/ 1400609 w 1542009"/>
              <a:gd name="connsiteY5" fmla="*/ 848386 h 848386"/>
              <a:gd name="connsiteX6" fmla="*/ 141400 w 1542009"/>
              <a:gd name="connsiteY6" fmla="*/ 848386 h 848386"/>
              <a:gd name="connsiteX7" fmla="*/ 0 w 1542009"/>
              <a:gd name="connsiteY7" fmla="*/ 706986 h 848386"/>
              <a:gd name="connsiteX8" fmla="*/ 0 w 1542009"/>
              <a:gd name="connsiteY8" fmla="*/ 141400 h 848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2009" h="848386">
                <a:moveTo>
                  <a:pt x="0" y="141400"/>
                </a:moveTo>
                <a:cubicBezTo>
                  <a:pt x="0" y="63307"/>
                  <a:pt x="63307" y="0"/>
                  <a:pt x="141400" y="0"/>
                </a:cubicBezTo>
                <a:lnTo>
                  <a:pt x="1400609" y="0"/>
                </a:lnTo>
                <a:cubicBezTo>
                  <a:pt x="1478702" y="0"/>
                  <a:pt x="1542009" y="63307"/>
                  <a:pt x="1542009" y="141400"/>
                </a:cubicBezTo>
                <a:lnTo>
                  <a:pt x="1542009" y="706986"/>
                </a:lnTo>
                <a:cubicBezTo>
                  <a:pt x="1542009" y="785079"/>
                  <a:pt x="1478702" y="848386"/>
                  <a:pt x="1400609" y="848386"/>
                </a:cubicBezTo>
                <a:lnTo>
                  <a:pt x="141400" y="848386"/>
                </a:lnTo>
                <a:cubicBezTo>
                  <a:pt x="63307" y="848386"/>
                  <a:pt x="0" y="785079"/>
                  <a:pt x="0" y="706986"/>
                </a:cubicBezTo>
                <a:lnTo>
                  <a:pt x="0" y="14140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148095" tIns="94755" rIns="148095" bIns="94755" numCol="1" spcCol="1270" anchor="ctr" anchorCtr="0">
            <a:noAutofit/>
          </a:bodyPr>
          <a:lstStyle/>
          <a:p>
            <a:pPr lvl="0" algn="ctr" defTabSz="1244600">
              <a:lnSpc>
                <a:spcPct val="90000"/>
              </a:lnSpc>
              <a:spcBef>
                <a:spcPct val="0"/>
              </a:spcBef>
              <a:spcAft>
                <a:spcPct val="35000"/>
              </a:spcAft>
            </a:pPr>
            <a:r>
              <a:rPr lang="en-US" sz="2800" kern="1200" dirty="0">
                <a:solidFill>
                  <a:schemeClr val="bg1"/>
                </a:solidFill>
                <a:latin typeface="+mj-lt"/>
              </a:rPr>
              <a:t>4</a:t>
            </a:r>
          </a:p>
        </p:txBody>
      </p:sp>
      <p:sp>
        <p:nvSpPr>
          <p:cNvPr id="13" name="Freeform 12"/>
          <p:cNvSpPr/>
          <p:nvPr/>
        </p:nvSpPr>
        <p:spPr>
          <a:xfrm>
            <a:off x="2611513" y="5032126"/>
            <a:ext cx="8970887" cy="678710"/>
          </a:xfrm>
          <a:custGeom>
            <a:avLst/>
            <a:gdLst>
              <a:gd name="connsiteX0" fmla="*/ 113120 w 678709"/>
              <a:gd name="connsiteY0" fmla="*/ 0 h 8970886"/>
              <a:gd name="connsiteX1" fmla="*/ 565589 w 678709"/>
              <a:gd name="connsiteY1" fmla="*/ 0 h 8970886"/>
              <a:gd name="connsiteX2" fmla="*/ 678709 w 678709"/>
              <a:gd name="connsiteY2" fmla="*/ 113120 h 8970886"/>
              <a:gd name="connsiteX3" fmla="*/ 678709 w 678709"/>
              <a:gd name="connsiteY3" fmla="*/ 8970886 h 8970886"/>
              <a:gd name="connsiteX4" fmla="*/ 678709 w 678709"/>
              <a:gd name="connsiteY4" fmla="*/ 8970886 h 8970886"/>
              <a:gd name="connsiteX5" fmla="*/ 0 w 678709"/>
              <a:gd name="connsiteY5" fmla="*/ 8970886 h 8970886"/>
              <a:gd name="connsiteX6" fmla="*/ 0 w 678709"/>
              <a:gd name="connsiteY6" fmla="*/ 8970886 h 8970886"/>
              <a:gd name="connsiteX7" fmla="*/ 0 w 678709"/>
              <a:gd name="connsiteY7" fmla="*/ 113120 h 8970886"/>
              <a:gd name="connsiteX8" fmla="*/ 113120 w 678709"/>
              <a:gd name="connsiteY8" fmla="*/ 0 h 8970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8709" h="8970886">
                <a:moveTo>
                  <a:pt x="678709" y="1495176"/>
                </a:moveTo>
                <a:lnTo>
                  <a:pt x="678709" y="7475710"/>
                </a:lnTo>
                <a:cubicBezTo>
                  <a:pt x="678709" y="8301463"/>
                  <a:pt x="674877" y="8970879"/>
                  <a:pt x="670151" y="8970879"/>
                </a:cubicBezTo>
                <a:lnTo>
                  <a:pt x="0" y="8970879"/>
                </a:lnTo>
                <a:lnTo>
                  <a:pt x="0" y="8970879"/>
                </a:lnTo>
                <a:lnTo>
                  <a:pt x="0" y="7"/>
                </a:lnTo>
                <a:lnTo>
                  <a:pt x="0" y="7"/>
                </a:lnTo>
                <a:lnTo>
                  <a:pt x="670151" y="7"/>
                </a:lnTo>
                <a:cubicBezTo>
                  <a:pt x="674877" y="7"/>
                  <a:pt x="678709" y="669423"/>
                  <a:pt x="678709" y="1495176"/>
                </a:cubicBez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6">
              <a:tint val="40000"/>
              <a:alpha val="90000"/>
              <a:hueOff val="0"/>
              <a:satOff val="0"/>
              <a:lumOff val="0"/>
              <a:alphaOff val="0"/>
            </a:schemeClr>
          </a:lnRef>
          <a:fillRef idx="1">
            <a:schemeClr val="accent6">
              <a:tint val="40000"/>
              <a:alpha val="90000"/>
              <a:hueOff val="0"/>
              <a:satOff val="0"/>
              <a:lumOff val="0"/>
              <a:alphaOff val="0"/>
            </a:schemeClr>
          </a:fillRef>
          <a:effectRef idx="0">
            <a:schemeClr val="accent6">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47651" tIns="156957" rIns="280782" bIns="156958"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solidFill>
                  <a:schemeClr val="bg1"/>
                </a:solidFill>
                <a:latin typeface="+mj-lt"/>
              </a:rPr>
              <a:t>Facil</a:t>
            </a:r>
            <a:r>
              <a:rPr lang="en-US" sz="2400" dirty="0">
                <a:solidFill>
                  <a:schemeClr val="bg1"/>
                </a:solidFill>
                <a:latin typeface="+mj-lt"/>
              </a:rPr>
              <a:t>ities and Resources </a:t>
            </a:r>
            <a:endParaRPr lang="en-US" sz="2400" kern="1200" dirty="0">
              <a:solidFill>
                <a:schemeClr val="bg1"/>
              </a:solidFill>
              <a:latin typeface="+mj-lt"/>
            </a:endParaRPr>
          </a:p>
        </p:txBody>
      </p:sp>
      <p:sp>
        <p:nvSpPr>
          <p:cNvPr id="14" name="Freeform 13"/>
          <p:cNvSpPr/>
          <p:nvPr/>
        </p:nvSpPr>
        <p:spPr>
          <a:xfrm>
            <a:off x="1069504" y="4947287"/>
            <a:ext cx="1542009" cy="848386"/>
          </a:xfrm>
          <a:custGeom>
            <a:avLst/>
            <a:gdLst>
              <a:gd name="connsiteX0" fmla="*/ 0 w 1542009"/>
              <a:gd name="connsiteY0" fmla="*/ 141400 h 848386"/>
              <a:gd name="connsiteX1" fmla="*/ 141400 w 1542009"/>
              <a:gd name="connsiteY1" fmla="*/ 0 h 848386"/>
              <a:gd name="connsiteX2" fmla="*/ 1400609 w 1542009"/>
              <a:gd name="connsiteY2" fmla="*/ 0 h 848386"/>
              <a:gd name="connsiteX3" fmla="*/ 1542009 w 1542009"/>
              <a:gd name="connsiteY3" fmla="*/ 141400 h 848386"/>
              <a:gd name="connsiteX4" fmla="*/ 1542009 w 1542009"/>
              <a:gd name="connsiteY4" fmla="*/ 706986 h 848386"/>
              <a:gd name="connsiteX5" fmla="*/ 1400609 w 1542009"/>
              <a:gd name="connsiteY5" fmla="*/ 848386 h 848386"/>
              <a:gd name="connsiteX6" fmla="*/ 141400 w 1542009"/>
              <a:gd name="connsiteY6" fmla="*/ 848386 h 848386"/>
              <a:gd name="connsiteX7" fmla="*/ 0 w 1542009"/>
              <a:gd name="connsiteY7" fmla="*/ 706986 h 848386"/>
              <a:gd name="connsiteX8" fmla="*/ 0 w 1542009"/>
              <a:gd name="connsiteY8" fmla="*/ 141400 h 848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2009" h="848386">
                <a:moveTo>
                  <a:pt x="0" y="141400"/>
                </a:moveTo>
                <a:cubicBezTo>
                  <a:pt x="0" y="63307"/>
                  <a:pt x="63307" y="0"/>
                  <a:pt x="141400" y="0"/>
                </a:cubicBezTo>
                <a:lnTo>
                  <a:pt x="1400609" y="0"/>
                </a:lnTo>
                <a:cubicBezTo>
                  <a:pt x="1478702" y="0"/>
                  <a:pt x="1542009" y="63307"/>
                  <a:pt x="1542009" y="141400"/>
                </a:cubicBezTo>
                <a:lnTo>
                  <a:pt x="1542009" y="706986"/>
                </a:lnTo>
                <a:cubicBezTo>
                  <a:pt x="1542009" y="785079"/>
                  <a:pt x="1478702" y="848386"/>
                  <a:pt x="1400609" y="848386"/>
                </a:cubicBezTo>
                <a:lnTo>
                  <a:pt x="141400" y="848386"/>
                </a:lnTo>
                <a:cubicBezTo>
                  <a:pt x="63307" y="848386"/>
                  <a:pt x="0" y="785079"/>
                  <a:pt x="0" y="706986"/>
                </a:cubicBezTo>
                <a:lnTo>
                  <a:pt x="0" y="14140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6">
              <a:hueOff val="0"/>
              <a:satOff val="0"/>
              <a:lumOff val="0"/>
              <a:alphaOff val="0"/>
            </a:schemeClr>
          </a:fillRef>
          <a:effectRef idx="2">
            <a:schemeClr val="accent6">
              <a:hueOff val="0"/>
              <a:satOff val="0"/>
              <a:lumOff val="0"/>
              <a:alphaOff val="0"/>
            </a:schemeClr>
          </a:effectRef>
          <a:fontRef idx="minor">
            <a:schemeClr val="lt1"/>
          </a:fontRef>
        </p:style>
        <p:txBody>
          <a:bodyPr spcFirstLastPara="0" vert="horz" wrap="square" lIns="148095" tIns="94755" rIns="148095" bIns="94755" numCol="1" spcCol="1270" anchor="ctr" anchorCtr="0">
            <a:noAutofit/>
          </a:bodyPr>
          <a:lstStyle/>
          <a:p>
            <a:pPr lvl="0" algn="ctr" defTabSz="1244600">
              <a:lnSpc>
                <a:spcPct val="90000"/>
              </a:lnSpc>
              <a:spcBef>
                <a:spcPct val="0"/>
              </a:spcBef>
              <a:spcAft>
                <a:spcPct val="35000"/>
              </a:spcAft>
            </a:pPr>
            <a:r>
              <a:rPr lang="en-US" sz="2800" kern="1200" dirty="0">
                <a:solidFill>
                  <a:schemeClr val="bg1"/>
                </a:solidFill>
                <a:latin typeface="+mj-lt"/>
              </a:rPr>
              <a:t>5   Optional</a:t>
            </a:r>
          </a:p>
        </p:txBody>
      </p:sp>
    </p:spTree>
    <p:extLst>
      <p:ext uri="{BB962C8B-B14F-4D97-AF65-F5344CB8AC3E}">
        <p14:creationId xmlns:p14="http://schemas.microsoft.com/office/powerpoint/2010/main" val="959033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436478" y="141839"/>
            <a:ext cx="5467156" cy="6574319"/>
          </a:xfrm>
          <a:prstGeom prst="rect">
            <a:avLst/>
          </a:prstGeom>
        </p:spPr>
      </p:pic>
      <p:sp>
        <p:nvSpPr>
          <p:cNvPr id="2" name="Title 1"/>
          <p:cNvSpPr>
            <a:spLocks noGrp="1"/>
          </p:cNvSpPr>
          <p:nvPr>
            <p:ph type="title"/>
          </p:nvPr>
        </p:nvSpPr>
        <p:spPr>
          <a:xfrm rot="16200000">
            <a:off x="-2667292" y="2949784"/>
            <a:ext cx="6463004" cy="958432"/>
          </a:xfrm>
        </p:spPr>
        <p:txBody>
          <a:bodyPr>
            <a:normAutofit/>
          </a:bodyPr>
          <a:lstStyle/>
          <a:p>
            <a:pPr algn="ctr"/>
            <a:r>
              <a:rPr lang="en-US" sz="4400" dirty="0">
                <a:solidFill>
                  <a:schemeClr val="tx1"/>
                </a:solidFill>
                <a:latin typeface="+mj-lt"/>
              </a:rPr>
              <a:t>Sample email </a:t>
            </a:r>
          </a:p>
        </p:txBody>
      </p:sp>
      <p:sp>
        <p:nvSpPr>
          <p:cNvPr id="6" name="TextBox 5"/>
          <p:cNvSpPr txBox="1"/>
          <p:nvPr/>
        </p:nvSpPr>
        <p:spPr>
          <a:xfrm>
            <a:off x="7153250" y="1321271"/>
            <a:ext cx="2753008" cy="461665"/>
          </a:xfrm>
          <a:prstGeom prst="rect">
            <a:avLst/>
          </a:prstGeom>
          <a:solidFill>
            <a:schemeClr val="tx1"/>
          </a:solidFill>
          <a:ln>
            <a:solidFill>
              <a:schemeClr val="bg1"/>
            </a:solidFill>
          </a:ln>
        </p:spPr>
        <p:txBody>
          <a:bodyPr wrap="square" rtlCol="0">
            <a:spAutoFit/>
          </a:bodyPr>
          <a:lstStyle/>
          <a:p>
            <a:pPr marL="0" lvl="1"/>
            <a:r>
              <a:rPr lang="en-US" sz="2400" dirty="0">
                <a:solidFill>
                  <a:srgbClr val="FF0000"/>
                </a:solidFill>
                <a:latin typeface="+mj-lt"/>
              </a:rPr>
              <a:t>1.  Research Interest</a:t>
            </a:r>
          </a:p>
        </p:txBody>
      </p:sp>
      <p:sp>
        <p:nvSpPr>
          <p:cNvPr id="7" name="TextBox 6"/>
          <p:cNvSpPr txBox="1"/>
          <p:nvPr/>
        </p:nvSpPr>
        <p:spPr>
          <a:xfrm>
            <a:off x="7153250" y="2151366"/>
            <a:ext cx="2914113" cy="830997"/>
          </a:xfrm>
          <a:prstGeom prst="rect">
            <a:avLst/>
          </a:prstGeom>
          <a:solidFill>
            <a:schemeClr val="tx1"/>
          </a:solidFill>
          <a:ln>
            <a:solidFill>
              <a:schemeClr val="bg1"/>
            </a:solidFill>
          </a:ln>
        </p:spPr>
        <p:txBody>
          <a:bodyPr wrap="square" rtlCol="0">
            <a:spAutoFit/>
          </a:bodyPr>
          <a:lstStyle>
            <a:defPPr>
              <a:defRPr lang="en-US"/>
            </a:defPPr>
            <a:lvl2pPr marL="0" lvl="1">
              <a:defRPr sz="2400">
                <a:solidFill>
                  <a:srgbClr val="FF0000"/>
                </a:solidFill>
                <a:latin typeface="Calibri Light" panose="020F0302020204030204" pitchFamily="34" charset="0"/>
              </a:defRPr>
            </a:lvl2pPr>
          </a:lstStyle>
          <a:p>
            <a:pPr lvl="1"/>
            <a:r>
              <a:rPr lang="en-US" dirty="0">
                <a:latin typeface="+mj-lt"/>
              </a:rPr>
              <a:t>2.  Biosketch – with mentoring statement!</a:t>
            </a:r>
          </a:p>
        </p:txBody>
      </p:sp>
      <p:sp>
        <p:nvSpPr>
          <p:cNvPr id="8" name="TextBox 7"/>
          <p:cNvSpPr txBox="1"/>
          <p:nvPr/>
        </p:nvSpPr>
        <p:spPr>
          <a:xfrm>
            <a:off x="7153250" y="3474534"/>
            <a:ext cx="4689126" cy="1200329"/>
          </a:xfrm>
          <a:prstGeom prst="rect">
            <a:avLst/>
          </a:prstGeom>
          <a:solidFill>
            <a:schemeClr val="tx1"/>
          </a:solidFill>
          <a:ln>
            <a:solidFill>
              <a:schemeClr val="bg1"/>
            </a:solidFill>
          </a:ln>
        </p:spPr>
        <p:txBody>
          <a:bodyPr wrap="square" rtlCol="0">
            <a:spAutoFit/>
          </a:bodyPr>
          <a:lstStyle>
            <a:defPPr>
              <a:defRPr lang="en-US"/>
            </a:defPPr>
            <a:lvl2pPr marL="0" lvl="1">
              <a:defRPr sz="2400">
                <a:solidFill>
                  <a:srgbClr val="FF0000"/>
                </a:solidFill>
                <a:latin typeface="Calibri Light" panose="020F0302020204030204" pitchFamily="34" charset="0"/>
              </a:defRPr>
            </a:lvl2pPr>
          </a:lstStyle>
          <a:p>
            <a:pPr lvl="1"/>
            <a:r>
              <a:rPr lang="en-US" dirty="0">
                <a:latin typeface="+mj-lt"/>
              </a:rPr>
              <a:t>3.  Mentoring Records for last 10 years</a:t>
            </a:r>
            <a:br>
              <a:rPr lang="en-US" dirty="0">
                <a:latin typeface="+mj-lt"/>
              </a:rPr>
            </a:br>
            <a:r>
              <a:rPr lang="en-US" dirty="0">
                <a:latin typeface="+mj-lt"/>
              </a:rPr>
              <a:t>*Past trainee outcomes are optional</a:t>
            </a:r>
          </a:p>
        </p:txBody>
      </p:sp>
      <p:sp>
        <p:nvSpPr>
          <p:cNvPr id="9" name="TextBox 8"/>
          <p:cNvSpPr txBox="1"/>
          <p:nvPr/>
        </p:nvSpPr>
        <p:spPr>
          <a:xfrm>
            <a:off x="7153250" y="5100259"/>
            <a:ext cx="2860326" cy="461665"/>
          </a:xfrm>
          <a:prstGeom prst="rect">
            <a:avLst/>
          </a:prstGeom>
          <a:solidFill>
            <a:schemeClr val="tx1"/>
          </a:solidFill>
          <a:ln>
            <a:solidFill>
              <a:schemeClr val="bg1"/>
            </a:solidFill>
          </a:ln>
        </p:spPr>
        <p:txBody>
          <a:bodyPr wrap="square" rtlCol="0">
            <a:spAutoFit/>
          </a:bodyPr>
          <a:lstStyle>
            <a:defPPr>
              <a:defRPr lang="en-US"/>
            </a:defPPr>
            <a:lvl2pPr marL="0" lvl="1">
              <a:defRPr sz="2400">
                <a:solidFill>
                  <a:srgbClr val="FF0000"/>
                </a:solidFill>
                <a:latin typeface="Calibri Light" panose="020F0302020204030204" pitchFamily="34" charset="0"/>
              </a:defRPr>
            </a:lvl2pPr>
          </a:lstStyle>
          <a:p>
            <a:pPr lvl="1"/>
            <a:r>
              <a:rPr lang="en-US" dirty="0">
                <a:latin typeface="+mj-lt"/>
              </a:rPr>
              <a:t>4.  Research Support</a:t>
            </a:r>
          </a:p>
        </p:txBody>
      </p:sp>
      <p:cxnSp>
        <p:nvCxnSpPr>
          <p:cNvPr id="11" name="Straight Arrow Connector 10"/>
          <p:cNvCxnSpPr/>
          <p:nvPr/>
        </p:nvCxnSpPr>
        <p:spPr>
          <a:xfrm flipH="1">
            <a:off x="2790994" y="1059335"/>
            <a:ext cx="390704" cy="443108"/>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7153250" y="6198837"/>
            <a:ext cx="3200400" cy="461665"/>
          </a:xfrm>
          <a:prstGeom prst="rect">
            <a:avLst/>
          </a:prstGeom>
          <a:solidFill>
            <a:schemeClr val="tx1"/>
          </a:solidFill>
          <a:ln>
            <a:solidFill>
              <a:schemeClr val="bg1"/>
            </a:solidFill>
          </a:ln>
        </p:spPr>
        <p:txBody>
          <a:bodyPr wrap="square" rtlCol="0">
            <a:spAutoFit/>
          </a:bodyPr>
          <a:lstStyle>
            <a:defPPr>
              <a:defRPr lang="en-US"/>
            </a:defPPr>
            <a:lvl2pPr marL="0" lvl="1">
              <a:defRPr sz="2400">
                <a:solidFill>
                  <a:srgbClr val="FF0000"/>
                </a:solidFill>
                <a:latin typeface="Calibri Light" panose="020F0302020204030204" pitchFamily="34" charset="0"/>
              </a:defRPr>
            </a:lvl2pPr>
          </a:lstStyle>
          <a:p>
            <a:r>
              <a:rPr lang="en-US" sz="2400" dirty="0">
                <a:solidFill>
                  <a:srgbClr val="FF0000"/>
                </a:solidFill>
                <a:latin typeface="+mj-lt"/>
              </a:rPr>
              <a:t>5. Facilities &amp; Resources</a:t>
            </a:r>
          </a:p>
        </p:txBody>
      </p:sp>
      <p:cxnSp>
        <p:nvCxnSpPr>
          <p:cNvPr id="13" name="Straight Arrow Connector 12"/>
          <p:cNvCxnSpPr/>
          <p:nvPr/>
        </p:nvCxnSpPr>
        <p:spPr>
          <a:xfrm flipH="1">
            <a:off x="2003380" y="1708258"/>
            <a:ext cx="390704" cy="443108"/>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2595642" y="3185978"/>
            <a:ext cx="390704" cy="443108"/>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4690610" y="4887983"/>
            <a:ext cx="390704" cy="443108"/>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2673551" y="5755729"/>
            <a:ext cx="390704" cy="443108"/>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1797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rot="16200000">
            <a:off x="-1074045" y="2837576"/>
            <a:ext cx="5075853" cy="1182848"/>
          </a:xfrm>
        </p:spPr>
        <p:txBody>
          <a:bodyPr>
            <a:normAutofit fontScale="90000"/>
          </a:bodyPr>
          <a:lstStyle/>
          <a:p>
            <a:pPr algn="ctr"/>
            <a:r>
              <a:rPr lang="en-US" sz="4400" dirty="0">
                <a:solidFill>
                  <a:schemeClr val="tx1"/>
                </a:solidFill>
                <a:latin typeface="+mj-lt"/>
              </a:rPr>
              <a:t>Available Alternative</a:t>
            </a:r>
            <a:br>
              <a:rPr lang="en-US" sz="4400" dirty="0">
                <a:solidFill>
                  <a:schemeClr val="tx1"/>
                </a:solidFill>
                <a:latin typeface="+mj-lt"/>
              </a:rPr>
            </a:br>
            <a:r>
              <a:rPr lang="en-US" sz="4400" dirty="0">
                <a:solidFill>
                  <a:schemeClr val="tx1"/>
                </a:solidFill>
                <a:latin typeface="+mj-lt"/>
              </a:rPr>
              <a:t/>
            </a:r>
            <a:br>
              <a:rPr lang="en-US" sz="4400" dirty="0">
                <a:solidFill>
                  <a:schemeClr val="tx1"/>
                </a:solidFill>
                <a:latin typeface="+mj-lt"/>
              </a:rPr>
            </a:br>
            <a:r>
              <a:rPr lang="en-US" sz="4400" dirty="0">
                <a:solidFill>
                  <a:schemeClr val="tx1"/>
                </a:solidFill>
                <a:latin typeface="+mj-lt"/>
              </a:rPr>
              <a:t> Google Form</a:t>
            </a:r>
          </a:p>
        </p:txBody>
      </p:sp>
      <p:pic>
        <p:nvPicPr>
          <p:cNvPr id="8" name="Picture 7"/>
          <p:cNvPicPr>
            <a:picLocks noChangeAspect="1"/>
          </p:cNvPicPr>
          <p:nvPr/>
        </p:nvPicPr>
        <p:blipFill>
          <a:blip r:embed="rId3"/>
          <a:stretch>
            <a:fillRect/>
          </a:stretch>
        </p:blipFill>
        <p:spPr>
          <a:xfrm>
            <a:off x="2616800" y="73240"/>
            <a:ext cx="6958401" cy="6711519"/>
          </a:xfrm>
          <a:prstGeom prst="rect">
            <a:avLst/>
          </a:prstGeom>
        </p:spPr>
      </p:pic>
    </p:spTree>
    <p:extLst>
      <p:ext uri="{BB962C8B-B14F-4D97-AF65-F5344CB8AC3E}">
        <p14:creationId xmlns:p14="http://schemas.microsoft.com/office/powerpoint/2010/main" val="61221262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547" y="48670"/>
            <a:ext cx="10972800" cy="828280"/>
          </a:xfrm>
        </p:spPr>
        <p:txBody>
          <a:bodyPr>
            <a:normAutofit/>
          </a:bodyPr>
          <a:lstStyle/>
          <a:p>
            <a:r>
              <a:rPr lang="en-US" sz="4400" dirty="0">
                <a:solidFill>
                  <a:schemeClr val="tx1"/>
                </a:solidFill>
                <a:latin typeface="+mj-lt"/>
              </a:rPr>
              <a:t>Do </a:t>
            </a:r>
            <a:r>
              <a:rPr lang="en-US" sz="4400" dirty="0">
                <a:solidFill>
                  <a:srgbClr val="FF0000"/>
                </a:solidFill>
                <a:latin typeface="+mj-lt"/>
              </a:rPr>
              <a:t>NOT</a:t>
            </a:r>
            <a:r>
              <a:rPr lang="en-US" sz="4400" dirty="0">
                <a:solidFill>
                  <a:schemeClr val="tx1"/>
                </a:solidFill>
                <a:latin typeface="+mj-lt"/>
              </a:rPr>
              <a:t> ask a PI for:</a:t>
            </a:r>
          </a:p>
        </p:txBody>
      </p:sp>
      <p:sp>
        <p:nvSpPr>
          <p:cNvPr id="4" name="Freeform 3"/>
          <p:cNvSpPr/>
          <p:nvPr/>
        </p:nvSpPr>
        <p:spPr>
          <a:xfrm>
            <a:off x="3424518" y="1250634"/>
            <a:ext cx="7451341" cy="832909"/>
          </a:xfrm>
          <a:custGeom>
            <a:avLst/>
            <a:gdLst>
              <a:gd name="connsiteX0" fmla="*/ 138821 w 832908"/>
              <a:gd name="connsiteY0" fmla="*/ 0 h 7881641"/>
              <a:gd name="connsiteX1" fmla="*/ 694087 w 832908"/>
              <a:gd name="connsiteY1" fmla="*/ 0 h 7881641"/>
              <a:gd name="connsiteX2" fmla="*/ 832908 w 832908"/>
              <a:gd name="connsiteY2" fmla="*/ 138821 h 7881641"/>
              <a:gd name="connsiteX3" fmla="*/ 832908 w 832908"/>
              <a:gd name="connsiteY3" fmla="*/ 7881641 h 7881641"/>
              <a:gd name="connsiteX4" fmla="*/ 832908 w 832908"/>
              <a:gd name="connsiteY4" fmla="*/ 7881641 h 7881641"/>
              <a:gd name="connsiteX5" fmla="*/ 0 w 832908"/>
              <a:gd name="connsiteY5" fmla="*/ 7881641 h 7881641"/>
              <a:gd name="connsiteX6" fmla="*/ 0 w 832908"/>
              <a:gd name="connsiteY6" fmla="*/ 7881641 h 7881641"/>
              <a:gd name="connsiteX7" fmla="*/ 0 w 832908"/>
              <a:gd name="connsiteY7" fmla="*/ 138821 h 7881641"/>
              <a:gd name="connsiteX8" fmla="*/ 138821 w 832908"/>
              <a:gd name="connsiteY8" fmla="*/ 0 h 788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2908" h="7881641">
                <a:moveTo>
                  <a:pt x="832908" y="1313638"/>
                </a:moveTo>
                <a:lnTo>
                  <a:pt x="832908" y="6568003"/>
                </a:lnTo>
                <a:cubicBezTo>
                  <a:pt x="832908" y="7293505"/>
                  <a:pt x="826340" y="7881636"/>
                  <a:pt x="818238" y="7881636"/>
                </a:cubicBezTo>
                <a:lnTo>
                  <a:pt x="0" y="7881636"/>
                </a:lnTo>
                <a:lnTo>
                  <a:pt x="0" y="7881636"/>
                </a:lnTo>
                <a:lnTo>
                  <a:pt x="0" y="5"/>
                </a:lnTo>
                <a:lnTo>
                  <a:pt x="0" y="5"/>
                </a:lnTo>
                <a:lnTo>
                  <a:pt x="818238" y="5"/>
                </a:lnTo>
                <a:cubicBezTo>
                  <a:pt x="826340" y="5"/>
                  <a:pt x="832908" y="588136"/>
                  <a:pt x="832908" y="1313638"/>
                </a:cubicBezTo>
                <a:close/>
              </a:path>
            </a:pathLst>
          </a:cu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47651" tIns="164484" rIns="288309" bIns="164485"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latin typeface="+mj-lt"/>
              </a:rPr>
              <a:t>Census numbers will have to come from an HR person in that applicable department</a:t>
            </a:r>
          </a:p>
        </p:txBody>
      </p:sp>
      <p:sp>
        <p:nvSpPr>
          <p:cNvPr id="5" name="Freeform 4"/>
          <p:cNvSpPr/>
          <p:nvPr/>
        </p:nvSpPr>
        <p:spPr>
          <a:xfrm>
            <a:off x="1519869" y="1146520"/>
            <a:ext cx="1904649" cy="1041135"/>
          </a:xfrm>
          <a:custGeom>
            <a:avLst/>
            <a:gdLst>
              <a:gd name="connsiteX0" fmla="*/ 0 w 1519171"/>
              <a:gd name="connsiteY0" fmla="*/ 173526 h 1041135"/>
              <a:gd name="connsiteX1" fmla="*/ 173526 w 1519171"/>
              <a:gd name="connsiteY1" fmla="*/ 0 h 1041135"/>
              <a:gd name="connsiteX2" fmla="*/ 1345645 w 1519171"/>
              <a:gd name="connsiteY2" fmla="*/ 0 h 1041135"/>
              <a:gd name="connsiteX3" fmla="*/ 1519171 w 1519171"/>
              <a:gd name="connsiteY3" fmla="*/ 173526 h 1041135"/>
              <a:gd name="connsiteX4" fmla="*/ 1519171 w 1519171"/>
              <a:gd name="connsiteY4" fmla="*/ 867609 h 1041135"/>
              <a:gd name="connsiteX5" fmla="*/ 1345645 w 1519171"/>
              <a:gd name="connsiteY5" fmla="*/ 1041135 h 1041135"/>
              <a:gd name="connsiteX6" fmla="*/ 173526 w 1519171"/>
              <a:gd name="connsiteY6" fmla="*/ 1041135 h 1041135"/>
              <a:gd name="connsiteX7" fmla="*/ 0 w 1519171"/>
              <a:gd name="connsiteY7" fmla="*/ 867609 h 1041135"/>
              <a:gd name="connsiteX8" fmla="*/ 0 w 1519171"/>
              <a:gd name="connsiteY8" fmla="*/ 173526 h 1041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9171" h="1041135">
                <a:moveTo>
                  <a:pt x="0" y="173526"/>
                </a:moveTo>
                <a:cubicBezTo>
                  <a:pt x="0" y="77690"/>
                  <a:pt x="77690" y="0"/>
                  <a:pt x="173526" y="0"/>
                </a:cubicBezTo>
                <a:lnTo>
                  <a:pt x="1345645" y="0"/>
                </a:lnTo>
                <a:cubicBezTo>
                  <a:pt x="1441481" y="0"/>
                  <a:pt x="1519171" y="77690"/>
                  <a:pt x="1519171" y="173526"/>
                </a:cubicBezTo>
                <a:lnTo>
                  <a:pt x="1519171" y="867609"/>
                </a:lnTo>
                <a:cubicBezTo>
                  <a:pt x="1519171" y="963445"/>
                  <a:pt x="1441481" y="1041135"/>
                  <a:pt x="1345645" y="1041135"/>
                </a:cubicBezTo>
                <a:lnTo>
                  <a:pt x="173526" y="1041135"/>
                </a:lnTo>
                <a:cubicBezTo>
                  <a:pt x="77690" y="1041135"/>
                  <a:pt x="0" y="963445"/>
                  <a:pt x="0" y="867609"/>
                </a:cubicBezTo>
                <a:lnTo>
                  <a:pt x="0" y="173526"/>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72744" tIns="111784" rIns="172744" bIns="111784" numCol="1" spcCol="1270" anchor="ctr" anchorCtr="0">
            <a:noAutofit/>
          </a:bodyPr>
          <a:lstStyle/>
          <a:p>
            <a:pPr lvl="0" algn="ctr" defTabSz="1422400">
              <a:lnSpc>
                <a:spcPct val="90000"/>
              </a:lnSpc>
              <a:spcBef>
                <a:spcPct val="0"/>
              </a:spcBef>
              <a:spcAft>
                <a:spcPct val="35000"/>
              </a:spcAft>
            </a:pPr>
            <a:r>
              <a:rPr lang="en-US" sz="3200" kern="1200" dirty="0">
                <a:solidFill>
                  <a:schemeClr val="bg1"/>
                </a:solidFill>
                <a:latin typeface="+mj-lt"/>
              </a:rPr>
              <a:t>Table 1</a:t>
            </a:r>
          </a:p>
        </p:txBody>
      </p:sp>
      <p:sp>
        <p:nvSpPr>
          <p:cNvPr id="7" name="Freeform 6"/>
          <p:cNvSpPr/>
          <p:nvPr/>
        </p:nvSpPr>
        <p:spPr>
          <a:xfrm>
            <a:off x="3424518" y="2343826"/>
            <a:ext cx="7451341" cy="832909"/>
          </a:xfrm>
          <a:custGeom>
            <a:avLst/>
            <a:gdLst>
              <a:gd name="connsiteX0" fmla="*/ 138821 w 832908"/>
              <a:gd name="connsiteY0" fmla="*/ 0 h 7881641"/>
              <a:gd name="connsiteX1" fmla="*/ 694087 w 832908"/>
              <a:gd name="connsiteY1" fmla="*/ 0 h 7881641"/>
              <a:gd name="connsiteX2" fmla="*/ 832908 w 832908"/>
              <a:gd name="connsiteY2" fmla="*/ 138821 h 7881641"/>
              <a:gd name="connsiteX3" fmla="*/ 832908 w 832908"/>
              <a:gd name="connsiteY3" fmla="*/ 7881641 h 7881641"/>
              <a:gd name="connsiteX4" fmla="*/ 832908 w 832908"/>
              <a:gd name="connsiteY4" fmla="*/ 7881641 h 7881641"/>
              <a:gd name="connsiteX5" fmla="*/ 0 w 832908"/>
              <a:gd name="connsiteY5" fmla="*/ 7881641 h 7881641"/>
              <a:gd name="connsiteX6" fmla="*/ 0 w 832908"/>
              <a:gd name="connsiteY6" fmla="*/ 7881641 h 7881641"/>
              <a:gd name="connsiteX7" fmla="*/ 0 w 832908"/>
              <a:gd name="connsiteY7" fmla="*/ 138821 h 7881641"/>
              <a:gd name="connsiteX8" fmla="*/ 138821 w 832908"/>
              <a:gd name="connsiteY8" fmla="*/ 0 h 788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2908" h="7881641">
                <a:moveTo>
                  <a:pt x="832908" y="1313638"/>
                </a:moveTo>
                <a:lnTo>
                  <a:pt x="832908" y="6568003"/>
                </a:lnTo>
                <a:cubicBezTo>
                  <a:pt x="832908" y="7293505"/>
                  <a:pt x="826340" y="7881636"/>
                  <a:pt x="818238" y="7881636"/>
                </a:cubicBezTo>
                <a:lnTo>
                  <a:pt x="0" y="7881636"/>
                </a:lnTo>
                <a:lnTo>
                  <a:pt x="0" y="7881636"/>
                </a:lnTo>
                <a:lnTo>
                  <a:pt x="0" y="5"/>
                </a:lnTo>
                <a:lnTo>
                  <a:pt x="0" y="5"/>
                </a:lnTo>
                <a:lnTo>
                  <a:pt x="818238" y="5"/>
                </a:lnTo>
                <a:cubicBezTo>
                  <a:pt x="826340" y="5"/>
                  <a:pt x="832908" y="588136"/>
                  <a:pt x="832908" y="1313638"/>
                </a:cubicBezTo>
                <a:close/>
              </a:path>
            </a:pathLst>
          </a:custGeom>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47651" tIns="164484" rIns="288309" bIns="164485"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latin typeface="+mj-lt"/>
              </a:rPr>
              <a:t>TG Website</a:t>
            </a:r>
          </a:p>
        </p:txBody>
      </p:sp>
      <p:sp>
        <p:nvSpPr>
          <p:cNvPr id="8" name="Freeform 7"/>
          <p:cNvSpPr/>
          <p:nvPr/>
        </p:nvSpPr>
        <p:spPr>
          <a:xfrm>
            <a:off x="1519869" y="2239712"/>
            <a:ext cx="1904649" cy="1041135"/>
          </a:xfrm>
          <a:custGeom>
            <a:avLst/>
            <a:gdLst>
              <a:gd name="connsiteX0" fmla="*/ 0 w 1519171"/>
              <a:gd name="connsiteY0" fmla="*/ 173526 h 1041135"/>
              <a:gd name="connsiteX1" fmla="*/ 173526 w 1519171"/>
              <a:gd name="connsiteY1" fmla="*/ 0 h 1041135"/>
              <a:gd name="connsiteX2" fmla="*/ 1345645 w 1519171"/>
              <a:gd name="connsiteY2" fmla="*/ 0 h 1041135"/>
              <a:gd name="connsiteX3" fmla="*/ 1519171 w 1519171"/>
              <a:gd name="connsiteY3" fmla="*/ 173526 h 1041135"/>
              <a:gd name="connsiteX4" fmla="*/ 1519171 w 1519171"/>
              <a:gd name="connsiteY4" fmla="*/ 867609 h 1041135"/>
              <a:gd name="connsiteX5" fmla="*/ 1345645 w 1519171"/>
              <a:gd name="connsiteY5" fmla="*/ 1041135 h 1041135"/>
              <a:gd name="connsiteX6" fmla="*/ 173526 w 1519171"/>
              <a:gd name="connsiteY6" fmla="*/ 1041135 h 1041135"/>
              <a:gd name="connsiteX7" fmla="*/ 0 w 1519171"/>
              <a:gd name="connsiteY7" fmla="*/ 867609 h 1041135"/>
              <a:gd name="connsiteX8" fmla="*/ 0 w 1519171"/>
              <a:gd name="connsiteY8" fmla="*/ 173526 h 1041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9171" h="1041135">
                <a:moveTo>
                  <a:pt x="0" y="173526"/>
                </a:moveTo>
                <a:cubicBezTo>
                  <a:pt x="0" y="77690"/>
                  <a:pt x="77690" y="0"/>
                  <a:pt x="173526" y="0"/>
                </a:cubicBezTo>
                <a:lnTo>
                  <a:pt x="1345645" y="0"/>
                </a:lnTo>
                <a:cubicBezTo>
                  <a:pt x="1441481" y="0"/>
                  <a:pt x="1519171" y="77690"/>
                  <a:pt x="1519171" y="173526"/>
                </a:cubicBezTo>
                <a:lnTo>
                  <a:pt x="1519171" y="867609"/>
                </a:lnTo>
                <a:cubicBezTo>
                  <a:pt x="1519171" y="963445"/>
                  <a:pt x="1441481" y="1041135"/>
                  <a:pt x="1345645" y="1041135"/>
                </a:cubicBezTo>
                <a:lnTo>
                  <a:pt x="173526" y="1041135"/>
                </a:lnTo>
                <a:cubicBezTo>
                  <a:pt x="77690" y="1041135"/>
                  <a:pt x="0" y="963445"/>
                  <a:pt x="0" y="867609"/>
                </a:cubicBezTo>
                <a:lnTo>
                  <a:pt x="0" y="173526"/>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72744" tIns="111784" rIns="172744" bIns="111784" numCol="1" spcCol="1270" anchor="ctr" anchorCtr="0">
            <a:noAutofit/>
          </a:bodyPr>
          <a:lstStyle/>
          <a:p>
            <a:pPr lvl="0" algn="ctr" defTabSz="1422400">
              <a:lnSpc>
                <a:spcPct val="90000"/>
              </a:lnSpc>
              <a:spcBef>
                <a:spcPct val="0"/>
              </a:spcBef>
              <a:spcAft>
                <a:spcPct val="35000"/>
              </a:spcAft>
            </a:pPr>
            <a:r>
              <a:rPr lang="en-US" sz="3200" kern="1200" dirty="0">
                <a:solidFill>
                  <a:schemeClr val="bg1"/>
                </a:solidFill>
                <a:latin typeface="+mj-lt"/>
              </a:rPr>
              <a:t>Table 3</a:t>
            </a:r>
          </a:p>
        </p:txBody>
      </p:sp>
      <p:sp>
        <p:nvSpPr>
          <p:cNvPr id="9" name="Freeform 8"/>
          <p:cNvSpPr/>
          <p:nvPr/>
        </p:nvSpPr>
        <p:spPr>
          <a:xfrm>
            <a:off x="3424518" y="3437018"/>
            <a:ext cx="7451341" cy="832909"/>
          </a:xfrm>
          <a:custGeom>
            <a:avLst/>
            <a:gdLst>
              <a:gd name="connsiteX0" fmla="*/ 138821 w 832908"/>
              <a:gd name="connsiteY0" fmla="*/ 0 h 7881641"/>
              <a:gd name="connsiteX1" fmla="*/ 694087 w 832908"/>
              <a:gd name="connsiteY1" fmla="*/ 0 h 7881641"/>
              <a:gd name="connsiteX2" fmla="*/ 832908 w 832908"/>
              <a:gd name="connsiteY2" fmla="*/ 138821 h 7881641"/>
              <a:gd name="connsiteX3" fmla="*/ 832908 w 832908"/>
              <a:gd name="connsiteY3" fmla="*/ 7881641 h 7881641"/>
              <a:gd name="connsiteX4" fmla="*/ 832908 w 832908"/>
              <a:gd name="connsiteY4" fmla="*/ 7881641 h 7881641"/>
              <a:gd name="connsiteX5" fmla="*/ 0 w 832908"/>
              <a:gd name="connsiteY5" fmla="*/ 7881641 h 7881641"/>
              <a:gd name="connsiteX6" fmla="*/ 0 w 832908"/>
              <a:gd name="connsiteY6" fmla="*/ 7881641 h 7881641"/>
              <a:gd name="connsiteX7" fmla="*/ 0 w 832908"/>
              <a:gd name="connsiteY7" fmla="*/ 138821 h 7881641"/>
              <a:gd name="connsiteX8" fmla="*/ 138821 w 832908"/>
              <a:gd name="connsiteY8" fmla="*/ 0 h 788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2908" h="7881641">
                <a:moveTo>
                  <a:pt x="832908" y="1313638"/>
                </a:moveTo>
                <a:lnTo>
                  <a:pt x="832908" y="6568003"/>
                </a:lnTo>
                <a:cubicBezTo>
                  <a:pt x="832908" y="7293505"/>
                  <a:pt x="826340" y="7881636"/>
                  <a:pt x="818238" y="7881636"/>
                </a:cubicBezTo>
                <a:lnTo>
                  <a:pt x="0" y="7881636"/>
                </a:lnTo>
                <a:lnTo>
                  <a:pt x="0" y="7881636"/>
                </a:lnTo>
                <a:lnTo>
                  <a:pt x="0" y="5"/>
                </a:lnTo>
                <a:lnTo>
                  <a:pt x="0" y="5"/>
                </a:lnTo>
                <a:lnTo>
                  <a:pt x="818238" y="5"/>
                </a:lnTo>
                <a:cubicBezTo>
                  <a:pt x="826340" y="5"/>
                  <a:pt x="832908" y="588136"/>
                  <a:pt x="832908" y="1313638"/>
                </a:cubicBezTo>
                <a:close/>
              </a:path>
            </a:pathLst>
          </a:custGeom>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47651" tIns="164484" rIns="288309" bIns="164485"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latin typeface="+mj-lt"/>
              </a:rPr>
              <a:t>Grad info – Training Grant Analyst</a:t>
            </a:r>
          </a:p>
        </p:txBody>
      </p:sp>
      <p:sp>
        <p:nvSpPr>
          <p:cNvPr id="10" name="Freeform 9"/>
          <p:cNvSpPr/>
          <p:nvPr/>
        </p:nvSpPr>
        <p:spPr>
          <a:xfrm>
            <a:off x="1519869" y="3332904"/>
            <a:ext cx="1904649" cy="1041135"/>
          </a:xfrm>
          <a:custGeom>
            <a:avLst/>
            <a:gdLst>
              <a:gd name="connsiteX0" fmla="*/ 0 w 1519171"/>
              <a:gd name="connsiteY0" fmla="*/ 173526 h 1041135"/>
              <a:gd name="connsiteX1" fmla="*/ 173526 w 1519171"/>
              <a:gd name="connsiteY1" fmla="*/ 0 h 1041135"/>
              <a:gd name="connsiteX2" fmla="*/ 1345645 w 1519171"/>
              <a:gd name="connsiteY2" fmla="*/ 0 h 1041135"/>
              <a:gd name="connsiteX3" fmla="*/ 1519171 w 1519171"/>
              <a:gd name="connsiteY3" fmla="*/ 173526 h 1041135"/>
              <a:gd name="connsiteX4" fmla="*/ 1519171 w 1519171"/>
              <a:gd name="connsiteY4" fmla="*/ 867609 h 1041135"/>
              <a:gd name="connsiteX5" fmla="*/ 1345645 w 1519171"/>
              <a:gd name="connsiteY5" fmla="*/ 1041135 h 1041135"/>
              <a:gd name="connsiteX6" fmla="*/ 173526 w 1519171"/>
              <a:gd name="connsiteY6" fmla="*/ 1041135 h 1041135"/>
              <a:gd name="connsiteX7" fmla="*/ 0 w 1519171"/>
              <a:gd name="connsiteY7" fmla="*/ 867609 h 1041135"/>
              <a:gd name="connsiteX8" fmla="*/ 0 w 1519171"/>
              <a:gd name="connsiteY8" fmla="*/ 173526 h 1041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9171" h="1041135">
                <a:moveTo>
                  <a:pt x="0" y="173526"/>
                </a:moveTo>
                <a:cubicBezTo>
                  <a:pt x="0" y="77690"/>
                  <a:pt x="77690" y="0"/>
                  <a:pt x="173526" y="0"/>
                </a:cubicBezTo>
                <a:lnTo>
                  <a:pt x="1345645" y="0"/>
                </a:lnTo>
                <a:cubicBezTo>
                  <a:pt x="1441481" y="0"/>
                  <a:pt x="1519171" y="77690"/>
                  <a:pt x="1519171" y="173526"/>
                </a:cubicBezTo>
                <a:lnTo>
                  <a:pt x="1519171" y="867609"/>
                </a:lnTo>
                <a:cubicBezTo>
                  <a:pt x="1519171" y="963445"/>
                  <a:pt x="1441481" y="1041135"/>
                  <a:pt x="1345645" y="1041135"/>
                </a:cubicBezTo>
                <a:lnTo>
                  <a:pt x="173526" y="1041135"/>
                </a:lnTo>
                <a:cubicBezTo>
                  <a:pt x="77690" y="1041135"/>
                  <a:pt x="0" y="963445"/>
                  <a:pt x="0" y="867609"/>
                </a:cubicBezTo>
                <a:lnTo>
                  <a:pt x="0" y="173526"/>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72744" tIns="111784" rIns="172744" bIns="111784" numCol="1" spcCol="1270" anchor="ctr" anchorCtr="0">
            <a:noAutofit/>
          </a:bodyPr>
          <a:lstStyle/>
          <a:p>
            <a:pPr lvl="0" algn="ctr" defTabSz="1422400">
              <a:lnSpc>
                <a:spcPct val="90000"/>
              </a:lnSpc>
              <a:spcBef>
                <a:spcPct val="0"/>
              </a:spcBef>
              <a:spcAft>
                <a:spcPct val="35000"/>
              </a:spcAft>
            </a:pPr>
            <a:r>
              <a:rPr lang="en-US" sz="3200" kern="1200" dirty="0">
                <a:solidFill>
                  <a:schemeClr val="bg1"/>
                </a:solidFill>
                <a:latin typeface="+mj-lt"/>
              </a:rPr>
              <a:t>Table 6A</a:t>
            </a:r>
          </a:p>
        </p:txBody>
      </p:sp>
      <p:sp>
        <p:nvSpPr>
          <p:cNvPr id="11" name="Freeform 10"/>
          <p:cNvSpPr/>
          <p:nvPr/>
        </p:nvSpPr>
        <p:spPr>
          <a:xfrm>
            <a:off x="3424518" y="4530211"/>
            <a:ext cx="7451341" cy="832909"/>
          </a:xfrm>
          <a:custGeom>
            <a:avLst/>
            <a:gdLst>
              <a:gd name="connsiteX0" fmla="*/ 138821 w 832908"/>
              <a:gd name="connsiteY0" fmla="*/ 0 h 7881641"/>
              <a:gd name="connsiteX1" fmla="*/ 694087 w 832908"/>
              <a:gd name="connsiteY1" fmla="*/ 0 h 7881641"/>
              <a:gd name="connsiteX2" fmla="*/ 832908 w 832908"/>
              <a:gd name="connsiteY2" fmla="*/ 138821 h 7881641"/>
              <a:gd name="connsiteX3" fmla="*/ 832908 w 832908"/>
              <a:gd name="connsiteY3" fmla="*/ 7881641 h 7881641"/>
              <a:gd name="connsiteX4" fmla="*/ 832908 w 832908"/>
              <a:gd name="connsiteY4" fmla="*/ 7881641 h 7881641"/>
              <a:gd name="connsiteX5" fmla="*/ 0 w 832908"/>
              <a:gd name="connsiteY5" fmla="*/ 7881641 h 7881641"/>
              <a:gd name="connsiteX6" fmla="*/ 0 w 832908"/>
              <a:gd name="connsiteY6" fmla="*/ 7881641 h 7881641"/>
              <a:gd name="connsiteX7" fmla="*/ 0 w 832908"/>
              <a:gd name="connsiteY7" fmla="*/ 138821 h 7881641"/>
              <a:gd name="connsiteX8" fmla="*/ 138821 w 832908"/>
              <a:gd name="connsiteY8" fmla="*/ 0 h 788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2908" h="7881641">
                <a:moveTo>
                  <a:pt x="832908" y="1313638"/>
                </a:moveTo>
                <a:lnTo>
                  <a:pt x="832908" y="6568003"/>
                </a:lnTo>
                <a:cubicBezTo>
                  <a:pt x="832908" y="7293505"/>
                  <a:pt x="826340" y="7881636"/>
                  <a:pt x="818238" y="7881636"/>
                </a:cubicBezTo>
                <a:lnTo>
                  <a:pt x="0" y="7881636"/>
                </a:lnTo>
                <a:lnTo>
                  <a:pt x="0" y="7881636"/>
                </a:lnTo>
                <a:lnTo>
                  <a:pt x="0" y="5"/>
                </a:lnTo>
                <a:lnTo>
                  <a:pt x="0" y="5"/>
                </a:lnTo>
                <a:lnTo>
                  <a:pt x="818238" y="5"/>
                </a:lnTo>
                <a:cubicBezTo>
                  <a:pt x="826340" y="5"/>
                  <a:pt x="832908" y="588136"/>
                  <a:pt x="832908" y="1313638"/>
                </a:cubicBezTo>
                <a:close/>
              </a:path>
            </a:pathLst>
          </a:custGeom>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47651" tIns="164484" rIns="288309" bIns="164485"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latin typeface="+mj-lt"/>
              </a:rPr>
              <a:t>Postdoc Office or HR in specific department</a:t>
            </a:r>
          </a:p>
        </p:txBody>
      </p:sp>
      <p:sp>
        <p:nvSpPr>
          <p:cNvPr id="12" name="Freeform 11"/>
          <p:cNvSpPr/>
          <p:nvPr/>
        </p:nvSpPr>
        <p:spPr>
          <a:xfrm>
            <a:off x="1519869" y="4426097"/>
            <a:ext cx="1904649" cy="1041135"/>
          </a:xfrm>
          <a:custGeom>
            <a:avLst/>
            <a:gdLst>
              <a:gd name="connsiteX0" fmla="*/ 0 w 1519171"/>
              <a:gd name="connsiteY0" fmla="*/ 173526 h 1041135"/>
              <a:gd name="connsiteX1" fmla="*/ 173526 w 1519171"/>
              <a:gd name="connsiteY1" fmla="*/ 0 h 1041135"/>
              <a:gd name="connsiteX2" fmla="*/ 1345645 w 1519171"/>
              <a:gd name="connsiteY2" fmla="*/ 0 h 1041135"/>
              <a:gd name="connsiteX3" fmla="*/ 1519171 w 1519171"/>
              <a:gd name="connsiteY3" fmla="*/ 173526 h 1041135"/>
              <a:gd name="connsiteX4" fmla="*/ 1519171 w 1519171"/>
              <a:gd name="connsiteY4" fmla="*/ 867609 h 1041135"/>
              <a:gd name="connsiteX5" fmla="*/ 1345645 w 1519171"/>
              <a:gd name="connsiteY5" fmla="*/ 1041135 h 1041135"/>
              <a:gd name="connsiteX6" fmla="*/ 173526 w 1519171"/>
              <a:gd name="connsiteY6" fmla="*/ 1041135 h 1041135"/>
              <a:gd name="connsiteX7" fmla="*/ 0 w 1519171"/>
              <a:gd name="connsiteY7" fmla="*/ 867609 h 1041135"/>
              <a:gd name="connsiteX8" fmla="*/ 0 w 1519171"/>
              <a:gd name="connsiteY8" fmla="*/ 173526 h 1041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9171" h="1041135">
                <a:moveTo>
                  <a:pt x="0" y="173526"/>
                </a:moveTo>
                <a:cubicBezTo>
                  <a:pt x="0" y="77690"/>
                  <a:pt x="77690" y="0"/>
                  <a:pt x="173526" y="0"/>
                </a:cubicBezTo>
                <a:lnTo>
                  <a:pt x="1345645" y="0"/>
                </a:lnTo>
                <a:cubicBezTo>
                  <a:pt x="1441481" y="0"/>
                  <a:pt x="1519171" y="77690"/>
                  <a:pt x="1519171" y="173526"/>
                </a:cubicBezTo>
                <a:lnTo>
                  <a:pt x="1519171" y="867609"/>
                </a:lnTo>
                <a:cubicBezTo>
                  <a:pt x="1519171" y="963445"/>
                  <a:pt x="1441481" y="1041135"/>
                  <a:pt x="1345645" y="1041135"/>
                </a:cubicBezTo>
                <a:lnTo>
                  <a:pt x="173526" y="1041135"/>
                </a:lnTo>
                <a:cubicBezTo>
                  <a:pt x="77690" y="1041135"/>
                  <a:pt x="0" y="963445"/>
                  <a:pt x="0" y="867609"/>
                </a:cubicBezTo>
                <a:lnTo>
                  <a:pt x="0" y="173526"/>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72744" tIns="111784" rIns="172744" bIns="111784" numCol="1" spcCol="1270" anchor="ctr" anchorCtr="0">
            <a:noAutofit/>
          </a:bodyPr>
          <a:lstStyle/>
          <a:p>
            <a:pPr lvl="0" algn="ctr" defTabSz="1422400">
              <a:lnSpc>
                <a:spcPct val="90000"/>
              </a:lnSpc>
              <a:spcBef>
                <a:spcPct val="0"/>
              </a:spcBef>
              <a:spcAft>
                <a:spcPct val="35000"/>
              </a:spcAft>
            </a:pPr>
            <a:r>
              <a:rPr lang="en-US" sz="3200" kern="1200" dirty="0">
                <a:solidFill>
                  <a:schemeClr val="bg1"/>
                </a:solidFill>
                <a:latin typeface="+mj-lt"/>
              </a:rPr>
              <a:t>Table 6B</a:t>
            </a:r>
          </a:p>
        </p:txBody>
      </p:sp>
      <p:sp>
        <p:nvSpPr>
          <p:cNvPr id="13" name="Freeform 12"/>
          <p:cNvSpPr/>
          <p:nvPr/>
        </p:nvSpPr>
        <p:spPr>
          <a:xfrm>
            <a:off x="3424518" y="5623402"/>
            <a:ext cx="7451341" cy="832909"/>
          </a:xfrm>
          <a:custGeom>
            <a:avLst/>
            <a:gdLst>
              <a:gd name="connsiteX0" fmla="*/ 138821 w 832908"/>
              <a:gd name="connsiteY0" fmla="*/ 0 h 7881641"/>
              <a:gd name="connsiteX1" fmla="*/ 694087 w 832908"/>
              <a:gd name="connsiteY1" fmla="*/ 0 h 7881641"/>
              <a:gd name="connsiteX2" fmla="*/ 832908 w 832908"/>
              <a:gd name="connsiteY2" fmla="*/ 138821 h 7881641"/>
              <a:gd name="connsiteX3" fmla="*/ 832908 w 832908"/>
              <a:gd name="connsiteY3" fmla="*/ 7881641 h 7881641"/>
              <a:gd name="connsiteX4" fmla="*/ 832908 w 832908"/>
              <a:gd name="connsiteY4" fmla="*/ 7881641 h 7881641"/>
              <a:gd name="connsiteX5" fmla="*/ 0 w 832908"/>
              <a:gd name="connsiteY5" fmla="*/ 7881641 h 7881641"/>
              <a:gd name="connsiteX6" fmla="*/ 0 w 832908"/>
              <a:gd name="connsiteY6" fmla="*/ 7881641 h 7881641"/>
              <a:gd name="connsiteX7" fmla="*/ 0 w 832908"/>
              <a:gd name="connsiteY7" fmla="*/ 138821 h 7881641"/>
              <a:gd name="connsiteX8" fmla="*/ 138821 w 832908"/>
              <a:gd name="connsiteY8" fmla="*/ 0 h 788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2908" h="7881641">
                <a:moveTo>
                  <a:pt x="832908" y="1313638"/>
                </a:moveTo>
                <a:lnTo>
                  <a:pt x="832908" y="6568003"/>
                </a:lnTo>
                <a:cubicBezTo>
                  <a:pt x="832908" y="7293505"/>
                  <a:pt x="826340" y="7881636"/>
                  <a:pt x="818238" y="7881636"/>
                </a:cubicBezTo>
                <a:lnTo>
                  <a:pt x="0" y="7881636"/>
                </a:lnTo>
                <a:lnTo>
                  <a:pt x="0" y="7881636"/>
                </a:lnTo>
                <a:lnTo>
                  <a:pt x="0" y="5"/>
                </a:lnTo>
                <a:lnTo>
                  <a:pt x="0" y="5"/>
                </a:lnTo>
                <a:lnTo>
                  <a:pt x="818238" y="5"/>
                </a:lnTo>
                <a:cubicBezTo>
                  <a:pt x="826340" y="5"/>
                  <a:pt x="832908" y="588136"/>
                  <a:pt x="832908" y="1313638"/>
                </a:cubicBezTo>
                <a:close/>
              </a:path>
            </a:pathLst>
          </a:custGeom>
        </p:spPr>
        <p:style>
          <a:lnRef idx="2">
            <a:schemeClr val="accent6">
              <a:tint val="40000"/>
              <a:alpha val="90000"/>
              <a:hueOff val="0"/>
              <a:satOff val="0"/>
              <a:lumOff val="0"/>
              <a:alphaOff val="0"/>
            </a:schemeClr>
          </a:lnRef>
          <a:fillRef idx="1">
            <a:schemeClr val="accent6">
              <a:tint val="40000"/>
              <a:alpha val="90000"/>
              <a:hueOff val="0"/>
              <a:satOff val="0"/>
              <a:lumOff val="0"/>
              <a:alphaOff val="0"/>
            </a:schemeClr>
          </a:fillRef>
          <a:effectRef idx="0">
            <a:schemeClr val="accent6">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47651" tIns="164485" rIns="288309" bIns="164484"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latin typeface="+mj-lt"/>
              </a:rPr>
              <a:t>Use xTRAIN and NOA to populate this data</a:t>
            </a:r>
          </a:p>
        </p:txBody>
      </p:sp>
      <p:sp>
        <p:nvSpPr>
          <p:cNvPr id="14" name="Freeform 13"/>
          <p:cNvSpPr/>
          <p:nvPr/>
        </p:nvSpPr>
        <p:spPr>
          <a:xfrm>
            <a:off x="1519869" y="5519289"/>
            <a:ext cx="1904649" cy="1041135"/>
          </a:xfrm>
          <a:custGeom>
            <a:avLst/>
            <a:gdLst>
              <a:gd name="connsiteX0" fmla="*/ 0 w 1519171"/>
              <a:gd name="connsiteY0" fmla="*/ 173526 h 1041135"/>
              <a:gd name="connsiteX1" fmla="*/ 173526 w 1519171"/>
              <a:gd name="connsiteY1" fmla="*/ 0 h 1041135"/>
              <a:gd name="connsiteX2" fmla="*/ 1345645 w 1519171"/>
              <a:gd name="connsiteY2" fmla="*/ 0 h 1041135"/>
              <a:gd name="connsiteX3" fmla="*/ 1519171 w 1519171"/>
              <a:gd name="connsiteY3" fmla="*/ 173526 h 1041135"/>
              <a:gd name="connsiteX4" fmla="*/ 1519171 w 1519171"/>
              <a:gd name="connsiteY4" fmla="*/ 867609 h 1041135"/>
              <a:gd name="connsiteX5" fmla="*/ 1345645 w 1519171"/>
              <a:gd name="connsiteY5" fmla="*/ 1041135 h 1041135"/>
              <a:gd name="connsiteX6" fmla="*/ 173526 w 1519171"/>
              <a:gd name="connsiteY6" fmla="*/ 1041135 h 1041135"/>
              <a:gd name="connsiteX7" fmla="*/ 0 w 1519171"/>
              <a:gd name="connsiteY7" fmla="*/ 867609 h 1041135"/>
              <a:gd name="connsiteX8" fmla="*/ 0 w 1519171"/>
              <a:gd name="connsiteY8" fmla="*/ 173526 h 1041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9171" h="1041135">
                <a:moveTo>
                  <a:pt x="0" y="173526"/>
                </a:moveTo>
                <a:cubicBezTo>
                  <a:pt x="0" y="77690"/>
                  <a:pt x="77690" y="0"/>
                  <a:pt x="173526" y="0"/>
                </a:cubicBezTo>
                <a:lnTo>
                  <a:pt x="1345645" y="0"/>
                </a:lnTo>
                <a:cubicBezTo>
                  <a:pt x="1441481" y="0"/>
                  <a:pt x="1519171" y="77690"/>
                  <a:pt x="1519171" y="173526"/>
                </a:cubicBezTo>
                <a:lnTo>
                  <a:pt x="1519171" y="867609"/>
                </a:lnTo>
                <a:cubicBezTo>
                  <a:pt x="1519171" y="963445"/>
                  <a:pt x="1441481" y="1041135"/>
                  <a:pt x="1345645" y="1041135"/>
                </a:cubicBezTo>
                <a:lnTo>
                  <a:pt x="173526" y="1041135"/>
                </a:lnTo>
                <a:cubicBezTo>
                  <a:pt x="77690" y="1041135"/>
                  <a:pt x="0" y="963445"/>
                  <a:pt x="0" y="867609"/>
                </a:cubicBezTo>
                <a:lnTo>
                  <a:pt x="0" y="173526"/>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72744" tIns="111784" rIns="172744" bIns="111784" numCol="1" spcCol="1270" anchor="ctr" anchorCtr="0">
            <a:noAutofit/>
          </a:bodyPr>
          <a:lstStyle/>
          <a:p>
            <a:pPr lvl="0" algn="ctr" defTabSz="1422400">
              <a:lnSpc>
                <a:spcPct val="90000"/>
              </a:lnSpc>
              <a:spcBef>
                <a:spcPct val="0"/>
              </a:spcBef>
              <a:spcAft>
                <a:spcPct val="35000"/>
              </a:spcAft>
            </a:pPr>
            <a:r>
              <a:rPr lang="en-US" sz="3200" kern="1200" dirty="0">
                <a:solidFill>
                  <a:schemeClr val="bg1"/>
                </a:solidFill>
                <a:latin typeface="+mj-lt"/>
              </a:rPr>
              <a:t>Table 7</a:t>
            </a:r>
          </a:p>
        </p:txBody>
      </p:sp>
    </p:spTree>
    <p:extLst>
      <p:ext uri="{BB962C8B-B14F-4D97-AF65-F5344CB8AC3E}">
        <p14:creationId xmlns:p14="http://schemas.microsoft.com/office/powerpoint/2010/main" val="2792215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071" y="70826"/>
            <a:ext cx="10515600" cy="1038084"/>
          </a:xfrm>
        </p:spPr>
        <p:txBody>
          <a:bodyPr vert="horz" lIns="91440" tIns="45720" rIns="91440" bIns="45720" rtlCol="0" anchor="b">
            <a:normAutofit/>
          </a:bodyPr>
          <a:lstStyle/>
          <a:p>
            <a:r>
              <a:rPr lang="en-US" sz="4400" kern="1200" dirty="0">
                <a:solidFill>
                  <a:schemeClr val="tx1"/>
                </a:solidFill>
                <a:latin typeface="+mj-lt"/>
                <a:ea typeface="+mj-ea"/>
                <a:cs typeface="+mj-cs"/>
              </a:rPr>
              <a:t>Organizing Checklist(s)</a:t>
            </a:r>
          </a:p>
        </p:txBody>
      </p:sp>
      <p:sp>
        <p:nvSpPr>
          <p:cNvPr id="17" name="TextBox 16">
            <a:extLst>
              <a:ext uri="{FF2B5EF4-FFF2-40B4-BE49-F238E27FC236}">
                <a16:creationId xmlns:a16="http://schemas.microsoft.com/office/drawing/2014/main" id="{347317B8-BF20-4558-AAD8-6EB8A2150826}"/>
              </a:ext>
            </a:extLst>
          </p:cNvPr>
          <p:cNvSpPr txBox="1"/>
          <p:nvPr/>
        </p:nvSpPr>
        <p:spPr>
          <a:xfrm>
            <a:off x="257492" y="1459855"/>
            <a:ext cx="4538951" cy="461665"/>
          </a:xfrm>
          <a:prstGeom prst="rect">
            <a:avLst/>
          </a:prstGeom>
          <a:noFill/>
        </p:spPr>
        <p:txBody>
          <a:bodyPr wrap="square" rtlCol="0">
            <a:spAutoFit/>
          </a:bodyPr>
          <a:lstStyle/>
          <a:p>
            <a:r>
              <a:rPr lang="en-US" sz="2400" dirty="0">
                <a:latin typeface="+mj-lt"/>
              </a:rPr>
              <a:t>Participating Faculty</a:t>
            </a:r>
          </a:p>
        </p:txBody>
      </p:sp>
      <p:sp>
        <p:nvSpPr>
          <p:cNvPr id="18" name="TextBox 17">
            <a:extLst>
              <a:ext uri="{FF2B5EF4-FFF2-40B4-BE49-F238E27FC236}">
                <a16:creationId xmlns:a16="http://schemas.microsoft.com/office/drawing/2014/main" id="{ACD2E63E-BC8E-40BE-B792-5EFBF9C456EC}"/>
              </a:ext>
            </a:extLst>
          </p:cNvPr>
          <p:cNvSpPr txBox="1"/>
          <p:nvPr/>
        </p:nvSpPr>
        <p:spPr>
          <a:xfrm>
            <a:off x="257493" y="4286094"/>
            <a:ext cx="3328187" cy="461665"/>
          </a:xfrm>
          <a:prstGeom prst="rect">
            <a:avLst/>
          </a:prstGeom>
          <a:noFill/>
        </p:spPr>
        <p:txBody>
          <a:bodyPr wrap="square" rtlCol="0">
            <a:spAutoFit/>
          </a:bodyPr>
          <a:lstStyle/>
          <a:p>
            <a:r>
              <a:rPr lang="en-US" sz="2400" dirty="0">
                <a:latin typeface="+mj-lt"/>
              </a:rPr>
              <a:t>Participating Trainees</a:t>
            </a:r>
          </a:p>
        </p:txBody>
      </p:sp>
      <p:pic>
        <p:nvPicPr>
          <p:cNvPr id="3" name="Picture 2"/>
          <p:cNvPicPr>
            <a:picLocks noChangeAspect="1"/>
          </p:cNvPicPr>
          <p:nvPr/>
        </p:nvPicPr>
        <p:blipFill rotWithShape="1">
          <a:blip r:embed="rId3"/>
          <a:srcRect t="1150" r="579" b="3515"/>
          <a:stretch/>
        </p:blipFill>
        <p:spPr>
          <a:xfrm>
            <a:off x="377071" y="4825497"/>
            <a:ext cx="11537289" cy="1756372"/>
          </a:xfrm>
          <a:prstGeom prst="rect">
            <a:avLst/>
          </a:prstGeom>
        </p:spPr>
      </p:pic>
      <p:pic>
        <p:nvPicPr>
          <p:cNvPr id="4" name="Picture 3"/>
          <p:cNvPicPr>
            <a:picLocks noChangeAspect="1"/>
          </p:cNvPicPr>
          <p:nvPr/>
        </p:nvPicPr>
        <p:blipFill rotWithShape="1">
          <a:blip r:embed="rId4"/>
          <a:srcRect l="475"/>
          <a:stretch/>
        </p:blipFill>
        <p:spPr>
          <a:xfrm>
            <a:off x="407405" y="1930485"/>
            <a:ext cx="10505071" cy="2308034"/>
          </a:xfrm>
          <a:prstGeom prst="rect">
            <a:avLst/>
          </a:prstGeom>
        </p:spPr>
      </p:pic>
    </p:spTree>
    <p:extLst>
      <p:ext uri="{BB962C8B-B14F-4D97-AF65-F5344CB8AC3E}">
        <p14:creationId xmlns:p14="http://schemas.microsoft.com/office/powerpoint/2010/main" val="3501265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401230"/>
            <a:ext cx="10972800" cy="958432"/>
          </a:xfrm>
        </p:spPr>
        <p:txBody>
          <a:bodyPr>
            <a:normAutofit/>
          </a:bodyPr>
          <a:lstStyle/>
          <a:p>
            <a:r>
              <a:rPr lang="en-US" sz="4400" dirty="0">
                <a:solidFill>
                  <a:schemeClr val="tx1"/>
                </a:solidFill>
                <a:latin typeface="+mj-lt"/>
              </a:rPr>
              <a:t>Best Practices for Getting Started</a:t>
            </a:r>
          </a:p>
        </p:txBody>
      </p:sp>
      <p:sp>
        <p:nvSpPr>
          <p:cNvPr id="4" name="Freeform 3"/>
          <p:cNvSpPr/>
          <p:nvPr/>
        </p:nvSpPr>
        <p:spPr>
          <a:xfrm>
            <a:off x="1435100" y="1749934"/>
            <a:ext cx="9679214" cy="1292850"/>
          </a:xfrm>
          <a:custGeom>
            <a:avLst/>
            <a:gdLst>
              <a:gd name="connsiteX0" fmla="*/ 0 w 9679214"/>
              <a:gd name="connsiteY0" fmla="*/ 215479 h 1292850"/>
              <a:gd name="connsiteX1" fmla="*/ 215479 w 9679214"/>
              <a:gd name="connsiteY1" fmla="*/ 0 h 1292850"/>
              <a:gd name="connsiteX2" fmla="*/ 9463735 w 9679214"/>
              <a:gd name="connsiteY2" fmla="*/ 0 h 1292850"/>
              <a:gd name="connsiteX3" fmla="*/ 9679214 w 9679214"/>
              <a:gd name="connsiteY3" fmla="*/ 215479 h 1292850"/>
              <a:gd name="connsiteX4" fmla="*/ 9679214 w 9679214"/>
              <a:gd name="connsiteY4" fmla="*/ 1077371 h 1292850"/>
              <a:gd name="connsiteX5" fmla="*/ 9463735 w 9679214"/>
              <a:gd name="connsiteY5" fmla="*/ 1292850 h 1292850"/>
              <a:gd name="connsiteX6" fmla="*/ 215479 w 9679214"/>
              <a:gd name="connsiteY6" fmla="*/ 1292850 h 1292850"/>
              <a:gd name="connsiteX7" fmla="*/ 0 w 9679214"/>
              <a:gd name="connsiteY7" fmla="*/ 1077371 h 1292850"/>
              <a:gd name="connsiteX8" fmla="*/ 0 w 9679214"/>
              <a:gd name="connsiteY8" fmla="*/ 215479 h 129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79214" h="1292850">
                <a:moveTo>
                  <a:pt x="0" y="215479"/>
                </a:moveTo>
                <a:cubicBezTo>
                  <a:pt x="0" y="96473"/>
                  <a:pt x="96473" y="0"/>
                  <a:pt x="215479" y="0"/>
                </a:cubicBezTo>
                <a:lnTo>
                  <a:pt x="9463735" y="0"/>
                </a:lnTo>
                <a:cubicBezTo>
                  <a:pt x="9582741" y="0"/>
                  <a:pt x="9679214" y="96473"/>
                  <a:pt x="9679214" y="215479"/>
                </a:cubicBezTo>
                <a:lnTo>
                  <a:pt x="9679214" y="1077371"/>
                </a:lnTo>
                <a:cubicBezTo>
                  <a:pt x="9679214" y="1196377"/>
                  <a:pt x="9582741" y="1292850"/>
                  <a:pt x="9463735" y="1292850"/>
                </a:cubicBezTo>
                <a:lnTo>
                  <a:pt x="215479" y="1292850"/>
                </a:lnTo>
                <a:cubicBezTo>
                  <a:pt x="96473" y="1292850"/>
                  <a:pt x="0" y="1196377"/>
                  <a:pt x="0" y="1077371"/>
                </a:cubicBezTo>
                <a:lnTo>
                  <a:pt x="0" y="215479"/>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85032" tIns="185032" rIns="185032" bIns="185032" numCol="1" spcCol="1270" anchor="ctr" anchorCtr="0">
            <a:noAutofit/>
          </a:bodyPr>
          <a:lstStyle/>
          <a:p>
            <a:pPr lvl="0" algn="l" defTabSz="1422400">
              <a:lnSpc>
                <a:spcPct val="90000"/>
              </a:lnSpc>
              <a:spcBef>
                <a:spcPct val="0"/>
              </a:spcBef>
              <a:spcAft>
                <a:spcPct val="35000"/>
              </a:spcAft>
            </a:pPr>
            <a:r>
              <a:rPr lang="en-US" sz="3200" kern="1200" dirty="0">
                <a:solidFill>
                  <a:schemeClr val="bg1"/>
                </a:solidFill>
                <a:latin typeface="+mj-lt"/>
              </a:rPr>
              <a:t>Be </a:t>
            </a:r>
            <a:r>
              <a:rPr lang="en-US" sz="3200" kern="1200" dirty="0">
                <a:solidFill>
                  <a:srgbClr val="FFFF00"/>
                </a:solidFill>
                <a:latin typeface="+mj-lt"/>
              </a:rPr>
              <a:t>organized</a:t>
            </a:r>
            <a:r>
              <a:rPr lang="en-US" sz="3200" kern="1200" dirty="0">
                <a:solidFill>
                  <a:schemeClr val="bg1"/>
                </a:solidFill>
                <a:latin typeface="+mj-lt"/>
              </a:rPr>
              <a:t>!</a:t>
            </a:r>
          </a:p>
        </p:txBody>
      </p:sp>
      <p:sp>
        <p:nvSpPr>
          <p:cNvPr id="6" name="Freeform 5"/>
          <p:cNvSpPr/>
          <p:nvPr/>
        </p:nvSpPr>
        <p:spPr>
          <a:xfrm>
            <a:off x="1435100" y="3229984"/>
            <a:ext cx="9679214" cy="1292850"/>
          </a:xfrm>
          <a:custGeom>
            <a:avLst/>
            <a:gdLst>
              <a:gd name="connsiteX0" fmla="*/ 0 w 9679214"/>
              <a:gd name="connsiteY0" fmla="*/ 215479 h 1292850"/>
              <a:gd name="connsiteX1" fmla="*/ 215479 w 9679214"/>
              <a:gd name="connsiteY1" fmla="*/ 0 h 1292850"/>
              <a:gd name="connsiteX2" fmla="*/ 9463735 w 9679214"/>
              <a:gd name="connsiteY2" fmla="*/ 0 h 1292850"/>
              <a:gd name="connsiteX3" fmla="*/ 9679214 w 9679214"/>
              <a:gd name="connsiteY3" fmla="*/ 215479 h 1292850"/>
              <a:gd name="connsiteX4" fmla="*/ 9679214 w 9679214"/>
              <a:gd name="connsiteY4" fmla="*/ 1077371 h 1292850"/>
              <a:gd name="connsiteX5" fmla="*/ 9463735 w 9679214"/>
              <a:gd name="connsiteY5" fmla="*/ 1292850 h 1292850"/>
              <a:gd name="connsiteX6" fmla="*/ 215479 w 9679214"/>
              <a:gd name="connsiteY6" fmla="*/ 1292850 h 1292850"/>
              <a:gd name="connsiteX7" fmla="*/ 0 w 9679214"/>
              <a:gd name="connsiteY7" fmla="*/ 1077371 h 1292850"/>
              <a:gd name="connsiteX8" fmla="*/ 0 w 9679214"/>
              <a:gd name="connsiteY8" fmla="*/ 215479 h 129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79214" h="1292850">
                <a:moveTo>
                  <a:pt x="0" y="215479"/>
                </a:moveTo>
                <a:cubicBezTo>
                  <a:pt x="0" y="96473"/>
                  <a:pt x="96473" y="0"/>
                  <a:pt x="215479" y="0"/>
                </a:cubicBezTo>
                <a:lnTo>
                  <a:pt x="9463735" y="0"/>
                </a:lnTo>
                <a:cubicBezTo>
                  <a:pt x="9582741" y="0"/>
                  <a:pt x="9679214" y="96473"/>
                  <a:pt x="9679214" y="215479"/>
                </a:cubicBezTo>
                <a:lnTo>
                  <a:pt x="9679214" y="1077371"/>
                </a:lnTo>
                <a:cubicBezTo>
                  <a:pt x="9679214" y="1196377"/>
                  <a:pt x="9582741" y="1292850"/>
                  <a:pt x="9463735" y="1292850"/>
                </a:cubicBezTo>
                <a:lnTo>
                  <a:pt x="215479" y="1292850"/>
                </a:lnTo>
                <a:cubicBezTo>
                  <a:pt x="96473" y="1292850"/>
                  <a:pt x="0" y="1196377"/>
                  <a:pt x="0" y="1077371"/>
                </a:cubicBezTo>
                <a:lnTo>
                  <a:pt x="0" y="215479"/>
                </a:lnTo>
                <a:close/>
              </a:path>
            </a:pathLst>
          </a:custGeom>
        </p:spPr>
        <p:style>
          <a:lnRef idx="2">
            <a:schemeClr val="lt1">
              <a:hueOff val="0"/>
              <a:satOff val="0"/>
              <a:lumOff val="0"/>
              <a:alphaOff val="0"/>
            </a:schemeClr>
          </a:lnRef>
          <a:fillRef idx="1">
            <a:schemeClr val="accent5">
              <a:hueOff val="3005351"/>
              <a:satOff val="-13190"/>
              <a:lumOff val="3921"/>
              <a:alphaOff val="0"/>
            </a:schemeClr>
          </a:fillRef>
          <a:effectRef idx="0">
            <a:schemeClr val="accent5">
              <a:hueOff val="3005351"/>
              <a:satOff val="-13190"/>
              <a:lumOff val="3921"/>
              <a:alphaOff val="0"/>
            </a:schemeClr>
          </a:effectRef>
          <a:fontRef idx="minor">
            <a:schemeClr val="lt1"/>
          </a:fontRef>
        </p:style>
        <p:txBody>
          <a:bodyPr spcFirstLastPara="0" vert="horz" wrap="square" lIns="185032" tIns="185032" rIns="185032" bIns="185032" numCol="1" spcCol="1270" anchor="ctr" anchorCtr="0">
            <a:noAutofit/>
          </a:bodyPr>
          <a:lstStyle/>
          <a:p>
            <a:pPr lvl="0" algn="l" defTabSz="1422400">
              <a:lnSpc>
                <a:spcPct val="90000"/>
              </a:lnSpc>
              <a:spcBef>
                <a:spcPct val="0"/>
              </a:spcBef>
              <a:spcAft>
                <a:spcPct val="35000"/>
              </a:spcAft>
            </a:pPr>
            <a:r>
              <a:rPr lang="en-US" sz="3200" kern="1200" dirty="0">
                <a:solidFill>
                  <a:schemeClr val="bg1"/>
                </a:solidFill>
                <a:latin typeface="+mj-lt"/>
              </a:rPr>
              <a:t>Ask the </a:t>
            </a:r>
            <a:r>
              <a:rPr lang="en-US" sz="3200" kern="1200" dirty="0">
                <a:solidFill>
                  <a:srgbClr val="FFFF00"/>
                </a:solidFill>
                <a:latin typeface="+mj-lt"/>
              </a:rPr>
              <a:t>right</a:t>
            </a:r>
            <a:r>
              <a:rPr lang="en-US" sz="3200" kern="1200" dirty="0">
                <a:solidFill>
                  <a:schemeClr val="bg1"/>
                </a:solidFill>
                <a:latin typeface="+mj-lt"/>
              </a:rPr>
              <a:t> person the right </a:t>
            </a:r>
            <a:r>
              <a:rPr lang="en-US" sz="3200" kern="1200" dirty="0">
                <a:solidFill>
                  <a:srgbClr val="FFFF00"/>
                </a:solidFill>
                <a:latin typeface="+mj-lt"/>
              </a:rPr>
              <a:t>question</a:t>
            </a:r>
            <a:r>
              <a:rPr lang="en-US" sz="3200" kern="1200" dirty="0">
                <a:solidFill>
                  <a:schemeClr val="bg1"/>
                </a:solidFill>
                <a:latin typeface="+mj-lt"/>
              </a:rPr>
              <a:t>!</a:t>
            </a:r>
          </a:p>
        </p:txBody>
      </p:sp>
      <p:sp>
        <p:nvSpPr>
          <p:cNvPr id="7" name="Freeform 6"/>
          <p:cNvSpPr/>
          <p:nvPr/>
        </p:nvSpPr>
        <p:spPr>
          <a:xfrm>
            <a:off x="1435100" y="4710034"/>
            <a:ext cx="9679214" cy="1292850"/>
          </a:xfrm>
          <a:custGeom>
            <a:avLst/>
            <a:gdLst>
              <a:gd name="connsiteX0" fmla="*/ 0 w 9679214"/>
              <a:gd name="connsiteY0" fmla="*/ 215479 h 1292850"/>
              <a:gd name="connsiteX1" fmla="*/ 215479 w 9679214"/>
              <a:gd name="connsiteY1" fmla="*/ 0 h 1292850"/>
              <a:gd name="connsiteX2" fmla="*/ 9463735 w 9679214"/>
              <a:gd name="connsiteY2" fmla="*/ 0 h 1292850"/>
              <a:gd name="connsiteX3" fmla="*/ 9679214 w 9679214"/>
              <a:gd name="connsiteY3" fmla="*/ 215479 h 1292850"/>
              <a:gd name="connsiteX4" fmla="*/ 9679214 w 9679214"/>
              <a:gd name="connsiteY4" fmla="*/ 1077371 h 1292850"/>
              <a:gd name="connsiteX5" fmla="*/ 9463735 w 9679214"/>
              <a:gd name="connsiteY5" fmla="*/ 1292850 h 1292850"/>
              <a:gd name="connsiteX6" fmla="*/ 215479 w 9679214"/>
              <a:gd name="connsiteY6" fmla="*/ 1292850 h 1292850"/>
              <a:gd name="connsiteX7" fmla="*/ 0 w 9679214"/>
              <a:gd name="connsiteY7" fmla="*/ 1077371 h 1292850"/>
              <a:gd name="connsiteX8" fmla="*/ 0 w 9679214"/>
              <a:gd name="connsiteY8" fmla="*/ 215479 h 129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79214" h="1292850">
                <a:moveTo>
                  <a:pt x="0" y="215479"/>
                </a:moveTo>
                <a:cubicBezTo>
                  <a:pt x="0" y="96473"/>
                  <a:pt x="96473" y="0"/>
                  <a:pt x="215479" y="0"/>
                </a:cubicBezTo>
                <a:lnTo>
                  <a:pt x="9463735" y="0"/>
                </a:lnTo>
                <a:cubicBezTo>
                  <a:pt x="9582741" y="0"/>
                  <a:pt x="9679214" y="96473"/>
                  <a:pt x="9679214" y="215479"/>
                </a:cubicBezTo>
                <a:lnTo>
                  <a:pt x="9679214" y="1077371"/>
                </a:lnTo>
                <a:cubicBezTo>
                  <a:pt x="9679214" y="1196377"/>
                  <a:pt x="9582741" y="1292850"/>
                  <a:pt x="9463735" y="1292850"/>
                </a:cubicBezTo>
                <a:lnTo>
                  <a:pt x="215479" y="1292850"/>
                </a:lnTo>
                <a:cubicBezTo>
                  <a:pt x="96473" y="1292850"/>
                  <a:pt x="0" y="1196377"/>
                  <a:pt x="0" y="1077371"/>
                </a:cubicBezTo>
                <a:lnTo>
                  <a:pt x="0" y="215479"/>
                </a:lnTo>
                <a:close/>
              </a:path>
            </a:pathLst>
          </a:custGeom>
        </p:spPr>
        <p:style>
          <a:lnRef idx="2">
            <a:schemeClr val="lt1">
              <a:hueOff val="0"/>
              <a:satOff val="0"/>
              <a:lumOff val="0"/>
              <a:alphaOff val="0"/>
            </a:schemeClr>
          </a:lnRef>
          <a:fillRef idx="1">
            <a:schemeClr val="accent5">
              <a:hueOff val="6010703"/>
              <a:satOff val="-26380"/>
              <a:lumOff val="7843"/>
              <a:alphaOff val="0"/>
            </a:schemeClr>
          </a:fillRef>
          <a:effectRef idx="0">
            <a:schemeClr val="accent5">
              <a:hueOff val="6010703"/>
              <a:satOff val="-26380"/>
              <a:lumOff val="7843"/>
              <a:alphaOff val="0"/>
            </a:schemeClr>
          </a:effectRef>
          <a:fontRef idx="minor">
            <a:schemeClr val="lt1"/>
          </a:fontRef>
        </p:style>
        <p:txBody>
          <a:bodyPr spcFirstLastPara="0" vert="horz" wrap="square" lIns="185032" tIns="185032" rIns="185032" bIns="185032" numCol="1" spcCol="1270" anchor="ctr" anchorCtr="0">
            <a:noAutofit/>
          </a:bodyPr>
          <a:lstStyle/>
          <a:p>
            <a:pPr lvl="0" algn="l" defTabSz="1422400">
              <a:lnSpc>
                <a:spcPct val="90000"/>
              </a:lnSpc>
              <a:spcBef>
                <a:spcPct val="0"/>
              </a:spcBef>
              <a:spcAft>
                <a:spcPct val="35000"/>
              </a:spcAft>
            </a:pPr>
            <a:r>
              <a:rPr lang="en-US" sz="3200" kern="1200" dirty="0">
                <a:solidFill>
                  <a:schemeClr val="bg1"/>
                </a:solidFill>
                <a:latin typeface="+mj-lt"/>
              </a:rPr>
              <a:t>Keep a copy of the data table instructions handy – you may need to refer to them often!</a:t>
            </a:r>
          </a:p>
        </p:txBody>
      </p:sp>
    </p:spTree>
    <p:extLst>
      <p:ext uri="{BB962C8B-B14F-4D97-AF65-F5344CB8AC3E}">
        <p14:creationId xmlns:p14="http://schemas.microsoft.com/office/powerpoint/2010/main" val="3261530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5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solidFill>
                  <a:schemeClr val="tx1"/>
                </a:solidFill>
                <a:latin typeface="+mj-lt"/>
              </a:rPr>
              <a:t>Get organized!</a:t>
            </a:r>
          </a:p>
        </p:txBody>
      </p:sp>
      <p:sp>
        <p:nvSpPr>
          <p:cNvPr id="10" name="TextBox 9"/>
          <p:cNvSpPr txBox="1"/>
          <p:nvPr/>
        </p:nvSpPr>
        <p:spPr>
          <a:xfrm>
            <a:off x="717639" y="1396364"/>
            <a:ext cx="11183302" cy="4401205"/>
          </a:xfrm>
          <a:prstGeom prst="rect">
            <a:avLst/>
          </a:prstGeom>
          <a:noFill/>
        </p:spPr>
        <p:txBody>
          <a:bodyPr wrap="square" rtlCol="0">
            <a:spAutoFit/>
          </a:bodyPr>
          <a:lstStyle/>
          <a:p>
            <a:pPr marL="514350" indent="-514350">
              <a:buFont typeface="+mj-lt"/>
              <a:buAutoNum type="arabicPeriod"/>
            </a:pPr>
            <a:r>
              <a:rPr lang="en-US" sz="3200" dirty="0">
                <a:latin typeface="+mj-lt"/>
              </a:rPr>
              <a:t>Start </a:t>
            </a:r>
            <a:r>
              <a:rPr lang="en-US" sz="3200" dirty="0">
                <a:solidFill>
                  <a:srgbClr val="FFFF00"/>
                </a:solidFill>
                <a:latin typeface="+mj-lt"/>
              </a:rPr>
              <a:t>early</a:t>
            </a:r>
          </a:p>
          <a:p>
            <a:pPr marL="514350" indent="-514350">
              <a:buFont typeface="+mj-lt"/>
              <a:buAutoNum type="arabicPeriod"/>
            </a:pPr>
            <a:r>
              <a:rPr lang="en-US" sz="3200" dirty="0">
                <a:latin typeface="+mj-lt"/>
              </a:rPr>
              <a:t>Ask PI for final </a:t>
            </a:r>
            <a:r>
              <a:rPr lang="en-US" sz="3200" dirty="0">
                <a:solidFill>
                  <a:srgbClr val="FFFF00"/>
                </a:solidFill>
                <a:latin typeface="+mj-lt"/>
              </a:rPr>
              <a:t>participating faculty</a:t>
            </a:r>
            <a:r>
              <a:rPr lang="en-US" sz="3200" dirty="0">
                <a:latin typeface="+mj-lt"/>
              </a:rPr>
              <a:t> (mentors) list</a:t>
            </a:r>
          </a:p>
          <a:p>
            <a:pPr marL="971550" lvl="3" indent="-514350" defTabSz="914400">
              <a:buFont typeface="Arial" panose="020B0604020202020204" pitchFamily="34" charset="0"/>
              <a:buChar char="•"/>
            </a:pPr>
            <a:r>
              <a:rPr lang="en-US" sz="2800" i="1" dirty="0">
                <a:latin typeface="+mj-lt"/>
              </a:rPr>
              <a:t>This will usually dictate which departments will be involved</a:t>
            </a:r>
          </a:p>
          <a:p>
            <a:pPr marL="514350" indent="-514350">
              <a:buFont typeface="+mj-lt"/>
              <a:buAutoNum type="arabicPeriod"/>
            </a:pPr>
            <a:r>
              <a:rPr lang="en-US" sz="3200" dirty="0">
                <a:latin typeface="+mj-lt"/>
              </a:rPr>
              <a:t>Use the TG contacts list from website for help in identifying contact persons</a:t>
            </a:r>
          </a:p>
          <a:p>
            <a:pPr marL="514350" indent="-514350">
              <a:buFont typeface="+mj-lt"/>
              <a:buAutoNum type="arabicPeriod"/>
            </a:pPr>
            <a:r>
              <a:rPr lang="en-US" sz="3200" dirty="0">
                <a:latin typeface="+mj-lt"/>
              </a:rPr>
              <a:t>Send </a:t>
            </a:r>
            <a:r>
              <a:rPr lang="en-US" sz="3200" dirty="0">
                <a:solidFill>
                  <a:srgbClr val="FFFF00"/>
                </a:solidFill>
                <a:latin typeface="+mj-lt"/>
              </a:rPr>
              <a:t>one</a:t>
            </a:r>
            <a:r>
              <a:rPr lang="en-US" sz="3200" dirty="0">
                <a:latin typeface="+mj-lt"/>
              </a:rPr>
              <a:t> email per mentor</a:t>
            </a:r>
          </a:p>
          <a:p>
            <a:pPr marL="514350" indent="-514350">
              <a:buFont typeface="+mj-lt"/>
              <a:buAutoNum type="arabicPeriod"/>
            </a:pPr>
            <a:r>
              <a:rPr lang="en-US" sz="3200" dirty="0">
                <a:latin typeface="+mj-lt"/>
              </a:rPr>
              <a:t>Leverage data (tables) from other depts. </a:t>
            </a:r>
          </a:p>
          <a:p>
            <a:pPr marL="514350" indent="-514350">
              <a:buFont typeface="+mj-lt"/>
              <a:buAutoNum type="arabicPeriod"/>
            </a:pPr>
            <a:r>
              <a:rPr lang="en-US" sz="3200" dirty="0">
                <a:latin typeface="+mj-lt"/>
              </a:rPr>
              <a:t>Check last renewal (if applicable) for previous data tables</a:t>
            </a:r>
          </a:p>
          <a:p>
            <a:pPr marL="971550" lvl="3" indent="-514350" defTabSz="914400">
              <a:buFont typeface="Arial" panose="020B0604020202020204" pitchFamily="34" charset="0"/>
              <a:buChar char="•"/>
            </a:pPr>
            <a:r>
              <a:rPr lang="en-US" sz="2800" i="1" dirty="0">
                <a:solidFill>
                  <a:srgbClr val="FFFF00"/>
                </a:solidFill>
                <a:latin typeface="+mj-lt"/>
              </a:rPr>
              <a:t>Caution</a:t>
            </a:r>
            <a:r>
              <a:rPr lang="en-US" sz="2800" i="1" dirty="0">
                <a:latin typeface="+mj-lt"/>
              </a:rPr>
              <a:t> – May be in 12 table format and it won’t look the same!</a:t>
            </a:r>
          </a:p>
        </p:txBody>
      </p:sp>
    </p:spTree>
    <p:extLst>
      <p:ext uri="{BB962C8B-B14F-4D97-AF65-F5344CB8AC3E}">
        <p14:creationId xmlns:p14="http://schemas.microsoft.com/office/powerpoint/2010/main" val="18473780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76987" y="2606877"/>
            <a:ext cx="7038027" cy="1644246"/>
          </a:xfrm>
        </p:spPr>
        <p:txBody>
          <a:bodyPr>
            <a:noAutofit/>
          </a:bodyPr>
          <a:lstStyle/>
          <a:p>
            <a:pPr marL="0" indent="0">
              <a:buNone/>
            </a:pPr>
            <a:r>
              <a:rPr lang="en-US" sz="9600" dirty="0">
                <a:solidFill>
                  <a:schemeClr val="tx1"/>
                </a:solidFill>
                <a:latin typeface="+mj-lt"/>
              </a:rPr>
              <a:t>Data Table 2</a:t>
            </a:r>
          </a:p>
        </p:txBody>
      </p:sp>
    </p:spTree>
    <p:extLst>
      <p:ext uri="{BB962C8B-B14F-4D97-AF65-F5344CB8AC3E}">
        <p14:creationId xmlns:p14="http://schemas.microsoft.com/office/powerpoint/2010/main" val="28516313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8000"/>
            <a:lum/>
          </a:blip>
          <a:srcRect/>
          <a:stretch>
            <a:fillRect t="-50000" b="-50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680149" y="171933"/>
            <a:ext cx="10515600" cy="854309"/>
          </a:xfrm>
        </p:spPr>
        <p:txBody>
          <a:bodyPr>
            <a:normAutofit/>
          </a:bodyPr>
          <a:lstStyle/>
          <a:p>
            <a:r>
              <a:rPr lang="en-US" sz="4400" dirty="0">
                <a:latin typeface="+mj-lt"/>
              </a:rPr>
              <a:t>Who was Ruth L. Kirschstein?</a:t>
            </a:r>
          </a:p>
        </p:txBody>
      </p:sp>
      <p:sp>
        <p:nvSpPr>
          <p:cNvPr id="6" name="Donut 5"/>
          <p:cNvSpPr/>
          <p:nvPr/>
        </p:nvSpPr>
        <p:spPr>
          <a:xfrm>
            <a:off x="3649722" y="2329343"/>
            <a:ext cx="2072538" cy="2088209"/>
          </a:xfrm>
          <a:prstGeom prst="donut">
            <a:avLst>
              <a:gd name="adj" fmla="val 20000"/>
            </a:avLst>
          </a:prstGeom>
          <a:solidFill>
            <a:schemeClr val="accent5">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 name="Freeform 9"/>
          <p:cNvSpPr/>
          <p:nvPr/>
        </p:nvSpPr>
        <p:spPr>
          <a:xfrm>
            <a:off x="784559" y="1138119"/>
            <a:ext cx="3554136" cy="916629"/>
          </a:xfrm>
          <a:custGeom>
            <a:avLst/>
            <a:gdLst>
              <a:gd name="connsiteX0" fmla="*/ 0 w 2227069"/>
              <a:gd name="connsiteY0" fmla="*/ 0 h 1073275"/>
              <a:gd name="connsiteX1" fmla="*/ 2227069 w 2227069"/>
              <a:gd name="connsiteY1" fmla="*/ 0 h 1073275"/>
              <a:gd name="connsiteX2" fmla="*/ 2227069 w 2227069"/>
              <a:gd name="connsiteY2" fmla="*/ 1073275 h 1073275"/>
              <a:gd name="connsiteX3" fmla="*/ 0 w 2227069"/>
              <a:gd name="connsiteY3" fmla="*/ 1073275 h 1073275"/>
              <a:gd name="connsiteX4" fmla="*/ 0 w 2227069"/>
              <a:gd name="connsiteY4" fmla="*/ 0 h 1073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7069" h="1073275">
                <a:moveTo>
                  <a:pt x="0" y="0"/>
                </a:moveTo>
                <a:lnTo>
                  <a:pt x="2227069" y="0"/>
                </a:lnTo>
                <a:lnTo>
                  <a:pt x="2227069" y="1073275"/>
                </a:lnTo>
                <a:lnTo>
                  <a:pt x="0" y="107327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0639" tIns="0" rIns="0" bIns="-1" numCol="1" spcCol="1270" anchor="ctr" anchorCtr="0">
            <a:noAutofit/>
          </a:bodyPr>
          <a:lstStyle/>
          <a:p>
            <a:pPr lvl="0" algn="l" defTabSz="711200">
              <a:lnSpc>
                <a:spcPct val="90000"/>
              </a:lnSpc>
              <a:spcBef>
                <a:spcPct val="0"/>
              </a:spcBef>
              <a:spcAft>
                <a:spcPct val="35000"/>
              </a:spcAft>
            </a:pPr>
            <a:r>
              <a:rPr lang="en-US" sz="3200" kern="1200" dirty="0">
                <a:solidFill>
                  <a:schemeClr val="bg1"/>
                </a:solidFill>
                <a:latin typeface="+mj-lt"/>
                <a:ea typeface="Noto Sans" panose="020B0502040504020204" pitchFamily="34"/>
                <a:cs typeface="Noto Sans" panose="020B0502040504020204" pitchFamily="34"/>
              </a:rPr>
              <a:t>NIH Pathologist</a:t>
            </a:r>
          </a:p>
        </p:txBody>
      </p:sp>
      <p:sp>
        <p:nvSpPr>
          <p:cNvPr id="12" name="Freeform 11"/>
          <p:cNvSpPr/>
          <p:nvPr/>
        </p:nvSpPr>
        <p:spPr>
          <a:xfrm rot="19385100">
            <a:off x="5374772" y="4993773"/>
            <a:ext cx="2228703" cy="1082722"/>
          </a:xfrm>
          <a:custGeom>
            <a:avLst/>
            <a:gdLst>
              <a:gd name="connsiteX0" fmla="*/ 0 w 1926519"/>
              <a:gd name="connsiteY0" fmla="*/ 0 h 928895"/>
              <a:gd name="connsiteX1" fmla="*/ 1926519 w 1926519"/>
              <a:gd name="connsiteY1" fmla="*/ 0 h 928895"/>
              <a:gd name="connsiteX2" fmla="*/ 1926519 w 1926519"/>
              <a:gd name="connsiteY2" fmla="*/ 928895 h 928895"/>
              <a:gd name="connsiteX3" fmla="*/ 0 w 1926519"/>
              <a:gd name="connsiteY3" fmla="*/ 928895 h 928895"/>
              <a:gd name="connsiteX4" fmla="*/ 0 w 1926519"/>
              <a:gd name="connsiteY4" fmla="*/ 0 h 92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6519" h="928895">
                <a:moveTo>
                  <a:pt x="0" y="0"/>
                </a:moveTo>
                <a:lnTo>
                  <a:pt x="1926519" y="0"/>
                </a:lnTo>
                <a:lnTo>
                  <a:pt x="1926519" y="928895"/>
                </a:lnTo>
                <a:lnTo>
                  <a:pt x="0" y="92889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40640" bIns="-1" numCol="1" spcCol="1270" anchor="ctr" anchorCtr="0">
            <a:noAutofit/>
          </a:bodyPr>
          <a:lstStyle/>
          <a:p>
            <a:pPr lvl="0" algn="r" defTabSz="711200">
              <a:lnSpc>
                <a:spcPct val="90000"/>
              </a:lnSpc>
              <a:spcBef>
                <a:spcPct val="0"/>
              </a:spcBef>
              <a:spcAft>
                <a:spcPct val="35000"/>
              </a:spcAft>
            </a:pPr>
            <a:r>
              <a:rPr lang="en-US" sz="2800" dirty="0">
                <a:solidFill>
                  <a:schemeClr val="bg1"/>
                </a:solidFill>
                <a:latin typeface="+mj-lt"/>
                <a:ea typeface="Noto Sans" panose="020B0502040504020204" pitchFamily="34"/>
                <a:cs typeface="Noto Sans" panose="020B0502040504020204" pitchFamily="34"/>
              </a:rPr>
              <a:t>First Female director at NIGMS</a:t>
            </a:r>
          </a:p>
        </p:txBody>
      </p:sp>
      <p:sp>
        <p:nvSpPr>
          <p:cNvPr id="17" name="Donut 16"/>
          <p:cNvSpPr/>
          <p:nvPr/>
        </p:nvSpPr>
        <p:spPr>
          <a:xfrm>
            <a:off x="6059993" y="2366136"/>
            <a:ext cx="2072538" cy="2088209"/>
          </a:xfrm>
          <a:prstGeom prst="donut">
            <a:avLst>
              <a:gd name="adj" fmla="val 20000"/>
            </a:avLst>
          </a:prstGeom>
          <a:solidFill>
            <a:srgbClr val="C0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5" name="Freeform 24"/>
          <p:cNvSpPr/>
          <p:nvPr/>
        </p:nvSpPr>
        <p:spPr>
          <a:xfrm rot="19385100">
            <a:off x="8337181" y="4914412"/>
            <a:ext cx="1841986" cy="928895"/>
          </a:xfrm>
          <a:custGeom>
            <a:avLst/>
            <a:gdLst>
              <a:gd name="connsiteX0" fmla="*/ 0 w 1926519"/>
              <a:gd name="connsiteY0" fmla="*/ 0 h 928895"/>
              <a:gd name="connsiteX1" fmla="*/ 1926519 w 1926519"/>
              <a:gd name="connsiteY1" fmla="*/ 0 h 928895"/>
              <a:gd name="connsiteX2" fmla="*/ 1926519 w 1926519"/>
              <a:gd name="connsiteY2" fmla="*/ 928895 h 928895"/>
              <a:gd name="connsiteX3" fmla="*/ 0 w 1926519"/>
              <a:gd name="connsiteY3" fmla="*/ 928895 h 928895"/>
              <a:gd name="connsiteX4" fmla="*/ 0 w 1926519"/>
              <a:gd name="connsiteY4" fmla="*/ 0 h 92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6519" h="928895">
                <a:moveTo>
                  <a:pt x="0" y="0"/>
                </a:moveTo>
                <a:lnTo>
                  <a:pt x="1926519" y="0"/>
                </a:lnTo>
                <a:lnTo>
                  <a:pt x="1926519" y="928895"/>
                </a:lnTo>
                <a:lnTo>
                  <a:pt x="0" y="92889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40640" bIns="-1" numCol="1" spcCol="1270" anchor="ctr" anchorCtr="0">
            <a:noAutofit/>
          </a:bodyPr>
          <a:lstStyle/>
          <a:p>
            <a:pPr lvl="0" defTabSz="711200">
              <a:lnSpc>
                <a:spcPct val="90000"/>
              </a:lnSpc>
              <a:spcBef>
                <a:spcPct val="0"/>
              </a:spcBef>
              <a:spcAft>
                <a:spcPct val="35000"/>
              </a:spcAft>
            </a:pPr>
            <a:r>
              <a:rPr lang="en-US" sz="2800" dirty="0">
                <a:solidFill>
                  <a:schemeClr val="bg1"/>
                </a:solidFill>
                <a:latin typeface="+mj-lt"/>
                <a:ea typeface="Noto Sans" panose="020B0502040504020204" pitchFamily="34"/>
                <a:cs typeface="Noto Sans" panose="020B0502040504020204" pitchFamily="34"/>
              </a:rPr>
              <a:t>Deputy Director of NIH</a:t>
            </a:r>
          </a:p>
        </p:txBody>
      </p:sp>
      <p:sp>
        <p:nvSpPr>
          <p:cNvPr id="26" name="Freeform 25"/>
          <p:cNvSpPr/>
          <p:nvPr/>
        </p:nvSpPr>
        <p:spPr>
          <a:xfrm rot="19385100">
            <a:off x="2280936" y="5144609"/>
            <a:ext cx="2731022" cy="928895"/>
          </a:xfrm>
          <a:custGeom>
            <a:avLst/>
            <a:gdLst>
              <a:gd name="connsiteX0" fmla="*/ 0 w 1926519"/>
              <a:gd name="connsiteY0" fmla="*/ 0 h 928895"/>
              <a:gd name="connsiteX1" fmla="*/ 1926519 w 1926519"/>
              <a:gd name="connsiteY1" fmla="*/ 0 h 928895"/>
              <a:gd name="connsiteX2" fmla="*/ 1926519 w 1926519"/>
              <a:gd name="connsiteY2" fmla="*/ 928895 h 928895"/>
              <a:gd name="connsiteX3" fmla="*/ 0 w 1926519"/>
              <a:gd name="connsiteY3" fmla="*/ 928895 h 928895"/>
              <a:gd name="connsiteX4" fmla="*/ 0 w 1926519"/>
              <a:gd name="connsiteY4" fmla="*/ 0 h 92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6519" h="928895">
                <a:moveTo>
                  <a:pt x="0" y="0"/>
                </a:moveTo>
                <a:lnTo>
                  <a:pt x="1926519" y="0"/>
                </a:lnTo>
                <a:lnTo>
                  <a:pt x="1926519" y="928895"/>
                </a:lnTo>
                <a:lnTo>
                  <a:pt x="0" y="92889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40640" bIns="-1" numCol="1" spcCol="1270" anchor="ctr" anchorCtr="0">
            <a:noAutofit/>
          </a:bodyPr>
          <a:lstStyle/>
          <a:p>
            <a:pPr lvl="0" algn="r" defTabSz="711200">
              <a:lnSpc>
                <a:spcPct val="90000"/>
              </a:lnSpc>
              <a:spcBef>
                <a:spcPct val="0"/>
              </a:spcBef>
              <a:spcAft>
                <a:spcPct val="35000"/>
              </a:spcAft>
            </a:pPr>
            <a:r>
              <a:rPr lang="en-US" sz="2800" dirty="0">
                <a:solidFill>
                  <a:schemeClr val="bg1"/>
                </a:solidFill>
                <a:latin typeface="+mj-lt"/>
                <a:ea typeface="Noto Sans" panose="020B0502040504020204" pitchFamily="34"/>
                <a:cs typeface="Noto Sans" panose="020B0502040504020204" pitchFamily="34"/>
              </a:rPr>
              <a:t>Key player in the development of polio vaccine</a:t>
            </a:r>
          </a:p>
        </p:txBody>
      </p:sp>
      <p:sp>
        <p:nvSpPr>
          <p:cNvPr id="28" name="TextBox 27"/>
          <p:cNvSpPr txBox="1"/>
          <p:nvPr/>
        </p:nvSpPr>
        <p:spPr>
          <a:xfrm>
            <a:off x="4297132" y="3059651"/>
            <a:ext cx="840685" cy="707886"/>
          </a:xfrm>
          <a:prstGeom prst="rect">
            <a:avLst/>
          </a:prstGeom>
          <a:noFill/>
        </p:spPr>
        <p:txBody>
          <a:bodyPr wrap="square" rtlCol="0">
            <a:spAutoFit/>
          </a:bodyPr>
          <a:lstStyle/>
          <a:p>
            <a:r>
              <a:rPr lang="en-US" sz="2000" dirty="0">
                <a:solidFill>
                  <a:schemeClr val="bg1"/>
                </a:solidFill>
                <a:latin typeface="+mj-lt"/>
              </a:rPr>
              <a:t>1955-1961</a:t>
            </a:r>
          </a:p>
        </p:txBody>
      </p:sp>
      <p:sp>
        <p:nvSpPr>
          <p:cNvPr id="30" name="TextBox 29"/>
          <p:cNvSpPr txBox="1"/>
          <p:nvPr/>
        </p:nvSpPr>
        <p:spPr>
          <a:xfrm>
            <a:off x="1912005" y="3177162"/>
            <a:ext cx="782370" cy="400110"/>
          </a:xfrm>
          <a:prstGeom prst="rect">
            <a:avLst/>
          </a:prstGeom>
          <a:noFill/>
        </p:spPr>
        <p:txBody>
          <a:bodyPr wrap="square" rtlCol="0">
            <a:spAutoFit/>
          </a:bodyPr>
          <a:lstStyle/>
          <a:p>
            <a:r>
              <a:rPr lang="en-US" sz="2000" dirty="0">
                <a:solidFill>
                  <a:schemeClr val="bg1"/>
                </a:solidFill>
                <a:latin typeface="+mj-lt"/>
              </a:rPr>
              <a:t>1955</a:t>
            </a:r>
          </a:p>
        </p:txBody>
      </p:sp>
      <p:sp>
        <p:nvSpPr>
          <p:cNvPr id="31" name="Freeform 30"/>
          <p:cNvSpPr/>
          <p:nvPr/>
        </p:nvSpPr>
        <p:spPr>
          <a:xfrm rot="19385100">
            <a:off x="-163809" y="4893056"/>
            <a:ext cx="2215680" cy="928895"/>
          </a:xfrm>
          <a:custGeom>
            <a:avLst/>
            <a:gdLst>
              <a:gd name="connsiteX0" fmla="*/ 0 w 1926519"/>
              <a:gd name="connsiteY0" fmla="*/ 0 h 928895"/>
              <a:gd name="connsiteX1" fmla="*/ 1926519 w 1926519"/>
              <a:gd name="connsiteY1" fmla="*/ 0 h 928895"/>
              <a:gd name="connsiteX2" fmla="*/ 1926519 w 1926519"/>
              <a:gd name="connsiteY2" fmla="*/ 928895 h 928895"/>
              <a:gd name="connsiteX3" fmla="*/ 0 w 1926519"/>
              <a:gd name="connsiteY3" fmla="*/ 928895 h 928895"/>
              <a:gd name="connsiteX4" fmla="*/ 0 w 1926519"/>
              <a:gd name="connsiteY4" fmla="*/ 0 h 92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6519" h="928895">
                <a:moveTo>
                  <a:pt x="0" y="0"/>
                </a:moveTo>
                <a:lnTo>
                  <a:pt x="1926519" y="0"/>
                </a:lnTo>
                <a:lnTo>
                  <a:pt x="1926519" y="928895"/>
                </a:lnTo>
                <a:lnTo>
                  <a:pt x="0" y="92889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40640" bIns="-1" numCol="1" spcCol="1270" anchor="ctr" anchorCtr="0">
            <a:noAutofit/>
          </a:bodyPr>
          <a:lstStyle/>
          <a:p>
            <a:pPr lvl="0" algn="r" defTabSz="711200">
              <a:lnSpc>
                <a:spcPct val="90000"/>
              </a:lnSpc>
              <a:spcBef>
                <a:spcPct val="0"/>
              </a:spcBef>
              <a:spcAft>
                <a:spcPct val="35000"/>
              </a:spcAft>
            </a:pPr>
            <a:r>
              <a:rPr lang="en-US" sz="2800" dirty="0">
                <a:solidFill>
                  <a:schemeClr val="bg1"/>
                </a:solidFill>
                <a:latin typeface="+mj-lt"/>
                <a:ea typeface="Noto Sans" panose="020B0502040504020204" pitchFamily="34"/>
                <a:cs typeface="Noto Sans" panose="020B0502040504020204" pitchFamily="34"/>
              </a:rPr>
              <a:t>Started at NIH</a:t>
            </a:r>
          </a:p>
        </p:txBody>
      </p:sp>
      <p:sp>
        <p:nvSpPr>
          <p:cNvPr id="32" name="TextBox 31"/>
          <p:cNvSpPr txBox="1"/>
          <p:nvPr/>
        </p:nvSpPr>
        <p:spPr>
          <a:xfrm>
            <a:off x="6713867" y="3053288"/>
            <a:ext cx="931533" cy="707886"/>
          </a:xfrm>
          <a:prstGeom prst="rect">
            <a:avLst/>
          </a:prstGeom>
          <a:noFill/>
        </p:spPr>
        <p:txBody>
          <a:bodyPr wrap="square" rtlCol="0">
            <a:spAutoFit/>
          </a:bodyPr>
          <a:lstStyle/>
          <a:p>
            <a:r>
              <a:rPr lang="en-US" sz="2000" dirty="0">
                <a:solidFill>
                  <a:schemeClr val="bg1"/>
                </a:solidFill>
                <a:latin typeface="+mj-lt"/>
              </a:rPr>
              <a:t>1974-1993</a:t>
            </a:r>
          </a:p>
        </p:txBody>
      </p:sp>
      <p:sp>
        <p:nvSpPr>
          <p:cNvPr id="33" name="Donut 32"/>
          <p:cNvSpPr/>
          <p:nvPr/>
        </p:nvSpPr>
        <p:spPr>
          <a:xfrm>
            <a:off x="8559068" y="2366135"/>
            <a:ext cx="2072538" cy="2088209"/>
          </a:xfrm>
          <a:prstGeom prst="donut">
            <a:avLst>
              <a:gd name="adj" fmla="val 20000"/>
            </a:avLst>
          </a:pr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4" name="TextBox 33"/>
          <p:cNvSpPr txBox="1"/>
          <p:nvPr/>
        </p:nvSpPr>
        <p:spPr>
          <a:xfrm>
            <a:off x="9162918" y="3019504"/>
            <a:ext cx="864838" cy="707886"/>
          </a:xfrm>
          <a:prstGeom prst="rect">
            <a:avLst/>
          </a:prstGeom>
          <a:noFill/>
        </p:spPr>
        <p:txBody>
          <a:bodyPr wrap="square" rtlCol="0">
            <a:spAutoFit/>
          </a:bodyPr>
          <a:lstStyle/>
          <a:p>
            <a:r>
              <a:rPr lang="en-US" sz="2000" dirty="0">
                <a:solidFill>
                  <a:schemeClr val="bg1"/>
                </a:solidFill>
                <a:latin typeface="+mj-lt"/>
              </a:rPr>
              <a:t>2002-2003</a:t>
            </a:r>
          </a:p>
        </p:txBody>
      </p:sp>
      <p:sp>
        <p:nvSpPr>
          <p:cNvPr id="36" name="Donut 35"/>
          <p:cNvSpPr/>
          <p:nvPr/>
        </p:nvSpPr>
        <p:spPr>
          <a:xfrm>
            <a:off x="1266921" y="2366136"/>
            <a:ext cx="2072538" cy="2088209"/>
          </a:xfrm>
          <a:prstGeom prst="donut">
            <a:avLst>
              <a:gd name="adj" fmla="val 20000"/>
            </a:avLst>
          </a:prstGeom>
          <a:solidFill>
            <a:schemeClr val="accent6">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3689583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25" grpId="0"/>
      <p:bldP spid="26" grpId="0"/>
      <p:bldP spid="28" grpId="0"/>
      <p:bldP spid="30" grpId="0"/>
      <p:bldP spid="31" grpId="0"/>
      <p:bldP spid="32" grpId="0"/>
      <p:bldP spid="3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latin typeface="+mj-lt"/>
              </a:rPr>
              <a:t>Data Table Changes as of </a:t>
            </a:r>
            <a:r>
              <a:rPr lang="en-US" dirty="0" smtClean="0">
                <a:solidFill>
                  <a:srgbClr val="FFFF00"/>
                </a:solidFill>
                <a:latin typeface="+mj-lt"/>
              </a:rPr>
              <a:t>April 2020</a:t>
            </a:r>
            <a:endParaRPr lang="en-US" dirty="0">
              <a:solidFill>
                <a:srgbClr val="FFFF00"/>
              </a:solidFill>
              <a:latin typeface="+mj-lt"/>
            </a:endParaRPr>
          </a:p>
        </p:txBody>
      </p:sp>
      <p:sp>
        <p:nvSpPr>
          <p:cNvPr id="3" name="Content Placeholder 2"/>
          <p:cNvSpPr>
            <a:spLocks noGrp="1"/>
          </p:cNvSpPr>
          <p:nvPr>
            <p:ph idx="1"/>
          </p:nvPr>
        </p:nvSpPr>
        <p:spPr>
          <a:xfrm>
            <a:off x="838200" y="6176962"/>
            <a:ext cx="10515600" cy="385763"/>
          </a:xfrm>
        </p:spPr>
        <p:txBody>
          <a:bodyPr>
            <a:normAutofit fontScale="55000" lnSpcReduction="20000"/>
          </a:bodyPr>
          <a:lstStyle/>
          <a:p>
            <a:pPr marL="0" indent="0">
              <a:buNone/>
            </a:pPr>
            <a:r>
              <a:rPr lang="en-US" dirty="0">
                <a:solidFill>
                  <a:schemeClr val="tx1"/>
                </a:solidFill>
                <a:latin typeface="+mj-lt"/>
              </a:rPr>
              <a:t>https://era.nih.gov/news/era-reminder-xtract-and-xtrain-changes-accommodate-transition-forms-f-due-dates-or-after-may</a:t>
            </a:r>
          </a:p>
        </p:txBody>
      </p:sp>
      <p:sp>
        <p:nvSpPr>
          <p:cNvPr id="4" name="Slide Number Placeholder 3"/>
          <p:cNvSpPr>
            <a:spLocks noGrp="1"/>
          </p:cNvSpPr>
          <p:nvPr>
            <p:ph type="sldNum" sz="quarter" idx="12"/>
          </p:nvPr>
        </p:nvSpPr>
        <p:spPr/>
        <p:txBody>
          <a:bodyPr/>
          <a:lstStyle/>
          <a:p>
            <a:fld id="{4B72C52A-5129-4F55-81A9-7734A419C134}" type="slidenum">
              <a:rPr lang="en-US" smtClean="0">
                <a:latin typeface="+mj-lt"/>
              </a:rPr>
              <a:t>60</a:t>
            </a:fld>
            <a:endParaRPr lang="en-US" dirty="0">
              <a:latin typeface="+mj-lt"/>
            </a:endParaRPr>
          </a:p>
        </p:txBody>
      </p:sp>
      <p:pic>
        <p:nvPicPr>
          <p:cNvPr id="8" name="Picture 7"/>
          <p:cNvPicPr>
            <a:picLocks noChangeAspect="1"/>
          </p:cNvPicPr>
          <p:nvPr/>
        </p:nvPicPr>
        <p:blipFill>
          <a:blip r:embed="rId3"/>
          <a:stretch>
            <a:fillRect/>
          </a:stretch>
        </p:blipFill>
        <p:spPr>
          <a:xfrm>
            <a:off x="1046018" y="1525905"/>
            <a:ext cx="10099964" cy="1907513"/>
          </a:xfrm>
          <a:prstGeom prst="rect">
            <a:avLst/>
          </a:prstGeom>
        </p:spPr>
      </p:pic>
      <p:pic>
        <p:nvPicPr>
          <p:cNvPr id="9" name="Picture 8"/>
          <p:cNvPicPr>
            <a:picLocks noChangeAspect="1"/>
          </p:cNvPicPr>
          <p:nvPr/>
        </p:nvPicPr>
        <p:blipFill>
          <a:blip r:embed="rId4"/>
          <a:stretch>
            <a:fillRect/>
          </a:stretch>
        </p:blipFill>
        <p:spPr>
          <a:xfrm>
            <a:off x="1046018" y="3498265"/>
            <a:ext cx="10120974" cy="2270768"/>
          </a:xfrm>
          <a:prstGeom prst="rect">
            <a:avLst/>
          </a:prstGeom>
        </p:spPr>
      </p:pic>
    </p:spTree>
    <p:extLst>
      <p:ext uri="{BB962C8B-B14F-4D97-AF65-F5344CB8AC3E}">
        <p14:creationId xmlns:p14="http://schemas.microsoft.com/office/powerpoint/2010/main" val="298441688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3559" y="210957"/>
            <a:ext cx="10972800" cy="958432"/>
          </a:xfrm>
        </p:spPr>
        <p:txBody>
          <a:bodyPr>
            <a:noAutofit/>
          </a:bodyPr>
          <a:lstStyle/>
          <a:p>
            <a:pPr fontAlgn="ctr"/>
            <a:r>
              <a:rPr lang="en-US" sz="4400" dirty="0">
                <a:solidFill>
                  <a:schemeClr val="tx1"/>
                </a:solidFill>
                <a:latin typeface="+mj-lt"/>
              </a:rPr>
              <a:t>Table 2: Participating Faculty Members</a:t>
            </a:r>
          </a:p>
        </p:txBody>
      </p:sp>
      <p:sp>
        <p:nvSpPr>
          <p:cNvPr id="6" name="TextBox 5"/>
          <p:cNvSpPr txBox="1"/>
          <p:nvPr/>
        </p:nvSpPr>
        <p:spPr>
          <a:xfrm>
            <a:off x="593559" y="5698421"/>
            <a:ext cx="10425953" cy="830997"/>
          </a:xfrm>
          <a:prstGeom prst="rect">
            <a:avLst/>
          </a:prstGeom>
          <a:noFill/>
        </p:spPr>
        <p:txBody>
          <a:bodyPr wrap="square" rtlCol="0">
            <a:spAutoFit/>
          </a:bodyPr>
          <a:lstStyle/>
          <a:p>
            <a:pPr defTabSz="457200"/>
            <a:r>
              <a:rPr lang="en-US" sz="2400" dirty="0">
                <a:latin typeface="+mj-lt"/>
              </a:rPr>
              <a:t>Summarize and analyze this data in the </a:t>
            </a:r>
            <a:r>
              <a:rPr lang="en-US" sz="2400" dirty="0">
                <a:solidFill>
                  <a:srgbClr val="FFFF00"/>
                </a:solidFill>
                <a:latin typeface="+mj-lt"/>
              </a:rPr>
              <a:t>Background section </a:t>
            </a:r>
            <a:r>
              <a:rPr lang="en-US" sz="2400" dirty="0">
                <a:latin typeface="+mj-lt"/>
              </a:rPr>
              <a:t>and the </a:t>
            </a:r>
            <a:r>
              <a:rPr lang="en-US" sz="2400" dirty="0">
                <a:solidFill>
                  <a:srgbClr val="FFFF00"/>
                </a:solidFill>
                <a:latin typeface="+mj-lt"/>
              </a:rPr>
              <a:t>program faculty </a:t>
            </a:r>
            <a:r>
              <a:rPr lang="en-US" sz="2400" dirty="0">
                <a:latin typeface="+mj-lt"/>
              </a:rPr>
              <a:t>section of the program plan</a:t>
            </a:r>
          </a:p>
        </p:txBody>
      </p:sp>
      <p:sp>
        <p:nvSpPr>
          <p:cNvPr id="5" name="Freeform 4"/>
          <p:cNvSpPr/>
          <p:nvPr/>
        </p:nvSpPr>
        <p:spPr>
          <a:xfrm>
            <a:off x="853001" y="2425329"/>
            <a:ext cx="10453916" cy="3071250"/>
          </a:xfrm>
          <a:custGeom>
            <a:avLst/>
            <a:gdLst>
              <a:gd name="connsiteX0" fmla="*/ 0 w 10453916"/>
              <a:gd name="connsiteY0" fmla="*/ 0 h 3071250"/>
              <a:gd name="connsiteX1" fmla="*/ 10453916 w 10453916"/>
              <a:gd name="connsiteY1" fmla="*/ 0 h 3071250"/>
              <a:gd name="connsiteX2" fmla="*/ 10453916 w 10453916"/>
              <a:gd name="connsiteY2" fmla="*/ 3071250 h 3071250"/>
              <a:gd name="connsiteX3" fmla="*/ 0 w 10453916"/>
              <a:gd name="connsiteY3" fmla="*/ 3071250 h 3071250"/>
              <a:gd name="connsiteX4" fmla="*/ 0 w 10453916"/>
              <a:gd name="connsiteY4" fmla="*/ 0 h 3071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3916" h="3071250">
                <a:moveTo>
                  <a:pt x="0" y="0"/>
                </a:moveTo>
                <a:lnTo>
                  <a:pt x="10453916" y="0"/>
                </a:lnTo>
                <a:lnTo>
                  <a:pt x="10453916" y="3071250"/>
                </a:lnTo>
                <a:lnTo>
                  <a:pt x="0" y="3071250"/>
                </a:lnTo>
                <a:lnTo>
                  <a:pt x="0" y="0"/>
                </a:lnTo>
                <a:close/>
              </a:path>
            </a:pathLst>
          </a:cu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11340" tIns="1353820" rIns="811340" bIns="227584" numCol="1" spcCol="1270" anchor="t" anchorCtr="0">
            <a:noAutofit/>
          </a:bodyPr>
          <a:lstStyle/>
          <a:p>
            <a:pPr marL="285750" lvl="1" indent="-285750" algn="l" defTabSz="1422400">
              <a:lnSpc>
                <a:spcPct val="90000"/>
              </a:lnSpc>
              <a:spcBef>
                <a:spcPct val="0"/>
              </a:spcBef>
              <a:spcAft>
                <a:spcPct val="15000"/>
              </a:spcAft>
              <a:buChar char="••"/>
            </a:pPr>
            <a:r>
              <a:rPr lang="en-US" sz="3200" kern="1200" dirty="0">
                <a:latin typeface="+mj-lt"/>
              </a:rPr>
              <a:t>Rank (Junior vs. Senior)</a:t>
            </a:r>
          </a:p>
          <a:p>
            <a:pPr marL="285750" lvl="1" indent="-285750" algn="l" defTabSz="1422400">
              <a:lnSpc>
                <a:spcPct val="90000"/>
              </a:lnSpc>
              <a:spcBef>
                <a:spcPct val="0"/>
              </a:spcBef>
              <a:spcAft>
                <a:spcPct val="15000"/>
              </a:spcAft>
              <a:buChar char="••"/>
            </a:pPr>
            <a:r>
              <a:rPr lang="en-US" sz="3200" kern="1200" dirty="0">
                <a:latin typeface="+mj-lt"/>
              </a:rPr>
              <a:t>Research interests</a:t>
            </a:r>
          </a:p>
          <a:p>
            <a:pPr marL="285750" lvl="1" indent="-285750" algn="l" defTabSz="1422400">
              <a:lnSpc>
                <a:spcPct val="90000"/>
              </a:lnSpc>
              <a:spcBef>
                <a:spcPct val="0"/>
              </a:spcBef>
              <a:spcAft>
                <a:spcPct val="15000"/>
              </a:spcAft>
              <a:buChar char="••"/>
            </a:pPr>
            <a:r>
              <a:rPr lang="en-US" sz="3200" kern="1200" dirty="0">
                <a:latin typeface="+mj-lt"/>
              </a:rPr>
              <a:t>Department or interdepartmental program</a:t>
            </a:r>
          </a:p>
        </p:txBody>
      </p:sp>
      <p:sp>
        <p:nvSpPr>
          <p:cNvPr id="7" name="Freeform 6"/>
          <p:cNvSpPr/>
          <p:nvPr/>
        </p:nvSpPr>
        <p:spPr>
          <a:xfrm>
            <a:off x="1375696" y="1465929"/>
            <a:ext cx="7317741" cy="1918800"/>
          </a:xfrm>
          <a:custGeom>
            <a:avLst/>
            <a:gdLst>
              <a:gd name="connsiteX0" fmla="*/ 0 w 7317741"/>
              <a:gd name="connsiteY0" fmla="*/ 319806 h 1918800"/>
              <a:gd name="connsiteX1" fmla="*/ 319806 w 7317741"/>
              <a:gd name="connsiteY1" fmla="*/ 0 h 1918800"/>
              <a:gd name="connsiteX2" fmla="*/ 6997935 w 7317741"/>
              <a:gd name="connsiteY2" fmla="*/ 0 h 1918800"/>
              <a:gd name="connsiteX3" fmla="*/ 7317741 w 7317741"/>
              <a:gd name="connsiteY3" fmla="*/ 319806 h 1918800"/>
              <a:gd name="connsiteX4" fmla="*/ 7317741 w 7317741"/>
              <a:gd name="connsiteY4" fmla="*/ 1598994 h 1918800"/>
              <a:gd name="connsiteX5" fmla="*/ 6997935 w 7317741"/>
              <a:gd name="connsiteY5" fmla="*/ 1918800 h 1918800"/>
              <a:gd name="connsiteX6" fmla="*/ 319806 w 7317741"/>
              <a:gd name="connsiteY6" fmla="*/ 1918800 h 1918800"/>
              <a:gd name="connsiteX7" fmla="*/ 0 w 7317741"/>
              <a:gd name="connsiteY7" fmla="*/ 1598994 h 1918800"/>
              <a:gd name="connsiteX8" fmla="*/ 0 w 7317741"/>
              <a:gd name="connsiteY8" fmla="*/ 319806 h 191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7741" h="1918800">
                <a:moveTo>
                  <a:pt x="0" y="319806"/>
                </a:moveTo>
                <a:cubicBezTo>
                  <a:pt x="0" y="143182"/>
                  <a:pt x="143182" y="0"/>
                  <a:pt x="319806" y="0"/>
                </a:cubicBezTo>
                <a:lnTo>
                  <a:pt x="6997935" y="0"/>
                </a:lnTo>
                <a:cubicBezTo>
                  <a:pt x="7174559" y="0"/>
                  <a:pt x="7317741" y="143182"/>
                  <a:pt x="7317741" y="319806"/>
                </a:cubicBezTo>
                <a:lnTo>
                  <a:pt x="7317741" y="1598994"/>
                </a:lnTo>
                <a:cubicBezTo>
                  <a:pt x="7317741" y="1775618"/>
                  <a:pt x="7174559" y="1918800"/>
                  <a:pt x="6997935" y="1918800"/>
                </a:cubicBezTo>
                <a:lnTo>
                  <a:pt x="319806" y="1918800"/>
                </a:lnTo>
                <a:cubicBezTo>
                  <a:pt x="143182" y="1918800"/>
                  <a:pt x="0" y="1775618"/>
                  <a:pt x="0" y="1598994"/>
                </a:cubicBezTo>
                <a:lnTo>
                  <a:pt x="0" y="319806"/>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370261" tIns="93668" rIns="370261" bIns="93668" numCol="1" spcCol="1270" anchor="ctr" anchorCtr="0">
            <a:noAutofit/>
          </a:bodyPr>
          <a:lstStyle/>
          <a:p>
            <a:pPr lvl="0" algn="l" defTabSz="1600200">
              <a:lnSpc>
                <a:spcPct val="90000"/>
              </a:lnSpc>
              <a:spcBef>
                <a:spcPct val="0"/>
              </a:spcBef>
              <a:spcAft>
                <a:spcPct val="35000"/>
              </a:spcAft>
            </a:pPr>
            <a:r>
              <a:rPr lang="en-US" sz="3600" kern="1200" dirty="0">
                <a:solidFill>
                  <a:schemeClr val="bg1"/>
                </a:solidFill>
                <a:latin typeface="+mj-lt"/>
              </a:rPr>
              <a:t>Assess the distribution of participating faculty by:</a:t>
            </a:r>
          </a:p>
        </p:txBody>
      </p:sp>
    </p:spTree>
    <p:extLst>
      <p:ext uri="{BB962C8B-B14F-4D97-AF65-F5344CB8AC3E}">
        <p14:creationId xmlns:p14="http://schemas.microsoft.com/office/powerpoint/2010/main" val="1520958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1020003" y="1283092"/>
            <a:ext cx="10024515" cy="4646005"/>
          </a:xfrm>
          <a:prstGeom prst="rect">
            <a:avLst/>
          </a:prstGeom>
        </p:spPr>
      </p:pic>
      <p:sp>
        <p:nvSpPr>
          <p:cNvPr id="2" name="Title 1"/>
          <p:cNvSpPr>
            <a:spLocks noGrp="1"/>
          </p:cNvSpPr>
          <p:nvPr>
            <p:ph type="title"/>
          </p:nvPr>
        </p:nvSpPr>
        <p:spPr>
          <a:xfrm>
            <a:off x="647693" y="237008"/>
            <a:ext cx="10972800" cy="958432"/>
          </a:xfrm>
        </p:spPr>
        <p:txBody>
          <a:bodyPr>
            <a:normAutofit/>
          </a:bodyPr>
          <a:lstStyle/>
          <a:p>
            <a:r>
              <a:rPr lang="en-US" sz="4400" dirty="0">
                <a:solidFill>
                  <a:schemeClr val="tx1"/>
                </a:solidFill>
                <a:latin typeface="+mj-lt"/>
              </a:rPr>
              <a:t>Table 2 Instructions</a:t>
            </a:r>
          </a:p>
        </p:txBody>
      </p:sp>
      <p:sp>
        <p:nvSpPr>
          <p:cNvPr id="5" name="TextBox 4"/>
          <p:cNvSpPr txBox="1"/>
          <p:nvPr/>
        </p:nvSpPr>
        <p:spPr>
          <a:xfrm>
            <a:off x="267774" y="4332461"/>
            <a:ext cx="1041073" cy="923330"/>
          </a:xfrm>
          <a:prstGeom prst="rect">
            <a:avLst/>
          </a:prstGeom>
          <a:solidFill>
            <a:schemeClr val="tx1"/>
          </a:solidFill>
          <a:ln>
            <a:solidFill>
              <a:schemeClr val="bg1"/>
            </a:solidFill>
          </a:ln>
        </p:spPr>
        <p:txBody>
          <a:bodyPr wrap="square" rtlCol="0">
            <a:spAutoFit/>
          </a:bodyPr>
          <a:lstStyle>
            <a:defPPr>
              <a:defRPr lang="en-US"/>
            </a:defPPr>
            <a:lvl1pPr>
              <a:buFont typeface="+mj-lt"/>
              <a:buNone/>
              <a:defRPr>
                <a:solidFill>
                  <a:srgbClr val="FF0000"/>
                </a:solidFill>
                <a:latin typeface="+mj-lt"/>
              </a:defRPr>
            </a:lvl1pPr>
          </a:lstStyle>
          <a:p>
            <a:r>
              <a:rPr lang="en-US" dirty="0">
                <a:solidFill>
                  <a:srgbClr val="FF0000"/>
                </a:solidFill>
              </a:rPr>
              <a:t>First, last middle initial </a:t>
            </a:r>
          </a:p>
        </p:txBody>
      </p:sp>
      <p:sp>
        <p:nvSpPr>
          <p:cNvPr id="6" name="TextBox 5"/>
          <p:cNvSpPr txBox="1"/>
          <p:nvPr/>
        </p:nvSpPr>
        <p:spPr>
          <a:xfrm>
            <a:off x="1159825" y="3443963"/>
            <a:ext cx="2103328" cy="646331"/>
          </a:xfrm>
          <a:prstGeom prst="rect">
            <a:avLst/>
          </a:prstGeom>
          <a:solidFill>
            <a:schemeClr val="tx1"/>
          </a:solidFill>
          <a:ln>
            <a:solidFill>
              <a:schemeClr val="bg1"/>
            </a:solidFill>
          </a:ln>
        </p:spPr>
        <p:txBody>
          <a:bodyPr wrap="square" rtlCol="0">
            <a:spAutoFit/>
          </a:bodyPr>
          <a:lstStyle>
            <a:defPPr>
              <a:defRPr lang="en-US"/>
            </a:defPPr>
            <a:lvl1pPr>
              <a:buFont typeface="+mj-lt"/>
              <a:buNone/>
              <a:defRPr>
                <a:solidFill>
                  <a:srgbClr val="FF0000"/>
                </a:solidFill>
                <a:latin typeface="+mj-lt"/>
              </a:defRPr>
            </a:lvl1pPr>
          </a:lstStyle>
          <a:p>
            <a:pPr algn="ctr"/>
            <a:r>
              <a:rPr lang="en-US" dirty="0"/>
              <a:t>Provide the terminal (</a:t>
            </a:r>
            <a:r>
              <a:rPr lang="en-US" b="1" dirty="0"/>
              <a:t>highest</a:t>
            </a:r>
            <a:r>
              <a:rPr lang="en-US" dirty="0"/>
              <a:t>) degree</a:t>
            </a:r>
          </a:p>
        </p:txBody>
      </p:sp>
      <p:sp>
        <p:nvSpPr>
          <p:cNvPr id="8" name="Rectangle 7"/>
          <p:cNvSpPr/>
          <p:nvPr/>
        </p:nvSpPr>
        <p:spPr>
          <a:xfrm>
            <a:off x="4075060" y="2671834"/>
            <a:ext cx="1765907" cy="646331"/>
          </a:xfrm>
          <a:prstGeom prst="rect">
            <a:avLst/>
          </a:prstGeom>
          <a:solidFill>
            <a:schemeClr val="tx1"/>
          </a:solidFill>
          <a:ln>
            <a:solidFill>
              <a:schemeClr val="bg1"/>
            </a:solidFill>
          </a:ln>
        </p:spPr>
        <p:txBody>
          <a:bodyPr wrap="square" rtlCol="0">
            <a:spAutoFit/>
          </a:bodyPr>
          <a:lstStyle/>
          <a:p>
            <a:pPr algn="ctr">
              <a:buFont typeface="+mj-lt"/>
              <a:buNone/>
            </a:pPr>
            <a:r>
              <a:rPr lang="en-US" dirty="0">
                <a:solidFill>
                  <a:srgbClr val="FF0000"/>
                </a:solidFill>
                <a:latin typeface="+mj-lt"/>
              </a:rPr>
              <a:t> One </a:t>
            </a:r>
            <a:r>
              <a:rPr lang="en-US" b="1" dirty="0">
                <a:solidFill>
                  <a:srgbClr val="FF0000"/>
                </a:solidFill>
                <a:latin typeface="+mj-lt"/>
              </a:rPr>
              <a:t>PRIMARY</a:t>
            </a:r>
            <a:r>
              <a:rPr lang="en-US" dirty="0">
                <a:solidFill>
                  <a:srgbClr val="FF0000"/>
                </a:solidFill>
                <a:latin typeface="+mj-lt"/>
              </a:rPr>
              <a:t> department only</a:t>
            </a:r>
          </a:p>
        </p:txBody>
      </p:sp>
      <p:sp>
        <p:nvSpPr>
          <p:cNvPr id="9" name="TextBox 8"/>
          <p:cNvSpPr txBox="1"/>
          <p:nvPr/>
        </p:nvSpPr>
        <p:spPr>
          <a:xfrm>
            <a:off x="1856387" y="1654707"/>
            <a:ext cx="1209523" cy="923330"/>
          </a:xfrm>
          <a:prstGeom prst="rect">
            <a:avLst/>
          </a:prstGeom>
          <a:solidFill>
            <a:schemeClr val="tx1"/>
          </a:solidFill>
          <a:ln>
            <a:solidFill>
              <a:schemeClr val="bg1"/>
            </a:solidFill>
          </a:ln>
        </p:spPr>
        <p:txBody>
          <a:bodyPr wrap="square" rtlCol="0">
            <a:spAutoFit/>
          </a:bodyPr>
          <a:lstStyle>
            <a:defPPr>
              <a:defRPr lang="en-US"/>
            </a:defPPr>
            <a:lvl1pPr>
              <a:buFont typeface="+mj-lt"/>
              <a:buNone/>
              <a:defRPr>
                <a:solidFill>
                  <a:srgbClr val="FF0000"/>
                </a:solidFill>
                <a:latin typeface="+mj-lt"/>
              </a:defRPr>
            </a:lvl1pPr>
          </a:lstStyle>
          <a:p>
            <a:pPr algn="ctr"/>
            <a:r>
              <a:rPr lang="en-US" dirty="0" smtClean="0"/>
              <a:t>“Other” is now an option</a:t>
            </a:r>
            <a:endParaRPr lang="en-US" dirty="0">
              <a:solidFill>
                <a:srgbClr val="FF0000"/>
              </a:solidFill>
            </a:endParaRPr>
          </a:p>
        </p:txBody>
      </p:sp>
      <p:cxnSp>
        <p:nvCxnSpPr>
          <p:cNvPr id="28" name="Straight Arrow Connector 27"/>
          <p:cNvCxnSpPr/>
          <p:nvPr/>
        </p:nvCxnSpPr>
        <p:spPr>
          <a:xfrm flipH="1">
            <a:off x="5713961" y="3112058"/>
            <a:ext cx="390704" cy="443108"/>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H="1" flipV="1">
            <a:off x="1494658" y="3183252"/>
            <a:ext cx="281051" cy="369311"/>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45" name="Rectangle 44"/>
          <p:cNvSpPr/>
          <p:nvPr/>
        </p:nvSpPr>
        <p:spPr>
          <a:xfrm>
            <a:off x="3741474" y="5298435"/>
            <a:ext cx="2471011" cy="923330"/>
          </a:xfrm>
          <a:prstGeom prst="rect">
            <a:avLst/>
          </a:prstGeom>
          <a:solidFill>
            <a:schemeClr val="tx1"/>
          </a:solidFill>
          <a:ln>
            <a:solidFill>
              <a:schemeClr val="bg1"/>
            </a:solidFill>
          </a:ln>
        </p:spPr>
        <p:txBody>
          <a:bodyPr wrap="square" rtlCol="0">
            <a:spAutoFit/>
          </a:bodyPr>
          <a:lstStyle/>
          <a:p>
            <a:pPr algn="ctr">
              <a:buFont typeface="+mj-lt"/>
              <a:buNone/>
            </a:pPr>
            <a:r>
              <a:rPr lang="en-US" dirty="0">
                <a:solidFill>
                  <a:srgbClr val="FF0000"/>
                </a:solidFill>
                <a:latin typeface="+mj-lt"/>
              </a:rPr>
              <a:t>Research interest that is </a:t>
            </a:r>
            <a:r>
              <a:rPr lang="en-US" b="1" i="1" dirty="0">
                <a:solidFill>
                  <a:srgbClr val="FF0000"/>
                </a:solidFill>
                <a:latin typeface="+mj-lt"/>
              </a:rPr>
              <a:t>relevant</a:t>
            </a:r>
            <a:r>
              <a:rPr lang="en-US" dirty="0">
                <a:solidFill>
                  <a:srgbClr val="FF0000"/>
                </a:solidFill>
                <a:latin typeface="+mj-lt"/>
              </a:rPr>
              <a:t> to the training program</a:t>
            </a:r>
          </a:p>
        </p:txBody>
      </p:sp>
      <p:cxnSp>
        <p:nvCxnSpPr>
          <p:cNvPr id="50" name="Straight Arrow Connector 49"/>
          <p:cNvCxnSpPr/>
          <p:nvPr/>
        </p:nvCxnSpPr>
        <p:spPr>
          <a:xfrm flipH="1" flipV="1">
            <a:off x="2784859" y="3139132"/>
            <a:ext cx="281051" cy="369311"/>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flipH="1">
            <a:off x="3771136" y="2356483"/>
            <a:ext cx="363586" cy="443108"/>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flipH="1" flipV="1">
            <a:off x="4817487" y="4147805"/>
            <a:ext cx="281051" cy="369311"/>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flipH="1" flipV="1">
            <a:off x="2091112" y="3100159"/>
            <a:ext cx="281051" cy="369311"/>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61" name="Rectangle 60"/>
          <p:cNvSpPr/>
          <p:nvPr/>
        </p:nvSpPr>
        <p:spPr>
          <a:xfrm>
            <a:off x="6032260" y="3019490"/>
            <a:ext cx="2761429" cy="1477328"/>
          </a:xfrm>
          <a:prstGeom prst="rect">
            <a:avLst/>
          </a:prstGeom>
          <a:solidFill>
            <a:schemeClr val="tx1"/>
          </a:solidFill>
          <a:ln>
            <a:solidFill>
              <a:schemeClr val="bg1"/>
            </a:solidFill>
          </a:ln>
        </p:spPr>
        <p:txBody>
          <a:bodyPr wrap="square" rtlCol="0">
            <a:spAutoFit/>
          </a:bodyPr>
          <a:lstStyle/>
          <a:p>
            <a:pPr>
              <a:buFont typeface="+mj-lt"/>
              <a:buNone/>
            </a:pPr>
            <a:r>
              <a:rPr lang="en-US" dirty="0">
                <a:solidFill>
                  <a:srgbClr val="FF0000"/>
                </a:solidFill>
                <a:latin typeface="+mj-lt"/>
              </a:rPr>
              <a:t>Training Roles:</a:t>
            </a:r>
          </a:p>
          <a:p>
            <a:pPr marL="742950" lvl="1" indent="-285750">
              <a:buFont typeface="Arial" panose="020B0604020202020204" pitchFamily="34" charset="0"/>
              <a:buChar char="•"/>
            </a:pPr>
            <a:r>
              <a:rPr lang="en-US" dirty="0">
                <a:solidFill>
                  <a:srgbClr val="FF0000"/>
                </a:solidFill>
                <a:latin typeface="+mj-lt"/>
              </a:rPr>
              <a:t>PI/PD</a:t>
            </a:r>
          </a:p>
          <a:p>
            <a:pPr marL="742950" lvl="1" indent="-285750">
              <a:buFont typeface="Arial" panose="020B0604020202020204" pitchFamily="34" charset="0"/>
              <a:buChar char="•"/>
            </a:pPr>
            <a:r>
              <a:rPr lang="en-US" dirty="0" smtClean="0">
                <a:solidFill>
                  <a:srgbClr val="FF0000"/>
                </a:solidFill>
                <a:latin typeface="+mj-lt"/>
              </a:rPr>
              <a:t>Preceptor (Mentor)</a:t>
            </a:r>
            <a:endParaRPr lang="en-US" dirty="0">
              <a:solidFill>
                <a:srgbClr val="FF0000"/>
              </a:solidFill>
              <a:latin typeface="+mj-lt"/>
            </a:endParaRPr>
          </a:p>
          <a:p>
            <a:pPr marL="742950" lvl="1" indent="-285750">
              <a:buFont typeface="Arial" panose="020B0604020202020204" pitchFamily="34" charset="0"/>
              <a:buChar char="•"/>
            </a:pPr>
            <a:r>
              <a:rPr lang="en-US" dirty="0">
                <a:solidFill>
                  <a:srgbClr val="FF0000"/>
                </a:solidFill>
                <a:latin typeface="+mj-lt"/>
              </a:rPr>
              <a:t>Executive or other committee member</a:t>
            </a:r>
          </a:p>
        </p:txBody>
      </p:sp>
    </p:spTree>
    <p:extLst>
      <p:ext uri="{BB962C8B-B14F-4D97-AF65-F5344CB8AC3E}">
        <p14:creationId xmlns:p14="http://schemas.microsoft.com/office/powerpoint/2010/main" val="3881262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45" grpId="0" animBg="1"/>
      <p:bldP spid="61"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srcRect l="1334" r="902" b="3605"/>
          <a:stretch/>
        </p:blipFill>
        <p:spPr>
          <a:xfrm>
            <a:off x="344994" y="1388866"/>
            <a:ext cx="9377082" cy="4417966"/>
          </a:xfrm>
          <a:prstGeom prst="rect">
            <a:avLst/>
          </a:prstGeom>
        </p:spPr>
      </p:pic>
      <p:sp>
        <p:nvSpPr>
          <p:cNvPr id="2" name="Title 1"/>
          <p:cNvSpPr>
            <a:spLocks noGrp="1"/>
          </p:cNvSpPr>
          <p:nvPr>
            <p:ph type="title"/>
          </p:nvPr>
        </p:nvSpPr>
        <p:spPr>
          <a:xfrm>
            <a:off x="637214" y="221539"/>
            <a:ext cx="10972800" cy="958432"/>
          </a:xfrm>
        </p:spPr>
        <p:txBody>
          <a:bodyPr>
            <a:normAutofit/>
          </a:bodyPr>
          <a:lstStyle/>
          <a:p>
            <a:r>
              <a:rPr lang="en-US" sz="4400" dirty="0">
                <a:solidFill>
                  <a:schemeClr val="tx1"/>
                </a:solidFill>
                <a:latin typeface="+mj-lt"/>
              </a:rPr>
              <a:t>Mentor Records</a:t>
            </a:r>
          </a:p>
        </p:txBody>
      </p:sp>
      <p:cxnSp>
        <p:nvCxnSpPr>
          <p:cNvPr id="7" name="Straight Arrow Connector 6"/>
          <p:cNvCxnSpPr/>
          <p:nvPr/>
        </p:nvCxnSpPr>
        <p:spPr>
          <a:xfrm flipV="1">
            <a:off x="5222580" y="3218241"/>
            <a:ext cx="5353" cy="298923"/>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4824343" y="3748697"/>
            <a:ext cx="2237983" cy="1477328"/>
          </a:xfrm>
          <a:prstGeom prst="rect">
            <a:avLst/>
          </a:prstGeom>
          <a:solidFill>
            <a:schemeClr val="tx1"/>
          </a:solidFill>
          <a:ln>
            <a:solidFill>
              <a:schemeClr val="bg1"/>
            </a:solidFill>
          </a:ln>
        </p:spPr>
        <p:txBody>
          <a:bodyPr wrap="square" rtlCol="0">
            <a:spAutoFit/>
          </a:bodyPr>
          <a:lstStyle/>
          <a:p>
            <a:pPr algn="ctr">
              <a:buFont typeface="+mj-lt"/>
              <a:buNone/>
            </a:pPr>
            <a:r>
              <a:rPr lang="en-US" dirty="0">
                <a:solidFill>
                  <a:srgbClr val="FF0000"/>
                </a:solidFill>
                <a:latin typeface="+mj-lt"/>
              </a:rPr>
              <a:t>Should include ALL  current predocs and postdocs (even if they are </a:t>
            </a:r>
            <a:r>
              <a:rPr lang="en-US" b="1" dirty="0">
                <a:solidFill>
                  <a:srgbClr val="FF0000"/>
                </a:solidFill>
                <a:latin typeface="+mj-lt"/>
              </a:rPr>
              <a:t>NOT</a:t>
            </a:r>
            <a:r>
              <a:rPr lang="en-US" dirty="0">
                <a:solidFill>
                  <a:srgbClr val="FF0000"/>
                </a:solidFill>
                <a:latin typeface="+mj-lt"/>
              </a:rPr>
              <a:t> eligible) in mentor labs</a:t>
            </a:r>
          </a:p>
        </p:txBody>
      </p:sp>
      <p:sp>
        <p:nvSpPr>
          <p:cNvPr id="24" name="Rectangle 23"/>
          <p:cNvSpPr/>
          <p:nvPr/>
        </p:nvSpPr>
        <p:spPr>
          <a:xfrm>
            <a:off x="5033536" y="1380225"/>
            <a:ext cx="3304682" cy="369332"/>
          </a:xfrm>
          <a:prstGeom prst="rect">
            <a:avLst/>
          </a:prstGeom>
          <a:solidFill>
            <a:schemeClr val="tx1"/>
          </a:solidFill>
          <a:ln>
            <a:solidFill>
              <a:schemeClr val="bg1"/>
            </a:solidFill>
          </a:ln>
        </p:spPr>
        <p:txBody>
          <a:bodyPr wrap="square" rtlCol="0">
            <a:spAutoFit/>
          </a:bodyPr>
          <a:lstStyle/>
          <a:p>
            <a:pPr>
              <a:buFont typeface="+mj-lt"/>
              <a:buNone/>
            </a:pPr>
            <a:r>
              <a:rPr lang="en-US" dirty="0">
                <a:solidFill>
                  <a:srgbClr val="FF0000"/>
                </a:solidFill>
                <a:latin typeface="+mj-lt"/>
              </a:rPr>
              <a:t>Mentoring Records = last 10 years</a:t>
            </a:r>
          </a:p>
        </p:txBody>
      </p:sp>
      <p:cxnSp>
        <p:nvCxnSpPr>
          <p:cNvPr id="16" name="Straight Arrow Connector 15"/>
          <p:cNvCxnSpPr/>
          <p:nvPr/>
        </p:nvCxnSpPr>
        <p:spPr>
          <a:xfrm flipV="1">
            <a:off x="7598987" y="3218240"/>
            <a:ext cx="7928" cy="320941"/>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5943335" y="3218240"/>
            <a:ext cx="4356" cy="323078"/>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V="1">
            <a:off x="8338217" y="3218240"/>
            <a:ext cx="0" cy="298924"/>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7318229" y="3925305"/>
            <a:ext cx="2193743" cy="1477328"/>
          </a:xfrm>
          <a:prstGeom prst="rect">
            <a:avLst/>
          </a:prstGeom>
          <a:solidFill>
            <a:schemeClr val="tx1"/>
          </a:solidFill>
          <a:ln>
            <a:solidFill>
              <a:schemeClr val="bg1"/>
            </a:solidFill>
          </a:ln>
        </p:spPr>
        <p:txBody>
          <a:bodyPr wrap="square" rtlCol="0">
            <a:spAutoFit/>
          </a:bodyPr>
          <a:lstStyle/>
          <a:p>
            <a:pPr algn="ctr">
              <a:buFont typeface="+mj-lt"/>
              <a:buNone/>
            </a:pPr>
            <a:r>
              <a:rPr lang="en-US" dirty="0">
                <a:solidFill>
                  <a:srgbClr val="FF0000"/>
                </a:solidFill>
                <a:latin typeface="+mj-lt"/>
              </a:rPr>
              <a:t>Include ALL Predocs/Postdocs that have </a:t>
            </a:r>
            <a:r>
              <a:rPr lang="en-US" b="1" dirty="0">
                <a:solidFill>
                  <a:srgbClr val="FF0000"/>
                </a:solidFill>
                <a:latin typeface="+mj-lt"/>
              </a:rPr>
              <a:t>graduated</a:t>
            </a:r>
            <a:r>
              <a:rPr lang="en-US" dirty="0">
                <a:solidFill>
                  <a:srgbClr val="FF0000"/>
                </a:solidFill>
                <a:latin typeface="+mj-lt"/>
              </a:rPr>
              <a:t> or completed </a:t>
            </a:r>
            <a:r>
              <a:rPr lang="en-US" b="1" dirty="0">
                <a:solidFill>
                  <a:srgbClr val="FF0000"/>
                </a:solidFill>
                <a:latin typeface="+mj-lt"/>
              </a:rPr>
              <a:t>training</a:t>
            </a:r>
            <a:r>
              <a:rPr lang="en-US" dirty="0">
                <a:solidFill>
                  <a:srgbClr val="FF0000"/>
                </a:solidFill>
                <a:latin typeface="+mj-lt"/>
              </a:rPr>
              <a:t> in the last 10 years</a:t>
            </a:r>
          </a:p>
        </p:txBody>
      </p:sp>
      <p:sp>
        <p:nvSpPr>
          <p:cNvPr id="30" name="TextBox 29"/>
          <p:cNvSpPr txBox="1"/>
          <p:nvPr/>
        </p:nvSpPr>
        <p:spPr>
          <a:xfrm>
            <a:off x="9796862" y="2545642"/>
            <a:ext cx="2174088" cy="1200329"/>
          </a:xfrm>
          <a:prstGeom prst="rect">
            <a:avLst/>
          </a:prstGeom>
          <a:solidFill>
            <a:schemeClr val="tx1"/>
          </a:solidFill>
          <a:ln>
            <a:solidFill>
              <a:schemeClr val="bg1"/>
            </a:solidFill>
          </a:ln>
        </p:spPr>
        <p:txBody>
          <a:bodyPr wrap="square" rtlCol="0">
            <a:spAutoFit/>
          </a:bodyPr>
          <a:lstStyle>
            <a:defPPr>
              <a:defRPr lang="en-US"/>
            </a:defPPr>
            <a:lvl1pPr indent="0">
              <a:buFont typeface="+mj-lt"/>
              <a:buNone/>
              <a:defRPr>
                <a:solidFill>
                  <a:srgbClr val="FF0000"/>
                </a:solidFill>
                <a:latin typeface="+mj-lt"/>
              </a:defRPr>
            </a:lvl1pPr>
          </a:lstStyle>
          <a:p>
            <a:pPr algn="ctr"/>
            <a:r>
              <a:rPr lang="en-US" dirty="0"/>
              <a:t>Predocs/Postdocs that have continued in research or related careers</a:t>
            </a:r>
          </a:p>
        </p:txBody>
      </p:sp>
      <p:cxnSp>
        <p:nvCxnSpPr>
          <p:cNvPr id="15" name="Straight Arrow Connector 14"/>
          <p:cNvCxnSpPr/>
          <p:nvPr/>
        </p:nvCxnSpPr>
        <p:spPr>
          <a:xfrm flipV="1">
            <a:off x="6766805" y="3218240"/>
            <a:ext cx="1912" cy="321562"/>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H="1" flipV="1">
            <a:off x="9224682" y="3182471"/>
            <a:ext cx="10396" cy="345702"/>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CDFEDB74-D5BB-47BB-9111-A1E18CF34795}"/>
              </a:ext>
            </a:extLst>
          </p:cNvPr>
          <p:cNvSpPr txBox="1"/>
          <p:nvPr/>
        </p:nvSpPr>
        <p:spPr>
          <a:xfrm>
            <a:off x="5474558" y="582158"/>
            <a:ext cx="5090836" cy="707886"/>
          </a:xfrm>
          <a:prstGeom prst="rect">
            <a:avLst/>
          </a:prstGeom>
          <a:solidFill>
            <a:schemeClr val="tx1"/>
          </a:solidFill>
          <a:ln w="25400">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lvl="1">
              <a:defRPr/>
            </a:pPr>
            <a:r>
              <a:rPr lang="en-US" sz="2000" dirty="0">
                <a:solidFill>
                  <a:srgbClr val="FF0000"/>
                </a:solidFill>
                <a:latin typeface="+mj-lt"/>
              </a:rPr>
              <a:t>Predoc trainee is defined as a Ph.D candidate, </a:t>
            </a:r>
            <a:r>
              <a:rPr lang="en-US" sz="2000" b="1" i="1" dirty="0">
                <a:solidFill>
                  <a:srgbClr val="FF0000"/>
                </a:solidFill>
                <a:latin typeface="+mj-lt"/>
              </a:rPr>
              <a:t>master’s students and undergrads excluded</a:t>
            </a:r>
          </a:p>
        </p:txBody>
      </p:sp>
    </p:spTree>
    <p:extLst>
      <p:ext uri="{BB962C8B-B14F-4D97-AF65-F5344CB8AC3E}">
        <p14:creationId xmlns:p14="http://schemas.microsoft.com/office/powerpoint/2010/main" val="63701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6" grpId="0" animBg="1"/>
      <p:bldP spid="30" grpId="0" animBg="1"/>
      <p:bldP spid="1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latin typeface="+mj-lt"/>
              </a:rPr>
              <a:t>New </a:t>
            </a:r>
            <a:r>
              <a:rPr lang="en-US" dirty="0">
                <a:solidFill>
                  <a:schemeClr val="tx1"/>
                </a:solidFill>
                <a:latin typeface="+mj-lt"/>
              </a:rPr>
              <a:t>Data Table </a:t>
            </a:r>
            <a:r>
              <a:rPr lang="en-US" dirty="0" smtClean="0">
                <a:solidFill>
                  <a:srgbClr val="FFFF00"/>
                </a:solidFill>
                <a:latin typeface="+mj-lt"/>
              </a:rPr>
              <a:t>2 </a:t>
            </a:r>
            <a:r>
              <a:rPr lang="en-US" dirty="0" smtClean="0">
                <a:solidFill>
                  <a:schemeClr val="tx1"/>
                </a:solidFill>
                <a:latin typeface="+mj-lt"/>
              </a:rPr>
              <a:t>Changes</a:t>
            </a:r>
            <a:endParaRPr lang="en-US" dirty="0">
              <a:solidFill>
                <a:schemeClr val="tx1"/>
              </a:solidFill>
              <a:latin typeface="+mj-lt"/>
            </a:endParaRPr>
          </a:p>
        </p:txBody>
      </p:sp>
      <p:sp>
        <p:nvSpPr>
          <p:cNvPr id="3" name="Content Placeholder 2"/>
          <p:cNvSpPr>
            <a:spLocks noGrp="1"/>
          </p:cNvSpPr>
          <p:nvPr>
            <p:ph idx="1"/>
          </p:nvPr>
        </p:nvSpPr>
        <p:spPr/>
        <p:txBody>
          <a:bodyPr>
            <a:normAutofit/>
          </a:bodyPr>
          <a:lstStyle/>
          <a:p>
            <a:r>
              <a:rPr lang="en-US" sz="3200" dirty="0" smtClean="0">
                <a:solidFill>
                  <a:schemeClr val="tx1"/>
                </a:solidFill>
                <a:latin typeface="+mj-lt"/>
              </a:rPr>
              <a:t>Applicants </a:t>
            </a:r>
            <a:r>
              <a:rPr lang="en-US" sz="3200" dirty="0">
                <a:solidFill>
                  <a:schemeClr val="tx1"/>
                </a:solidFill>
                <a:latin typeface="+mj-lt"/>
              </a:rPr>
              <a:t>may now report on faculty in non-academic </a:t>
            </a:r>
            <a:r>
              <a:rPr lang="en-US" sz="3200" dirty="0" smtClean="0">
                <a:solidFill>
                  <a:schemeClr val="tx1"/>
                </a:solidFill>
                <a:latin typeface="+mj-lt"/>
              </a:rPr>
              <a:t>settings</a:t>
            </a:r>
          </a:p>
          <a:p>
            <a:endParaRPr lang="en-US" sz="3200" dirty="0">
              <a:solidFill>
                <a:schemeClr val="tx1"/>
              </a:solidFill>
              <a:latin typeface="+mj-lt"/>
            </a:endParaRPr>
          </a:p>
          <a:p>
            <a:r>
              <a:rPr lang="en-US" sz="3200" dirty="0" smtClean="0">
                <a:solidFill>
                  <a:schemeClr val="tx1"/>
                </a:solidFill>
                <a:latin typeface="+mj-lt"/>
              </a:rPr>
              <a:t>When </a:t>
            </a:r>
            <a:r>
              <a:rPr lang="en-US" sz="3200" dirty="0">
                <a:solidFill>
                  <a:schemeClr val="tx1"/>
                </a:solidFill>
                <a:latin typeface="+mj-lt"/>
              </a:rPr>
              <a:t>reporting Faculty, the option of “</a:t>
            </a:r>
            <a:r>
              <a:rPr lang="en-US" sz="3200" dirty="0">
                <a:solidFill>
                  <a:srgbClr val="FFFF00"/>
                </a:solidFill>
                <a:latin typeface="+mj-lt"/>
              </a:rPr>
              <a:t>Other</a:t>
            </a:r>
            <a:r>
              <a:rPr lang="en-US" sz="3200" dirty="0">
                <a:solidFill>
                  <a:schemeClr val="tx1"/>
                </a:solidFill>
                <a:latin typeface="+mj-lt"/>
              </a:rPr>
              <a:t>” is provided for faculty Rank </a:t>
            </a:r>
            <a:r>
              <a:rPr lang="en-US" sz="3200" dirty="0" smtClean="0">
                <a:solidFill>
                  <a:schemeClr val="tx1"/>
                </a:solidFill>
                <a:latin typeface="+mj-lt"/>
              </a:rPr>
              <a:t>field</a:t>
            </a:r>
            <a:endParaRPr lang="en-US" sz="3200" dirty="0">
              <a:solidFill>
                <a:schemeClr val="tx1"/>
              </a:solidFill>
              <a:latin typeface="+mj-lt"/>
            </a:endParaRPr>
          </a:p>
        </p:txBody>
      </p:sp>
      <p:sp>
        <p:nvSpPr>
          <p:cNvPr id="4" name="Slide Number Placeholder 3"/>
          <p:cNvSpPr>
            <a:spLocks noGrp="1"/>
          </p:cNvSpPr>
          <p:nvPr>
            <p:ph type="sldNum" sz="quarter" idx="12"/>
          </p:nvPr>
        </p:nvSpPr>
        <p:spPr/>
        <p:txBody>
          <a:bodyPr/>
          <a:lstStyle/>
          <a:p>
            <a:fld id="{4B72C52A-5129-4F55-81A9-7734A419C134}" type="slidenum">
              <a:rPr lang="en-US" smtClean="0">
                <a:latin typeface="+mj-lt"/>
              </a:rPr>
              <a:t>64</a:t>
            </a:fld>
            <a:endParaRPr lang="en-US" dirty="0">
              <a:latin typeface="+mj-lt"/>
            </a:endParaRPr>
          </a:p>
        </p:txBody>
      </p:sp>
    </p:spTree>
    <p:extLst>
      <p:ext uri="{BB962C8B-B14F-4D97-AF65-F5344CB8AC3E}">
        <p14:creationId xmlns:p14="http://schemas.microsoft.com/office/powerpoint/2010/main" val="4232230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14589"/>
            <a:ext cx="10972800" cy="791251"/>
          </a:xfrm>
        </p:spPr>
        <p:txBody>
          <a:bodyPr>
            <a:normAutofit/>
          </a:bodyPr>
          <a:lstStyle/>
          <a:p>
            <a:r>
              <a:rPr lang="en-US" sz="4400" dirty="0">
                <a:solidFill>
                  <a:schemeClr val="tx1"/>
                </a:solidFill>
                <a:latin typeface="+mj-lt"/>
              </a:rPr>
              <a:t>Define “Research or Related Careers?”</a:t>
            </a:r>
          </a:p>
        </p:txBody>
      </p:sp>
      <p:sp>
        <p:nvSpPr>
          <p:cNvPr id="6" name="Freeform 5"/>
          <p:cNvSpPr/>
          <p:nvPr/>
        </p:nvSpPr>
        <p:spPr>
          <a:xfrm>
            <a:off x="192024" y="1878429"/>
            <a:ext cx="3697843" cy="2218705"/>
          </a:xfrm>
          <a:custGeom>
            <a:avLst/>
            <a:gdLst>
              <a:gd name="connsiteX0" fmla="*/ 0 w 3697843"/>
              <a:gd name="connsiteY0" fmla="*/ 0 h 2218705"/>
              <a:gd name="connsiteX1" fmla="*/ 3697843 w 3697843"/>
              <a:gd name="connsiteY1" fmla="*/ 0 h 2218705"/>
              <a:gd name="connsiteX2" fmla="*/ 3697843 w 3697843"/>
              <a:gd name="connsiteY2" fmla="*/ 2218705 h 2218705"/>
              <a:gd name="connsiteX3" fmla="*/ 0 w 3697843"/>
              <a:gd name="connsiteY3" fmla="*/ 2218705 h 2218705"/>
              <a:gd name="connsiteX4" fmla="*/ 0 w 3697843"/>
              <a:gd name="connsiteY4" fmla="*/ 0 h 2218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7843" h="2218705">
                <a:moveTo>
                  <a:pt x="0" y="0"/>
                </a:moveTo>
                <a:lnTo>
                  <a:pt x="3697843" y="0"/>
                </a:lnTo>
                <a:lnTo>
                  <a:pt x="3697843" y="2218705"/>
                </a:lnTo>
                <a:lnTo>
                  <a:pt x="0" y="2218705"/>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a:solidFill>
                  <a:schemeClr val="bg1"/>
                </a:solidFill>
                <a:latin typeface="+mj-lt"/>
              </a:rPr>
              <a:t>Designs Experiments</a:t>
            </a:r>
          </a:p>
        </p:txBody>
      </p:sp>
      <p:sp>
        <p:nvSpPr>
          <p:cNvPr id="8" name="Freeform 7"/>
          <p:cNvSpPr/>
          <p:nvPr/>
        </p:nvSpPr>
        <p:spPr>
          <a:xfrm>
            <a:off x="4259651" y="1878429"/>
            <a:ext cx="3697843" cy="2218705"/>
          </a:xfrm>
          <a:custGeom>
            <a:avLst/>
            <a:gdLst>
              <a:gd name="connsiteX0" fmla="*/ 0 w 3697843"/>
              <a:gd name="connsiteY0" fmla="*/ 0 h 2218705"/>
              <a:gd name="connsiteX1" fmla="*/ 3697843 w 3697843"/>
              <a:gd name="connsiteY1" fmla="*/ 0 h 2218705"/>
              <a:gd name="connsiteX2" fmla="*/ 3697843 w 3697843"/>
              <a:gd name="connsiteY2" fmla="*/ 2218705 h 2218705"/>
              <a:gd name="connsiteX3" fmla="*/ 0 w 3697843"/>
              <a:gd name="connsiteY3" fmla="*/ 2218705 h 2218705"/>
              <a:gd name="connsiteX4" fmla="*/ 0 w 3697843"/>
              <a:gd name="connsiteY4" fmla="*/ 0 h 2218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7843" h="2218705">
                <a:moveTo>
                  <a:pt x="0" y="0"/>
                </a:moveTo>
                <a:lnTo>
                  <a:pt x="3697843" y="0"/>
                </a:lnTo>
                <a:lnTo>
                  <a:pt x="3697843" y="2218705"/>
                </a:lnTo>
                <a:lnTo>
                  <a:pt x="0" y="2218705"/>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a:solidFill>
                  <a:schemeClr val="bg1"/>
                </a:solidFill>
                <a:latin typeface="+mj-lt"/>
              </a:rPr>
              <a:t>Develops Protocols </a:t>
            </a:r>
          </a:p>
        </p:txBody>
      </p:sp>
      <p:sp>
        <p:nvSpPr>
          <p:cNvPr id="9" name="Freeform 8"/>
          <p:cNvSpPr/>
          <p:nvPr/>
        </p:nvSpPr>
        <p:spPr>
          <a:xfrm>
            <a:off x="8327278" y="1878429"/>
            <a:ext cx="3697843" cy="2218705"/>
          </a:xfrm>
          <a:custGeom>
            <a:avLst/>
            <a:gdLst>
              <a:gd name="connsiteX0" fmla="*/ 0 w 3697843"/>
              <a:gd name="connsiteY0" fmla="*/ 0 h 2218705"/>
              <a:gd name="connsiteX1" fmla="*/ 3697843 w 3697843"/>
              <a:gd name="connsiteY1" fmla="*/ 0 h 2218705"/>
              <a:gd name="connsiteX2" fmla="*/ 3697843 w 3697843"/>
              <a:gd name="connsiteY2" fmla="*/ 2218705 h 2218705"/>
              <a:gd name="connsiteX3" fmla="*/ 0 w 3697843"/>
              <a:gd name="connsiteY3" fmla="*/ 2218705 h 2218705"/>
              <a:gd name="connsiteX4" fmla="*/ 0 w 3697843"/>
              <a:gd name="connsiteY4" fmla="*/ 0 h 2218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7843" h="2218705">
                <a:moveTo>
                  <a:pt x="0" y="0"/>
                </a:moveTo>
                <a:lnTo>
                  <a:pt x="3697843" y="0"/>
                </a:lnTo>
                <a:lnTo>
                  <a:pt x="3697843" y="2218705"/>
                </a:lnTo>
                <a:lnTo>
                  <a:pt x="0" y="2218705"/>
                </a:lnTo>
                <a:lnTo>
                  <a:pt x="0" y="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a:solidFill>
                  <a:schemeClr val="bg1"/>
                </a:solidFill>
                <a:latin typeface="+mj-lt"/>
              </a:rPr>
              <a:t>Collects and Interprets Data</a:t>
            </a:r>
          </a:p>
        </p:txBody>
      </p:sp>
      <p:sp>
        <p:nvSpPr>
          <p:cNvPr id="10" name="Freeform 9"/>
          <p:cNvSpPr/>
          <p:nvPr/>
        </p:nvSpPr>
        <p:spPr>
          <a:xfrm>
            <a:off x="192024" y="4466919"/>
            <a:ext cx="3697843" cy="2218705"/>
          </a:xfrm>
          <a:custGeom>
            <a:avLst/>
            <a:gdLst>
              <a:gd name="connsiteX0" fmla="*/ 0 w 3697843"/>
              <a:gd name="connsiteY0" fmla="*/ 0 h 2218705"/>
              <a:gd name="connsiteX1" fmla="*/ 3697843 w 3697843"/>
              <a:gd name="connsiteY1" fmla="*/ 0 h 2218705"/>
              <a:gd name="connsiteX2" fmla="*/ 3697843 w 3697843"/>
              <a:gd name="connsiteY2" fmla="*/ 2218705 h 2218705"/>
              <a:gd name="connsiteX3" fmla="*/ 0 w 3697843"/>
              <a:gd name="connsiteY3" fmla="*/ 2218705 h 2218705"/>
              <a:gd name="connsiteX4" fmla="*/ 0 w 3697843"/>
              <a:gd name="connsiteY4" fmla="*/ 0 h 2218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7843" h="2218705">
                <a:moveTo>
                  <a:pt x="0" y="0"/>
                </a:moveTo>
                <a:lnTo>
                  <a:pt x="3697843" y="0"/>
                </a:lnTo>
                <a:lnTo>
                  <a:pt x="3697843" y="2218705"/>
                </a:lnTo>
                <a:lnTo>
                  <a:pt x="0" y="2218705"/>
                </a:lnTo>
                <a:lnTo>
                  <a:pt x="0" y="0"/>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a:solidFill>
                  <a:schemeClr val="bg1"/>
                </a:solidFill>
                <a:latin typeface="+mj-lt"/>
              </a:rPr>
              <a:t>Review or administration of original research</a:t>
            </a:r>
          </a:p>
        </p:txBody>
      </p:sp>
      <p:sp>
        <p:nvSpPr>
          <p:cNvPr id="11" name="Freeform 10"/>
          <p:cNvSpPr/>
          <p:nvPr/>
        </p:nvSpPr>
        <p:spPr>
          <a:xfrm>
            <a:off x="4259651" y="4466919"/>
            <a:ext cx="3697843" cy="2218705"/>
          </a:xfrm>
          <a:custGeom>
            <a:avLst/>
            <a:gdLst>
              <a:gd name="connsiteX0" fmla="*/ 0 w 3697843"/>
              <a:gd name="connsiteY0" fmla="*/ 0 h 2218705"/>
              <a:gd name="connsiteX1" fmla="*/ 3697843 w 3697843"/>
              <a:gd name="connsiteY1" fmla="*/ 0 h 2218705"/>
              <a:gd name="connsiteX2" fmla="*/ 3697843 w 3697843"/>
              <a:gd name="connsiteY2" fmla="*/ 2218705 h 2218705"/>
              <a:gd name="connsiteX3" fmla="*/ 0 w 3697843"/>
              <a:gd name="connsiteY3" fmla="*/ 2218705 h 2218705"/>
              <a:gd name="connsiteX4" fmla="*/ 0 w 3697843"/>
              <a:gd name="connsiteY4" fmla="*/ 0 h 2218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7843" h="2218705">
                <a:moveTo>
                  <a:pt x="0" y="0"/>
                </a:moveTo>
                <a:lnTo>
                  <a:pt x="3697843" y="0"/>
                </a:lnTo>
                <a:lnTo>
                  <a:pt x="3697843" y="2218705"/>
                </a:lnTo>
                <a:lnTo>
                  <a:pt x="0" y="2218705"/>
                </a:lnTo>
                <a:lnTo>
                  <a:pt x="0" y="0"/>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a:solidFill>
                  <a:srgbClr val="FFFF00"/>
                </a:solidFill>
                <a:latin typeface="+mj-lt"/>
              </a:rPr>
              <a:t>Such activities may take place in agencies such:</a:t>
            </a:r>
          </a:p>
        </p:txBody>
      </p:sp>
      <p:sp>
        <p:nvSpPr>
          <p:cNvPr id="12" name="Freeform 11"/>
          <p:cNvSpPr/>
          <p:nvPr/>
        </p:nvSpPr>
        <p:spPr>
          <a:xfrm>
            <a:off x="8327278" y="4466919"/>
            <a:ext cx="3697843" cy="2218705"/>
          </a:xfrm>
          <a:custGeom>
            <a:avLst/>
            <a:gdLst>
              <a:gd name="connsiteX0" fmla="*/ 0 w 3697843"/>
              <a:gd name="connsiteY0" fmla="*/ 0 h 2218705"/>
              <a:gd name="connsiteX1" fmla="*/ 3697843 w 3697843"/>
              <a:gd name="connsiteY1" fmla="*/ 0 h 2218705"/>
              <a:gd name="connsiteX2" fmla="*/ 3697843 w 3697843"/>
              <a:gd name="connsiteY2" fmla="*/ 2218705 h 2218705"/>
              <a:gd name="connsiteX3" fmla="*/ 0 w 3697843"/>
              <a:gd name="connsiteY3" fmla="*/ 2218705 h 2218705"/>
              <a:gd name="connsiteX4" fmla="*/ 0 w 3697843"/>
              <a:gd name="connsiteY4" fmla="*/ 0 h 2218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7843" h="2218705">
                <a:moveTo>
                  <a:pt x="0" y="0"/>
                </a:moveTo>
                <a:lnTo>
                  <a:pt x="3697843" y="0"/>
                </a:lnTo>
                <a:lnTo>
                  <a:pt x="3697843" y="2218705"/>
                </a:lnTo>
                <a:lnTo>
                  <a:pt x="0" y="2218705"/>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a:solidFill>
                  <a:schemeClr val="bg1"/>
                </a:solidFill>
                <a:latin typeface="+mj-lt"/>
              </a:rPr>
              <a:t>NIH, FDA, NSF, or in a commercial setting including biotech or pharmaceuticals</a:t>
            </a:r>
          </a:p>
        </p:txBody>
      </p:sp>
      <p:sp>
        <p:nvSpPr>
          <p:cNvPr id="7" name="Rectangle 6"/>
          <p:cNvSpPr/>
          <p:nvPr/>
        </p:nvSpPr>
        <p:spPr>
          <a:xfrm>
            <a:off x="609600" y="1129958"/>
            <a:ext cx="6096000" cy="584775"/>
          </a:xfrm>
          <a:prstGeom prst="rect">
            <a:avLst/>
          </a:prstGeom>
        </p:spPr>
        <p:txBody>
          <a:bodyPr>
            <a:spAutoFit/>
          </a:bodyPr>
          <a:lstStyle/>
          <a:p>
            <a:r>
              <a:rPr lang="en-US" sz="3200" dirty="0">
                <a:latin typeface="+mj-lt"/>
              </a:rPr>
              <a:t>Any </a:t>
            </a:r>
            <a:r>
              <a:rPr lang="en-US" sz="3200" dirty="0">
                <a:solidFill>
                  <a:srgbClr val="FFFF00"/>
                </a:solidFill>
                <a:latin typeface="+mj-lt"/>
              </a:rPr>
              <a:t>activity</a:t>
            </a:r>
            <a:r>
              <a:rPr lang="en-US" sz="3200" dirty="0">
                <a:latin typeface="+mj-lt"/>
              </a:rPr>
              <a:t> which involves:</a:t>
            </a:r>
          </a:p>
        </p:txBody>
      </p:sp>
    </p:spTree>
    <p:extLst>
      <p:ext uri="{BB962C8B-B14F-4D97-AF65-F5344CB8AC3E}">
        <p14:creationId xmlns:p14="http://schemas.microsoft.com/office/powerpoint/2010/main" val="2515466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P spid="1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23560"/>
            <a:ext cx="10515600" cy="1325563"/>
          </a:xfrm>
        </p:spPr>
        <p:txBody>
          <a:bodyPr>
            <a:normAutofit/>
          </a:bodyPr>
          <a:lstStyle/>
          <a:p>
            <a:r>
              <a:rPr lang="en-US" sz="4400" dirty="0">
                <a:solidFill>
                  <a:schemeClr val="tx1"/>
                </a:solidFill>
                <a:latin typeface="+mj-lt"/>
              </a:rPr>
              <a:t>Tips on Gathering info for Table 2</a:t>
            </a:r>
          </a:p>
        </p:txBody>
      </p:sp>
      <p:sp>
        <p:nvSpPr>
          <p:cNvPr id="3" name="Content Placeholder 2"/>
          <p:cNvSpPr>
            <a:spLocks noGrp="1"/>
          </p:cNvSpPr>
          <p:nvPr>
            <p:ph idx="1"/>
          </p:nvPr>
        </p:nvSpPr>
        <p:spPr>
          <a:xfrm>
            <a:off x="609601" y="1444645"/>
            <a:ext cx="10972799" cy="5105785"/>
          </a:xfrm>
        </p:spPr>
        <p:txBody>
          <a:bodyPr>
            <a:normAutofit/>
          </a:bodyPr>
          <a:lstStyle/>
          <a:p>
            <a:pPr marL="457200" indent="-457200">
              <a:buFont typeface="Wingdings" panose="05000000000000000000" pitchFamily="2" charset="2"/>
              <a:buChar char="ü"/>
            </a:pPr>
            <a:r>
              <a:rPr lang="en-US" dirty="0" smtClean="0">
                <a:solidFill>
                  <a:srgbClr val="FFFF00"/>
                </a:solidFill>
                <a:latin typeface="+mj-lt"/>
              </a:rPr>
              <a:t>ALWAYS </a:t>
            </a:r>
            <a:r>
              <a:rPr lang="en-US" dirty="0">
                <a:solidFill>
                  <a:srgbClr val="FFFF00"/>
                </a:solidFill>
                <a:latin typeface="+mj-lt"/>
              </a:rPr>
              <a:t>Confirm </a:t>
            </a:r>
            <a:r>
              <a:rPr lang="en-US" dirty="0">
                <a:solidFill>
                  <a:schemeClr val="tx1"/>
                </a:solidFill>
                <a:latin typeface="+mj-lt"/>
              </a:rPr>
              <a:t>with </a:t>
            </a:r>
            <a:r>
              <a:rPr lang="en-US" dirty="0" smtClean="0">
                <a:solidFill>
                  <a:schemeClr val="tx1"/>
                </a:solidFill>
                <a:latin typeface="+mj-lt"/>
              </a:rPr>
              <a:t>the PI </a:t>
            </a:r>
            <a:r>
              <a:rPr lang="en-US" dirty="0">
                <a:solidFill>
                  <a:schemeClr val="tx1"/>
                </a:solidFill>
                <a:latin typeface="+mj-lt"/>
              </a:rPr>
              <a:t>for any changes/additions to participating faculty </a:t>
            </a:r>
          </a:p>
          <a:p>
            <a:pPr>
              <a:buFont typeface="Wingdings" panose="05000000000000000000" pitchFamily="2" charset="2"/>
              <a:buChar char="ü"/>
            </a:pPr>
            <a:r>
              <a:rPr lang="en-US" dirty="0" smtClean="0">
                <a:solidFill>
                  <a:schemeClr val="tx1"/>
                </a:solidFill>
                <a:latin typeface="+mj-lt"/>
              </a:rPr>
              <a:t>For </a:t>
            </a:r>
            <a:r>
              <a:rPr lang="en-US" dirty="0">
                <a:solidFill>
                  <a:srgbClr val="FFFF00"/>
                </a:solidFill>
                <a:latin typeface="+mj-lt"/>
              </a:rPr>
              <a:t>renewals</a:t>
            </a:r>
            <a:r>
              <a:rPr lang="en-US" dirty="0">
                <a:solidFill>
                  <a:schemeClr val="tx1"/>
                </a:solidFill>
                <a:latin typeface="+mj-lt"/>
              </a:rPr>
              <a:t>, start by checking what was submitted last time </a:t>
            </a:r>
          </a:p>
          <a:p>
            <a:pPr lvl="1">
              <a:buFont typeface="Wingdings" panose="05000000000000000000" pitchFamily="2" charset="2"/>
              <a:buChar char="ü"/>
            </a:pPr>
            <a:r>
              <a:rPr lang="en-US" dirty="0">
                <a:solidFill>
                  <a:schemeClr val="tx1"/>
                </a:solidFill>
                <a:latin typeface="+mj-lt"/>
              </a:rPr>
              <a:t>Check past RPPR’s for additional faculty</a:t>
            </a:r>
          </a:p>
          <a:p>
            <a:pPr>
              <a:buFont typeface="Wingdings" panose="05000000000000000000" pitchFamily="2" charset="2"/>
              <a:buChar char="ü"/>
            </a:pPr>
            <a:r>
              <a:rPr lang="en-US" dirty="0">
                <a:solidFill>
                  <a:schemeClr val="tx1"/>
                </a:solidFill>
                <a:latin typeface="+mj-lt"/>
              </a:rPr>
              <a:t>Check faculty list on the TG website - under “Reports and Data</a:t>
            </a:r>
            <a:r>
              <a:rPr lang="en-US" dirty="0" smtClean="0">
                <a:solidFill>
                  <a:schemeClr val="tx1"/>
                </a:solidFill>
                <a:latin typeface="+mj-lt"/>
              </a:rPr>
              <a:t>”</a:t>
            </a:r>
            <a:endParaRPr lang="en-US" dirty="0">
              <a:solidFill>
                <a:schemeClr val="tx1"/>
              </a:solidFill>
              <a:latin typeface="+mj-lt"/>
            </a:endParaRPr>
          </a:p>
        </p:txBody>
      </p:sp>
      <p:pic>
        <p:nvPicPr>
          <p:cNvPr id="9" name="Picture 8"/>
          <p:cNvPicPr>
            <a:picLocks noChangeAspect="1"/>
          </p:cNvPicPr>
          <p:nvPr/>
        </p:nvPicPr>
        <p:blipFill rotWithShape="1">
          <a:blip r:embed="rId3"/>
          <a:srcRect b="76487"/>
          <a:stretch/>
        </p:blipFill>
        <p:spPr>
          <a:xfrm>
            <a:off x="609600" y="4148314"/>
            <a:ext cx="10260428" cy="996696"/>
          </a:xfrm>
          <a:prstGeom prst="rect">
            <a:avLst/>
          </a:prstGeom>
        </p:spPr>
      </p:pic>
      <p:cxnSp>
        <p:nvCxnSpPr>
          <p:cNvPr id="10" name="Straight Arrow Connector 9"/>
          <p:cNvCxnSpPr/>
          <p:nvPr/>
        </p:nvCxnSpPr>
        <p:spPr>
          <a:xfrm flipH="1">
            <a:off x="7302555" y="4148314"/>
            <a:ext cx="429957" cy="564333"/>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45677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3124" y="264304"/>
            <a:ext cx="10972800" cy="958432"/>
          </a:xfrm>
        </p:spPr>
        <p:txBody>
          <a:bodyPr>
            <a:normAutofit/>
          </a:bodyPr>
          <a:lstStyle/>
          <a:p>
            <a:r>
              <a:rPr lang="en-US" sz="4400" dirty="0">
                <a:solidFill>
                  <a:schemeClr val="tx1"/>
                </a:solidFill>
                <a:latin typeface="+mj-lt"/>
              </a:rPr>
              <a:t>Tips to Gathering &amp; Verifying Data for Table 2</a:t>
            </a:r>
          </a:p>
        </p:txBody>
      </p:sp>
      <p:sp>
        <p:nvSpPr>
          <p:cNvPr id="6" name="Freeform 5"/>
          <p:cNvSpPr/>
          <p:nvPr/>
        </p:nvSpPr>
        <p:spPr>
          <a:xfrm>
            <a:off x="344547" y="1747999"/>
            <a:ext cx="5461881" cy="3277129"/>
          </a:xfrm>
          <a:custGeom>
            <a:avLst/>
            <a:gdLst>
              <a:gd name="connsiteX0" fmla="*/ 0 w 5461881"/>
              <a:gd name="connsiteY0" fmla="*/ 0 h 3277129"/>
              <a:gd name="connsiteX1" fmla="*/ 5461881 w 5461881"/>
              <a:gd name="connsiteY1" fmla="*/ 0 h 3277129"/>
              <a:gd name="connsiteX2" fmla="*/ 5461881 w 5461881"/>
              <a:gd name="connsiteY2" fmla="*/ 3277129 h 3277129"/>
              <a:gd name="connsiteX3" fmla="*/ 0 w 5461881"/>
              <a:gd name="connsiteY3" fmla="*/ 3277129 h 3277129"/>
              <a:gd name="connsiteX4" fmla="*/ 0 w 5461881"/>
              <a:gd name="connsiteY4" fmla="*/ 0 h 3277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1881" h="3277129">
                <a:moveTo>
                  <a:pt x="0" y="0"/>
                </a:moveTo>
                <a:lnTo>
                  <a:pt x="5461881" y="0"/>
                </a:lnTo>
                <a:lnTo>
                  <a:pt x="5461881" y="3277129"/>
                </a:lnTo>
                <a:lnTo>
                  <a:pt x="0" y="3277129"/>
                </a:lnTo>
                <a:lnTo>
                  <a:pt x="0" y="0"/>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60020" tIns="160020" rIns="160020" bIns="160020" numCol="1" spcCol="1270" anchor="ctr" anchorCtr="0">
            <a:noAutofit/>
          </a:bodyPr>
          <a:lstStyle/>
          <a:p>
            <a:pPr lvl="0" algn="ctr" defTabSz="1866900">
              <a:lnSpc>
                <a:spcPct val="90000"/>
              </a:lnSpc>
              <a:spcBef>
                <a:spcPct val="0"/>
              </a:spcBef>
              <a:spcAft>
                <a:spcPct val="35000"/>
              </a:spcAft>
            </a:pPr>
            <a:r>
              <a:rPr lang="en-US" sz="4200" u="sng" kern="1200" dirty="0">
                <a:solidFill>
                  <a:srgbClr val="FFFF00"/>
                </a:solidFill>
                <a:latin typeface="+mj-lt"/>
              </a:rPr>
              <a:t>Mentor Records </a:t>
            </a:r>
            <a:r>
              <a:rPr lang="en-US" sz="4200" u="sng" kern="1200" dirty="0">
                <a:latin typeface="+mj-lt"/>
              </a:rPr>
              <a:t/>
            </a:r>
            <a:br>
              <a:rPr lang="en-US" sz="4200" u="sng" kern="1200" dirty="0">
                <a:latin typeface="+mj-lt"/>
              </a:rPr>
            </a:br>
            <a:r>
              <a:rPr lang="en-US" sz="4200" kern="1200" dirty="0">
                <a:latin typeface="+mj-lt"/>
              </a:rPr>
              <a:t>Need to come from each </a:t>
            </a:r>
            <a:r>
              <a:rPr lang="en-US" sz="4200" i="1" kern="1200" dirty="0">
                <a:solidFill>
                  <a:srgbClr val="FFFF00"/>
                </a:solidFill>
                <a:latin typeface="+mj-lt"/>
              </a:rPr>
              <a:t>individual</a:t>
            </a:r>
            <a:r>
              <a:rPr lang="en-US" sz="4200" kern="1200" dirty="0">
                <a:latin typeface="+mj-lt"/>
              </a:rPr>
              <a:t> participating faculty member</a:t>
            </a:r>
          </a:p>
        </p:txBody>
      </p:sp>
      <p:sp>
        <p:nvSpPr>
          <p:cNvPr id="7" name="Freeform 6"/>
          <p:cNvSpPr/>
          <p:nvPr/>
        </p:nvSpPr>
        <p:spPr>
          <a:xfrm>
            <a:off x="6354018" y="1747999"/>
            <a:ext cx="5461881" cy="3277129"/>
          </a:xfrm>
          <a:custGeom>
            <a:avLst/>
            <a:gdLst>
              <a:gd name="connsiteX0" fmla="*/ 0 w 5461881"/>
              <a:gd name="connsiteY0" fmla="*/ 0 h 3277129"/>
              <a:gd name="connsiteX1" fmla="*/ 5461881 w 5461881"/>
              <a:gd name="connsiteY1" fmla="*/ 0 h 3277129"/>
              <a:gd name="connsiteX2" fmla="*/ 5461881 w 5461881"/>
              <a:gd name="connsiteY2" fmla="*/ 3277129 h 3277129"/>
              <a:gd name="connsiteX3" fmla="*/ 0 w 5461881"/>
              <a:gd name="connsiteY3" fmla="*/ 3277129 h 3277129"/>
              <a:gd name="connsiteX4" fmla="*/ 0 w 5461881"/>
              <a:gd name="connsiteY4" fmla="*/ 0 h 3277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1881" h="3277129">
                <a:moveTo>
                  <a:pt x="0" y="0"/>
                </a:moveTo>
                <a:lnTo>
                  <a:pt x="5461881" y="0"/>
                </a:lnTo>
                <a:lnTo>
                  <a:pt x="5461881" y="3277129"/>
                </a:lnTo>
                <a:lnTo>
                  <a:pt x="0" y="3277129"/>
                </a:lnTo>
                <a:lnTo>
                  <a:pt x="0" y="0"/>
                </a:lnTo>
                <a:close/>
              </a:path>
            </a:pathLst>
          </a:custGeom>
        </p:spPr>
        <p:style>
          <a:lnRef idx="2">
            <a:schemeClr val="lt1">
              <a:hueOff val="0"/>
              <a:satOff val="0"/>
              <a:lumOff val="0"/>
              <a:alphaOff val="0"/>
            </a:schemeClr>
          </a:lnRef>
          <a:fillRef idx="1">
            <a:schemeClr val="accent5">
              <a:hueOff val="6010703"/>
              <a:satOff val="-26380"/>
              <a:lumOff val="7843"/>
              <a:alphaOff val="0"/>
            </a:schemeClr>
          </a:fillRef>
          <a:effectRef idx="0">
            <a:schemeClr val="accent5">
              <a:hueOff val="6010703"/>
              <a:satOff val="-26380"/>
              <a:lumOff val="7843"/>
              <a:alphaOff val="0"/>
            </a:schemeClr>
          </a:effectRef>
          <a:fontRef idx="minor">
            <a:schemeClr val="lt1"/>
          </a:fontRef>
        </p:style>
        <p:txBody>
          <a:bodyPr spcFirstLastPara="0" vert="horz" wrap="square" lIns="160020" tIns="160020" rIns="160020" bIns="160020" numCol="1" spcCol="1270" anchor="ctr" anchorCtr="0">
            <a:noAutofit/>
          </a:bodyPr>
          <a:lstStyle/>
          <a:p>
            <a:pPr lvl="0" algn="ctr" defTabSz="1866900">
              <a:lnSpc>
                <a:spcPct val="90000"/>
              </a:lnSpc>
              <a:spcBef>
                <a:spcPct val="0"/>
              </a:spcBef>
              <a:spcAft>
                <a:spcPct val="35000"/>
              </a:spcAft>
            </a:pPr>
            <a:r>
              <a:rPr lang="en-US" sz="4200" kern="1200" dirty="0">
                <a:latin typeface="+mj-lt"/>
              </a:rPr>
              <a:t>Verify faculty members home department, program, division, </a:t>
            </a:r>
            <a:br>
              <a:rPr lang="en-US" sz="4200" kern="1200" dirty="0">
                <a:latin typeface="+mj-lt"/>
              </a:rPr>
            </a:br>
            <a:r>
              <a:rPr lang="en-US" sz="4200" kern="1200" dirty="0">
                <a:latin typeface="+mj-lt"/>
              </a:rPr>
              <a:t>or rank in </a:t>
            </a:r>
          </a:p>
        </p:txBody>
      </p:sp>
      <p:pic>
        <p:nvPicPr>
          <p:cNvPr id="4" name="Picture 3"/>
          <p:cNvPicPr>
            <a:picLocks noChangeAspect="1"/>
          </p:cNvPicPr>
          <p:nvPr/>
        </p:nvPicPr>
        <p:blipFill>
          <a:blip r:embed="rId3" cstate="print"/>
          <a:stretch>
            <a:fillRect/>
          </a:stretch>
        </p:blipFill>
        <p:spPr>
          <a:xfrm>
            <a:off x="10206210" y="4030643"/>
            <a:ext cx="1035482" cy="487037"/>
          </a:xfrm>
          <a:prstGeom prst="rect">
            <a:avLst/>
          </a:prstGeom>
        </p:spPr>
      </p:pic>
    </p:spTree>
    <p:extLst>
      <p:ext uri="{BB962C8B-B14F-4D97-AF65-F5344CB8AC3E}">
        <p14:creationId xmlns:p14="http://schemas.microsoft.com/office/powerpoint/2010/main" val="3116419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a:solidFill>
                  <a:schemeClr val="tx1"/>
                </a:solidFill>
                <a:latin typeface="+mj-lt"/>
              </a:rPr>
              <a:t>Best Practices for Table 2</a:t>
            </a:r>
          </a:p>
        </p:txBody>
      </p:sp>
      <p:sp>
        <p:nvSpPr>
          <p:cNvPr id="5" name="Rounded Rectangle 4"/>
          <p:cNvSpPr/>
          <p:nvPr/>
        </p:nvSpPr>
        <p:spPr>
          <a:xfrm>
            <a:off x="972630" y="1534508"/>
            <a:ext cx="3138214" cy="2162230"/>
          </a:xfrm>
          <a:prstGeom prst="roundRect">
            <a:avLst/>
          </a:prstGeom>
          <a:blipFill>
            <a:blip r:embed="rId3">
              <a:extLst>
                <a:ext uri="{28A0092B-C50C-407E-A947-70E740481C1C}">
                  <a14:useLocalDpi xmlns:a14="http://schemas.microsoft.com/office/drawing/2010/main" val="0"/>
                </a:ext>
              </a:extLst>
            </a:blip>
            <a:srcRect/>
            <a:stretch>
              <a:fillRect l="-2000" r="-2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Freeform 5"/>
          <p:cNvSpPr/>
          <p:nvPr/>
        </p:nvSpPr>
        <p:spPr>
          <a:xfrm>
            <a:off x="972630" y="3696738"/>
            <a:ext cx="3138214" cy="2978382"/>
          </a:xfrm>
          <a:custGeom>
            <a:avLst/>
            <a:gdLst>
              <a:gd name="connsiteX0" fmla="*/ 0 w 3138214"/>
              <a:gd name="connsiteY0" fmla="*/ 0 h 1164277"/>
              <a:gd name="connsiteX1" fmla="*/ 3138214 w 3138214"/>
              <a:gd name="connsiteY1" fmla="*/ 0 h 1164277"/>
              <a:gd name="connsiteX2" fmla="*/ 3138214 w 3138214"/>
              <a:gd name="connsiteY2" fmla="*/ 1164277 h 1164277"/>
              <a:gd name="connsiteX3" fmla="*/ 0 w 3138214"/>
              <a:gd name="connsiteY3" fmla="*/ 1164277 h 1164277"/>
              <a:gd name="connsiteX4" fmla="*/ 0 w 3138214"/>
              <a:gd name="connsiteY4" fmla="*/ 0 h 1164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8214" h="1164277">
                <a:moveTo>
                  <a:pt x="0" y="0"/>
                </a:moveTo>
                <a:lnTo>
                  <a:pt x="3138214" y="0"/>
                </a:lnTo>
                <a:lnTo>
                  <a:pt x="3138214" y="1164277"/>
                </a:lnTo>
                <a:lnTo>
                  <a:pt x="0" y="116427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7584" tIns="227584" rIns="227584" bIns="0" numCol="1" spcCol="1270" anchor="t" anchorCtr="0">
            <a:noAutofit/>
          </a:bodyPr>
          <a:lstStyle/>
          <a:p>
            <a:pPr lvl="0" algn="ctr" defTabSz="1422400">
              <a:lnSpc>
                <a:spcPct val="90000"/>
              </a:lnSpc>
              <a:spcBef>
                <a:spcPct val="0"/>
              </a:spcBef>
              <a:spcAft>
                <a:spcPct val="35000"/>
              </a:spcAft>
            </a:pPr>
            <a:r>
              <a:rPr lang="en-US" sz="3200" kern="1200" dirty="0">
                <a:latin typeface="+mj-lt"/>
              </a:rPr>
              <a:t>The participating faculty list is your </a:t>
            </a:r>
            <a:r>
              <a:rPr lang="en-US" sz="3200" kern="1200" dirty="0">
                <a:solidFill>
                  <a:srgbClr val="FFFF00"/>
                </a:solidFill>
                <a:latin typeface="+mj-lt"/>
              </a:rPr>
              <a:t>starting</a:t>
            </a:r>
            <a:r>
              <a:rPr lang="en-US" sz="3200" kern="1200" dirty="0">
                <a:latin typeface="+mj-lt"/>
              </a:rPr>
              <a:t> point to sending out emails</a:t>
            </a:r>
          </a:p>
        </p:txBody>
      </p:sp>
      <p:sp>
        <p:nvSpPr>
          <p:cNvPr id="7" name="Rounded Rectangle 6"/>
          <p:cNvSpPr/>
          <p:nvPr/>
        </p:nvSpPr>
        <p:spPr>
          <a:xfrm>
            <a:off x="4705017" y="1534508"/>
            <a:ext cx="2411006" cy="2162230"/>
          </a:xfrm>
          <a:prstGeom prst="roundRect">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Freeform 7"/>
          <p:cNvSpPr/>
          <p:nvPr/>
        </p:nvSpPr>
        <p:spPr>
          <a:xfrm>
            <a:off x="4424799" y="3696738"/>
            <a:ext cx="3138214" cy="2490702"/>
          </a:xfrm>
          <a:custGeom>
            <a:avLst/>
            <a:gdLst>
              <a:gd name="connsiteX0" fmla="*/ 0 w 3138214"/>
              <a:gd name="connsiteY0" fmla="*/ 0 h 1164277"/>
              <a:gd name="connsiteX1" fmla="*/ 3138214 w 3138214"/>
              <a:gd name="connsiteY1" fmla="*/ 0 h 1164277"/>
              <a:gd name="connsiteX2" fmla="*/ 3138214 w 3138214"/>
              <a:gd name="connsiteY2" fmla="*/ 1164277 h 1164277"/>
              <a:gd name="connsiteX3" fmla="*/ 0 w 3138214"/>
              <a:gd name="connsiteY3" fmla="*/ 1164277 h 1164277"/>
              <a:gd name="connsiteX4" fmla="*/ 0 w 3138214"/>
              <a:gd name="connsiteY4" fmla="*/ 0 h 1164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8214" h="1164277">
                <a:moveTo>
                  <a:pt x="0" y="0"/>
                </a:moveTo>
                <a:lnTo>
                  <a:pt x="3138214" y="0"/>
                </a:lnTo>
                <a:lnTo>
                  <a:pt x="3138214" y="1164277"/>
                </a:lnTo>
                <a:lnTo>
                  <a:pt x="0" y="116427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7584" tIns="227584" rIns="227584" bIns="0" numCol="1" spcCol="1270" anchor="t" anchorCtr="0">
            <a:noAutofit/>
          </a:bodyPr>
          <a:lstStyle/>
          <a:p>
            <a:pPr lvl="0" algn="ctr" defTabSz="1422400">
              <a:lnSpc>
                <a:spcPct val="90000"/>
              </a:lnSpc>
              <a:spcBef>
                <a:spcPct val="0"/>
              </a:spcBef>
              <a:spcAft>
                <a:spcPct val="35000"/>
              </a:spcAft>
            </a:pPr>
            <a:r>
              <a:rPr lang="en-US" sz="3200" kern="1200" dirty="0">
                <a:latin typeface="+mj-lt"/>
              </a:rPr>
              <a:t>When in doubt ask your PI</a:t>
            </a:r>
          </a:p>
        </p:txBody>
      </p:sp>
      <p:sp>
        <p:nvSpPr>
          <p:cNvPr id="9" name="Rounded Rectangle 8"/>
          <p:cNvSpPr/>
          <p:nvPr/>
        </p:nvSpPr>
        <p:spPr>
          <a:xfrm>
            <a:off x="7876967" y="1534508"/>
            <a:ext cx="3138214" cy="2162230"/>
          </a:xfrm>
          <a:prstGeom prst="roundRect">
            <a:avLst/>
          </a:prstGeom>
          <a:blipFill>
            <a:blip r:embed="rId5">
              <a:extLst>
                <a:ext uri="{28A0092B-C50C-407E-A947-70E740481C1C}">
                  <a14:useLocalDpi xmlns:a14="http://schemas.microsoft.com/office/drawing/2010/main" val="0"/>
                </a:ext>
              </a:extLst>
            </a:blip>
            <a:srcRect/>
            <a:stretch>
              <a:fillRect t="-41000" b="-41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 name="Freeform 9"/>
          <p:cNvSpPr/>
          <p:nvPr/>
        </p:nvSpPr>
        <p:spPr>
          <a:xfrm>
            <a:off x="7876967" y="3696738"/>
            <a:ext cx="3138214" cy="2053822"/>
          </a:xfrm>
          <a:custGeom>
            <a:avLst/>
            <a:gdLst>
              <a:gd name="connsiteX0" fmla="*/ 0 w 3138214"/>
              <a:gd name="connsiteY0" fmla="*/ 0 h 1164277"/>
              <a:gd name="connsiteX1" fmla="*/ 3138214 w 3138214"/>
              <a:gd name="connsiteY1" fmla="*/ 0 h 1164277"/>
              <a:gd name="connsiteX2" fmla="*/ 3138214 w 3138214"/>
              <a:gd name="connsiteY2" fmla="*/ 1164277 h 1164277"/>
              <a:gd name="connsiteX3" fmla="*/ 0 w 3138214"/>
              <a:gd name="connsiteY3" fmla="*/ 1164277 h 1164277"/>
              <a:gd name="connsiteX4" fmla="*/ 0 w 3138214"/>
              <a:gd name="connsiteY4" fmla="*/ 0 h 1164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8214" h="1164277">
                <a:moveTo>
                  <a:pt x="0" y="0"/>
                </a:moveTo>
                <a:lnTo>
                  <a:pt x="3138214" y="0"/>
                </a:lnTo>
                <a:lnTo>
                  <a:pt x="3138214" y="1164277"/>
                </a:lnTo>
                <a:lnTo>
                  <a:pt x="0" y="116427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7584" tIns="227584" rIns="227584" bIns="0" numCol="1" spcCol="1270" anchor="t" anchorCtr="0">
            <a:noAutofit/>
          </a:bodyPr>
          <a:lstStyle/>
          <a:p>
            <a:pPr lvl="0" algn="ctr" defTabSz="1422400">
              <a:lnSpc>
                <a:spcPct val="90000"/>
              </a:lnSpc>
              <a:spcBef>
                <a:spcPct val="0"/>
              </a:spcBef>
              <a:spcAft>
                <a:spcPct val="35000"/>
              </a:spcAft>
            </a:pPr>
            <a:r>
              <a:rPr lang="en-US" sz="3200" kern="1200" dirty="0">
                <a:solidFill>
                  <a:schemeClr val="tx1"/>
                </a:solidFill>
                <a:latin typeface="+mj-lt"/>
              </a:rPr>
              <a:t>Make sure your numbers </a:t>
            </a:r>
            <a:r>
              <a:rPr lang="en-US" sz="3200" dirty="0">
                <a:solidFill>
                  <a:schemeClr val="tx1"/>
                </a:solidFill>
                <a:latin typeface="+mj-lt"/>
              </a:rPr>
              <a:t>are </a:t>
            </a:r>
            <a:r>
              <a:rPr lang="en-US" sz="3200" i="1" dirty="0">
                <a:solidFill>
                  <a:schemeClr val="tx1"/>
                </a:solidFill>
                <a:latin typeface="+mj-lt"/>
              </a:rPr>
              <a:t>consistent</a:t>
            </a:r>
            <a:r>
              <a:rPr lang="en-US" sz="3200" dirty="0">
                <a:solidFill>
                  <a:schemeClr val="tx1"/>
                </a:solidFill>
                <a:latin typeface="+mj-lt"/>
              </a:rPr>
              <a:t> within the table!</a:t>
            </a:r>
            <a:endParaRPr lang="en-US" sz="3200" kern="1200" dirty="0">
              <a:solidFill>
                <a:schemeClr val="tx1"/>
              </a:solidFill>
              <a:latin typeface="+mj-lt"/>
            </a:endParaRPr>
          </a:p>
        </p:txBody>
      </p:sp>
    </p:spTree>
    <p:extLst>
      <p:ext uri="{BB962C8B-B14F-4D97-AF65-F5344CB8AC3E}">
        <p14:creationId xmlns:p14="http://schemas.microsoft.com/office/powerpoint/2010/main" val="4275054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46053" y="2728248"/>
            <a:ext cx="7046340" cy="1401504"/>
          </a:xfrm>
        </p:spPr>
        <p:txBody>
          <a:bodyPr>
            <a:noAutofit/>
          </a:bodyPr>
          <a:lstStyle/>
          <a:p>
            <a:pPr marL="0" indent="0">
              <a:buNone/>
            </a:pPr>
            <a:r>
              <a:rPr lang="en-US" sz="9600" dirty="0">
                <a:solidFill>
                  <a:schemeClr val="tx1"/>
                </a:solidFill>
                <a:latin typeface="+mj-lt"/>
              </a:rPr>
              <a:t>Data Table 1</a:t>
            </a:r>
          </a:p>
        </p:txBody>
      </p:sp>
    </p:spTree>
    <p:extLst>
      <p:ext uri="{BB962C8B-B14F-4D97-AF65-F5344CB8AC3E}">
        <p14:creationId xmlns:p14="http://schemas.microsoft.com/office/powerpoint/2010/main" val="27380917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solidFill>
                  <a:schemeClr val="tx1"/>
                </a:solidFill>
                <a:latin typeface="+mj-lt"/>
              </a:rPr>
              <a:t>How is an </a:t>
            </a:r>
            <a:r>
              <a:rPr lang="en-US" sz="4400" dirty="0">
                <a:solidFill>
                  <a:srgbClr val="FFFF00"/>
                </a:solidFill>
                <a:latin typeface="+mj-lt"/>
              </a:rPr>
              <a:t>NRSA TG </a:t>
            </a:r>
            <a:r>
              <a:rPr lang="en-US" sz="4400" dirty="0">
                <a:solidFill>
                  <a:schemeClr val="tx1"/>
                </a:solidFill>
                <a:latin typeface="+mj-lt"/>
              </a:rPr>
              <a:t>different than a </a:t>
            </a:r>
            <a:r>
              <a:rPr lang="en-US" sz="4400" dirty="0">
                <a:solidFill>
                  <a:srgbClr val="FFFF00"/>
                </a:solidFill>
                <a:latin typeface="+mj-lt"/>
              </a:rPr>
              <a:t>research </a:t>
            </a:r>
            <a:r>
              <a:rPr lang="en-US" sz="4400" dirty="0">
                <a:solidFill>
                  <a:schemeClr val="tx1"/>
                </a:solidFill>
                <a:latin typeface="+mj-lt"/>
              </a:rPr>
              <a:t>grant?</a:t>
            </a:r>
          </a:p>
        </p:txBody>
      </p:sp>
      <p:sp>
        <p:nvSpPr>
          <p:cNvPr id="3" name="Content Placeholder 2"/>
          <p:cNvSpPr>
            <a:spLocks noGrp="1"/>
          </p:cNvSpPr>
          <p:nvPr>
            <p:ph sz="half" idx="1"/>
          </p:nvPr>
        </p:nvSpPr>
        <p:spPr/>
        <p:txBody>
          <a:bodyPr>
            <a:noAutofit/>
          </a:bodyPr>
          <a:lstStyle/>
          <a:p>
            <a:pPr marL="0" indent="0">
              <a:buNone/>
            </a:pPr>
            <a:r>
              <a:rPr lang="en-US" sz="3200" u="sng" dirty="0">
                <a:solidFill>
                  <a:schemeClr val="tx1"/>
                </a:solidFill>
                <a:latin typeface="+mj-lt"/>
              </a:rPr>
              <a:t>Only 3 deadlines per year:</a:t>
            </a:r>
          </a:p>
          <a:p>
            <a:pPr marL="0" indent="0">
              <a:buNone/>
            </a:pPr>
            <a:endParaRPr lang="en-US" sz="3200" dirty="0">
              <a:solidFill>
                <a:schemeClr val="tx1"/>
              </a:solidFill>
              <a:latin typeface="+mj-lt"/>
            </a:endParaRPr>
          </a:p>
          <a:p>
            <a:pPr marL="0" indent="0">
              <a:buNone/>
            </a:pPr>
            <a:r>
              <a:rPr lang="en-US" sz="3200" dirty="0">
                <a:solidFill>
                  <a:srgbClr val="FFFF00"/>
                </a:solidFill>
                <a:latin typeface="+mj-lt"/>
              </a:rPr>
              <a:t>Jan. 25, May 25 and/or Sept. 25</a:t>
            </a:r>
            <a:endParaRPr lang="en-US" sz="3200" dirty="0">
              <a:solidFill>
                <a:schemeClr val="tx1"/>
              </a:solidFill>
              <a:latin typeface="+mj-lt"/>
            </a:endParaRPr>
          </a:p>
          <a:p>
            <a:pPr marL="0" indent="0">
              <a:buNone/>
            </a:pPr>
            <a:endParaRPr lang="en-US" sz="3200" dirty="0">
              <a:solidFill>
                <a:schemeClr val="tx1"/>
              </a:solidFill>
              <a:latin typeface="+mj-lt"/>
            </a:endParaRPr>
          </a:p>
          <a:p>
            <a:pPr marL="0" indent="0">
              <a:buNone/>
            </a:pPr>
            <a:r>
              <a:rPr lang="en-US" sz="3200" dirty="0">
                <a:solidFill>
                  <a:schemeClr val="tx1"/>
                </a:solidFill>
                <a:latin typeface="+mj-lt"/>
              </a:rPr>
              <a:t>AIDS related applications are </a:t>
            </a:r>
            <a:r>
              <a:rPr lang="en-US" sz="3200" dirty="0">
                <a:solidFill>
                  <a:srgbClr val="FFFF00"/>
                </a:solidFill>
                <a:latin typeface="+mj-lt"/>
              </a:rPr>
              <a:t>Jan. 7, May 7 and/or Sept. 7 </a:t>
            </a:r>
          </a:p>
        </p:txBody>
      </p:sp>
      <p:pic>
        <p:nvPicPr>
          <p:cNvPr id="9" name="Content Placeholder 7"/>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5401" r="73748" b="4097"/>
          <a:stretch/>
        </p:blipFill>
        <p:spPr>
          <a:xfrm>
            <a:off x="10004007" y="720436"/>
            <a:ext cx="1903528" cy="5953888"/>
          </a:xfrm>
        </p:spPr>
      </p:pic>
      <p:sp>
        <p:nvSpPr>
          <p:cNvPr id="10" name="Oval 9"/>
          <p:cNvSpPr/>
          <p:nvPr/>
        </p:nvSpPr>
        <p:spPr>
          <a:xfrm>
            <a:off x="10966267" y="1995941"/>
            <a:ext cx="216585" cy="34063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1" name="Oval 10"/>
          <p:cNvSpPr/>
          <p:nvPr/>
        </p:nvSpPr>
        <p:spPr>
          <a:xfrm>
            <a:off x="11182851" y="4023359"/>
            <a:ext cx="247149" cy="26659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2" name="Oval 11"/>
          <p:cNvSpPr/>
          <p:nvPr/>
        </p:nvSpPr>
        <p:spPr>
          <a:xfrm>
            <a:off x="10540539" y="6178087"/>
            <a:ext cx="207818" cy="34063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Tree>
    <p:extLst>
      <p:ext uri="{BB962C8B-B14F-4D97-AF65-F5344CB8AC3E}">
        <p14:creationId xmlns:p14="http://schemas.microsoft.com/office/powerpoint/2010/main" val="4160413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0" grpId="0" animBg="1"/>
      <p:bldP spid="11" grpId="0" animBg="1"/>
      <p:bldP spid="1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91948"/>
            <a:ext cx="10972800" cy="958432"/>
          </a:xfrm>
        </p:spPr>
        <p:txBody>
          <a:bodyPr>
            <a:normAutofit/>
          </a:bodyPr>
          <a:lstStyle/>
          <a:p>
            <a:r>
              <a:rPr lang="en-US" sz="4400" dirty="0">
                <a:solidFill>
                  <a:schemeClr val="tx1"/>
                </a:solidFill>
                <a:latin typeface="+mj-lt"/>
              </a:rPr>
              <a:t>Data Table 1 Objectives</a:t>
            </a:r>
          </a:p>
        </p:txBody>
      </p:sp>
      <p:sp>
        <p:nvSpPr>
          <p:cNvPr id="4" name="TextBox 3"/>
          <p:cNvSpPr txBox="1"/>
          <p:nvPr/>
        </p:nvSpPr>
        <p:spPr>
          <a:xfrm>
            <a:off x="609600" y="6202276"/>
            <a:ext cx="11065844" cy="461665"/>
          </a:xfrm>
          <a:prstGeom prst="rect">
            <a:avLst/>
          </a:prstGeom>
          <a:noFill/>
        </p:spPr>
        <p:txBody>
          <a:bodyPr wrap="square" rtlCol="0">
            <a:spAutoFit/>
          </a:bodyPr>
          <a:lstStyle/>
          <a:p>
            <a:pPr defTabSz="457200" fontAlgn="ctr">
              <a:spcAft>
                <a:spcPts val="400"/>
              </a:spcAft>
            </a:pPr>
            <a:r>
              <a:rPr lang="en-US" sz="2400" dirty="0">
                <a:latin typeface="+mj-lt"/>
              </a:rPr>
              <a:t>Summarize this data in the </a:t>
            </a:r>
            <a:r>
              <a:rPr lang="en-US" sz="2400" i="1" dirty="0">
                <a:solidFill>
                  <a:srgbClr val="FFFF00"/>
                </a:solidFill>
                <a:latin typeface="+mj-lt"/>
              </a:rPr>
              <a:t>Background</a:t>
            </a:r>
            <a:r>
              <a:rPr lang="en-US" sz="2400" i="1" dirty="0">
                <a:latin typeface="+mj-lt"/>
              </a:rPr>
              <a:t> Section </a:t>
            </a:r>
            <a:r>
              <a:rPr lang="en-US" sz="2400" dirty="0">
                <a:latin typeface="+mj-lt"/>
              </a:rPr>
              <a:t>of the Research Training Program Plan </a:t>
            </a:r>
          </a:p>
        </p:txBody>
      </p:sp>
      <p:sp>
        <p:nvSpPr>
          <p:cNvPr id="5" name="Freeform 4"/>
          <p:cNvSpPr/>
          <p:nvPr/>
        </p:nvSpPr>
        <p:spPr>
          <a:xfrm>
            <a:off x="439342" y="2301082"/>
            <a:ext cx="11143056" cy="3650850"/>
          </a:xfrm>
          <a:custGeom>
            <a:avLst/>
            <a:gdLst>
              <a:gd name="connsiteX0" fmla="*/ 0 w 11143056"/>
              <a:gd name="connsiteY0" fmla="*/ 0 h 3650850"/>
              <a:gd name="connsiteX1" fmla="*/ 11143056 w 11143056"/>
              <a:gd name="connsiteY1" fmla="*/ 0 h 3650850"/>
              <a:gd name="connsiteX2" fmla="*/ 11143056 w 11143056"/>
              <a:gd name="connsiteY2" fmla="*/ 3650850 h 3650850"/>
              <a:gd name="connsiteX3" fmla="*/ 0 w 11143056"/>
              <a:gd name="connsiteY3" fmla="*/ 3650850 h 3650850"/>
              <a:gd name="connsiteX4" fmla="*/ 0 w 11143056"/>
              <a:gd name="connsiteY4" fmla="*/ 0 h 3650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3056" h="3650850">
                <a:moveTo>
                  <a:pt x="0" y="0"/>
                </a:moveTo>
                <a:lnTo>
                  <a:pt x="11143056" y="0"/>
                </a:lnTo>
                <a:lnTo>
                  <a:pt x="11143056" y="3650850"/>
                </a:lnTo>
                <a:lnTo>
                  <a:pt x="0" y="3650850"/>
                </a:lnTo>
                <a:lnTo>
                  <a:pt x="0" y="0"/>
                </a:lnTo>
                <a:close/>
              </a:path>
            </a:pathLst>
          </a:cu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64825" tIns="1270508" rIns="864825" bIns="256032" numCol="1" spcCol="1270" anchor="t" anchorCtr="0">
            <a:noAutofit/>
          </a:bodyPr>
          <a:lstStyle/>
          <a:p>
            <a:pPr marL="285750" lvl="1" indent="-285750" algn="l" defTabSz="1600200">
              <a:lnSpc>
                <a:spcPct val="90000"/>
              </a:lnSpc>
              <a:spcBef>
                <a:spcPct val="0"/>
              </a:spcBef>
              <a:spcAft>
                <a:spcPct val="15000"/>
              </a:spcAft>
              <a:buChar char="••"/>
            </a:pPr>
            <a:r>
              <a:rPr lang="en-US" sz="3600" kern="1200" dirty="0">
                <a:solidFill>
                  <a:schemeClr val="bg1"/>
                </a:solidFill>
                <a:latin typeface="+mj-lt"/>
              </a:rPr>
              <a:t>Provides insight into the </a:t>
            </a:r>
            <a:r>
              <a:rPr lang="en-US" sz="3600" b="1" kern="1200" dirty="0">
                <a:solidFill>
                  <a:schemeClr val="bg1"/>
                </a:solidFill>
                <a:latin typeface="+mj-lt"/>
              </a:rPr>
              <a:t>environment</a:t>
            </a:r>
            <a:r>
              <a:rPr lang="en-US" sz="3600" kern="1200" dirty="0">
                <a:solidFill>
                  <a:schemeClr val="bg1"/>
                </a:solidFill>
                <a:latin typeface="+mj-lt"/>
              </a:rPr>
              <a:t> in which the proposed training will take place</a:t>
            </a:r>
          </a:p>
          <a:p>
            <a:pPr marL="285750" lvl="1" indent="-285750" algn="l" defTabSz="1600200">
              <a:lnSpc>
                <a:spcPct val="90000"/>
              </a:lnSpc>
              <a:spcBef>
                <a:spcPct val="0"/>
              </a:spcBef>
              <a:spcAft>
                <a:spcPct val="15000"/>
              </a:spcAft>
              <a:buChar char="••"/>
            </a:pPr>
            <a:r>
              <a:rPr lang="en-US" sz="3600" kern="1200" dirty="0">
                <a:solidFill>
                  <a:schemeClr val="bg1"/>
                </a:solidFill>
                <a:latin typeface="+mj-lt"/>
              </a:rPr>
              <a:t>Does the program have the "</a:t>
            </a:r>
            <a:r>
              <a:rPr lang="en-US" sz="3600" b="1" kern="1200" dirty="0">
                <a:solidFill>
                  <a:schemeClr val="bg1"/>
                </a:solidFill>
                <a:latin typeface="+mj-lt"/>
              </a:rPr>
              <a:t>critical mass</a:t>
            </a:r>
            <a:r>
              <a:rPr lang="en-US" sz="3600" kern="1200" dirty="0">
                <a:solidFill>
                  <a:schemeClr val="bg1"/>
                </a:solidFill>
                <a:latin typeface="+mj-lt"/>
              </a:rPr>
              <a:t>" of </a:t>
            </a:r>
            <a:r>
              <a:rPr lang="en-US" sz="3600" b="1" kern="1200" dirty="0">
                <a:solidFill>
                  <a:schemeClr val="bg1"/>
                </a:solidFill>
                <a:latin typeface="+mj-lt"/>
              </a:rPr>
              <a:t>trainees</a:t>
            </a:r>
            <a:r>
              <a:rPr lang="en-US" sz="3600" kern="1200" dirty="0">
                <a:solidFill>
                  <a:schemeClr val="bg1"/>
                </a:solidFill>
                <a:latin typeface="+mj-lt"/>
              </a:rPr>
              <a:t> and </a:t>
            </a:r>
            <a:r>
              <a:rPr lang="en-US" sz="3600" b="1" kern="1200" dirty="0">
                <a:solidFill>
                  <a:schemeClr val="bg1"/>
                </a:solidFill>
                <a:latin typeface="+mj-lt"/>
              </a:rPr>
              <a:t>faculty</a:t>
            </a:r>
            <a:r>
              <a:rPr lang="en-US" sz="3600" kern="1200" dirty="0">
                <a:solidFill>
                  <a:schemeClr val="bg1"/>
                </a:solidFill>
                <a:latin typeface="+mj-lt"/>
              </a:rPr>
              <a:t> and to be effective</a:t>
            </a:r>
          </a:p>
        </p:txBody>
      </p:sp>
      <p:sp>
        <p:nvSpPr>
          <p:cNvPr id="7" name="Freeform 6"/>
          <p:cNvSpPr/>
          <p:nvPr/>
        </p:nvSpPr>
        <p:spPr>
          <a:xfrm>
            <a:off x="996494" y="1400722"/>
            <a:ext cx="9583485" cy="1800720"/>
          </a:xfrm>
          <a:custGeom>
            <a:avLst/>
            <a:gdLst>
              <a:gd name="connsiteX0" fmla="*/ 0 w 9583485"/>
              <a:gd name="connsiteY0" fmla="*/ 300126 h 1800720"/>
              <a:gd name="connsiteX1" fmla="*/ 300126 w 9583485"/>
              <a:gd name="connsiteY1" fmla="*/ 0 h 1800720"/>
              <a:gd name="connsiteX2" fmla="*/ 9283359 w 9583485"/>
              <a:gd name="connsiteY2" fmla="*/ 0 h 1800720"/>
              <a:gd name="connsiteX3" fmla="*/ 9583485 w 9583485"/>
              <a:gd name="connsiteY3" fmla="*/ 300126 h 1800720"/>
              <a:gd name="connsiteX4" fmla="*/ 9583485 w 9583485"/>
              <a:gd name="connsiteY4" fmla="*/ 1500594 h 1800720"/>
              <a:gd name="connsiteX5" fmla="*/ 9283359 w 9583485"/>
              <a:gd name="connsiteY5" fmla="*/ 1800720 h 1800720"/>
              <a:gd name="connsiteX6" fmla="*/ 300126 w 9583485"/>
              <a:gd name="connsiteY6" fmla="*/ 1800720 h 1800720"/>
              <a:gd name="connsiteX7" fmla="*/ 0 w 9583485"/>
              <a:gd name="connsiteY7" fmla="*/ 1500594 h 1800720"/>
              <a:gd name="connsiteX8" fmla="*/ 0 w 9583485"/>
              <a:gd name="connsiteY8" fmla="*/ 300126 h 180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83485" h="1800720">
                <a:moveTo>
                  <a:pt x="0" y="300126"/>
                </a:moveTo>
                <a:cubicBezTo>
                  <a:pt x="0" y="134371"/>
                  <a:pt x="134371" y="0"/>
                  <a:pt x="300126" y="0"/>
                </a:cubicBezTo>
                <a:lnTo>
                  <a:pt x="9283359" y="0"/>
                </a:lnTo>
                <a:cubicBezTo>
                  <a:pt x="9449114" y="0"/>
                  <a:pt x="9583485" y="134371"/>
                  <a:pt x="9583485" y="300126"/>
                </a:cubicBezTo>
                <a:lnTo>
                  <a:pt x="9583485" y="1500594"/>
                </a:lnTo>
                <a:cubicBezTo>
                  <a:pt x="9583485" y="1666349"/>
                  <a:pt x="9449114" y="1800720"/>
                  <a:pt x="9283359" y="1800720"/>
                </a:cubicBezTo>
                <a:lnTo>
                  <a:pt x="300126" y="1800720"/>
                </a:lnTo>
                <a:cubicBezTo>
                  <a:pt x="134371" y="1800720"/>
                  <a:pt x="0" y="1666349"/>
                  <a:pt x="0" y="1500594"/>
                </a:cubicBezTo>
                <a:lnTo>
                  <a:pt x="0" y="300126"/>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382731" tIns="87904" rIns="382731" bIns="87904" numCol="1" spcCol="1270" anchor="ctr" anchorCtr="0">
            <a:noAutofit/>
          </a:bodyPr>
          <a:lstStyle/>
          <a:p>
            <a:pPr lvl="0" algn="l" defTabSz="1600200">
              <a:lnSpc>
                <a:spcPct val="90000"/>
              </a:lnSpc>
              <a:spcBef>
                <a:spcPct val="0"/>
              </a:spcBef>
              <a:spcAft>
                <a:spcPct val="35000"/>
              </a:spcAft>
            </a:pPr>
            <a:r>
              <a:rPr lang="en-US" sz="3600" kern="1200" dirty="0">
                <a:solidFill>
                  <a:schemeClr val="bg1"/>
                </a:solidFill>
                <a:latin typeface="+mj-lt"/>
              </a:rPr>
              <a:t>Census of Participating Departments and Interdepartmental Programs</a:t>
            </a:r>
          </a:p>
        </p:txBody>
      </p:sp>
    </p:spTree>
    <p:extLst>
      <p:ext uri="{BB962C8B-B14F-4D97-AF65-F5344CB8AC3E}">
        <p14:creationId xmlns:p14="http://schemas.microsoft.com/office/powerpoint/2010/main" val="736422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072" y="58680"/>
            <a:ext cx="10972800" cy="958432"/>
          </a:xfrm>
        </p:spPr>
        <p:txBody>
          <a:bodyPr>
            <a:normAutofit/>
          </a:bodyPr>
          <a:lstStyle/>
          <a:p>
            <a:r>
              <a:rPr lang="en-US" sz="4400" dirty="0">
                <a:solidFill>
                  <a:schemeClr val="tx1"/>
                </a:solidFill>
                <a:latin typeface="+mj-lt"/>
              </a:rPr>
              <a:t>Table 1 - Instructions</a:t>
            </a:r>
          </a:p>
        </p:txBody>
      </p:sp>
      <p:pic>
        <p:nvPicPr>
          <p:cNvPr id="3" name="Picture 2"/>
          <p:cNvPicPr>
            <a:picLocks noChangeAspect="1"/>
          </p:cNvPicPr>
          <p:nvPr/>
        </p:nvPicPr>
        <p:blipFill>
          <a:blip r:embed="rId3"/>
          <a:stretch>
            <a:fillRect/>
          </a:stretch>
        </p:blipFill>
        <p:spPr>
          <a:xfrm>
            <a:off x="3516889" y="1201017"/>
            <a:ext cx="8575929" cy="5315728"/>
          </a:xfrm>
          <a:prstGeom prst="rect">
            <a:avLst/>
          </a:prstGeom>
        </p:spPr>
      </p:pic>
      <p:cxnSp>
        <p:nvCxnSpPr>
          <p:cNvPr id="4" name="Straight Arrow Connector 3"/>
          <p:cNvCxnSpPr/>
          <p:nvPr/>
        </p:nvCxnSpPr>
        <p:spPr>
          <a:xfrm>
            <a:off x="3087165" y="2300519"/>
            <a:ext cx="572965" cy="457197"/>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6934075" y="242585"/>
            <a:ext cx="2932301" cy="830997"/>
          </a:xfrm>
          <a:prstGeom prst="rect">
            <a:avLst/>
          </a:prstGeom>
        </p:spPr>
        <p:txBody>
          <a:bodyPr vert="horz" wrap="square">
            <a:spAutoFit/>
          </a:bodyPr>
          <a:lstStyle/>
          <a:p>
            <a:r>
              <a:rPr lang="en-US" sz="2400" dirty="0">
                <a:solidFill>
                  <a:srgbClr val="FFFF00"/>
                </a:solidFill>
                <a:latin typeface="+mj-lt"/>
              </a:rPr>
              <a:t>Part I.  Predocs</a:t>
            </a:r>
          </a:p>
          <a:p>
            <a:r>
              <a:rPr lang="en-US" sz="2400" dirty="0">
                <a:solidFill>
                  <a:srgbClr val="FFFF00"/>
                </a:solidFill>
                <a:latin typeface="+mj-lt"/>
              </a:rPr>
              <a:t>Part II.  Postdocs</a:t>
            </a:r>
          </a:p>
        </p:txBody>
      </p:sp>
      <p:sp>
        <p:nvSpPr>
          <p:cNvPr id="10" name="TextBox 9"/>
          <p:cNvSpPr txBox="1"/>
          <p:nvPr/>
        </p:nvSpPr>
        <p:spPr>
          <a:xfrm>
            <a:off x="155502" y="1354646"/>
            <a:ext cx="3103746" cy="4154984"/>
          </a:xfrm>
          <a:prstGeom prst="rect">
            <a:avLst/>
          </a:prstGeom>
          <a:solidFill>
            <a:schemeClr val="tx1"/>
          </a:solidFill>
          <a:ln>
            <a:solidFill>
              <a:schemeClr val="bg1"/>
            </a:solidFill>
          </a:ln>
        </p:spPr>
        <p:txBody>
          <a:bodyPr wrap="square" rtlCol="0">
            <a:spAutoFit/>
          </a:bodyPr>
          <a:lstStyle>
            <a:defPPr>
              <a:defRPr lang="en-US"/>
            </a:defPPr>
            <a:lvl1pPr marL="514350" indent="-514350">
              <a:buFont typeface="+mj-lt"/>
              <a:buAutoNum type="arabicPeriod"/>
              <a:defRPr sz="2800">
                <a:solidFill>
                  <a:srgbClr val="FF0000"/>
                </a:solidFill>
                <a:latin typeface="+mj-lt"/>
              </a:defRPr>
            </a:lvl1pPr>
          </a:lstStyle>
          <a:p>
            <a:pPr marL="0" indent="0">
              <a:buNone/>
            </a:pPr>
            <a:r>
              <a:rPr lang="en-US" sz="2400" dirty="0"/>
              <a:t>1. List program, dept. or division involved with the application</a:t>
            </a:r>
          </a:p>
          <a:p>
            <a:endParaRPr lang="en-US" sz="2400" dirty="0"/>
          </a:p>
          <a:p>
            <a:pPr marL="342900" indent="-342900">
              <a:buFont typeface="Arial" panose="020B0604020202020204" pitchFamily="34" charset="0"/>
              <a:buChar char="•"/>
            </a:pPr>
            <a:r>
              <a:rPr lang="en-US" sz="2400" dirty="0"/>
              <a:t>Biomedical Sciences (Grad program)</a:t>
            </a:r>
          </a:p>
          <a:p>
            <a:pPr marL="0" indent="0">
              <a:buNone/>
            </a:pPr>
            <a:endParaRPr lang="en-US" sz="2400" dirty="0"/>
          </a:p>
          <a:p>
            <a:pPr marL="342900" indent="-342900">
              <a:buFont typeface="Arial" panose="020B0604020202020204" pitchFamily="34" charset="0"/>
              <a:buChar char="•"/>
            </a:pPr>
            <a:r>
              <a:rPr lang="en-US" sz="2400" dirty="0"/>
              <a:t>Biological Sciences (Division)</a:t>
            </a:r>
          </a:p>
          <a:p>
            <a:pPr marL="0" indent="0">
              <a:buNone/>
            </a:pPr>
            <a:endParaRPr lang="en-US" sz="2400" dirty="0"/>
          </a:p>
          <a:p>
            <a:pPr marL="342900" indent="-342900">
              <a:buFont typeface="Arial" panose="020B0604020202020204" pitchFamily="34" charset="0"/>
              <a:buChar char="•"/>
            </a:pPr>
            <a:r>
              <a:rPr lang="en-US" sz="2400" dirty="0"/>
              <a:t>Physics (Dept.)</a:t>
            </a:r>
          </a:p>
        </p:txBody>
      </p:sp>
    </p:spTree>
    <p:extLst>
      <p:ext uri="{BB962C8B-B14F-4D97-AF65-F5344CB8AC3E}">
        <p14:creationId xmlns:p14="http://schemas.microsoft.com/office/powerpoint/2010/main" val="1926094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3"/>
          <a:srcRect l="1918" r="39033" b="1712"/>
          <a:stretch/>
        </p:blipFill>
        <p:spPr>
          <a:xfrm>
            <a:off x="3054285" y="903093"/>
            <a:ext cx="5630004" cy="5808792"/>
          </a:xfrm>
          <a:prstGeom prst="rect">
            <a:avLst/>
          </a:prstGeom>
        </p:spPr>
      </p:pic>
      <p:sp>
        <p:nvSpPr>
          <p:cNvPr id="2" name="Title 1"/>
          <p:cNvSpPr>
            <a:spLocks noGrp="1"/>
          </p:cNvSpPr>
          <p:nvPr>
            <p:ph type="title"/>
          </p:nvPr>
        </p:nvSpPr>
        <p:spPr>
          <a:xfrm>
            <a:off x="496989" y="137731"/>
            <a:ext cx="10972800" cy="735102"/>
          </a:xfrm>
        </p:spPr>
        <p:txBody>
          <a:bodyPr>
            <a:normAutofit/>
          </a:bodyPr>
          <a:lstStyle/>
          <a:p>
            <a:r>
              <a:rPr lang="en-US" sz="4400" dirty="0">
                <a:solidFill>
                  <a:schemeClr val="tx1"/>
                </a:solidFill>
                <a:latin typeface="+mj-lt"/>
              </a:rPr>
              <a:t>Table 1 – Dept. Counts</a:t>
            </a:r>
          </a:p>
        </p:txBody>
      </p:sp>
      <p:sp>
        <p:nvSpPr>
          <p:cNvPr id="10" name="TextBox 9"/>
          <p:cNvSpPr txBox="1"/>
          <p:nvPr/>
        </p:nvSpPr>
        <p:spPr>
          <a:xfrm>
            <a:off x="349624" y="1706353"/>
            <a:ext cx="2631135" cy="1015663"/>
          </a:xfrm>
          <a:prstGeom prst="rect">
            <a:avLst/>
          </a:prstGeom>
          <a:solidFill>
            <a:schemeClr val="tx1"/>
          </a:solidFill>
          <a:ln>
            <a:solidFill>
              <a:schemeClr val="bg1"/>
            </a:solidFill>
          </a:ln>
        </p:spPr>
        <p:txBody>
          <a:bodyPr wrap="square" rtlCol="0">
            <a:spAutoFit/>
          </a:bodyPr>
          <a:lstStyle>
            <a:defPPr>
              <a:defRPr lang="en-US"/>
            </a:defPPr>
            <a:lvl1pPr indent="0">
              <a:buFont typeface="+mj-lt"/>
              <a:buNone/>
              <a:defRPr>
                <a:solidFill>
                  <a:srgbClr val="FF0000"/>
                </a:solidFill>
                <a:latin typeface="+mj-lt"/>
              </a:defRPr>
            </a:lvl1pPr>
          </a:lstStyle>
          <a:p>
            <a:pPr algn="ctr"/>
            <a:r>
              <a:rPr lang="en-US" sz="2000" dirty="0"/>
              <a:t>Total amount of current faculty in each dept., program or division</a:t>
            </a:r>
          </a:p>
        </p:txBody>
      </p:sp>
      <p:sp>
        <p:nvSpPr>
          <p:cNvPr id="7" name="TextBox 6"/>
          <p:cNvSpPr txBox="1"/>
          <p:nvPr/>
        </p:nvSpPr>
        <p:spPr>
          <a:xfrm>
            <a:off x="905435" y="3983132"/>
            <a:ext cx="2536152" cy="1015663"/>
          </a:xfrm>
          <a:prstGeom prst="rect">
            <a:avLst/>
          </a:prstGeom>
          <a:solidFill>
            <a:schemeClr val="tx1"/>
          </a:solidFill>
          <a:ln>
            <a:solidFill>
              <a:schemeClr val="bg1"/>
            </a:solidFill>
          </a:ln>
        </p:spPr>
        <p:txBody>
          <a:bodyPr wrap="square" rtlCol="0">
            <a:spAutoFit/>
          </a:bodyPr>
          <a:lstStyle>
            <a:defPPr>
              <a:defRPr lang="en-US"/>
            </a:defPPr>
            <a:lvl1pPr indent="0">
              <a:buFont typeface="+mj-lt"/>
              <a:buNone/>
              <a:defRPr sz="2400">
                <a:solidFill>
                  <a:srgbClr val="FF0000"/>
                </a:solidFill>
                <a:latin typeface="+mj-lt"/>
              </a:defRPr>
            </a:lvl1pPr>
          </a:lstStyle>
          <a:p>
            <a:pPr algn="ctr"/>
            <a:r>
              <a:rPr lang="en-US" sz="2000" dirty="0"/>
              <a:t>Total of participating in that dept. or program faculty </a:t>
            </a:r>
            <a:r>
              <a:rPr lang="en-US" sz="2000" b="1" i="1" dirty="0"/>
              <a:t>on this grant</a:t>
            </a:r>
          </a:p>
        </p:txBody>
      </p:sp>
      <p:cxnSp>
        <p:nvCxnSpPr>
          <p:cNvPr id="12" name="Straight Arrow Connector 11"/>
          <p:cNvCxnSpPr>
            <a:stCxn id="10" idx="3"/>
          </p:cNvCxnSpPr>
          <p:nvPr/>
        </p:nvCxnSpPr>
        <p:spPr>
          <a:xfrm>
            <a:off x="2980759" y="2214185"/>
            <a:ext cx="1129328" cy="461366"/>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3187063" y="2723126"/>
            <a:ext cx="1705742" cy="1260006"/>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6092462" y="1353693"/>
            <a:ext cx="9430" cy="507832"/>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flipV="1">
            <a:off x="7374523" y="2723126"/>
            <a:ext cx="813719" cy="630003"/>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8344111" y="2444868"/>
            <a:ext cx="413704" cy="230682"/>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5072396" y="395261"/>
            <a:ext cx="2302128" cy="1015663"/>
          </a:xfrm>
          <a:prstGeom prst="rect">
            <a:avLst/>
          </a:prstGeom>
          <a:solidFill>
            <a:schemeClr val="tx1"/>
          </a:solidFill>
          <a:ln>
            <a:solidFill>
              <a:schemeClr val="bg1"/>
            </a:solidFill>
          </a:ln>
        </p:spPr>
        <p:txBody>
          <a:bodyPr wrap="square" rtlCol="0">
            <a:spAutoFit/>
          </a:bodyPr>
          <a:lstStyle>
            <a:defPPr>
              <a:defRPr lang="en-US"/>
            </a:defPPr>
            <a:lvl1pPr indent="0">
              <a:buFont typeface="+mj-lt"/>
              <a:buNone/>
              <a:defRPr>
                <a:solidFill>
                  <a:srgbClr val="FF0000"/>
                </a:solidFill>
                <a:latin typeface="+mj-lt"/>
              </a:defRPr>
            </a:lvl1pPr>
          </a:lstStyle>
          <a:p>
            <a:pPr algn="ctr"/>
            <a:r>
              <a:rPr lang="en-US" sz="2000" b="1" dirty="0"/>
              <a:t>ENTIRE</a:t>
            </a:r>
            <a:r>
              <a:rPr lang="en-US" sz="2000" dirty="0"/>
              <a:t> count of predocs or postdocs in that dept.</a:t>
            </a:r>
          </a:p>
        </p:txBody>
      </p:sp>
      <p:sp>
        <p:nvSpPr>
          <p:cNvPr id="31" name="TextBox 30"/>
          <p:cNvSpPr txBox="1"/>
          <p:nvPr/>
        </p:nvSpPr>
        <p:spPr>
          <a:xfrm>
            <a:off x="8061492" y="3150534"/>
            <a:ext cx="3535997" cy="1015663"/>
          </a:xfrm>
          <a:prstGeom prst="rect">
            <a:avLst/>
          </a:prstGeom>
          <a:solidFill>
            <a:schemeClr val="tx1"/>
          </a:solidFill>
          <a:ln>
            <a:solidFill>
              <a:schemeClr val="bg1"/>
            </a:solidFill>
          </a:ln>
        </p:spPr>
        <p:txBody>
          <a:bodyPr wrap="square" rtlCol="0">
            <a:spAutoFit/>
          </a:bodyPr>
          <a:lstStyle>
            <a:defPPr>
              <a:defRPr lang="en-US"/>
            </a:defPPr>
            <a:lvl1pPr indent="0">
              <a:buFont typeface="+mj-lt"/>
              <a:buNone/>
              <a:defRPr>
                <a:solidFill>
                  <a:srgbClr val="FF0000"/>
                </a:solidFill>
                <a:latin typeface="+mj-lt"/>
              </a:defRPr>
            </a:lvl1pPr>
          </a:lstStyle>
          <a:p>
            <a:pPr algn="ctr"/>
            <a:r>
              <a:rPr lang="en-US" sz="2000" dirty="0"/>
              <a:t>TOTAL amount of predocs or postdocs supported on </a:t>
            </a:r>
            <a:r>
              <a:rPr lang="en-US" sz="2000" b="1" dirty="0"/>
              <a:t>HHS TRAINING</a:t>
            </a:r>
            <a:r>
              <a:rPr lang="en-US" sz="2000" dirty="0"/>
              <a:t> funds (T32’s, F32, etc.)</a:t>
            </a:r>
          </a:p>
        </p:txBody>
      </p:sp>
      <p:sp>
        <p:nvSpPr>
          <p:cNvPr id="33" name="TextBox 32"/>
          <p:cNvSpPr txBox="1"/>
          <p:nvPr/>
        </p:nvSpPr>
        <p:spPr>
          <a:xfrm>
            <a:off x="8757815" y="1121429"/>
            <a:ext cx="2313597" cy="1323439"/>
          </a:xfrm>
          <a:prstGeom prst="rect">
            <a:avLst/>
          </a:prstGeom>
          <a:solidFill>
            <a:schemeClr val="tx1"/>
          </a:solidFill>
          <a:ln>
            <a:solidFill>
              <a:schemeClr val="bg1"/>
            </a:solidFill>
          </a:ln>
        </p:spPr>
        <p:txBody>
          <a:bodyPr wrap="square" rtlCol="0">
            <a:spAutoFit/>
          </a:bodyPr>
          <a:lstStyle>
            <a:defPPr>
              <a:defRPr lang="en-US"/>
            </a:defPPr>
            <a:lvl1pPr indent="0">
              <a:buFont typeface="+mj-lt"/>
              <a:buNone/>
              <a:defRPr>
                <a:solidFill>
                  <a:srgbClr val="FF0000"/>
                </a:solidFill>
                <a:latin typeface="+mj-lt"/>
              </a:defRPr>
            </a:lvl1pPr>
          </a:lstStyle>
          <a:p>
            <a:pPr algn="ctr"/>
            <a:r>
              <a:rPr lang="en-US" sz="2000" dirty="0"/>
              <a:t>Total amount of predocs or postdocs in training with participating faculty</a:t>
            </a:r>
            <a:endParaRPr lang="en-US" sz="2000" i="1" dirty="0"/>
          </a:p>
        </p:txBody>
      </p:sp>
      <p:sp>
        <p:nvSpPr>
          <p:cNvPr id="3" name="Rectangle 2"/>
          <p:cNvSpPr/>
          <p:nvPr/>
        </p:nvSpPr>
        <p:spPr>
          <a:xfrm>
            <a:off x="8061492" y="2735186"/>
            <a:ext cx="4156158" cy="369332"/>
          </a:xfrm>
          <a:prstGeom prst="rect">
            <a:avLst/>
          </a:prstGeom>
          <a:solidFill>
            <a:schemeClr val="tx1"/>
          </a:solidFill>
          <a:ln>
            <a:solidFill>
              <a:schemeClr val="bg1"/>
            </a:solidFill>
          </a:ln>
        </p:spPr>
        <p:txBody>
          <a:bodyPr wrap="square">
            <a:spAutoFit/>
          </a:bodyPr>
          <a:lstStyle/>
          <a:p>
            <a:r>
              <a:rPr lang="en-US" i="1" dirty="0">
                <a:solidFill>
                  <a:srgbClr val="FF0000"/>
                </a:solidFill>
                <a:latin typeface="+mj-lt"/>
              </a:rPr>
              <a:t>(</a:t>
            </a:r>
            <a:r>
              <a:rPr lang="en-US" b="1" i="1" dirty="0">
                <a:solidFill>
                  <a:srgbClr val="FF0000"/>
                </a:solidFill>
                <a:latin typeface="+mj-lt"/>
              </a:rPr>
              <a:t>12</a:t>
            </a:r>
            <a:r>
              <a:rPr lang="en-US" i="1" dirty="0">
                <a:solidFill>
                  <a:srgbClr val="FF0000"/>
                </a:solidFill>
                <a:latin typeface="+mj-lt"/>
              </a:rPr>
              <a:t> predocs across </a:t>
            </a:r>
            <a:r>
              <a:rPr lang="en-US" b="1" i="1" dirty="0">
                <a:solidFill>
                  <a:srgbClr val="FF0000"/>
                </a:solidFill>
                <a:latin typeface="+mj-lt"/>
              </a:rPr>
              <a:t>14</a:t>
            </a:r>
            <a:r>
              <a:rPr lang="en-US" i="1" dirty="0">
                <a:solidFill>
                  <a:srgbClr val="FF0000"/>
                </a:solidFill>
                <a:latin typeface="+mj-lt"/>
              </a:rPr>
              <a:t> participating faculty)</a:t>
            </a:r>
          </a:p>
        </p:txBody>
      </p:sp>
    </p:spTree>
    <p:extLst>
      <p:ext uri="{BB962C8B-B14F-4D97-AF65-F5344CB8AC3E}">
        <p14:creationId xmlns:p14="http://schemas.microsoft.com/office/powerpoint/2010/main" val="1843907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animBg="1"/>
      <p:bldP spid="27" grpId="0" animBg="1"/>
      <p:bldP spid="31" grpId="0" animBg="1"/>
      <p:bldP spid="33" grpId="0" animBg="1"/>
      <p:bldP spid="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srcRect l="61044" t="11069" r="812" b="1681"/>
          <a:stretch/>
        </p:blipFill>
        <p:spPr>
          <a:xfrm>
            <a:off x="3767862" y="1033525"/>
            <a:ext cx="3782062" cy="5362463"/>
          </a:xfrm>
          <a:prstGeom prst="rect">
            <a:avLst/>
          </a:prstGeom>
        </p:spPr>
      </p:pic>
      <p:sp>
        <p:nvSpPr>
          <p:cNvPr id="2" name="Title 1"/>
          <p:cNvSpPr>
            <a:spLocks noGrp="1"/>
          </p:cNvSpPr>
          <p:nvPr>
            <p:ph type="title"/>
          </p:nvPr>
        </p:nvSpPr>
        <p:spPr>
          <a:xfrm>
            <a:off x="487007" y="25851"/>
            <a:ext cx="10972800" cy="958432"/>
          </a:xfrm>
        </p:spPr>
        <p:txBody>
          <a:bodyPr>
            <a:normAutofit/>
          </a:bodyPr>
          <a:lstStyle/>
          <a:p>
            <a:r>
              <a:rPr lang="en-US" sz="4400" dirty="0">
                <a:solidFill>
                  <a:schemeClr val="tx1"/>
                </a:solidFill>
                <a:latin typeface="+mj-lt"/>
              </a:rPr>
              <a:t>Table 1 – Dept. Counts</a:t>
            </a:r>
          </a:p>
        </p:txBody>
      </p:sp>
      <p:sp>
        <p:nvSpPr>
          <p:cNvPr id="10" name="TextBox 9"/>
          <p:cNvSpPr txBox="1"/>
          <p:nvPr/>
        </p:nvSpPr>
        <p:spPr>
          <a:xfrm>
            <a:off x="1113376" y="1683246"/>
            <a:ext cx="2742689" cy="1015663"/>
          </a:xfrm>
          <a:prstGeom prst="rect">
            <a:avLst/>
          </a:prstGeom>
          <a:solidFill>
            <a:schemeClr val="tx1"/>
          </a:solidFill>
          <a:ln>
            <a:solidFill>
              <a:schemeClr val="bg1"/>
            </a:solidFill>
          </a:ln>
        </p:spPr>
        <p:txBody>
          <a:bodyPr wrap="square" rtlCol="0">
            <a:spAutoFit/>
          </a:bodyPr>
          <a:lstStyle>
            <a:defPPr>
              <a:defRPr lang="en-US"/>
            </a:defPPr>
            <a:lvl1pPr indent="0">
              <a:buFont typeface="+mj-lt"/>
              <a:buNone/>
              <a:defRPr>
                <a:solidFill>
                  <a:srgbClr val="FF0000"/>
                </a:solidFill>
                <a:latin typeface="+mj-lt"/>
              </a:defRPr>
            </a:lvl1pPr>
          </a:lstStyle>
          <a:p>
            <a:pPr algn="ctr"/>
            <a:r>
              <a:rPr lang="en-US" sz="2000" dirty="0"/>
              <a:t>Total amount of students eligible for support  </a:t>
            </a:r>
            <a:br>
              <a:rPr lang="en-US" sz="2000" dirty="0"/>
            </a:br>
            <a:r>
              <a:rPr lang="en-US" sz="2000" b="1" dirty="0"/>
              <a:t>Exclude non-citizens</a:t>
            </a:r>
          </a:p>
        </p:txBody>
      </p:sp>
      <p:sp>
        <p:nvSpPr>
          <p:cNvPr id="7" name="TextBox 6"/>
          <p:cNvSpPr txBox="1"/>
          <p:nvPr/>
        </p:nvSpPr>
        <p:spPr>
          <a:xfrm>
            <a:off x="487007" y="6445230"/>
            <a:ext cx="9619280" cy="369332"/>
          </a:xfrm>
          <a:prstGeom prst="rect">
            <a:avLst/>
          </a:prstGeom>
          <a:noFill/>
        </p:spPr>
        <p:txBody>
          <a:bodyPr wrap="square" rtlCol="0">
            <a:spAutoFit/>
          </a:bodyPr>
          <a:lstStyle/>
          <a:p>
            <a:r>
              <a:rPr lang="en-US" dirty="0">
                <a:latin typeface="+mj-lt"/>
              </a:rPr>
              <a:t>Eligibility Policy for NRSA Grants - </a:t>
            </a:r>
            <a:r>
              <a:rPr lang="en-US" u="sng" dirty="0">
                <a:solidFill>
                  <a:srgbClr val="FFFF00"/>
                </a:solidFill>
                <a:latin typeface="+mj-lt"/>
              </a:rPr>
              <a:t>http://grants.nih.gov/grants/policy/nihgps_2012/nihgps_ch11.htm</a:t>
            </a:r>
          </a:p>
        </p:txBody>
      </p:sp>
      <p:cxnSp>
        <p:nvCxnSpPr>
          <p:cNvPr id="9" name="Straight Arrow Connector 8"/>
          <p:cNvCxnSpPr/>
          <p:nvPr/>
        </p:nvCxnSpPr>
        <p:spPr>
          <a:xfrm flipV="1">
            <a:off x="3929204" y="2138577"/>
            <a:ext cx="325330" cy="133843"/>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7070362" y="1819373"/>
            <a:ext cx="722710" cy="353466"/>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6197343" y="3179790"/>
            <a:ext cx="2534282" cy="1015663"/>
          </a:xfrm>
          <a:prstGeom prst="rect">
            <a:avLst/>
          </a:prstGeom>
          <a:solidFill>
            <a:schemeClr val="tx1"/>
          </a:solidFill>
          <a:ln>
            <a:solidFill>
              <a:schemeClr val="bg1"/>
            </a:solidFill>
          </a:ln>
        </p:spPr>
        <p:txBody>
          <a:bodyPr wrap="square" rtlCol="0">
            <a:spAutoFit/>
          </a:bodyPr>
          <a:lstStyle>
            <a:defPPr>
              <a:defRPr lang="en-US"/>
            </a:defPPr>
            <a:lvl1pPr indent="0">
              <a:buFont typeface="+mj-lt"/>
              <a:buNone/>
              <a:defRPr>
                <a:solidFill>
                  <a:srgbClr val="FF0000"/>
                </a:solidFill>
                <a:latin typeface="+mj-lt"/>
              </a:defRPr>
            </a:lvl1pPr>
          </a:lstStyle>
          <a:p>
            <a:pPr algn="ctr"/>
            <a:r>
              <a:rPr lang="en-US" sz="2000" dirty="0">
                <a:solidFill>
                  <a:srgbClr val="FF0000"/>
                </a:solidFill>
              </a:rPr>
              <a:t>Training Grant Eligible (TGE) postdocs or predocs </a:t>
            </a:r>
            <a:r>
              <a:rPr lang="en-US" sz="2000" i="1" dirty="0">
                <a:solidFill>
                  <a:srgbClr val="FF0000"/>
                </a:solidFill>
              </a:rPr>
              <a:t>on this grant</a:t>
            </a:r>
          </a:p>
        </p:txBody>
      </p:sp>
      <p:sp>
        <p:nvSpPr>
          <p:cNvPr id="16" name="TextBox 15"/>
          <p:cNvSpPr txBox="1"/>
          <p:nvPr/>
        </p:nvSpPr>
        <p:spPr>
          <a:xfrm>
            <a:off x="7679662" y="1098529"/>
            <a:ext cx="2029946" cy="1015663"/>
          </a:xfrm>
          <a:prstGeom prst="rect">
            <a:avLst/>
          </a:prstGeom>
          <a:solidFill>
            <a:schemeClr val="tx1"/>
          </a:solidFill>
          <a:ln>
            <a:solidFill>
              <a:schemeClr val="bg1"/>
            </a:solidFill>
          </a:ln>
        </p:spPr>
        <p:txBody>
          <a:bodyPr wrap="square" rtlCol="0">
            <a:spAutoFit/>
          </a:bodyPr>
          <a:lstStyle>
            <a:defPPr>
              <a:defRPr lang="en-US"/>
            </a:defPPr>
            <a:lvl1pPr indent="0">
              <a:buFont typeface="+mj-lt"/>
              <a:buNone/>
              <a:defRPr>
                <a:solidFill>
                  <a:srgbClr val="FF0000"/>
                </a:solidFill>
                <a:latin typeface="+mj-lt"/>
              </a:defRPr>
            </a:lvl1pPr>
          </a:lstStyle>
          <a:p>
            <a:pPr algn="ctr"/>
            <a:r>
              <a:rPr lang="en-US" sz="2000" dirty="0">
                <a:solidFill>
                  <a:srgbClr val="FF0000"/>
                </a:solidFill>
              </a:rPr>
              <a:t>Only applicable to R90 grants, leave blank</a:t>
            </a:r>
          </a:p>
        </p:txBody>
      </p:sp>
      <p:cxnSp>
        <p:nvCxnSpPr>
          <p:cNvPr id="19" name="Straight Arrow Connector 18"/>
          <p:cNvCxnSpPr>
            <a:stCxn id="15" idx="1"/>
          </p:cNvCxnSpPr>
          <p:nvPr/>
        </p:nvCxnSpPr>
        <p:spPr>
          <a:xfrm flipH="1" flipV="1">
            <a:off x="5598417" y="2613364"/>
            <a:ext cx="598926" cy="1074258"/>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28445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16"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mj-lt"/>
              </a:rPr>
              <a:t>New Data Table </a:t>
            </a:r>
            <a:r>
              <a:rPr lang="en-US" dirty="0" smtClean="0">
                <a:solidFill>
                  <a:schemeClr val="tx1"/>
                </a:solidFill>
                <a:latin typeface="+mj-lt"/>
              </a:rPr>
              <a:t>1 </a:t>
            </a:r>
            <a:r>
              <a:rPr lang="en-US" dirty="0">
                <a:solidFill>
                  <a:schemeClr val="tx1"/>
                </a:solidFill>
                <a:latin typeface="+mj-lt"/>
              </a:rPr>
              <a:t>Changes</a:t>
            </a:r>
          </a:p>
        </p:txBody>
      </p:sp>
      <p:sp>
        <p:nvSpPr>
          <p:cNvPr id="3" name="Content Placeholder 2"/>
          <p:cNvSpPr>
            <a:spLocks noGrp="1"/>
          </p:cNvSpPr>
          <p:nvPr>
            <p:ph idx="1"/>
          </p:nvPr>
        </p:nvSpPr>
        <p:spPr/>
        <p:txBody>
          <a:bodyPr/>
          <a:lstStyle/>
          <a:p>
            <a:r>
              <a:rPr lang="en-US" sz="3200" dirty="0" smtClean="0">
                <a:solidFill>
                  <a:schemeClr val="tx1"/>
                </a:solidFill>
                <a:latin typeface="+mj-lt"/>
              </a:rPr>
              <a:t>Applicants </a:t>
            </a:r>
            <a:r>
              <a:rPr lang="en-US" sz="3200" dirty="0">
                <a:solidFill>
                  <a:schemeClr val="tx1"/>
                </a:solidFill>
                <a:latin typeface="+mj-lt"/>
              </a:rPr>
              <a:t>proposing research training in settings where there are </a:t>
            </a:r>
            <a:r>
              <a:rPr lang="en-US" sz="3200" dirty="0">
                <a:solidFill>
                  <a:srgbClr val="FFFF00"/>
                </a:solidFill>
                <a:latin typeface="+mj-lt"/>
              </a:rPr>
              <a:t>no students </a:t>
            </a:r>
            <a:r>
              <a:rPr lang="en-US" sz="3200" dirty="0">
                <a:solidFill>
                  <a:schemeClr val="tx1"/>
                </a:solidFill>
                <a:latin typeface="+mj-lt"/>
              </a:rPr>
              <a:t>in </a:t>
            </a:r>
            <a:r>
              <a:rPr lang="en-US" sz="3200" dirty="0">
                <a:solidFill>
                  <a:srgbClr val="FFFF00"/>
                </a:solidFill>
                <a:latin typeface="+mj-lt"/>
              </a:rPr>
              <a:t>predoctoral </a:t>
            </a:r>
            <a:r>
              <a:rPr lang="en-US" sz="3200" dirty="0">
                <a:solidFill>
                  <a:schemeClr val="tx1"/>
                </a:solidFill>
                <a:latin typeface="+mj-lt"/>
              </a:rPr>
              <a:t>research training (such as some clinical departments or divisions) </a:t>
            </a:r>
            <a:r>
              <a:rPr lang="en-US" sz="3200" i="1" dirty="0">
                <a:solidFill>
                  <a:schemeClr val="tx1"/>
                </a:solidFill>
                <a:latin typeface="+mj-lt"/>
              </a:rPr>
              <a:t>may now </a:t>
            </a:r>
            <a:r>
              <a:rPr lang="en-US" sz="3200" i="1" dirty="0">
                <a:solidFill>
                  <a:srgbClr val="FFFF00"/>
                </a:solidFill>
                <a:latin typeface="+mj-lt"/>
              </a:rPr>
              <a:t>skip</a:t>
            </a:r>
            <a:r>
              <a:rPr lang="en-US" sz="3200" i="1" dirty="0">
                <a:solidFill>
                  <a:schemeClr val="tx1"/>
                </a:solidFill>
                <a:latin typeface="+mj-lt"/>
              </a:rPr>
              <a:t> Part I</a:t>
            </a:r>
            <a:r>
              <a:rPr lang="en-US" sz="3200" dirty="0">
                <a:solidFill>
                  <a:schemeClr val="tx1"/>
                </a:solidFill>
                <a:latin typeface="+mj-lt"/>
              </a:rPr>
              <a:t>.</a:t>
            </a:r>
            <a:endParaRPr lang="en-US" dirty="0">
              <a:solidFill>
                <a:schemeClr val="tx1"/>
              </a:solidFill>
              <a:latin typeface="+mj-lt"/>
            </a:endParaRPr>
          </a:p>
        </p:txBody>
      </p:sp>
      <p:sp>
        <p:nvSpPr>
          <p:cNvPr id="4" name="Slide Number Placeholder 3"/>
          <p:cNvSpPr>
            <a:spLocks noGrp="1"/>
          </p:cNvSpPr>
          <p:nvPr>
            <p:ph type="sldNum" sz="quarter" idx="12"/>
          </p:nvPr>
        </p:nvSpPr>
        <p:spPr/>
        <p:txBody>
          <a:bodyPr/>
          <a:lstStyle/>
          <a:p>
            <a:fld id="{4B72C52A-5129-4F55-81A9-7734A419C134}" type="slidenum">
              <a:rPr lang="en-US" smtClean="0">
                <a:latin typeface="+mj-lt"/>
              </a:rPr>
              <a:t>74</a:t>
            </a:fld>
            <a:endParaRPr lang="en-US" dirty="0">
              <a:latin typeface="+mj-lt"/>
            </a:endParaRPr>
          </a:p>
        </p:txBody>
      </p:sp>
    </p:spTree>
    <p:extLst>
      <p:ext uri="{BB962C8B-B14F-4D97-AF65-F5344CB8AC3E}">
        <p14:creationId xmlns:p14="http://schemas.microsoft.com/office/powerpoint/2010/main" val="200245665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245"/>
            <a:ext cx="10515600" cy="1325563"/>
          </a:xfrm>
        </p:spPr>
        <p:txBody>
          <a:bodyPr>
            <a:noAutofit/>
          </a:bodyPr>
          <a:lstStyle/>
          <a:p>
            <a:r>
              <a:rPr lang="en-US" sz="4400" dirty="0">
                <a:solidFill>
                  <a:schemeClr val="tx1"/>
                </a:solidFill>
                <a:latin typeface="+mj-lt"/>
              </a:rPr>
              <a:t>Best Practices and Reminders for Table 1</a:t>
            </a:r>
          </a:p>
        </p:txBody>
      </p:sp>
      <p:sp>
        <p:nvSpPr>
          <p:cNvPr id="6" name="Freeform 5"/>
          <p:cNvSpPr/>
          <p:nvPr/>
        </p:nvSpPr>
        <p:spPr>
          <a:xfrm>
            <a:off x="1249446" y="2326108"/>
            <a:ext cx="4166517" cy="3462292"/>
          </a:xfrm>
          <a:custGeom>
            <a:avLst/>
            <a:gdLst>
              <a:gd name="connsiteX0" fmla="*/ 0 w 4166517"/>
              <a:gd name="connsiteY0" fmla="*/ 0 h 2499910"/>
              <a:gd name="connsiteX1" fmla="*/ 4166517 w 4166517"/>
              <a:gd name="connsiteY1" fmla="*/ 0 h 2499910"/>
              <a:gd name="connsiteX2" fmla="*/ 4166517 w 4166517"/>
              <a:gd name="connsiteY2" fmla="*/ 2499910 h 2499910"/>
              <a:gd name="connsiteX3" fmla="*/ 0 w 4166517"/>
              <a:gd name="connsiteY3" fmla="*/ 2499910 h 2499910"/>
              <a:gd name="connsiteX4" fmla="*/ 0 w 4166517"/>
              <a:gd name="connsiteY4" fmla="*/ 0 h 2499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6517" h="2499910">
                <a:moveTo>
                  <a:pt x="0" y="0"/>
                </a:moveTo>
                <a:lnTo>
                  <a:pt x="4166517" y="0"/>
                </a:lnTo>
                <a:lnTo>
                  <a:pt x="4166517" y="2499910"/>
                </a:lnTo>
                <a:lnTo>
                  <a:pt x="0" y="2499910"/>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a:solidFill>
                  <a:schemeClr val="bg1"/>
                </a:solidFill>
                <a:latin typeface="+mj-lt"/>
              </a:rPr>
              <a:t>Counts for total populations need to come from each </a:t>
            </a:r>
            <a:r>
              <a:rPr lang="en-US" sz="3000" kern="1200" dirty="0">
                <a:solidFill>
                  <a:srgbClr val="FFFF00"/>
                </a:solidFill>
                <a:latin typeface="+mj-lt"/>
              </a:rPr>
              <a:t>individual</a:t>
            </a:r>
            <a:r>
              <a:rPr lang="en-US" sz="3000" kern="1200" dirty="0">
                <a:solidFill>
                  <a:schemeClr val="bg1"/>
                </a:solidFill>
                <a:latin typeface="+mj-lt"/>
              </a:rPr>
              <a:t> department</a:t>
            </a:r>
          </a:p>
        </p:txBody>
      </p:sp>
      <p:sp>
        <p:nvSpPr>
          <p:cNvPr id="8" name="Freeform 7"/>
          <p:cNvSpPr/>
          <p:nvPr/>
        </p:nvSpPr>
        <p:spPr>
          <a:xfrm>
            <a:off x="6051176" y="1330272"/>
            <a:ext cx="5489795" cy="2499910"/>
          </a:xfrm>
          <a:custGeom>
            <a:avLst/>
            <a:gdLst>
              <a:gd name="connsiteX0" fmla="*/ 0 w 4166517"/>
              <a:gd name="connsiteY0" fmla="*/ 0 h 2499910"/>
              <a:gd name="connsiteX1" fmla="*/ 4166517 w 4166517"/>
              <a:gd name="connsiteY1" fmla="*/ 0 h 2499910"/>
              <a:gd name="connsiteX2" fmla="*/ 4166517 w 4166517"/>
              <a:gd name="connsiteY2" fmla="*/ 2499910 h 2499910"/>
              <a:gd name="connsiteX3" fmla="*/ 0 w 4166517"/>
              <a:gd name="connsiteY3" fmla="*/ 2499910 h 2499910"/>
              <a:gd name="connsiteX4" fmla="*/ 0 w 4166517"/>
              <a:gd name="connsiteY4" fmla="*/ 0 h 2499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6517" h="2499910">
                <a:moveTo>
                  <a:pt x="0" y="0"/>
                </a:moveTo>
                <a:lnTo>
                  <a:pt x="4166517" y="0"/>
                </a:lnTo>
                <a:lnTo>
                  <a:pt x="4166517" y="2499910"/>
                </a:lnTo>
                <a:lnTo>
                  <a:pt x="0" y="2499910"/>
                </a:lnTo>
                <a:lnTo>
                  <a:pt x="0" y="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14300" tIns="114300" rIns="114300" bIns="114300" numCol="1" spcCol="1270" anchor="ctr" anchorCtr="0">
            <a:noAutofit/>
          </a:bodyPr>
          <a:lstStyle/>
          <a:p>
            <a:pPr algn="ctr" defTabSz="1333500">
              <a:lnSpc>
                <a:spcPct val="90000"/>
              </a:lnSpc>
              <a:spcBef>
                <a:spcPct val="0"/>
              </a:spcBef>
              <a:spcAft>
                <a:spcPct val="35000"/>
              </a:spcAft>
            </a:pPr>
            <a:r>
              <a:rPr lang="en-US" sz="2800" dirty="0">
                <a:solidFill>
                  <a:schemeClr val="bg1"/>
                </a:solidFill>
                <a:latin typeface="+mj-lt"/>
              </a:rPr>
              <a:t>Use the “organizing spreadsheet” so you can easily calculate the amount of predocs &amp; postdocs </a:t>
            </a:r>
            <a:r>
              <a:rPr lang="en-US" sz="2800" kern="1200" dirty="0">
                <a:solidFill>
                  <a:schemeClr val="bg1"/>
                </a:solidFill>
                <a:latin typeface="+mj-lt"/>
              </a:rPr>
              <a:t>based on your participating faculty responses</a:t>
            </a:r>
          </a:p>
        </p:txBody>
      </p:sp>
      <p:sp>
        <p:nvSpPr>
          <p:cNvPr id="9" name="Rectangle 8"/>
          <p:cNvSpPr/>
          <p:nvPr/>
        </p:nvSpPr>
        <p:spPr>
          <a:xfrm>
            <a:off x="6051176" y="3872588"/>
            <a:ext cx="2202719" cy="369332"/>
          </a:xfrm>
          <a:prstGeom prst="rect">
            <a:avLst/>
          </a:prstGeom>
        </p:spPr>
        <p:txBody>
          <a:bodyPr wrap="none">
            <a:spAutoFit/>
          </a:bodyPr>
          <a:lstStyle/>
          <a:p>
            <a:r>
              <a:rPr lang="en-US" dirty="0">
                <a:latin typeface="+mj-lt"/>
              </a:rPr>
              <a:t>“Table 1 mentor” tab </a:t>
            </a:r>
          </a:p>
        </p:txBody>
      </p:sp>
      <p:pic>
        <p:nvPicPr>
          <p:cNvPr id="10" name="Picture 9"/>
          <p:cNvPicPr>
            <a:picLocks noChangeAspect="1"/>
          </p:cNvPicPr>
          <p:nvPr/>
        </p:nvPicPr>
        <p:blipFill rotWithShape="1">
          <a:blip r:embed="rId3"/>
          <a:srcRect l="806" t="2749" r="1000" b="2304"/>
          <a:stretch/>
        </p:blipFill>
        <p:spPr>
          <a:xfrm>
            <a:off x="6051176" y="4312024"/>
            <a:ext cx="5552012" cy="2294964"/>
          </a:xfrm>
          <a:prstGeom prst="rect">
            <a:avLst/>
          </a:prstGeom>
        </p:spPr>
      </p:pic>
    </p:spTree>
    <p:extLst>
      <p:ext uri="{BB962C8B-B14F-4D97-AF65-F5344CB8AC3E}">
        <p14:creationId xmlns:p14="http://schemas.microsoft.com/office/powerpoint/2010/main" val="1700740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53871" y="2728248"/>
            <a:ext cx="6946587" cy="1401504"/>
          </a:xfrm>
        </p:spPr>
        <p:txBody>
          <a:bodyPr>
            <a:noAutofit/>
          </a:bodyPr>
          <a:lstStyle/>
          <a:p>
            <a:pPr marL="0" indent="0">
              <a:buNone/>
            </a:pPr>
            <a:r>
              <a:rPr lang="en-US" sz="9600" dirty="0">
                <a:solidFill>
                  <a:schemeClr val="tx1"/>
                </a:solidFill>
                <a:latin typeface="+mj-lt"/>
              </a:rPr>
              <a:t>Data Table 3</a:t>
            </a:r>
          </a:p>
        </p:txBody>
      </p:sp>
    </p:spTree>
    <p:extLst>
      <p:ext uri="{BB962C8B-B14F-4D97-AF65-F5344CB8AC3E}">
        <p14:creationId xmlns:p14="http://schemas.microsoft.com/office/powerpoint/2010/main" val="161029969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4214"/>
            <a:ext cx="10972800" cy="958432"/>
          </a:xfrm>
        </p:spPr>
        <p:txBody>
          <a:bodyPr>
            <a:normAutofit/>
          </a:bodyPr>
          <a:lstStyle/>
          <a:p>
            <a:r>
              <a:rPr lang="en-US" sz="4400" dirty="0">
                <a:solidFill>
                  <a:schemeClr val="tx1"/>
                </a:solidFill>
                <a:latin typeface="+mj-lt"/>
              </a:rPr>
              <a:t>Table 3 Objectives</a:t>
            </a:r>
          </a:p>
        </p:txBody>
      </p:sp>
      <p:sp>
        <p:nvSpPr>
          <p:cNvPr id="4" name="Freeform 3"/>
          <p:cNvSpPr/>
          <p:nvPr/>
        </p:nvSpPr>
        <p:spPr>
          <a:xfrm>
            <a:off x="609600" y="2283907"/>
            <a:ext cx="10972800" cy="4032000"/>
          </a:xfrm>
          <a:custGeom>
            <a:avLst/>
            <a:gdLst>
              <a:gd name="connsiteX0" fmla="*/ 0 w 10972800"/>
              <a:gd name="connsiteY0" fmla="*/ 0 h 4032000"/>
              <a:gd name="connsiteX1" fmla="*/ 10972800 w 10972800"/>
              <a:gd name="connsiteY1" fmla="*/ 0 h 4032000"/>
              <a:gd name="connsiteX2" fmla="*/ 10972800 w 10972800"/>
              <a:gd name="connsiteY2" fmla="*/ 4032000 h 4032000"/>
              <a:gd name="connsiteX3" fmla="*/ 0 w 10972800"/>
              <a:gd name="connsiteY3" fmla="*/ 4032000 h 4032000"/>
              <a:gd name="connsiteX4" fmla="*/ 0 w 10972800"/>
              <a:gd name="connsiteY4" fmla="*/ 0 h 40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2800" h="4032000">
                <a:moveTo>
                  <a:pt x="0" y="0"/>
                </a:moveTo>
                <a:lnTo>
                  <a:pt x="10972800" y="0"/>
                </a:lnTo>
                <a:lnTo>
                  <a:pt x="10972800" y="4032000"/>
                </a:lnTo>
                <a:lnTo>
                  <a:pt x="0" y="4032000"/>
                </a:lnTo>
                <a:lnTo>
                  <a:pt x="0" y="0"/>
                </a:lnTo>
                <a:close/>
              </a:path>
            </a:pathLst>
          </a:cu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51611" tIns="1332992" rIns="851611" bIns="227584" numCol="1" spcCol="1270" anchor="t" anchorCtr="0">
            <a:noAutofit/>
          </a:bodyPr>
          <a:lstStyle/>
          <a:p>
            <a:pPr marL="285750" lvl="1" indent="-285750" algn="l" defTabSz="1422400">
              <a:lnSpc>
                <a:spcPct val="90000"/>
              </a:lnSpc>
              <a:spcBef>
                <a:spcPct val="0"/>
              </a:spcBef>
              <a:spcAft>
                <a:spcPct val="15000"/>
              </a:spcAft>
              <a:buChar char="••"/>
            </a:pPr>
            <a:r>
              <a:rPr lang="en-US" sz="3200" kern="1200" dirty="0">
                <a:solidFill>
                  <a:schemeClr val="bg1"/>
                </a:solidFill>
                <a:latin typeface="+mj-lt"/>
              </a:rPr>
              <a:t>Current level of support for related research training </a:t>
            </a:r>
          </a:p>
          <a:p>
            <a:pPr marL="285750" lvl="1" indent="-285750" algn="l" defTabSz="1422400">
              <a:lnSpc>
                <a:spcPct val="90000"/>
              </a:lnSpc>
              <a:spcBef>
                <a:spcPct val="0"/>
              </a:spcBef>
              <a:spcAft>
                <a:spcPct val="15000"/>
              </a:spcAft>
              <a:buChar char="••"/>
            </a:pPr>
            <a:r>
              <a:rPr lang="en-US" sz="3200" b="1" i="1" kern="1200" dirty="0">
                <a:solidFill>
                  <a:schemeClr val="bg1"/>
                </a:solidFill>
                <a:latin typeface="+mj-lt"/>
              </a:rPr>
              <a:t>Overlap</a:t>
            </a:r>
            <a:r>
              <a:rPr lang="en-US" sz="3200" kern="1200" dirty="0">
                <a:solidFill>
                  <a:schemeClr val="bg1"/>
                </a:solidFill>
                <a:latin typeface="+mj-lt"/>
              </a:rPr>
              <a:t> in participating faculty</a:t>
            </a:r>
          </a:p>
          <a:p>
            <a:pPr marL="285750" lvl="1" indent="-285750" algn="l" defTabSz="1422400">
              <a:lnSpc>
                <a:spcPct val="90000"/>
              </a:lnSpc>
              <a:spcBef>
                <a:spcPct val="0"/>
              </a:spcBef>
              <a:spcAft>
                <a:spcPct val="15000"/>
              </a:spcAft>
              <a:buChar char="••"/>
            </a:pPr>
            <a:r>
              <a:rPr lang="en-US" sz="3200" kern="1200" dirty="0">
                <a:solidFill>
                  <a:schemeClr val="bg1"/>
                </a:solidFill>
                <a:latin typeface="+mj-lt"/>
              </a:rPr>
              <a:t>Used to assess the institutional environment and determine the number of training positions to be awarded</a:t>
            </a:r>
          </a:p>
        </p:txBody>
      </p:sp>
      <p:sp>
        <p:nvSpPr>
          <p:cNvPr id="5" name="Freeform 4"/>
          <p:cNvSpPr/>
          <p:nvPr/>
        </p:nvSpPr>
        <p:spPr>
          <a:xfrm>
            <a:off x="1158240" y="1339267"/>
            <a:ext cx="9640372" cy="1889280"/>
          </a:xfrm>
          <a:custGeom>
            <a:avLst/>
            <a:gdLst>
              <a:gd name="connsiteX0" fmla="*/ 0 w 9640372"/>
              <a:gd name="connsiteY0" fmla="*/ 314886 h 1889280"/>
              <a:gd name="connsiteX1" fmla="*/ 314886 w 9640372"/>
              <a:gd name="connsiteY1" fmla="*/ 0 h 1889280"/>
              <a:gd name="connsiteX2" fmla="*/ 9325486 w 9640372"/>
              <a:gd name="connsiteY2" fmla="*/ 0 h 1889280"/>
              <a:gd name="connsiteX3" fmla="*/ 9640372 w 9640372"/>
              <a:gd name="connsiteY3" fmla="*/ 314886 h 1889280"/>
              <a:gd name="connsiteX4" fmla="*/ 9640372 w 9640372"/>
              <a:gd name="connsiteY4" fmla="*/ 1574394 h 1889280"/>
              <a:gd name="connsiteX5" fmla="*/ 9325486 w 9640372"/>
              <a:gd name="connsiteY5" fmla="*/ 1889280 h 1889280"/>
              <a:gd name="connsiteX6" fmla="*/ 314886 w 9640372"/>
              <a:gd name="connsiteY6" fmla="*/ 1889280 h 1889280"/>
              <a:gd name="connsiteX7" fmla="*/ 0 w 9640372"/>
              <a:gd name="connsiteY7" fmla="*/ 1574394 h 1889280"/>
              <a:gd name="connsiteX8" fmla="*/ 0 w 9640372"/>
              <a:gd name="connsiteY8" fmla="*/ 314886 h 1889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0372" h="1889280">
                <a:moveTo>
                  <a:pt x="0" y="314886"/>
                </a:moveTo>
                <a:cubicBezTo>
                  <a:pt x="0" y="140979"/>
                  <a:pt x="140979" y="0"/>
                  <a:pt x="314886" y="0"/>
                </a:cubicBezTo>
                <a:lnTo>
                  <a:pt x="9325486" y="0"/>
                </a:lnTo>
                <a:cubicBezTo>
                  <a:pt x="9499393" y="0"/>
                  <a:pt x="9640372" y="140979"/>
                  <a:pt x="9640372" y="314886"/>
                </a:cubicBezTo>
                <a:lnTo>
                  <a:pt x="9640372" y="1574394"/>
                </a:lnTo>
                <a:cubicBezTo>
                  <a:pt x="9640372" y="1748301"/>
                  <a:pt x="9499393" y="1889280"/>
                  <a:pt x="9325486" y="1889280"/>
                </a:cubicBezTo>
                <a:lnTo>
                  <a:pt x="314886" y="1889280"/>
                </a:lnTo>
                <a:cubicBezTo>
                  <a:pt x="140979" y="1889280"/>
                  <a:pt x="0" y="1748301"/>
                  <a:pt x="0" y="1574394"/>
                </a:cubicBezTo>
                <a:lnTo>
                  <a:pt x="0" y="314886"/>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382549" tIns="92227" rIns="382549" bIns="92227" numCol="1" spcCol="1270" anchor="ctr" anchorCtr="0">
            <a:noAutofit/>
          </a:bodyPr>
          <a:lstStyle/>
          <a:p>
            <a:pPr lvl="0" algn="l" defTabSz="1600200">
              <a:lnSpc>
                <a:spcPct val="90000"/>
              </a:lnSpc>
              <a:spcBef>
                <a:spcPct val="0"/>
              </a:spcBef>
              <a:spcAft>
                <a:spcPct val="35000"/>
              </a:spcAft>
            </a:pPr>
            <a:r>
              <a:rPr lang="en-US" sz="3600" kern="1200" dirty="0">
                <a:solidFill>
                  <a:schemeClr val="bg1"/>
                </a:solidFill>
                <a:latin typeface="+mj-lt"/>
              </a:rPr>
              <a:t>Federal Institutional Research Training Grants and Related Support Available to Participating Faculty Members</a:t>
            </a:r>
          </a:p>
        </p:txBody>
      </p:sp>
    </p:spTree>
    <p:extLst>
      <p:ext uri="{BB962C8B-B14F-4D97-AF65-F5344CB8AC3E}">
        <p14:creationId xmlns:p14="http://schemas.microsoft.com/office/powerpoint/2010/main" val="4060241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rotWithShape="1">
          <a:blip r:embed="rId3"/>
          <a:srcRect l="1975" r="1056" b="3740"/>
          <a:stretch/>
        </p:blipFill>
        <p:spPr>
          <a:xfrm>
            <a:off x="1084657" y="1606257"/>
            <a:ext cx="10133815" cy="4624998"/>
          </a:xfrm>
          <a:prstGeom prst="rect">
            <a:avLst/>
          </a:prstGeom>
        </p:spPr>
      </p:pic>
      <p:sp>
        <p:nvSpPr>
          <p:cNvPr id="2" name="Title 1"/>
          <p:cNvSpPr>
            <a:spLocks noGrp="1"/>
          </p:cNvSpPr>
          <p:nvPr>
            <p:ph type="title"/>
          </p:nvPr>
        </p:nvSpPr>
        <p:spPr>
          <a:xfrm>
            <a:off x="438763" y="254679"/>
            <a:ext cx="10972800" cy="958432"/>
          </a:xfrm>
        </p:spPr>
        <p:txBody>
          <a:bodyPr>
            <a:normAutofit/>
          </a:bodyPr>
          <a:lstStyle/>
          <a:p>
            <a:r>
              <a:rPr lang="en-US" sz="4400" dirty="0">
                <a:solidFill>
                  <a:schemeClr val="tx1"/>
                </a:solidFill>
                <a:latin typeface="+mj-lt"/>
              </a:rPr>
              <a:t>Table 3 Instructions</a:t>
            </a:r>
          </a:p>
        </p:txBody>
      </p:sp>
      <p:sp>
        <p:nvSpPr>
          <p:cNvPr id="3" name="Rectangle 2"/>
          <p:cNvSpPr/>
          <p:nvPr/>
        </p:nvSpPr>
        <p:spPr>
          <a:xfrm>
            <a:off x="322728" y="2659648"/>
            <a:ext cx="1706709" cy="400110"/>
          </a:xfrm>
          <a:prstGeom prst="rect">
            <a:avLst/>
          </a:prstGeom>
          <a:solidFill>
            <a:schemeClr val="tx1"/>
          </a:solidFill>
          <a:ln>
            <a:solidFill>
              <a:schemeClr val="bg1"/>
            </a:solidFill>
          </a:ln>
        </p:spPr>
        <p:txBody>
          <a:bodyPr wrap="square" rtlCol="0">
            <a:spAutoFit/>
          </a:bodyPr>
          <a:lstStyle/>
          <a:p>
            <a:pPr>
              <a:buFont typeface="+mj-lt"/>
              <a:buNone/>
            </a:pPr>
            <a:r>
              <a:rPr lang="en-US" sz="2000" dirty="0">
                <a:solidFill>
                  <a:srgbClr val="FF0000"/>
                </a:solidFill>
                <a:latin typeface="+mj-lt"/>
              </a:rPr>
              <a:t>Full Grant Title</a:t>
            </a:r>
          </a:p>
        </p:txBody>
      </p:sp>
      <p:sp>
        <p:nvSpPr>
          <p:cNvPr id="8" name="Rectangle 7"/>
          <p:cNvSpPr/>
          <p:nvPr/>
        </p:nvSpPr>
        <p:spPr>
          <a:xfrm>
            <a:off x="2762236" y="4133075"/>
            <a:ext cx="1442211" cy="1323439"/>
          </a:xfrm>
          <a:prstGeom prst="rect">
            <a:avLst/>
          </a:prstGeom>
          <a:solidFill>
            <a:schemeClr val="tx1"/>
          </a:solidFill>
          <a:ln>
            <a:solidFill>
              <a:schemeClr val="bg1"/>
            </a:solidFill>
          </a:ln>
        </p:spPr>
        <p:txBody>
          <a:bodyPr wrap="square" rtlCol="0">
            <a:spAutoFit/>
          </a:bodyPr>
          <a:lstStyle/>
          <a:p>
            <a:pPr algn="ctr">
              <a:buFont typeface="+mj-lt"/>
              <a:buNone/>
            </a:pPr>
            <a:r>
              <a:rPr lang="en-US" sz="2000" dirty="0">
                <a:solidFill>
                  <a:srgbClr val="FF0000"/>
                </a:solidFill>
                <a:latin typeface="+mj-lt"/>
              </a:rPr>
              <a:t>Include mechanism (T32) and current year</a:t>
            </a:r>
          </a:p>
        </p:txBody>
      </p:sp>
      <p:sp>
        <p:nvSpPr>
          <p:cNvPr id="13" name="Rectangle 12"/>
          <p:cNvSpPr/>
          <p:nvPr/>
        </p:nvSpPr>
        <p:spPr>
          <a:xfrm>
            <a:off x="4644720" y="1004951"/>
            <a:ext cx="2069845" cy="1015663"/>
          </a:xfrm>
          <a:prstGeom prst="rect">
            <a:avLst/>
          </a:prstGeom>
          <a:solidFill>
            <a:schemeClr val="tx1"/>
          </a:solidFill>
          <a:ln>
            <a:solidFill>
              <a:schemeClr val="bg1"/>
            </a:solidFill>
          </a:ln>
        </p:spPr>
        <p:txBody>
          <a:bodyPr wrap="square" rtlCol="0">
            <a:spAutoFit/>
          </a:bodyPr>
          <a:lstStyle/>
          <a:p>
            <a:pPr algn="ctr">
              <a:buFont typeface="+mj-lt"/>
              <a:buNone/>
            </a:pPr>
            <a:r>
              <a:rPr lang="en-US" sz="2000" dirty="0">
                <a:solidFill>
                  <a:srgbClr val="FF0000"/>
                </a:solidFill>
                <a:latin typeface="+mj-lt"/>
              </a:rPr>
              <a:t>Inception to date - entire Project Period (MM/YYYY)</a:t>
            </a:r>
          </a:p>
        </p:txBody>
      </p:sp>
      <p:sp>
        <p:nvSpPr>
          <p:cNvPr id="14" name="Rectangle 13"/>
          <p:cNvSpPr/>
          <p:nvPr/>
        </p:nvSpPr>
        <p:spPr>
          <a:xfrm>
            <a:off x="5135117" y="3933020"/>
            <a:ext cx="793952" cy="707886"/>
          </a:xfrm>
          <a:prstGeom prst="rect">
            <a:avLst/>
          </a:prstGeom>
          <a:solidFill>
            <a:schemeClr val="tx1"/>
          </a:solidFill>
          <a:ln>
            <a:solidFill>
              <a:schemeClr val="bg1"/>
            </a:solidFill>
          </a:ln>
        </p:spPr>
        <p:txBody>
          <a:bodyPr wrap="square" rtlCol="0">
            <a:spAutoFit/>
          </a:bodyPr>
          <a:lstStyle/>
          <a:p>
            <a:pPr algn="ctr">
              <a:buFont typeface="+mj-lt"/>
              <a:buNone/>
            </a:pPr>
            <a:r>
              <a:rPr lang="en-US" sz="2000" dirty="0">
                <a:solidFill>
                  <a:srgbClr val="FF0000"/>
                </a:solidFill>
                <a:latin typeface="+mj-lt"/>
              </a:rPr>
              <a:t>PD/PI of TG</a:t>
            </a:r>
          </a:p>
        </p:txBody>
      </p:sp>
      <p:cxnSp>
        <p:nvCxnSpPr>
          <p:cNvPr id="21" name="Straight Arrow Connector 20"/>
          <p:cNvCxnSpPr/>
          <p:nvPr/>
        </p:nvCxnSpPr>
        <p:spPr>
          <a:xfrm flipH="1">
            <a:off x="1743959" y="3056548"/>
            <a:ext cx="9427" cy="327675"/>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H="1" flipV="1">
            <a:off x="5441546" y="3619084"/>
            <a:ext cx="266629" cy="299672"/>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H="1" flipV="1">
            <a:off x="3346515" y="3678521"/>
            <a:ext cx="9427" cy="454554"/>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H="1">
            <a:off x="4288826" y="2020614"/>
            <a:ext cx="575405" cy="1199771"/>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12098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3" grpId="0" animBg="1"/>
      <p:bldP spid="14"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9508" y="1693841"/>
            <a:ext cx="10081439" cy="4634949"/>
          </a:xfrm>
          <a:prstGeom prst="rect">
            <a:avLst/>
          </a:prstGeom>
        </p:spPr>
      </p:pic>
      <p:sp>
        <p:nvSpPr>
          <p:cNvPr id="2" name="Title 1"/>
          <p:cNvSpPr>
            <a:spLocks noGrp="1"/>
          </p:cNvSpPr>
          <p:nvPr>
            <p:ph type="title"/>
          </p:nvPr>
        </p:nvSpPr>
        <p:spPr>
          <a:xfrm>
            <a:off x="438763" y="254679"/>
            <a:ext cx="10972800" cy="958432"/>
          </a:xfrm>
        </p:spPr>
        <p:txBody>
          <a:bodyPr>
            <a:normAutofit/>
          </a:bodyPr>
          <a:lstStyle/>
          <a:p>
            <a:r>
              <a:rPr lang="en-US" sz="4400" dirty="0">
                <a:solidFill>
                  <a:schemeClr val="tx1"/>
                </a:solidFill>
                <a:latin typeface="+mj-lt"/>
              </a:rPr>
              <a:t>Table 3 – Slot and overlapping faculty info</a:t>
            </a:r>
          </a:p>
        </p:txBody>
      </p:sp>
      <p:sp>
        <p:nvSpPr>
          <p:cNvPr id="15" name="Rectangle 14"/>
          <p:cNvSpPr/>
          <p:nvPr/>
        </p:nvSpPr>
        <p:spPr>
          <a:xfrm>
            <a:off x="4722829" y="4196555"/>
            <a:ext cx="3016577" cy="707886"/>
          </a:xfrm>
          <a:prstGeom prst="rect">
            <a:avLst/>
          </a:prstGeom>
          <a:solidFill>
            <a:schemeClr val="tx1"/>
          </a:solidFill>
          <a:ln>
            <a:solidFill>
              <a:schemeClr val="bg1"/>
            </a:solidFill>
          </a:ln>
        </p:spPr>
        <p:txBody>
          <a:bodyPr wrap="square" rtlCol="0">
            <a:spAutoFit/>
          </a:bodyPr>
          <a:lstStyle/>
          <a:p>
            <a:pPr algn="ctr">
              <a:buFont typeface="+mj-lt"/>
              <a:buNone/>
            </a:pPr>
            <a:r>
              <a:rPr lang="en-US" sz="2000" dirty="0">
                <a:solidFill>
                  <a:srgbClr val="FF0000"/>
                </a:solidFill>
                <a:latin typeface="+mj-lt"/>
              </a:rPr>
              <a:t>Total Predoc, Postdoc, and Short-term Slots</a:t>
            </a:r>
          </a:p>
        </p:txBody>
      </p:sp>
      <p:sp>
        <p:nvSpPr>
          <p:cNvPr id="18" name="Rectangle 17"/>
          <p:cNvSpPr/>
          <p:nvPr/>
        </p:nvSpPr>
        <p:spPr>
          <a:xfrm>
            <a:off x="8001008" y="1365147"/>
            <a:ext cx="2137952" cy="707886"/>
          </a:xfrm>
          <a:prstGeom prst="rect">
            <a:avLst/>
          </a:prstGeom>
          <a:solidFill>
            <a:schemeClr val="tx1"/>
          </a:solidFill>
          <a:ln>
            <a:solidFill>
              <a:schemeClr val="bg1"/>
            </a:solidFill>
          </a:ln>
        </p:spPr>
        <p:txBody>
          <a:bodyPr wrap="square" rtlCol="0">
            <a:spAutoFit/>
          </a:bodyPr>
          <a:lstStyle/>
          <a:p>
            <a:pPr>
              <a:buFont typeface="+mj-lt"/>
              <a:buNone/>
            </a:pPr>
            <a:r>
              <a:rPr lang="en-US" sz="2000" dirty="0">
                <a:solidFill>
                  <a:srgbClr val="FF0000"/>
                </a:solidFill>
                <a:latin typeface="+mj-lt"/>
              </a:rPr>
              <a:t>Total Participating </a:t>
            </a:r>
          </a:p>
          <a:p>
            <a:pPr algn="ctr">
              <a:buFont typeface="+mj-lt"/>
              <a:buNone/>
            </a:pPr>
            <a:r>
              <a:rPr lang="en-US" sz="2000" dirty="0">
                <a:solidFill>
                  <a:srgbClr val="FF0000"/>
                </a:solidFill>
                <a:latin typeface="+mj-lt"/>
              </a:rPr>
              <a:t>Faculty on TG</a:t>
            </a:r>
          </a:p>
        </p:txBody>
      </p:sp>
      <p:sp>
        <p:nvSpPr>
          <p:cNvPr id="19" name="Rectangle 18"/>
          <p:cNvSpPr/>
          <p:nvPr/>
        </p:nvSpPr>
        <p:spPr>
          <a:xfrm>
            <a:off x="9823739" y="3004012"/>
            <a:ext cx="1458532" cy="1015663"/>
          </a:xfrm>
          <a:prstGeom prst="rect">
            <a:avLst/>
          </a:prstGeom>
          <a:solidFill>
            <a:schemeClr val="tx1"/>
          </a:solidFill>
          <a:ln>
            <a:solidFill>
              <a:schemeClr val="bg1"/>
            </a:solidFill>
          </a:ln>
        </p:spPr>
        <p:txBody>
          <a:bodyPr wrap="square" rtlCol="0">
            <a:spAutoFit/>
          </a:bodyPr>
          <a:lstStyle/>
          <a:p>
            <a:pPr algn="ctr">
              <a:buFont typeface="+mj-lt"/>
              <a:buNone/>
            </a:pPr>
            <a:r>
              <a:rPr lang="en-US" sz="2000" dirty="0">
                <a:solidFill>
                  <a:srgbClr val="FF0000"/>
                </a:solidFill>
                <a:latin typeface="+mj-lt"/>
              </a:rPr>
              <a:t>List Overlapping Faculty</a:t>
            </a:r>
          </a:p>
        </p:txBody>
      </p:sp>
      <p:cxnSp>
        <p:nvCxnSpPr>
          <p:cNvPr id="32" name="Straight Arrow Connector 31"/>
          <p:cNvCxnSpPr/>
          <p:nvPr/>
        </p:nvCxnSpPr>
        <p:spPr>
          <a:xfrm flipH="1" flipV="1">
            <a:off x="8584774" y="3698635"/>
            <a:ext cx="369636" cy="690577"/>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H="1">
            <a:off x="8351951" y="2084883"/>
            <a:ext cx="232823" cy="1190832"/>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36" name="Right Brace 35"/>
          <p:cNvSpPr/>
          <p:nvPr/>
        </p:nvSpPr>
        <p:spPr>
          <a:xfrm rot="5400000">
            <a:off x="6105518" y="2759006"/>
            <a:ext cx="354893" cy="2234151"/>
          </a:xfrm>
          <a:prstGeom prst="rightBrace">
            <a:avLst/>
          </a:prstGeom>
          <a:ln w="28575">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n w="38100">
                <a:solidFill>
                  <a:srgbClr val="FF0000"/>
                </a:solidFill>
              </a:ln>
              <a:latin typeface="+mj-lt"/>
            </a:endParaRPr>
          </a:p>
        </p:txBody>
      </p:sp>
      <p:sp>
        <p:nvSpPr>
          <p:cNvPr id="31" name="Rectangle 30"/>
          <p:cNvSpPr/>
          <p:nvPr/>
        </p:nvSpPr>
        <p:spPr>
          <a:xfrm>
            <a:off x="8351951" y="4175495"/>
            <a:ext cx="3840049" cy="1015663"/>
          </a:xfrm>
          <a:prstGeom prst="rect">
            <a:avLst/>
          </a:prstGeom>
          <a:solidFill>
            <a:schemeClr val="tx1"/>
          </a:solidFill>
          <a:ln>
            <a:solidFill>
              <a:schemeClr val="bg1"/>
            </a:solidFill>
          </a:ln>
        </p:spPr>
        <p:txBody>
          <a:bodyPr wrap="square" rtlCol="0">
            <a:spAutoFit/>
          </a:bodyPr>
          <a:lstStyle/>
          <a:p>
            <a:pPr algn="ctr"/>
            <a:r>
              <a:rPr lang="en-US" sz="2000" dirty="0">
                <a:solidFill>
                  <a:srgbClr val="FF0000"/>
                </a:solidFill>
                <a:latin typeface="+mj-lt"/>
              </a:rPr>
              <a:t>Number of overlapping faculty between this grant and the one you are working on (in parenthesis)</a:t>
            </a:r>
          </a:p>
        </p:txBody>
      </p:sp>
      <p:cxnSp>
        <p:nvCxnSpPr>
          <p:cNvPr id="34" name="Straight Arrow Connector 33"/>
          <p:cNvCxnSpPr/>
          <p:nvPr/>
        </p:nvCxnSpPr>
        <p:spPr>
          <a:xfrm flipH="1">
            <a:off x="5238322" y="3038339"/>
            <a:ext cx="9427" cy="327675"/>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H="1">
            <a:off x="6349073" y="3038340"/>
            <a:ext cx="9427" cy="327675"/>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H="1">
            <a:off x="7371971" y="3038338"/>
            <a:ext cx="9427" cy="327675"/>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39" name="Right Brace 38"/>
          <p:cNvSpPr/>
          <p:nvPr/>
        </p:nvSpPr>
        <p:spPr>
          <a:xfrm>
            <a:off x="9462702" y="3004012"/>
            <a:ext cx="272596" cy="1049516"/>
          </a:xfrm>
          <a:prstGeom prst="rightBrace">
            <a:avLst/>
          </a:prstGeom>
          <a:ln w="28575">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n w="38100">
                <a:solidFill>
                  <a:srgbClr val="FF0000"/>
                </a:solidFill>
              </a:ln>
              <a:latin typeface="+mj-lt"/>
            </a:endParaRPr>
          </a:p>
        </p:txBody>
      </p:sp>
    </p:spTree>
    <p:extLst>
      <p:ext uri="{BB962C8B-B14F-4D97-AF65-F5344CB8AC3E}">
        <p14:creationId xmlns:p14="http://schemas.microsoft.com/office/powerpoint/2010/main" val="2774469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P spid="19" grpId="0" animBg="1"/>
      <p:bldP spid="36" grpId="0" animBg="1"/>
      <p:bldP spid="31" grpId="0" animBg="1"/>
      <p:bldP spid="3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mj-lt"/>
              </a:rPr>
              <a:t>Application Dates Vary by Institute or Center</a:t>
            </a:r>
          </a:p>
        </p:txBody>
      </p:sp>
      <p:sp>
        <p:nvSpPr>
          <p:cNvPr id="11" name="Content Placeholder 10"/>
          <p:cNvSpPr>
            <a:spLocks noGrp="1"/>
          </p:cNvSpPr>
          <p:nvPr>
            <p:ph sz="half" idx="1"/>
          </p:nvPr>
        </p:nvSpPr>
        <p:spPr/>
        <p:txBody>
          <a:bodyPr/>
          <a:lstStyle/>
          <a:p>
            <a:pPr marL="0" indent="0">
              <a:buNone/>
            </a:pPr>
            <a:r>
              <a:rPr lang="en-US" sz="3200" dirty="0">
                <a:solidFill>
                  <a:srgbClr val="FFFF00"/>
                </a:solidFill>
                <a:latin typeface="+mj-lt"/>
              </a:rPr>
              <a:t>Not</a:t>
            </a:r>
            <a:r>
              <a:rPr lang="en-US" sz="3200" dirty="0">
                <a:solidFill>
                  <a:schemeClr val="tx1"/>
                </a:solidFill>
                <a:latin typeface="+mj-lt"/>
              </a:rPr>
              <a:t> all NIH Institutes and Centers (ICs) </a:t>
            </a:r>
            <a:r>
              <a:rPr lang="en-US" sz="3200" dirty="0">
                <a:solidFill>
                  <a:srgbClr val="FFFF00"/>
                </a:solidFill>
                <a:latin typeface="+mj-lt"/>
              </a:rPr>
              <a:t>accept</a:t>
            </a:r>
            <a:r>
              <a:rPr lang="en-US" sz="3200" dirty="0">
                <a:solidFill>
                  <a:schemeClr val="tx1"/>
                </a:solidFill>
                <a:latin typeface="+mj-lt"/>
              </a:rPr>
              <a:t> applications for all types of grant programs </a:t>
            </a:r>
          </a:p>
          <a:p>
            <a:pPr marL="0" indent="0">
              <a:buNone/>
            </a:pPr>
            <a:endParaRPr lang="en-US" sz="3200" dirty="0">
              <a:solidFill>
                <a:schemeClr val="tx1"/>
              </a:solidFill>
              <a:latin typeface="+mj-lt"/>
            </a:endParaRPr>
          </a:p>
          <a:p>
            <a:pPr marL="0" indent="0">
              <a:buNone/>
            </a:pPr>
            <a:r>
              <a:rPr lang="en-US" sz="3200" dirty="0">
                <a:solidFill>
                  <a:schemeClr val="tx1"/>
                </a:solidFill>
                <a:latin typeface="+mj-lt"/>
              </a:rPr>
              <a:t>or they apply specialized eligibility criteria – Different FOA then Parent T32</a:t>
            </a:r>
          </a:p>
          <a:p>
            <a:pPr marL="0" indent="0">
              <a:buNone/>
            </a:pPr>
            <a:endParaRPr lang="en-US" dirty="0">
              <a:solidFill>
                <a:schemeClr val="tx1"/>
              </a:solidFill>
              <a:latin typeface="+mj-lt"/>
            </a:endParaRPr>
          </a:p>
        </p:txBody>
      </p:sp>
      <p:sp>
        <p:nvSpPr>
          <p:cNvPr id="4" name="Content Placeholder 3"/>
          <p:cNvSpPr>
            <a:spLocks noGrp="1"/>
          </p:cNvSpPr>
          <p:nvPr>
            <p:ph sz="half" idx="2"/>
          </p:nvPr>
        </p:nvSpPr>
        <p:spPr/>
        <p:txBody>
          <a:bodyPr>
            <a:normAutofit/>
          </a:bodyPr>
          <a:lstStyle/>
          <a:p>
            <a:pPr marL="914400" lvl="2" indent="0">
              <a:buNone/>
            </a:pPr>
            <a:r>
              <a:rPr lang="en-US" sz="3200" dirty="0">
                <a:solidFill>
                  <a:schemeClr val="tx1"/>
                </a:solidFill>
                <a:latin typeface="+mj-lt"/>
              </a:rPr>
              <a:t>e.g. NIA only accepts applications May 25</a:t>
            </a:r>
          </a:p>
          <a:p>
            <a:pPr marL="914400" lvl="2" indent="0">
              <a:buNone/>
            </a:pPr>
            <a:endParaRPr lang="en-US" sz="3200" dirty="0">
              <a:solidFill>
                <a:schemeClr val="tx1"/>
              </a:solidFill>
              <a:latin typeface="+mj-lt"/>
            </a:endParaRPr>
          </a:p>
          <a:p>
            <a:pPr marL="914400" lvl="2" indent="0">
              <a:buNone/>
            </a:pPr>
            <a:r>
              <a:rPr lang="en-US" sz="3200" dirty="0">
                <a:solidFill>
                  <a:schemeClr val="tx1"/>
                </a:solidFill>
                <a:latin typeface="+mj-lt"/>
              </a:rPr>
              <a:t>e.g.  NHLBI only accepts renewal applications Sept 25</a:t>
            </a:r>
          </a:p>
        </p:txBody>
      </p:sp>
    </p:spTree>
    <p:extLst>
      <p:ext uri="{BB962C8B-B14F-4D97-AF65-F5344CB8AC3E}">
        <p14:creationId xmlns:p14="http://schemas.microsoft.com/office/powerpoint/2010/main" val="3979184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147861" y="2321492"/>
            <a:ext cx="6864923" cy="3993657"/>
          </a:xfrm>
          <a:prstGeom prst="rect">
            <a:avLst/>
          </a:prstGeom>
        </p:spPr>
      </p:pic>
      <p:sp>
        <p:nvSpPr>
          <p:cNvPr id="2" name="Title 1"/>
          <p:cNvSpPr>
            <a:spLocks noGrp="1"/>
          </p:cNvSpPr>
          <p:nvPr>
            <p:ph type="title"/>
          </p:nvPr>
        </p:nvSpPr>
        <p:spPr>
          <a:xfrm>
            <a:off x="593124" y="293179"/>
            <a:ext cx="10972800" cy="958432"/>
          </a:xfrm>
        </p:spPr>
        <p:txBody>
          <a:bodyPr>
            <a:normAutofit/>
          </a:bodyPr>
          <a:lstStyle/>
          <a:p>
            <a:r>
              <a:rPr lang="en-US" sz="4400" dirty="0">
                <a:solidFill>
                  <a:schemeClr val="tx1"/>
                </a:solidFill>
                <a:latin typeface="+mj-lt"/>
              </a:rPr>
              <a:t>Tips to Gathering Data for Table 3</a:t>
            </a:r>
          </a:p>
        </p:txBody>
      </p:sp>
      <p:sp>
        <p:nvSpPr>
          <p:cNvPr id="5" name="TextBox 4"/>
          <p:cNvSpPr txBox="1"/>
          <p:nvPr/>
        </p:nvSpPr>
        <p:spPr>
          <a:xfrm>
            <a:off x="593124" y="1360049"/>
            <a:ext cx="10536195" cy="954107"/>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mj-lt"/>
              </a:rPr>
              <a:t>Go to “Reports and Data” on TG website – </a:t>
            </a:r>
            <a:r>
              <a:rPr lang="en-US" sz="2800" dirty="0">
                <a:solidFill>
                  <a:srgbClr val="FFFF00"/>
                </a:solidFill>
                <a:latin typeface="+mj-lt"/>
              </a:rPr>
              <a:t>“Current Training Grant List - Data Table 3” </a:t>
            </a:r>
            <a:r>
              <a:rPr lang="en-US" sz="2800" dirty="0">
                <a:latin typeface="+mj-lt"/>
              </a:rPr>
              <a:t>and </a:t>
            </a:r>
            <a:r>
              <a:rPr lang="en-US" sz="2800" dirty="0">
                <a:solidFill>
                  <a:srgbClr val="FFFF00"/>
                </a:solidFill>
                <a:latin typeface="+mj-lt"/>
              </a:rPr>
              <a:t>“Overlapping Faculty” </a:t>
            </a:r>
            <a:r>
              <a:rPr lang="en-US" sz="2800" dirty="0">
                <a:latin typeface="+mj-lt"/>
              </a:rPr>
              <a:t>list(s)</a:t>
            </a:r>
          </a:p>
        </p:txBody>
      </p:sp>
      <p:sp>
        <p:nvSpPr>
          <p:cNvPr id="6" name="TextBox 5"/>
          <p:cNvSpPr txBox="1"/>
          <p:nvPr/>
        </p:nvSpPr>
        <p:spPr>
          <a:xfrm>
            <a:off x="593124" y="6501428"/>
            <a:ext cx="11429033" cy="369332"/>
          </a:xfrm>
          <a:prstGeom prst="rect">
            <a:avLst/>
          </a:prstGeom>
          <a:noFill/>
        </p:spPr>
        <p:txBody>
          <a:bodyPr wrap="square" rtlCol="0">
            <a:spAutoFit/>
          </a:bodyPr>
          <a:lstStyle/>
          <a:p>
            <a:pPr marL="0" lvl="1"/>
            <a:r>
              <a:rPr lang="en-US" u="sng" dirty="0">
                <a:solidFill>
                  <a:srgbClr val="FFFF00"/>
                </a:solidFill>
                <a:latin typeface="+mj-lt"/>
              </a:rPr>
              <a:t>https://pulse.ucsd.edu/departments/research-service-core/training-grants/reports-data/Pages/default.aspx</a:t>
            </a:r>
          </a:p>
        </p:txBody>
      </p:sp>
      <p:cxnSp>
        <p:nvCxnSpPr>
          <p:cNvPr id="9" name="Straight Arrow Connector 8"/>
          <p:cNvCxnSpPr/>
          <p:nvPr/>
        </p:nvCxnSpPr>
        <p:spPr>
          <a:xfrm flipH="1">
            <a:off x="6613067" y="4007350"/>
            <a:ext cx="313243" cy="299169"/>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5440509" y="4843719"/>
            <a:ext cx="313243" cy="299169"/>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86759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139479"/>
          </a:xfrm>
        </p:spPr>
        <p:txBody>
          <a:bodyPr>
            <a:noAutofit/>
          </a:bodyPr>
          <a:lstStyle/>
          <a:p>
            <a:r>
              <a:rPr lang="en-US" sz="4400" dirty="0">
                <a:solidFill>
                  <a:schemeClr val="tx1"/>
                </a:solidFill>
                <a:latin typeface="+mj-lt"/>
              </a:rPr>
              <a:t>Best Practices for Table 3</a:t>
            </a:r>
          </a:p>
        </p:txBody>
      </p:sp>
      <p:sp>
        <p:nvSpPr>
          <p:cNvPr id="10" name="Freeform 9"/>
          <p:cNvSpPr/>
          <p:nvPr/>
        </p:nvSpPr>
        <p:spPr>
          <a:xfrm>
            <a:off x="1547531" y="1236438"/>
            <a:ext cx="4167091" cy="2500254"/>
          </a:xfrm>
          <a:custGeom>
            <a:avLst/>
            <a:gdLst>
              <a:gd name="connsiteX0" fmla="*/ 0 w 4167091"/>
              <a:gd name="connsiteY0" fmla="*/ 0 h 2500254"/>
              <a:gd name="connsiteX1" fmla="*/ 4167091 w 4167091"/>
              <a:gd name="connsiteY1" fmla="*/ 0 h 2500254"/>
              <a:gd name="connsiteX2" fmla="*/ 4167091 w 4167091"/>
              <a:gd name="connsiteY2" fmla="*/ 2500254 h 2500254"/>
              <a:gd name="connsiteX3" fmla="*/ 0 w 4167091"/>
              <a:gd name="connsiteY3" fmla="*/ 2500254 h 2500254"/>
              <a:gd name="connsiteX4" fmla="*/ 0 w 4167091"/>
              <a:gd name="connsiteY4" fmla="*/ 0 h 2500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7091" h="2500254">
                <a:moveTo>
                  <a:pt x="0" y="0"/>
                </a:moveTo>
                <a:lnTo>
                  <a:pt x="4167091" y="0"/>
                </a:lnTo>
                <a:lnTo>
                  <a:pt x="4167091" y="2500254"/>
                </a:lnTo>
                <a:lnTo>
                  <a:pt x="0" y="2500254"/>
                </a:lnTo>
                <a:lnTo>
                  <a:pt x="0" y="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a:solidFill>
                  <a:schemeClr val="bg1"/>
                </a:solidFill>
                <a:latin typeface="+mj-lt"/>
              </a:rPr>
              <a:t>Only include grants that have </a:t>
            </a:r>
            <a:r>
              <a:rPr lang="en-US" sz="3200" i="1" u="sng" kern="1200" dirty="0">
                <a:solidFill>
                  <a:srgbClr val="FFFF00"/>
                </a:solidFill>
                <a:latin typeface="+mj-lt"/>
              </a:rPr>
              <a:t>overlap</a:t>
            </a:r>
            <a:r>
              <a:rPr lang="en-US" sz="3200" kern="1200" dirty="0">
                <a:solidFill>
                  <a:schemeClr val="bg1"/>
                </a:solidFill>
                <a:latin typeface="+mj-lt"/>
              </a:rPr>
              <a:t> with the grant you are working on</a:t>
            </a:r>
          </a:p>
        </p:txBody>
      </p:sp>
      <p:sp>
        <p:nvSpPr>
          <p:cNvPr id="11" name="Freeform 10"/>
          <p:cNvSpPr/>
          <p:nvPr/>
        </p:nvSpPr>
        <p:spPr>
          <a:xfrm>
            <a:off x="6131332" y="1236438"/>
            <a:ext cx="4167091" cy="2500254"/>
          </a:xfrm>
          <a:custGeom>
            <a:avLst/>
            <a:gdLst>
              <a:gd name="connsiteX0" fmla="*/ 0 w 4167091"/>
              <a:gd name="connsiteY0" fmla="*/ 0 h 2500254"/>
              <a:gd name="connsiteX1" fmla="*/ 4167091 w 4167091"/>
              <a:gd name="connsiteY1" fmla="*/ 0 h 2500254"/>
              <a:gd name="connsiteX2" fmla="*/ 4167091 w 4167091"/>
              <a:gd name="connsiteY2" fmla="*/ 2500254 h 2500254"/>
              <a:gd name="connsiteX3" fmla="*/ 0 w 4167091"/>
              <a:gd name="connsiteY3" fmla="*/ 2500254 h 2500254"/>
              <a:gd name="connsiteX4" fmla="*/ 0 w 4167091"/>
              <a:gd name="connsiteY4" fmla="*/ 0 h 2500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7091" h="2500254">
                <a:moveTo>
                  <a:pt x="0" y="0"/>
                </a:moveTo>
                <a:lnTo>
                  <a:pt x="4167091" y="0"/>
                </a:lnTo>
                <a:lnTo>
                  <a:pt x="4167091" y="2500254"/>
                </a:lnTo>
                <a:lnTo>
                  <a:pt x="0" y="2500254"/>
                </a:lnTo>
                <a:lnTo>
                  <a:pt x="0" y="0"/>
                </a:lnTo>
                <a:close/>
              </a:path>
            </a:pathLst>
          </a:custGeom>
        </p:spPr>
        <p:style>
          <a:lnRef idx="2">
            <a:schemeClr val="lt1">
              <a:hueOff val="0"/>
              <a:satOff val="0"/>
              <a:lumOff val="0"/>
              <a:alphaOff val="0"/>
            </a:schemeClr>
          </a:lnRef>
          <a:fillRef idx="1">
            <a:schemeClr val="accent4">
              <a:hueOff val="-857133"/>
              <a:satOff val="7260"/>
              <a:lumOff val="-3137"/>
              <a:alphaOff val="0"/>
            </a:schemeClr>
          </a:fillRef>
          <a:effectRef idx="0">
            <a:schemeClr val="accent4">
              <a:hueOff val="-857133"/>
              <a:satOff val="7260"/>
              <a:lumOff val="-3137"/>
              <a:alphaOff val="0"/>
            </a:schemeClr>
          </a:effectRef>
          <a:fontRef idx="minor">
            <a:schemeClr val="lt1"/>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i="1" kern="1200" dirty="0">
                <a:solidFill>
                  <a:srgbClr val="FFFF00"/>
                </a:solidFill>
                <a:latin typeface="+mj-lt"/>
              </a:rPr>
              <a:t>Compare</a:t>
            </a:r>
            <a:r>
              <a:rPr lang="en-US" sz="3200" kern="1200" dirty="0">
                <a:solidFill>
                  <a:schemeClr val="bg1"/>
                </a:solidFill>
                <a:latin typeface="+mj-lt"/>
              </a:rPr>
              <a:t> the grant you are working on </a:t>
            </a:r>
            <a:r>
              <a:rPr lang="en-US" sz="3200" i="1" kern="1200" dirty="0">
                <a:solidFill>
                  <a:schemeClr val="bg1"/>
                </a:solidFill>
                <a:latin typeface="+mj-lt"/>
              </a:rPr>
              <a:t>with each one on the list</a:t>
            </a:r>
            <a:endParaRPr lang="en-US" sz="3200" kern="1200" dirty="0">
              <a:solidFill>
                <a:schemeClr val="bg1"/>
              </a:solidFill>
              <a:latin typeface="+mj-lt"/>
            </a:endParaRPr>
          </a:p>
        </p:txBody>
      </p:sp>
      <p:sp>
        <p:nvSpPr>
          <p:cNvPr id="12" name="Freeform 11"/>
          <p:cNvSpPr/>
          <p:nvPr/>
        </p:nvSpPr>
        <p:spPr>
          <a:xfrm>
            <a:off x="3839432" y="4153402"/>
            <a:ext cx="4167091" cy="2500254"/>
          </a:xfrm>
          <a:custGeom>
            <a:avLst/>
            <a:gdLst>
              <a:gd name="connsiteX0" fmla="*/ 0 w 4167091"/>
              <a:gd name="connsiteY0" fmla="*/ 0 h 2500254"/>
              <a:gd name="connsiteX1" fmla="*/ 4167091 w 4167091"/>
              <a:gd name="connsiteY1" fmla="*/ 0 h 2500254"/>
              <a:gd name="connsiteX2" fmla="*/ 4167091 w 4167091"/>
              <a:gd name="connsiteY2" fmla="*/ 2500254 h 2500254"/>
              <a:gd name="connsiteX3" fmla="*/ 0 w 4167091"/>
              <a:gd name="connsiteY3" fmla="*/ 2500254 h 2500254"/>
              <a:gd name="connsiteX4" fmla="*/ 0 w 4167091"/>
              <a:gd name="connsiteY4" fmla="*/ 0 h 2500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7091" h="2500254">
                <a:moveTo>
                  <a:pt x="0" y="0"/>
                </a:moveTo>
                <a:lnTo>
                  <a:pt x="4167091" y="0"/>
                </a:lnTo>
                <a:lnTo>
                  <a:pt x="4167091" y="2500254"/>
                </a:lnTo>
                <a:lnTo>
                  <a:pt x="0" y="2500254"/>
                </a:lnTo>
                <a:lnTo>
                  <a:pt x="0" y="0"/>
                </a:lnTo>
                <a:close/>
              </a:path>
            </a:pathLst>
          </a:custGeom>
        </p:spPr>
        <p:style>
          <a:lnRef idx="2">
            <a:schemeClr val="lt1">
              <a:hueOff val="0"/>
              <a:satOff val="0"/>
              <a:lumOff val="0"/>
              <a:alphaOff val="0"/>
            </a:schemeClr>
          </a:lnRef>
          <a:fillRef idx="1">
            <a:schemeClr val="accent4">
              <a:hueOff val="-1714266"/>
              <a:satOff val="14520"/>
              <a:lumOff val="-6274"/>
              <a:alphaOff val="0"/>
            </a:schemeClr>
          </a:fillRef>
          <a:effectRef idx="0">
            <a:schemeClr val="accent4">
              <a:hueOff val="-1714266"/>
              <a:satOff val="14520"/>
              <a:lumOff val="-6274"/>
              <a:alphaOff val="0"/>
            </a:schemeClr>
          </a:effectRef>
          <a:fontRef idx="minor">
            <a:schemeClr val="lt1"/>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a:solidFill>
                  <a:schemeClr val="bg1"/>
                </a:solidFill>
                <a:latin typeface="+mj-lt"/>
              </a:rPr>
              <a:t>Use the TG website as a  resource!</a:t>
            </a:r>
          </a:p>
        </p:txBody>
      </p:sp>
    </p:spTree>
    <p:extLst>
      <p:ext uri="{BB962C8B-B14F-4D97-AF65-F5344CB8AC3E}">
        <p14:creationId xmlns:p14="http://schemas.microsoft.com/office/powerpoint/2010/main" val="162002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96671" y="2728248"/>
            <a:ext cx="6855147" cy="1401504"/>
          </a:xfrm>
        </p:spPr>
        <p:txBody>
          <a:bodyPr>
            <a:noAutofit/>
          </a:bodyPr>
          <a:lstStyle/>
          <a:p>
            <a:pPr marL="0" indent="0">
              <a:buNone/>
            </a:pPr>
            <a:r>
              <a:rPr lang="en-US" sz="9600" dirty="0">
                <a:solidFill>
                  <a:schemeClr val="tx1"/>
                </a:solidFill>
                <a:latin typeface="+mj-lt"/>
              </a:rPr>
              <a:t>Data Table </a:t>
            </a:r>
            <a:r>
              <a:rPr lang="en-US" sz="9600" dirty="0" smtClean="0">
                <a:solidFill>
                  <a:schemeClr val="tx1"/>
                </a:solidFill>
                <a:latin typeface="+mj-lt"/>
              </a:rPr>
              <a:t>4</a:t>
            </a:r>
            <a:endParaRPr lang="en-US" sz="9600" dirty="0">
              <a:solidFill>
                <a:schemeClr val="tx1"/>
              </a:solidFill>
              <a:latin typeface="+mj-lt"/>
            </a:endParaRPr>
          </a:p>
        </p:txBody>
      </p:sp>
    </p:spTree>
    <p:extLst>
      <p:ext uri="{BB962C8B-B14F-4D97-AF65-F5344CB8AC3E}">
        <p14:creationId xmlns:p14="http://schemas.microsoft.com/office/powerpoint/2010/main" val="294630966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76088"/>
            <a:ext cx="10972800" cy="958432"/>
          </a:xfrm>
        </p:spPr>
        <p:txBody>
          <a:bodyPr>
            <a:normAutofit/>
          </a:bodyPr>
          <a:lstStyle/>
          <a:p>
            <a:r>
              <a:rPr lang="en-US" sz="4400" dirty="0">
                <a:solidFill>
                  <a:schemeClr val="tx1"/>
                </a:solidFill>
                <a:latin typeface="+mj-lt"/>
              </a:rPr>
              <a:t>Table 4 Objective</a:t>
            </a:r>
          </a:p>
        </p:txBody>
      </p:sp>
      <p:sp>
        <p:nvSpPr>
          <p:cNvPr id="6" name="TextBox 5"/>
          <p:cNvSpPr txBox="1"/>
          <p:nvPr/>
        </p:nvSpPr>
        <p:spPr>
          <a:xfrm>
            <a:off x="609600" y="6396335"/>
            <a:ext cx="9079814" cy="461665"/>
          </a:xfrm>
          <a:prstGeom prst="rect">
            <a:avLst/>
          </a:prstGeom>
          <a:noFill/>
        </p:spPr>
        <p:txBody>
          <a:bodyPr wrap="square" rtlCol="0">
            <a:spAutoFit/>
          </a:bodyPr>
          <a:lstStyle/>
          <a:p>
            <a:pPr defTabSz="457200"/>
            <a:r>
              <a:rPr lang="en-US" sz="2400" dirty="0">
                <a:latin typeface="+mj-lt"/>
              </a:rPr>
              <a:t>Analyze and summarize this data in the </a:t>
            </a:r>
            <a:r>
              <a:rPr lang="en-US" sz="2400" dirty="0">
                <a:solidFill>
                  <a:srgbClr val="FFFF00"/>
                </a:solidFill>
                <a:latin typeface="+mj-lt"/>
              </a:rPr>
              <a:t>Program Plan </a:t>
            </a:r>
          </a:p>
        </p:txBody>
      </p:sp>
      <p:sp>
        <p:nvSpPr>
          <p:cNvPr id="4" name="Freeform 3"/>
          <p:cNvSpPr/>
          <p:nvPr/>
        </p:nvSpPr>
        <p:spPr>
          <a:xfrm>
            <a:off x="469214" y="1705278"/>
            <a:ext cx="10972800" cy="4677750"/>
          </a:xfrm>
          <a:custGeom>
            <a:avLst/>
            <a:gdLst>
              <a:gd name="connsiteX0" fmla="*/ 0 w 10972800"/>
              <a:gd name="connsiteY0" fmla="*/ 0 h 4677750"/>
              <a:gd name="connsiteX1" fmla="*/ 10972800 w 10972800"/>
              <a:gd name="connsiteY1" fmla="*/ 0 h 4677750"/>
              <a:gd name="connsiteX2" fmla="*/ 10972800 w 10972800"/>
              <a:gd name="connsiteY2" fmla="*/ 4677750 h 4677750"/>
              <a:gd name="connsiteX3" fmla="*/ 0 w 10972800"/>
              <a:gd name="connsiteY3" fmla="*/ 4677750 h 4677750"/>
              <a:gd name="connsiteX4" fmla="*/ 0 w 10972800"/>
              <a:gd name="connsiteY4" fmla="*/ 0 h 4677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2800" h="4677750">
                <a:moveTo>
                  <a:pt x="0" y="0"/>
                </a:moveTo>
                <a:lnTo>
                  <a:pt x="10972800" y="0"/>
                </a:lnTo>
                <a:lnTo>
                  <a:pt x="10972800" y="4677750"/>
                </a:lnTo>
                <a:lnTo>
                  <a:pt x="0" y="4677750"/>
                </a:lnTo>
                <a:lnTo>
                  <a:pt x="0" y="0"/>
                </a:lnTo>
                <a:close/>
              </a:path>
            </a:pathLst>
          </a:cu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51611" tIns="562356" rIns="851611" bIns="227584" numCol="1" spcCol="1270" anchor="t" anchorCtr="0">
            <a:noAutofit/>
          </a:bodyPr>
          <a:lstStyle/>
          <a:p>
            <a:pPr marL="285750" lvl="1" indent="-285750" algn="l" defTabSz="1422400">
              <a:lnSpc>
                <a:spcPct val="90000"/>
              </a:lnSpc>
              <a:spcBef>
                <a:spcPct val="0"/>
              </a:spcBef>
              <a:spcAft>
                <a:spcPct val="15000"/>
              </a:spcAft>
              <a:buChar char="••"/>
            </a:pPr>
            <a:r>
              <a:rPr lang="en-US" sz="3200" kern="1200" dirty="0">
                <a:solidFill>
                  <a:schemeClr val="bg1"/>
                </a:solidFill>
                <a:latin typeface="+mj-lt"/>
              </a:rPr>
              <a:t>Provides evidence of the strength of the research </a:t>
            </a:r>
            <a:r>
              <a:rPr lang="en-US" sz="3200" b="1" i="1" kern="1200" dirty="0">
                <a:solidFill>
                  <a:schemeClr val="bg1"/>
                </a:solidFill>
                <a:latin typeface="+mj-lt"/>
              </a:rPr>
              <a:t>environment</a:t>
            </a:r>
          </a:p>
          <a:p>
            <a:pPr marL="285750" lvl="1" indent="-285750" algn="l" defTabSz="1422400">
              <a:lnSpc>
                <a:spcPct val="90000"/>
              </a:lnSpc>
              <a:spcBef>
                <a:spcPct val="0"/>
              </a:spcBef>
              <a:spcAft>
                <a:spcPct val="15000"/>
              </a:spcAft>
              <a:buChar char="••"/>
            </a:pPr>
            <a:endParaRPr lang="en-US" sz="3200" kern="1200" dirty="0">
              <a:solidFill>
                <a:schemeClr val="bg1"/>
              </a:solidFill>
              <a:latin typeface="+mj-lt"/>
            </a:endParaRPr>
          </a:p>
          <a:p>
            <a:pPr marL="285750" lvl="1" indent="-285750" algn="l" defTabSz="1422400">
              <a:lnSpc>
                <a:spcPct val="90000"/>
              </a:lnSpc>
              <a:spcBef>
                <a:spcPct val="0"/>
              </a:spcBef>
              <a:spcAft>
                <a:spcPct val="15000"/>
              </a:spcAft>
              <a:buChar char="••"/>
            </a:pPr>
            <a:r>
              <a:rPr lang="en-US" sz="3200" kern="1200" dirty="0">
                <a:solidFill>
                  <a:schemeClr val="bg1"/>
                </a:solidFill>
                <a:latin typeface="+mj-lt"/>
              </a:rPr>
              <a:t>The </a:t>
            </a:r>
            <a:r>
              <a:rPr lang="en-US" sz="3200" b="1" i="1" kern="1200" dirty="0">
                <a:solidFill>
                  <a:schemeClr val="bg1"/>
                </a:solidFill>
                <a:latin typeface="+mj-lt"/>
              </a:rPr>
              <a:t>availability</a:t>
            </a:r>
            <a:r>
              <a:rPr lang="en-US" sz="3200" kern="1200" dirty="0">
                <a:solidFill>
                  <a:schemeClr val="bg1"/>
                </a:solidFill>
                <a:latin typeface="+mj-lt"/>
              </a:rPr>
              <a:t> of funds to support research conducted by the trainees</a:t>
            </a:r>
          </a:p>
          <a:p>
            <a:pPr marL="285750" lvl="1" indent="-285750" algn="l" defTabSz="1422400">
              <a:lnSpc>
                <a:spcPct val="90000"/>
              </a:lnSpc>
              <a:spcBef>
                <a:spcPct val="0"/>
              </a:spcBef>
              <a:spcAft>
                <a:spcPct val="15000"/>
              </a:spcAft>
              <a:buChar char="••"/>
            </a:pPr>
            <a:endParaRPr lang="en-US" sz="3200" kern="1200" dirty="0">
              <a:solidFill>
                <a:schemeClr val="bg1"/>
              </a:solidFill>
              <a:latin typeface="+mj-lt"/>
            </a:endParaRPr>
          </a:p>
          <a:p>
            <a:pPr marL="285750" lvl="1" indent="-285750" algn="l" defTabSz="1422400">
              <a:lnSpc>
                <a:spcPct val="90000"/>
              </a:lnSpc>
              <a:spcBef>
                <a:spcPct val="0"/>
              </a:spcBef>
              <a:spcAft>
                <a:spcPct val="15000"/>
              </a:spcAft>
              <a:buChar char="••"/>
            </a:pPr>
            <a:r>
              <a:rPr lang="en-US" sz="3200" kern="1200" dirty="0">
                <a:solidFill>
                  <a:schemeClr val="bg1"/>
                </a:solidFill>
                <a:latin typeface="+mj-lt"/>
              </a:rPr>
              <a:t>Appropriateness of the participating faculty in terms of their </a:t>
            </a:r>
            <a:r>
              <a:rPr lang="en-US" sz="3200" b="1" i="1" kern="1200" dirty="0">
                <a:solidFill>
                  <a:schemeClr val="bg1"/>
                </a:solidFill>
                <a:latin typeface="+mj-lt"/>
              </a:rPr>
              <a:t>active research support</a:t>
            </a:r>
          </a:p>
        </p:txBody>
      </p:sp>
      <p:sp>
        <p:nvSpPr>
          <p:cNvPr id="5" name="Freeform 4"/>
          <p:cNvSpPr/>
          <p:nvPr/>
        </p:nvSpPr>
        <p:spPr>
          <a:xfrm>
            <a:off x="1017854" y="1306758"/>
            <a:ext cx="9640372" cy="797040"/>
          </a:xfrm>
          <a:custGeom>
            <a:avLst/>
            <a:gdLst>
              <a:gd name="connsiteX0" fmla="*/ 0 w 9640372"/>
              <a:gd name="connsiteY0" fmla="*/ 132843 h 797040"/>
              <a:gd name="connsiteX1" fmla="*/ 132843 w 9640372"/>
              <a:gd name="connsiteY1" fmla="*/ 0 h 797040"/>
              <a:gd name="connsiteX2" fmla="*/ 9507529 w 9640372"/>
              <a:gd name="connsiteY2" fmla="*/ 0 h 797040"/>
              <a:gd name="connsiteX3" fmla="*/ 9640372 w 9640372"/>
              <a:gd name="connsiteY3" fmla="*/ 132843 h 797040"/>
              <a:gd name="connsiteX4" fmla="*/ 9640372 w 9640372"/>
              <a:gd name="connsiteY4" fmla="*/ 664197 h 797040"/>
              <a:gd name="connsiteX5" fmla="*/ 9507529 w 9640372"/>
              <a:gd name="connsiteY5" fmla="*/ 797040 h 797040"/>
              <a:gd name="connsiteX6" fmla="*/ 132843 w 9640372"/>
              <a:gd name="connsiteY6" fmla="*/ 797040 h 797040"/>
              <a:gd name="connsiteX7" fmla="*/ 0 w 9640372"/>
              <a:gd name="connsiteY7" fmla="*/ 664197 h 797040"/>
              <a:gd name="connsiteX8" fmla="*/ 0 w 9640372"/>
              <a:gd name="connsiteY8" fmla="*/ 132843 h 79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0372" h="797040">
                <a:moveTo>
                  <a:pt x="0" y="132843"/>
                </a:moveTo>
                <a:cubicBezTo>
                  <a:pt x="0" y="59476"/>
                  <a:pt x="59476" y="0"/>
                  <a:pt x="132843" y="0"/>
                </a:cubicBezTo>
                <a:lnTo>
                  <a:pt x="9507529" y="0"/>
                </a:lnTo>
                <a:cubicBezTo>
                  <a:pt x="9580896" y="0"/>
                  <a:pt x="9640372" y="59476"/>
                  <a:pt x="9640372" y="132843"/>
                </a:cubicBezTo>
                <a:lnTo>
                  <a:pt x="9640372" y="664197"/>
                </a:lnTo>
                <a:cubicBezTo>
                  <a:pt x="9640372" y="737564"/>
                  <a:pt x="9580896" y="797040"/>
                  <a:pt x="9507529" y="797040"/>
                </a:cubicBezTo>
                <a:lnTo>
                  <a:pt x="132843" y="797040"/>
                </a:lnTo>
                <a:cubicBezTo>
                  <a:pt x="59476" y="797040"/>
                  <a:pt x="0" y="737564"/>
                  <a:pt x="0" y="664197"/>
                </a:cubicBezTo>
                <a:lnTo>
                  <a:pt x="0" y="132843"/>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329230" tIns="38908" rIns="329230" bIns="38908" numCol="1" spcCol="1270" anchor="ctr" anchorCtr="0">
            <a:noAutofit/>
          </a:bodyPr>
          <a:lstStyle/>
          <a:p>
            <a:pPr lvl="0" algn="l" defTabSz="1422400">
              <a:lnSpc>
                <a:spcPct val="90000"/>
              </a:lnSpc>
              <a:spcBef>
                <a:spcPct val="0"/>
              </a:spcBef>
              <a:spcAft>
                <a:spcPct val="35000"/>
              </a:spcAft>
            </a:pPr>
            <a:r>
              <a:rPr lang="en-US" sz="3200" kern="1200" dirty="0">
                <a:solidFill>
                  <a:schemeClr val="tx1"/>
                </a:solidFill>
                <a:latin typeface="+mj-lt"/>
              </a:rPr>
              <a:t>Research Support of Participating Faculty Members</a:t>
            </a:r>
            <a:endParaRPr lang="en-US" sz="3200" kern="1200" dirty="0">
              <a:latin typeface="+mj-lt"/>
            </a:endParaRPr>
          </a:p>
        </p:txBody>
      </p:sp>
    </p:spTree>
    <p:extLst>
      <p:ext uri="{BB962C8B-B14F-4D97-AF65-F5344CB8AC3E}">
        <p14:creationId xmlns:p14="http://schemas.microsoft.com/office/powerpoint/2010/main" val="4230208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861" r="1243" b="1641"/>
          <a:stretch/>
        </p:blipFill>
        <p:spPr>
          <a:xfrm>
            <a:off x="406719" y="989665"/>
            <a:ext cx="11151469" cy="4923180"/>
          </a:xfrm>
          <a:prstGeom prst="rect">
            <a:avLst/>
          </a:prstGeom>
        </p:spPr>
      </p:pic>
      <p:sp>
        <p:nvSpPr>
          <p:cNvPr id="2" name="Title 1"/>
          <p:cNvSpPr>
            <a:spLocks noGrp="1"/>
          </p:cNvSpPr>
          <p:nvPr>
            <p:ph type="title"/>
          </p:nvPr>
        </p:nvSpPr>
        <p:spPr>
          <a:xfrm>
            <a:off x="482716" y="205120"/>
            <a:ext cx="10515600" cy="472837"/>
          </a:xfrm>
          <a:noFill/>
        </p:spPr>
        <p:txBody>
          <a:bodyPr>
            <a:normAutofit fontScale="90000"/>
          </a:bodyPr>
          <a:lstStyle/>
          <a:p>
            <a:r>
              <a:rPr lang="en-US" sz="4400" dirty="0">
                <a:solidFill>
                  <a:schemeClr val="tx1"/>
                </a:solidFill>
                <a:latin typeface="+mj-lt"/>
              </a:rPr>
              <a:t>Data Table 4:  Research Support Instructions</a:t>
            </a:r>
          </a:p>
        </p:txBody>
      </p:sp>
      <p:sp>
        <p:nvSpPr>
          <p:cNvPr id="3" name="TextBox 2"/>
          <p:cNvSpPr txBox="1"/>
          <p:nvPr/>
        </p:nvSpPr>
        <p:spPr>
          <a:xfrm>
            <a:off x="101235" y="789610"/>
            <a:ext cx="2425149" cy="400110"/>
          </a:xfrm>
          <a:prstGeom prst="rect">
            <a:avLst/>
          </a:prstGeom>
          <a:solidFill>
            <a:schemeClr val="tx1"/>
          </a:solidFill>
          <a:ln>
            <a:solidFill>
              <a:schemeClr val="bg1"/>
            </a:solidFill>
          </a:ln>
        </p:spPr>
        <p:txBody>
          <a:bodyPr wrap="square" rtlCol="0">
            <a:spAutoFit/>
          </a:bodyPr>
          <a:lstStyle>
            <a:defPPr>
              <a:defRPr lang="en-US"/>
            </a:defPPr>
            <a:lvl1pPr>
              <a:buFont typeface="+mj-lt"/>
              <a:buNone/>
              <a:defRPr sz="2000">
                <a:solidFill>
                  <a:srgbClr val="FF0000"/>
                </a:solidFill>
                <a:latin typeface="+mj-lt"/>
              </a:defRPr>
            </a:lvl1pPr>
          </a:lstStyle>
          <a:p>
            <a:pPr algn="ctr"/>
            <a:r>
              <a:rPr lang="en-US" dirty="0"/>
              <a:t>Participating Faculty</a:t>
            </a:r>
          </a:p>
        </p:txBody>
      </p:sp>
      <p:sp>
        <p:nvSpPr>
          <p:cNvPr id="8" name="TextBox 7"/>
          <p:cNvSpPr txBox="1"/>
          <p:nvPr/>
        </p:nvSpPr>
        <p:spPr>
          <a:xfrm>
            <a:off x="3051826" y="4216432"/>
            <a:ext cx="2123490" cy="400110"/>
          </a:xfrm>
          <a:prstGeom prst="rect">
            <a:avLst/>
          </a:prstGeom>
          <a:solidFill>
            <a:schemeClr val="tx1"/>
          </a:solidFill>
          <a:ln>
            <a:solidFill>
              <a:schemeClr val="bg1"/>
            </a:solidFill>
          </a:ln>
        </p:spPr>
        <p:txBody>
          <a:bodyPr wrap="square" rtlCol="0">
            <a:spAutoFit/>
          </a:bodyPr>
          <a:lstStyle>
            <a:defPPr>
              <a:defRPr lang="en-US"/>
            </a:defPPr>
            <a:lvl1pPr>
              <a:buFont typeface="+mj-lt"/>
              <a:buNone/>
              <a:defRPr sz="2000">
                <a:solidFill>
                  <a:srgbClr val="FF0000"/>
                </a:solidFill>
                <a:latin typeface="+mj-lt"/>
              </a:defRPr>
            </a:lvl1pPr>
          </a:lstStyle>
          <a:p>
            <a:r>
              <a:rPr lang="en-US" dirty="0"/>
              <a:t>Full Grant Number</a:t>
            </a:r>
          </a:p>
        </p:txBody>
      </p:sp>
      <p:cxnSp>
        <p:nvCxnSpPr>
          <p:cNvPr id="18" name="Straight Arrow Connector 17"/>
          <p:cNvCxnSpPr/>
          <p:nvPr/>
        </p:nvCxnSpPr>
        <p:spPr>
          <a:xfrm flipH="1" flipV="1">
            <a:off x="5581022" y="5001085"/>
            <a:ext cx="199217" cy="427860"/>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2788467" y="4050602"/>
            <a:ext cx="343039" cy="33880"/>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flipV="1">
            <a:off x="2403938" y="1989424"/>
            <a:ext cx="226244" cy="370474"/>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484400" y="1223872"/>
            <a:ext cx="161059" cy="640787"/>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649506" y="2274688"/>
            <a:ext cx="1570466" cy="1015663"/>
          </a:xfrm>
          <a:prstGeom prst="rect">
            <a:avLst/>
          </a:prstGeom>
          <a:solidFill>
            <a:schemeClr val="tx1"/>
          </a:solidFill>
          <a:ln>
            <a:solidFill>
              <a:schemeClr val="bg1"/>
            </a:solidFill>
          </a:ln>
        </p:spPr>
        <p:txBody>
          <a:bodyPr wrap="square" rtlCol="0">
            <a:spAutoFit/>
          </a:bodyPr>
          <a:lstStyle>
            <a:defPPr>
              <a:defRPr lang="en-US"/>
            </a:defPPr>
            <a:lvl1pPr>
              <a:buFont typeface="+mj-lt"/>
              <a:buNone/>
              <a:defRPr sz="2000">
                <a:solidFill>
                  <a:srgbClr val="FF0000"/>
                </a:solidFill>
                <a:latin typeface="+mj-lt"/>
              </a:defRPr>
            </a:lvl1pPr>
          </a:lstStyle>
          <a:p>
            <a:pPr algn="ctr"/>
            <a:r>
              <a:rPr lang="en-US" dirty="0"/>
              <a:t>Agency/Fund Source of Funding</a:t>
            </a:r>
          </a:p>
        </p:txBody>
      </p:sp>
      <p:sp>
        <p:nvSpPr>
          <p:cNvPr id="9" name="TextBox 8"/>
          <p:cNvSpPr txBox="1"/>
          <p:nvPr/>
        </p:nvSpPr>
        <p:spPr>
          <a:xfrm>
            <a:off x="3959538" y="5313452"/>
            <a:ext cx="3712634" cy="707886"/>
          </a:xfrm>
          <a:prstGeom prst="rect">
            <a:avLst/>
          </a:prstGeom>
          <a:solidFill>
            <a:schemeClr val="tx1"/>
          </a:solidFill>
          <a:ln>
            <a:solidFill>
              <a:schemeClr val="bg1"/>
            </a:solidFill>
          </a:ln>
        </p:spPr>
        <p:txBody>
          <a:bodyPr wrap="square" rtlCol="0">
            <a:spAutoFit/>
          </a:bodyPr>
          <a:lstStyle>
            <a:defPPr>
              <a:defRPr lang="en-US"/>
            </a:defPPr>
            <a:lvl1pPr>
              <a:buFont typeface="+mj-lt"/>
              <a:buNone/>
              <a:defRPr sz="2000">
                <a:solidFill>
                  <a:srgbClr val="FF0000"/>
                </a:solidFill>
                <a:latin typeface="+mj-lt"/>
              </a:defRPr>
            </a:lvl1pPr>
          </a:lstStyle>
          <a:p>
            <a:pPr algn="ctr"/>
            <a:r>
              <a:rPr lang="en-US" dirty="0"/>
              <a:t>Role – should be </a:t>
            </a:r>
            <a:r>
              <a:rPr lang="en-US" i="1" dirty="0"/>
              <a:t>PI only </a:t>
            </a:r>
            <a:r>
              <a:rPr lang="en-US" dirty="0"/>
              <a:t/>
            </a:r>
            <a:br>
              <a:rPr lang="en-US" dirty="0"/>
            </a:br>
            <a:r>
              <a:rPr lang="en-US" dirty="0"/>
              <a:t>(NO CO-I unless a multi PI Project) </a:t>
            </a:r>
          </a:p>
        </p:txBody>
      </p:sp>
    </p:spTree>
    <p:extLst>
      <p:ext uri="{BB962C8B-B14F-4D97-AF65-F5344CB8AC3E}">
        <p14:creationId xmlns:p14="http://schemas.microsoft.com/office/powerpoint/2010/main" val="3382360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7" grpId="0" animBg="1"/>
      <p:bldP spid="9"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861" r="1243" b="1641"/>
          <a:stretch/>
        </p:blipFill>
        <p:spPr>
          <a:xfrm>
            <a:off x="188644" y="977639"/>
            <a:ext cx="10869530" cy="4798709"/>
          </a:xfrm>
          <a:prstGeom prst="rect">
            <a:avLst/>
          </a:prstGeom>
          <a:ln>
            <a:solidFill>
              <a:schemeClr val="bg1"/>
            </a:solidFill>
          </a:ln>
        </p:spPr>
      </p:pic>
      <p:sp>
        <p:nvSpPr>
          <p:cNvPr id="2" name="Title 1"/>
          <p:cNvSpPr>
            <a:spLocks noGrp="1"/>
          </p:cNvSpPr>
          <p:nvPr>
            <p:ph type="title"/>
          </p:nvPr>
        </p:nvSpPr>
        <p:spPr>
          <a:xfrm>
            <a:off x="482716" y="205120"/>
            <a:ext cx="10515600" cy="472837"/>
          </a:xfrm>
          <a:noFill/>
        </p:spPr>
        <p:txBody>
          <a:bodyPr>
            <a:normAutofit fontScale="90000"/>
          </a:bodyPr>
          <a:lstStyle/>
          <a:p>
            <a:r>
              <a:rPr lang="en-US" sz="4400" dirty="0">
                <a:solidFill>
                  <a:schemeClr val="tx1"/>
                </a:solidFill>
                <a:latin typeface="+mj-lt"/>
              </a:rPr>
              <a:t>Data Table 4: Research Support Instructions</a:t>
            </a:r>
          </a:p>
        </p:txBody>
      </p:sp>
      <p:sp>
        <p:nvSpPr>
          <p:cNvPr id="10" name="TextBox 9"/>
          <p:cNvSpPr txBox="1"/>
          <p:nvPr/>
        </p:nvSpPr>
        <p:spPr>
          <a:xfrm>
            <a:off x="5980682" y="2263668"/>
            <a:ext cx="1823405" cy="400110"/>
          </a:xfrm>
          <a:prstGeom prst="rect">
            <a:avLst/>
          </a:prstGeom>
          <a:solidFill>
            <a:schemeClr val="tx1"/>
          </a:solidFill>
          <a:ln>
            <a:solidFill>
              <a:schemeClr val="bg1"/>
            </a:solidFill>
          </a:ln>
        </p:spPr>
        <p:txBody>
          <a:bodyPr wrap="square" rtlCol="0">
            <a:spAutoFit/>
          </a:bodyPr>
          <a:lstStyle>
            <a:defPPr>
              <a:defRPr lang="en-US"/>
            </a:defPPr>
            <a:lvl1pPr>
              <a:buFont typeface="+mj-lt"/>
              <a:buNone/>
              <a:defRPr sz="2000">
                <a:solidFill>
                  <a:srgbClr val="FF0000"/>
                </a:solidFill>
                <a:latin typeface="+mj-lt"/>
              </a:defRPr>
            </a:lvl1pPr>
          </a:lstStyle>
          <a:p>
            <a:pPr algn="ctr"/>
            <a:r>
              <a:rPr lang="en-US" dirty="0"/>
              <a:t>Full Grant Title</a:t>
            </a:r>
          </a:p>
        </p:txBody>
      </p:sp>
      <p:sp>
        <p:nvSpPr>
          <p:cNvPr id="11" name="TextBox 10"/>
          <p:cNvSpPr txBox="1"/>
          <p:nvPr/>
        </p:nvSpPr>
        <p:spPr>
          <a:xfrm>
            <a:off x="7976550" y="5090125"/>
            <a:ext cx="1221892" cy="707886"/>
          </a:xfrm>
          <a:prstGeom prst="rect">
            <a:avLst/>
          </a:prstGeom>
          <a:solidFill>
            <a:schemeClr val="tx1"/>
          </a:solidFill>
          <a:ln>
            <a:solidFill>
              <a:schemeClr val="bg1"/>
            </a:solidFill>
          </a:ln>
        </p:spPr>
        <p:txBody>
          <a:bodyPr wrap="square" rtlCol="0">
            <a:spAutoFit/>
          </a:bodyPr>
          <a:lstStyle>
            <a:defPPr>
              <a:defRPr lang="en-US"/>
            </a:defPPr>
            <a:lvl1pPr>
              <a:buFont typeface="+mj-lt"/>
              <a:buNone/>
              <a:defRPr sz="2000">
                <a:solidFill>
                  <a:srgbClr val="FF0000"/>
                </a:solidFill>
                <a:latin typeface="+mj-lt"/>
              </a:defRPr>
            </a:lvl1pPr>
          </a:lstStyle>
          <a:p>
            <a:pPr algn="ctr"/>
            <a:r>
              <a:rPr lang="en-US" dirty="0"/>
              <a:t>MM/YYYY format</a:t>
            </a:r>
          </a:p>
        </p:txBody>
      </p:sp>
      <p:sp>
        <p:nvSpPr>
          <p:cNvPr id="12" name="TextBox 11"/>
          <p:cNvSpPr txBox="1"/>
          <p:nvPr/>
        </p:nvSpPr>
        <p:spPr>
          <a:xfrm>
            <a:off x="10192520" y="2263668"/>
            <a:ext cx="1497685" cy="1631216"/>
          </a:xfrm>
          <a:prstGeom prst="rect">
            <a:avLst/>
          </a:prstGeom>
          <a:solidFill>
            <a:schemeClr val="tx1"/>
          </a:solidFill>
          <a:ln>
            <a:solidFill>
              <a:schemeClr val="bg1"/>
            </a:solidFill>
          </a:ln>
        </p:spPr>
        <p:txBody>
          <a:bodyPr wrap="square" rtlCol="0">
            <a:spAutoFit/>
          </a:bodyPr>
          <a:lstStyle>
            <a:defPPr>
              <a:defRPr lang="en-US"/>
            </a:defPPr>
            <a:lvl1pPr>
              <a:buFont typeface="+mj-lt"/>
              <a:buNone/>
              <a:defRPr sz="2000">
                <a:solidFill>
                  <a:srgbClr val="FF0000"/>
                </a:solidFill>
                <a:latin typeface="+mj-lt"/>
              </a:defRPr>
            </a:lvl1pPr>
          </a:lstStyle>
          <a:p>
            <a:pPr algn="ctr"/>
            <a:r>
              <a:rPr lang="en-US" dirty="0"/>
              <a:t>Current Year direct costs only  - </a:t>
            </a:r>
            <a:r>
              <a:rPr lang="en-US" b="1" dirty="0"/>
              <a:t>NOT</a:t>
            </a:r>
            <a:r>
              <a:rPr lang="en-US" dirty="0"/>
              <a:t> </a:t>
            </a:r>
            <a:r>
              <a:rPr lang="en-US" b="1" dirty="0"/>
              <a:t>total</a:t>
            </a:r>
            <a:r>
              <a:rPr lang="en-US" dirty="0"/>
              <a:t> project costs</a:t>
            </a:r>
          </a:p>
        </p:txBody>
      </p:sp>
      <p:cxnSp>
        <p:nvCxnSpPr>
          <p:cNvPr id="14" name="Straight Arrow Connector 13"/>
          <p:cNvCxnSpPr/>
          <p:nvPr/>
        </p:nvCxnSpPr>
        <p:spPr>
          <a:xfrm flipH="1" flipV="1">
            <a:off x="10941363" y="5476676"/>
            <a:ext cx="266629" cy="299672"/>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10967810" y="1741779"/>
            <a:ext cx="371274" cy="256873"/>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8908330" y="4899235"/>
            <a:ext cx="60160" cy="190890"/>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flipV="1">
            <a:off x="7537814" y="1958422"/>
            <a:ext cx="173312" cy="319302"/>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9049411" y="5776348"/>
            <a:ext cx="2903777" cy="1015663"/>
          </a:xfrm>
          <a:prstGeom prst="rect">
            <a:avLst/>
          </a:prstGeom>
          <a:solidFill>
            <a:schemeClr val="tx1"/>
          </a:solidFill>
          <a:ln>
            <a:solidFill>
              <a:schemeClr val="bg1"/>
            </a:solidFill>
          </a:ln>
        </p:spPr>
        <p:txBody>
          <a:bodyPr wrap="square" rtlCol="0">
            <a:spAutoFit/>
          </a:bodyPr>
          <a:lstStyle>
            <a:defPPr>
              <a:defRPr lang="en-US"/>
            </a:defPPr>
            <a:lvl1pPr>
              <a:buFont typeface="+mj-lt"/>
              <a:buNone/>
              <a:defRPr sz="2000">
                <a:solidFill>
                  <a:srgbClr val="FF0000"/>
                </a:solidFill>
                <a:latin typeface="+mj-lt"/>
              </a:defRPr>
            </a:lvl1pPr>
          </a:lstStyle>
          <a:p>
            <a:pPr algn="ctr"/>
            <a:r>
              <a:rPr lang="en-US" dirty="0"/>
              <a:t>Sum of current year direct costs </a:t>
            </a:r>
            <a:r>
              <a:rPr lang="en-US" b="1" dirty="0"/>
              <a:t>divided</a:t>
            </a:r>
            <a:r>
              <a:rPr lang="en-US" dirty="0"/>
              <a:t> by the total number of faculty</a:t>
            </a:r>
          </a:p>
        </p:txBody>
      </p:sp>
      <p:sp>
        <p:nvSpPr>
          <p:cNvPr id="23" name="Oval 22"/>
          <p:cNvSpPr/>
          <p:nvPr/>
        </p:nvSpPr>
        <p:spPr>
          <a:xfrm>
            <a:off x="9983676" y="5240560"/>
            <a:ext cx="984134" cy="35632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mj-lt"/>
            </a:endParaRPr>
          </a:p>
        </p:txBody>
      </p:sp>
    </p:spTree>
    <p:extLst>
      <p:ext uri="{BB962C8B-B14F-4D97-AF65-F5344CB8AC3E}">
        <p14:creationId xmlns:p14="http://schemas.microsoft.com/office/powerpoint/2010/main" val="2545424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27" grpId="0" animBg="1"/>
      <p:bldP spid="23"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mj-lt"/>
              </a:rPr>
              <a:t>New Data Table </a:t>
            </a:r>
            <a:r>
              <a:rPr lang="en-US" dirty="0" smtClean="0">
                <a:solidFill>
                  <a:schemeClr val="tx1"/>
                </a:solidFill>
                <a:latin typeface="+mj-lt"/>
              </a:rPr>
              <a:t>4 </a:t>
            </a:r>
            <a:r>
              <a:rPr lang="en-US" dirty="0">
                <a:solidFill>
                  <a:schemeClr val="tx1"/>
                </a:solidFill>
                <a:latin typeface="+mj-lt"/>
              </a:rPr>
              <a:t>Changes</a:t>
            </a:r>
            <a:endParaRPr lang="en-US" dirty="0">
              <a:solidFill>
                <a:srgbClr val="FFFF00"/>
              </a:solidFill>
              <a:latin typeface="+mj-lt"/>
            </a:endParaRPr>
          </a:p>
        </p:txBody>
      </p:sp>
      <p:sp>
        <p:nvSpPr>
          <p:cNvPr id="3" name="Content Placeholder 2"/>
          <p:cNvSpPr>
            <a:spLocks noGrp="1"/>
          </p:cNvSpPr>
          <p:nvPr>
            <p:ph idx="1"/>
          </p:nvPr>
        </p:nvSpPr>
        <p:spPr/>
        <p:txBody>
          <a:bodyPr>
            <a:normAutofit/>
          </a:bodyPr>
          <a:lstStyle/>
          <a:p>
            <a:pPr lvl="0"/>
            <a:r>
              <a:rPr lang="en-US" sz="3200" dirty="0" smtClean="0">
                <a:solidFill>
                  <a:schemeClr val="tx1"/>
                </a:solidFill>
                <a:latin typeface="+mj-lt"/>
              </a:rPr>
              <a:t>Ability </a:t>
            </a:r>
            <a:r>
              <a:rPr lang="en-US" sz="3200" dirty="0">
                <a:solidFill>
                  <a:schemeClr val="tx1"/>
                </a:solidFill>
                <a:latin typeface="+mj-lt"/>
              </a:rPr>
              <a:t>to manually report Project Leads and provide subproject direct </a:t>
            </a:r>
            <a:r>
              <a:rPr lang="en-US" sz="3200" dirty="0" smtClean="0">
                <a:solidFill>
                  <a:schemeClr val="tx1"/>
                </a:solidFill>
                <a:latin typeface="+mj-lt"/>
              </a:rPr>
              <a:t>cost</a:t>
            </a:r>
          </a:p>
          <a:p>
            <a:pPr lvl="0"/>
            <a:r>
              <a:rPr lang="en-US" sz="3200" dirty="0" smtClean="0">
                <a:solidFill>
                  <a:schemeClr val="tx1"/>
                </a:solidFill>
                <a:latin typeface="+mj-lt"/>
              </a:rPr>
              <a:t>Column 2 – “Funding Sources”</a:t>
            </a:r>
          </a:p>
          <a:p>
            <a:pPr lvl="1"/>
            <a:r>
              <a:rPr lang="en-US" sz="2800" i="1" dirty="0" smtClean="0">
                <a:solidFill>
                  <a:srgbClr val="FFFF00"/>
                </a:solidFill>
                <a:latin typeface="+mj-lt"/>
              </a:rPr>
              <a:t>Exclude these applications:</a:t>
            </a:r>
          </a:p>
          <a:p>
            <a:pPr lvl="2"/>
            <a:r>
              <a:rPr lang="en-US" sz="2400" dirty="0" smtClean="0">
                <a:solidFill>
                  <a:schemeClr val="tx1"/>
                </a:solidFill>
                <a:latin typeface="+mj-lt"/>
              </a:rPr>
              <a:t>Pending agency review</a:t>
            </a:r>
          </a:p>
          <a:p>
            <a:pPr lvl="2"/>
            <a:r>
              <a:rPr lang="en-US" sz="2400" dirty="0">
                <a:solidFill>
                  <a:schemeClr val="tx1"/>
                </a:solidFill>
                <a:latin typeface="+mj-lt"/>
              </a:rPr>
              <a:t>A</a:t>
            </a:r>
            <a:r>
              <a:rPr lang="en-US" sz="2400" dirty="0" smtClean="0">
                <a:solidFill>
                  <a:schemeClr val="tx1"/>
                </a:solidFill>
                <a:latin typeface="+mj-lt"/>
              </a:rPr>
              <a:t>dministrative </a:t>
            </a:r>
            <a:r>
              <a:rPr lang="en-US" sz="2400" dirty="0">
                <a:solidFill>
                  <a:schemeClr val="tx1"/>
                </a:solidFill>
                <a:latin typeface="+mj-lt"/>
              </a:rPr>
              <a:t>or competitive </a:t>
            </a:r>
            <a:r>
              <a:rPr lang="en-US" sz="2400" dirty="0" smtClean="0">
                <a:solidFill>
                  <a:schemeClr val="tx1"/>
                </a:solidFill>
                <a:latin typeface="+mj-lt"/>
              </a:rPr>
              <a:t>supplements</a:t>
            </a:r>
          </a:p>
          <a:p>
            <a:pPr lvl="2"/>
            <a:r>
              <a:rPr lang="en-US" sz="2400" dirty="0" smtClean="0">
                <a:solidFill>
                  <a:schemeClr val="tx1"/>
                </a:solidFill>
                <a:latin typeface="+mj-lt"/>
              </a:rPr>
              <a:t>Awards </a:t>
            </a:r>
            <a:r>
              <a:rPr lang="en-US" sz="2400" dirty="0">
                <a:solidFill>
                  <a:schemeClr val="tx1"/>
                </a:solidFill>
                <a:latin typeface="+mj-lt"/>
              </a:rPr>
              <a:t>in no-cost extension </a:t>
            </a:r>
            <a:r>
              <a:rPr lang="en-US" sz="2400" dirty="0" smtClean="0">
                <a:solidFill>
                  <a:schemeClr val="tx1"/>
                </a:solidFill>
                <a:latin typeface="+mj-lt"/>
              </a:rPr>
              <a:t>status</a:t>
            </a:r>
          </a:p>
        </p:txBody>
      </p:sp>
      <p:sp>
        <p:nvSpPr>
          <p:cNvPr id="4" name="Slide Number Placeholder 3"/>
          <p:cNvSpPr>
            <a:spLocks noGrp="1"/>
          </p:cNvSpPr>
          <p:nvPr>
            <p:ph type="sldNum" sz="quarter" idx="12"/>
          </p:nvPr>
        </p:nvSpPr>
        <p:spPr/>
        <p:txBody>
          <a:bodyPr/>
          <a:lstStyle/>
          <a:p>
            <a:fld id="{4B72C52A-5129-4F55-81A9-7734A419C134}" type="slidenum">
              <a:rPr lang="en-US" smtClean="0">
                <a:latin typeface="+mj-lt"/>
              </a:rPr>
              <a:t>86</a:t>
            </a:fld>
            <a:endParaRPr lang="en-US" dirty="0">
              <a:latin typeface="+mj-lt"/>
            </a:endParaRPr>
          </a:p>
        </p:txBody>
      </p:sp>
    </p:spTree>
    <p:extLst>
      <p:ext uri="{BB962C8B-B14F-4D97-AF65-F5344CB8AC3E}">
        <p14:creationId xmlns:p14="http://schemas.microsoft.com/office/powerpoint/2010/main" val="1091673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mj-lt"/>
              </a:rPr>
              <a:t>New Data Table </a:t>
            </a:r>
            <a:r>
              <a:rPr lang="en-US" dirty="0" smtClean="0">
                <a:solidFill>
                  <a:schemeClr val="tx1"/>
                </a:solidFill>
                <a:latin typeface="+mj-lt"/>
              </a:rPr>
              <a:t>4 </a:t>
            </a:r>
            <a:r>
              <a:rPr lang="en-US" dirty="0">
                <a:solidFill>
                  <a:schemeClr val="tx1"/>
                </a:solidFill>
                <a:latin typeface="+mj-lt"/>
              </a:rPr>
              <a:t>Changes</a:t>
            </a:r>
            <a:endParaRPr lang="en-US" dirty="0">
              <a:solidFill>
                <a:srgbClr val="FFFF00"/>
              </a:solidFill>
              <a:latin typeface="+mj-lt"/>
            </a:endParaRPr>
          </a:p>
        </p:txBody>
      </p:sp>
      <p:sp>
        <p:nvSpPr>
          <p:cNvPr id="3" name="Content Placeholder 2"/>
          <p:cNvSpPr>
            <a:spLocks noGrp="1"/>
          </p:cNvSpPr>
          <p:nvPr>
            <p:ph idx="1"/>
          </p:nvPr>
        </p:nvSpPr>
        <p:spPr/>
        <p:txBody>
          <a:bodyPr>
            <a:normAutofit/>
          </a:bodyPr>
          <a:lstStyle/>
          <a:p>
            <a:pPr lvl="0"/>
            <a:r>
              <a:rPr lang="en-US" sz="2800" dirty="0" smtClean="0">
                <a:solidFill>
                  <a:schemeClr val="tx1"/>
                </a:solidFill>
                <a:latin typeface="+mj-lt"/>
              </a:rPr>
              <a:t>Column 7 - Current Year Direc</a:t>
            </a:r>
            <a:r>
              <a:rPr lang="en-US" dirty="0" smtClean="0">
                <a:solidFill>
                  <a:schemeClr val="tx1"/>
                </a:solidFill>
                <a:latin typeface="+mj-lt"/>
              </a:rPr>
              <a:t>t Costs</a:t>
            </a:r>
          </a:p>
          <a:p>
            <a:r>
              <a:rPr lang="en-US" dirty="0">
                <a:solidFill>
                  <a:schemeClr val="tx1"/>
                </a:solidFill>
                <a:latin typeface="+mj-lt"/>
              </a:rPr>
              <a:t>For grants in the following categories, report direct costs according to </a:t>
            </a:r>
            <a:r>
              <a:rPr lang="en-US" dirty="0" smtClean="0">
                <a:solidFill>
                  <a:schemeClr val="tx1"/>
                </a:solidFill>
                <a:latin typeface="+mj-lt"/>
              </a:rPr>
              <a:t>the instructions</a:t>
            </a:r>
            <a:r>
              <a:rPr lang="en-US" dirty="0">
                <a:solidFill>
                  <a:schemeClr val="tx1"/>
                </a:solidFill>
                <a:latin typeface="+mj-lt"/>
              </a:rPr>
              <a:t>, below:</a:t>
            </a:r>
          </a:p>
          <a:p>
            <a:pPr lvl="1"/>
            <a:r>
              <a:rPr lang="en-US" dirty="0" smtClean="0">
                <a:solidFill>
                  <a:schemeClr val="tx1"/>
                </a:solidFill>
                <a:latin typeface="+mj-lt"/>
              </a:rPr>
              <a:t>Multi-PD/PI </a:t>
            </a:r>
            <a:r>
              <a:rPr lang="en-US" dirty="0">
                <a:solidFill>
                  <a:schemeClr val="tx1"/>
                </a:solidFill>
                <a:latin typeface="+mj-lt"/>
              </a:rPr>
              <a:t>awards – Divide the direct costs by the number of PD/PIs, and report the </a:t>
            </a:r>
            <a:r>
              <a:rPr lang="en-US" dirty="0" smtClean="0">
                <a:solidFill>
                  <a:schemeClr val="tx1"/>
                </a:solidFill>
                <a:latin typeface="+mj-lt"/>
              </a:rPr>
              <a:t>result</a:t>
            </a:r>
            <a:endParaRPr lang="en-US" dirty="0">
              <a:solidFill>
                <a:schemeClr val="tx1"/>
              </a:solidFill>
              <a:latin typeface="+mj-lt"/>
            </a:endParaRPr>
          </a:p>
          <a:p>
            <a:pPr lvl="1"/>
            <a:r>
              <a:rPr lang="en-US" dirty="0" smtClean="0">
                <a:solidFill>
                  <a:schemeClr val="tx1"/>
                </a:solidFill>
                <a:latin typeface="+mj-lt"/>
              </a:rPr>
              <a:t>Multi-year </a:t>
            </a:r>
            <a:r>
              <a:rPr lang="en-US" dirty="0">
                <a:solidFill>
                  <a:schemeClr val="tx1"/>
                </a:solidFill>
                <a:latin typeface="+mj-lt"/>
              </a:rPr>
              <a:t>awards (e.g., DP3) – Divide the direct costs by the number of years of the award, and report the </a:t>
            </a:r>
            <a:r>
              <a:rPr lang="en-US" dirty="0" smtClean="0">
                <a:solidFill>
                  <a:schemeClr val="tx1"/>
                </a:solidFill>
                <a:latin typeface="+mj-lt"/>
              </a:rPr>
              <a:t>result</a:t>
            </a:r>
            <a:endParaRPr lang="en-US" dirty="0">
              <a:solidFill>
                <a:schemeClr val="tx1"/>
              </a:solidFill>
              <a:latin typeface="+mj-lt"/>
            </a:endParaRPr>
          </a:p>
          <a:p>
            <a:pPr lvl="1"/>
            <a:r>
              <a:rPr lang="en-US" dirty="0" smtClean="0">
                <a:solidFill>
                  <a:schemeClr val="tx1"/>
                </a:solidFill>
                <a:latin typeface="+mj-lt"/>
              </a:rPr>
              <a:t>Multi-component </a:t>
            </a:r>
            <a:r>
              <a:rPr lang="en-US" dirty="0">
                <a:solidFill>
                  <a:schemeClr val="tx1"/>
                </a:solidFill>
                <a:latin typeface="+mj-lt"/>
              </a:rPr>
              <a:t>awards (those with subprojects) – Report the costs associated with the subproject(s) for which the faculty member is </a:t>
            </a:r>
            <a:r>
              <a:rPr lang="en-US" dirty="0" smtClean="0">
                <a:solidFill>
                  <a:schemeClr val="tx1"/>
                </a:solidFill>
                <a:latin typeface="+mj-lt"/>
              </a:rPr>
              <a:t>responsible</a:t>
            </a:r>
            <a:endParaRPr lang="en-US" dirty="0">
              <a:solidFill>
                <a:schemeClr val="tx1"/>
              </a:solidFill>
              <a:latin typeface="+mj-lt"/>
            </a:endParaRPr>
          </a:p>
        </p:txBody>
      </p:sp>
      <p:sp>
        <p:nvSpPr>
          <p:cNvPr id="4" name="Slide Number Placeholder 3"/>
          <p:cNvSpPr>
            <a:spLocks noGrp="1"/>
          </p:cNvSpPr>
          <p:nvPr>
            <p:ph type="sldNum" sz="quarter" idx="12"/>
          </p:nvPr>
        </p:nvSpPr>
        <p:spPr/>
        <p:txBody>
          <a:bodyPr/>
          <a:lstStyle/>
          <a:p>
            <a:fld id="{4B72C52A-5129-4F55-81A9-7734A419C134}" type="slidenum">
              <a:rPr lang="en-US" smtClean="0">
                <a:latin typeface="+mj-lt"/>
              </a:rPr>
              <a:t>87</a:t>
            </a:fld>
            <a:endParaRPr lang="en-US" dirty="0">
              <a:latin typeface="+mj-lt"/>
            </a:endParaRPr>
          </a:p>
        </p:txBody>
      </p:sp>
    </p:spTree>
    <p:extLst>
      <p:ext uri="{BB962C8B-B14F-4D97-AF65-F5344CB8AC3E}">
        <p14:creationId xmlns:p14="http://schemas.microsoft.com/office/powerpoint/2010/main" val="991593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4202" y="98409"/>
            <a:ext cx="10972800" cy="958432"/>
          </a:xfrm>
        </p:spPr>
        <p:txBody>
          <a:bodyPr>
            <a:normAutofit/>
          </a:bodyPr>
          <a:lstStyle/>
          <a:p>
            <a:r>
              <a:rPr lang="en-US" sz="4400" dirty="0">
                <a:solidFill>
                  <a:schemeClr val="tx1"/>
                </a:solidFill>
                <a:latin typeface="+mj-lt"/>
              </a:rPr>
              <a:t>Tips to Gathering &amp; Verifying Data for Table 4</a:t>
            </a:r>
          </a:p>
        </p:txBody>
      </p:sp>
      <p:sp>
        <p:nvSpPr>
          <p:cNvPr id="6" name="TextBox 5"/>
          <p:cNvSpPr txBox="1"/>
          <p:nvPr/>
        </p:nvSpPr>
        <p:spPr>
          <a:xfrm>
            <a:off x="654202" y="1301539"/>
            <a:ext cx="10668000" cy="2923877"/>
          </a:xfrm>
          <a:prstGeom prst="rect">
            <a:avLst/>
          </a:prstGeom>
          <a:noFill/>
        </p:spPr>
        <p:txBody>
          <a:bodyPr wrap="square" rtlCol="0">
            <a:spAutoFit/>
          </a:bodyPr>
          <a:lstStyle/>
          <a:p>
            <a:pPr marL="285750" indent="-285750">
              <a:buFont typeface="Arial" panose="020B0604020202020204" pitchFamily="34" charset="0"/>
              <a:buChar char="•"/>
            </a:pPr>
            <a:r>
              <a:rPr lang="en-US" sz="3200" dirty="0">
                <a:latin typeface="+mj-lt"/>
              </a:rPr>
              <a:t>xTRACT pulls NIH grants in directly from NIH </a:t>
            </a:r>
            <a:r>
              <a:rPr lang="en-US" sz="3200" dirty="0" err="1">
                <a:solidFill>
                  <a:schemeClr val="accent1">
                    <a:lumMod val="50000"/>
                    <a:lumOff val="50000"/>
                  </a:schemeClr>
                </a:solidFill>
                <a:latin typeface="+mj-lt"/>
              </a:rPr>
              <a:t>RePORT</a:t>
            </a:r>
            <a:r>
              <a:rPr lang="en-US" sz="3200" dirty="0" err="1">
                <a:latin typeface="+mj-lt"/>
              </a:rPr>
              <a:t>ER</a:t>
            </a:r>
            <a:r>
              <a:rPr lang="en-US" sz="3200" dirty="0">
                <a:latin typeface="+mj-lt"/>
              </a:rPr>
              <a:t> when you add the participating faculty</a:t>
            </a:r>
          </a:p>
          <a:p>
            <a:pPr marL="742950" lvl="1" indent="-285750">
              <a:buFont typeface="Arial" panose="020B0604020202020204" pitchFamily="34" charset="0"/>
              <a:buChar char="•"/>
            </a:pPr>
            <a:r>
              <a:rPr lang="en-US" sz="2800" dirty="0">
                <a:latin typeface="+mj-lt"/>
              </a:rPr>
              <a:t>However, the dollar amounts aren’t editable in xTRACT and may not be correct – especially for large project grants</a:t>
            </a:r>
            <a:endParaRPr lang="en-US" sz="2800" i="1" dirty="0">
              <a:latin typeface="+mj-lt"/>
            </a:endParaRPr>
          </a:p>
          <a:p>
            <a:pPr fontAlgn="ctr"/>
            <a:endParaRPr lang="en-US" sz="3200" u="sng" dirty="0">
              <a:solidFill>
                <a:srgbClr val="FFFF00"/>
              </a:solidFill>
              <a:latin typeface="+mj-lt"/>
            </a:endParaRPr>
          </a:p>
          <a:p>
            <a:pPr fontAlgn="ctr">
              <a:buFont typeface="Arial" pitchFamily="34" charset="0"/>
              <a:buChar char="•"/>
            </a:pPr>
            <a:r>
              <a:rPr lang="en-US" sz="3200" dirty="0">
                <a:latin typeface="+mj-lt"/>
              </a:rPr>
              <a:t>  Use NIH </a:t>
            </a:r>
            <a:r>
              <a:rPr lang="en-US" sz="3200" dirty="0">
                <a:solidFill>
                  <a:schemeClr val="accent1">
                    <a:lumMod val="50000"/>
                    <a:lumOff val="50000"/>
                  </a:schemeClr>
                </a:solidFill>
                <a:latin typeface="+mj-lt"/>
              </a:rPr>
              <a:t>RePORT</a:t>
            </a:r>
            <a:r>
              <a:rPr lang="en-US" sz="3200" dirty="0">
                <a:latin typeface="+mj-lt"/>
              </a:rPr>
              <a:t>ER to verify direct costs </a:t>
            </a:r>
            <a:r>
              <a:rPr lang="en-US" sz="3200" dirty="0" smtClean="0">
                <a:latin typeface="+mj-lt"/>
              </a:rPr>
              <a:t>when you can</a:t>
            </a:r>
            <a:endParaRPr lang="en-US" sz="3200" dirty="0">
              <a:latin typeface="+mj-lt"/>
            </a:endParaRPr>
          </a:p>
        </p:txBody>
      </p:sp>
      <p:sp>
        <p:nvSpPr>
          <p:cNvPr id="4" name="Rectangle 3"/>
          <p:cNvSpPr/>
          <p:nvPr/>
        </p:nvSpPr>
        <p:spPr>
          <a:xfrm>
            <a:off x="654202" y="6141443"/>
            <a:ext cx="4352345" cy="369332"/>
          </a:xfrm>
          <a:prstGeom prst="rect">
            <a:avLst/>
          </a:prstGeom>
        </p:spPr>
        <p:txBody>
          <a:bodyPr wrap="none">
            <a:spAutoFit/>
          </a:bodyPr>
          <a:lstStyle/>
          <a:p>
            <a:pPr fontAlgn="ctr"/>
            <a:r>
              <a:rPr lang="en-US" u="sng" dirty="0">
                <a:solidFill>
                  <a:srgbClr val="FFFF00"/>
                </a:solidFill>
                <a:latin typeface="+mj-lt"/>
              </a:rPr>
              <a:t>https://projectreporter.nih.gov/reporter.cfm</a:t>
            </a:r>
            <a:endParaRPr lang="en-US" sz="2000" dirty="0">
              <a:solidFill>
                <a:srgbClr val="FFFF00"/>
              </a:solidFill>
              <a:latin typeface="+mj-lt"/>
            </a:endParaRPr>
          </a:p>
        </p:txBody>
      </p:sp>
    </p:spTree>
    <p:extLst>
      <p:ext uri="{BB962C8B-B14F-4D97-AF65-F5344CB8AC3E}">
        <p14:creationId xmlns:p14="http://schemas.microsoft.com/office/powerpoint/2010/main" val="2615179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solidFill>
                  <a:schemeClr val="tx1"/>
                </a:solidFill>
                <a:latin typeface="+mj-lt"/>
              </a:rPr>
              <a:t>Best Practices for Table 4	</a:t>
            </a:r>
          </a:p>
        </p:txBody>
      </p:sp>
      <p:sp>
        <p:nvSpPr>
          <p:cNvPr id="5" name="Freeform 4"/>
          <p:cNvSpPr/>
          <p:nvPr/>
        </p:nvSpPr>
        <p:spPr>
          <a:xfrm>
            <a:off x="1051796" y="1784896"/>
            <a:ext cx="3202668" cy="3683575"/>
          </a:xfrm>
          <a:custGeom>
            <a:avLst/>
            <a:gdLst>
              <a:gd name="connsiteX0" fmla="*/ 0 w 3202668"/>
              <a:gd name="connsiteY0" fmla="*/ 320267 h 3399846"/>
              <a:gd name="connsiteX1" fmla="*/ 320267 w 3202668"/>
              <a:gd name="connsiteY1" fmla="*/ 0 h 3399846"/>
              <a:gd name="connsiteX2" fmla="*/ 2882401 w 3202668"/>
              <a:gd name="connsiteY2" fmla="*/ 0 h 3399846"/>
              <a:gd name="connsiteX3" fmla="*/ 3202668 w 3202668"/>
              <a:gd name="connsiteY3" fmla="*/ 320267 h 3399846"/>
              <a:gd name="connsiteX4" fmla="*/ 3202668 w 3202668"/>
              <a:gd name="connsiteY4" fmla="*/ 3079579 h 3399846"/>
              <a:gd name="connsiteX5" fmla="*/ 2882401 w 3202668"/>
              <a:gd name="connsiteY5" fmla="*/ 3399846 h 3399846"/>
              <a:gd name="connsiteX6" fmla="*/ 320267 w 3202668"/>
              <a:gd name="connsiteY6" fmla="*/ 3399846 h 3399846"/>
              <a:gd name="connsiteX7" fmla="*/ 0 w 3202668"/>
              <a:gd name="connsiteY7" fmla="*/ 3079579 h 3399846"/>
              <a:gd name="connsiteX8" fmla="*/ 0 w 3202668"/>
              <a:gd name="connsiteY8" fmla="*/ 320267 h 3399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2668" h="3399846">
                <a:moveTo>
                  <a:pt x="0" y="320267"/>
                </a:moveTo>
                <a:cubicBezTo>
                  <a:pt x="0" y="143388"/>
                  <a:pt x="143388" y="0"/>
                  <a:pt x="320267" y="0"/>
                </a:cubicBezTo>
                <a:lnTo>
                  <a:pt x="2882401" y="0"/>
                </a:lnTo>
                <a:cubicBezTo>
                  <a:pt x="3059280" y="0"/>
                  <a:pt x="3202668" y="143388"/>
                  <a:pt x="3202668" y="320267"/>
                </a:cubicBezTo>
                <a:lnTo>
                  <a:pt x="3202668" y="3079579"/>
                </a:lnTo>
                <a:cubicBezTo>
                  <a:pt x="3202668" y="3256458"/>
                  <a:pt x="3059280" y="3399846"/>
                  <a:pt x="2882401" y="3399846"/>
                </a:cubicBezTo>
                <a:lnTo>
                  <a:pt x="320267" y="3399846"/>
                </a:lnTo>
                <a:cubicBezTo>
                  <a:pt x="143388" y="3399846"/>
                  <a:pt x="0" y="3256458"/>
                  <a:pt x="0" y="3079579"/>
                </a:cubicBezTo>
                <a:lnTo>
                  <a:pt x="0" y="320267"/>
                </a:lnTo>
                <a:close/>
              </a:path>
            </a:pathLst>
          </a:cu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spcFirstLastPara="0" vert="horz" wrap="square" lIns="106680" tIns="106680" rIns="106680" bIns="2486573" numCol="1" spcCol="1270" anchor="ctr" anchorCtr="0">
            <a:noAutofit/>
          </a:bodyPr>
          <a:lstStyle/>
          <a:p>
            <a:pPr lvl="0" defTabSz="1244600">
              <a:lnSpc>
                <a:spcPct val="90000"/>
              </a:lnSpc>
              <a:spcBef>
                <a:spcPct val="0"/>
              </a:spcBef>
              <a:spcAft>
                <a:spcPct val="35000"/>
              </a:spcAft>
            </a:pPr>
            <a:endParaRPr lang="en-US" sz="2800" kern="1200" dirty="0">
              <a:solidFill>
                <a:schemeClr val="bg1"/>
              </a:solidFill>
              <a:latin typeface="+mj-lt"/>
            </a:endParaRPr>
          </a:p>
          <a:p>
            <a:pPr lvl="0" defTabSz="1244600">
              <a:lnSpc>
                <a:spcPct val="90000"/>
              </a:lnSpc>
              <a:spcBef>
                <a:spcPct val="0"/>
              </a:spcBef>
              <a:spcAft>
                <a:spcPct val="35000"/>
              </a:spcAft>
            </a:pPr>
            <a:endParaRPr lang="en-US" sz="2800" kern="1200" dirty="0">
              <a:solidFill>
                <a:schemeClr val="bg1"/>
              </a:solidFill>
              <a:latin typeface="+mj-lt"/>
            </a:endParaRPr>
          </a:p>
          <a:p>
            <a:pPr lvl="0" defTabSz="1244600">
              <a:lnSpc>
                <a:spcPct val="90000"/>
              </a:lnSpc>
              <a:spcBef>
                <a:spcPct val="0"/>
              </a:spcBef>
              <a:spcAft>
                <a:spcPct val="35000"/>
              </a:spcAft>
            </a:pPr>
            <a:endParaRPr lang="en-US" sz="2800" kern="1200" dirty="0">
              <a:solidFill>
                <a:schemeClr val="bg1"/>
              </a:solidFill>
              <a:latin typeface="+mj-lt"/>
            </a:endParaRPr>
          </a:p>
          <a:p>
            <a:pPr lvl="0" defTabSz="1244600">
              <a:lnSpc>
                <a:spcPct val="90000"/>
              </a:lnSpc>
              <a:spcBef>
                <a:spcPct val="0"/>
              </a:spcBef>
              <a:spcAft>
                <a:spcPct val="35000"/>
              </a:spcAft>
            </a:pPr>
            <a:endParaRPr lang="en-US" sz="2800" kern="1200" dirty="0">
              <a:solidFill>
                <a:schemeClr val="bg1"/>
              </a:solidFill>
              <a:latin typeface="+mj-lt"/>
            </a:endParaRPr>
          </a:p>
          <a:p>
            <a:pPr lvl="0" defTabSz="1244600">
              <a:lnSpc>
                <a:spcPct val="90000"/>
              </a:lnSpc>
              <a:spcBef>
                <a:spcPct val="0"/>
              </a:spcBef>
              <a:spcAft>
                <a:spcPct val="35000"/>
              </a:spcAft>
            </a:pPr>
            <a:r>
              <a:rPr lang="en-US" sz="2800" kern="1200" dirty="0">
                <a:solidFill>
                  <a:schemeClr val="bg1"/>
                </a:solidFill>
                <a:latin typeface="+mj-lt"/>
              </a:rPr>
              <a:t>Remember, Table 4 is </a:t>
            </a:r>
            <a:r>
              <a:rPr lang="en-US" sz="2800" kern="1200" dirty="0">
                <a:solidFill>
                  <a:srgbClr val="FF0000"/>
                </a:solidFill>
                <a:latin typeface="+mj-lt"/>
              </a:rPr>
              <a:t>not</a:t>
            </a:r>
            <a:r>
              <a:rPr lang="en-US" sz="2800" kern="1200" dirty="0">
                <a:solidFill>
                  <a:schemeClr val="bg1"/>
                </a:solidFill>
                <a:latin typeface="+mj-lt"/>
              </a:rPr>
              <a:t> the same as a </a:t>
            </a:r>
            <a:r>
              <a:rPr lang="en-US" sz="2800" i="1" kern="1200" dirty="0">
                <a:solidFill>
                  <a:schemeClr val="bg1"/>
                </a:solidFill>
                <a:latin typeface="+mj-lt"/>
              </a:rPr>
              <a:t>Biosketch</a:t>
            </a:r>
            <a:r>
              <a:rPr lang="en-US" sz="2800" kern="1200" dirty="0">
                <a:solidFill>
                  <a:schemeClr val="bg1"/>
                </a:solidFill>
                <a:latin typeface="+mj-lt"/>
              </a:rPr>
              <a:t> and </a:t>
            </a:r>
            <a:r>
              <a:rPr lang="en-US" sz="2800" i="1" kern="1200" dirty="0">
                <a:solidFill>
                  <a:schemeClr val="bg1"/>
                </a:solidFill>
                <a:latin typeface="+mj-lt"/>
              </a:rPr>
              <a:t>Other Support</a:t>
            </a:r>
          </a:p>
          <a:p>
            <a:pPr marL="457200" lvl="0" indent="-457200" defTabSz="1244600">
              <a:lnSpc>
                <a:spcPct val="90000"/>
              </a:lnSpc>
              <a:spcBef>
                <a:spcPct val="0"/>
              </a:spcBef>
              <a:spcAft>
                <a:spcPct val="35000"/>
              </a:spcAft>
              <a:buFont typeface="Arial" panose="020B0604020202020204" pitchFamily="34" charset="0"/>
              <a:buChar char="•"/>
            </a:pPr>
            <a:r>
              <a:rPr lang="en-US" sz="2400" i="1" dirty="0">
                <a:solidFill>
                  <a:schemeClr val="bg1"/>
                </a:solidFill>
                <a:latin typeface="+mj-lt"/>
              </a:rPr>
              <a:t>H</a:t>
            </a:r>
            <a:r>
              <a:rPr lang="en-US" sz="2400" i="1" kern="1200" dirty="0">
                <a:solidFill>
                  <a:schemeClr val="bg1"/>
                </a:solidFill>
                <a:latin typeface="+mj-lt"/>
              </a:rPr>
              <a:t>owever, you can glean most the information you need off these documents</a:t>
            </a:r>
            <a:endParaRPr lang="en-US" sz="2400" kern="1200" dirty="0">
              <a:solidFill>
                <a:schemeClr val="bg1"/>
              </a:solidFill>
              <a:latin typeface="+mj-lt"/>
            </a:endParaRPr>
          </a:p>
        </p:txBody>
      </p:sp>
      <p:sp>
        <p:nvSpPr>
          <p:cNvPr id="6" name="Freeform 5"/>
          <p:cNvSpPr/>
          <p:nvPr/>
        </p:nvSpPr>
        <p:spPr>
          <a:xfrm>
            <a:off x="4494665" y="1784896"/>
            <a:ext cx="3202668" cy="3683575"/>
          </a:xfrm>
          <a:custGeom>
            <a:avLst/>
            <a:gdLst>
              <a:gd name="connsiteX0" fmla="*/ 0 w 3202668"/>
              <a:gd name="connsiteY0" fmla="*/ 320267 h 3399846"/>
              <a:gd name="connsiteX1" fmla="*/ 320267 w 3202668"/>
              <a:gd name="connsiteY1" fmla="*/ 0 h 3399846"/>
              <a:gd name="connsiteX2" fmla="*/ 2882401 w 3202668"/>
              <a:gd name="connsiteY2" fmla="*/ 0 h 3399846"/>
              <a:gd name="connsiteX3" fmla="*/ 3202668 w 3202668"/>
              <a:gd name="connsiteY3" fmla="*/ 320267 h 3399846"/>
              <a:gd name="connsiteX4" fmla="*/ 3202668 w 3202668"/>
              <a:gd name="connsiteY4" fmla="*/ 3079579 h 3399846"/>
              <a:gd name="connsiteX5" fmla="*/ 2882401 w 3202668"/>
              <a:gd name="connsiteY5" fmla="*/ 3399846 h 3399846"/>
              <a:gd name="connsiteX6" fmla="*/ 320267 w 3202668"/>
              <a:gd name="connsiteY6" fmla="*/ 3399846 h 3399846"/>
              <a:gd name="connsiteX7" fmla="*/ 0 w 3202668"/>
              <a:gd name="connsiteY7" fmla="*/ 3079579 h 3399846"/>
              <a:gd name="connsiteX8" fmla="*/ 0 w 3202668"/>
              <a:gd name="connsiteY8" fmla="*/ 320267 h 3399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2668" h="3399846">
                <a:moveTo>
                  <a:pt x="0" y="320267"/>
                </a:moveTo>
                <a:cubicBezTo>
                  <a:pt x="0" y="143388"/>
                  <a:pt x="143388" y="0"/>
                  <a:pt x="320267" y="0"/>
                </a:cubicBezTo>
                <a:lnTo>
                  <a:pt x="2882401" y="0"/>
                </a:lnTo>
                <a:cubicBezTo>
                  <a:pt x="3059280" y="0"/>
                  <a:pt x="3202668" y="143388"/>
                  <a:pt x="3202668" y="320267"/>
                </a:cubicBezTo>
                <a:lnTo>
                  <a:pt x="3202668" y="3079579"/>
                </a:lnTo>
                <a:cubicBezTo>
                  <a:pt x="3202668" y="3256458"/>
                  <a:pt x="3059280" y="3399846"/>
                  <a:pt x="2882401" y="3399846"/>
                </a:cubicBezTo>
                <a:lnTo>
                  <a:pt x="320267" y="3399846"/>
                </a:lnTo>
                <a:cubicBezTo>
                  <a:pt x="143388" y="3399846"/>
                  <a:pt x="0" y="3256458"/>
                  <a:pt x="0" y="3079579"/>
                </a:cubicBezTo>
                <a:lnTo>
                  <a:pt x="0" y="320267"/>
                </a:lnTo>
                <a:close/>
              </a:path>
            </a:pathLst>
          </a:custGeom>
          <a:solidFill>
            <a:srgbClr val="EBC3D0"/>
          </a:solidFill>
        </p:spPr>
        <p:style>
          <a:lnRef idx="0">
            <a:schemeClr val="dk1">
              <a:hueOff val="0"/>
              <a:satOff val="0"/>
              <a:lumOff val="0"/>
              <a:alphaOff val="0"/>
            </a:schemeClr>
          </a:lnRef>
          <a:fillRef idx="1">
            <a:scrgbClr r="0" g="0" b="0"/>
          </a:fillRef>
          <a:effectRef idx="0">
            <a:schemeClr val="accent2">
              <a:tint val="40000"/>
              <a:hueOff val="0"/>
              <a:satOff val="0"/>
              <a:lumOff val="0"/>
              <a:alphaOff val="0"/>
            </a:schemeClr>
          </a:effectRef>
          <a:fontRef idx="minor">
            <a:schemeClr val="dk1">
              <a:hueOff val="0"/>
              <a:satOff val="0"/>
              <a:lumOff val="0"/>
              <a:alphaOff val="0"/>
            </a:schemeClr>
          </a:fontRef>
        </p:style>
        <p:txBody>
          <a:bodyPr spcFirstLastPara="0" vert="horz" wrap="square" lIns="106680" tIns="106680" rIns="106680" bIns="2486573" numCol="1" spcCol="1270" anchor="ctr" anchorCtr="0">
            <a:noAutofit/>
          </a:bodyPr>
          <a:lstStyle/>
          <a:p>
            <a:pPr lvl="0" algn="ctr" defTabSz="1244600">
              <a:lnSpc>
                <a:spcPct val="90000"/>
              </a:lnSpc>
              <a:spcBef>
                <a:spcPct val="0"/>
              </a:spcBef>
              <a:spcAft>
                <a:spcPct val="35000"/>
              </a:spcAft>
            </a:pPr>
            <a:endParaRPr lang="en-US" sz="2800" kern="1200" dirty="0">
              <a:solidFill>
                <a:schemeClr val="bg1"/>
              </a:solidFill>
              <a:latin typeface="+mj-lt"/>
            </a:endParaRPr>
          </a:p>
          <a:p>
            <a:pPr lvl="0" algn="ctr" defTabSz="1244600">
              <a:lnSpc>
                <a:spcPct val="90000"/>
              </a:lnSpc>
              <a:spcBef>
                <a:spcPct val="0"/>
              </a:spcBef>
              <a:spcAft>
                <a:spcPct val="35000"/>
              </a:spcAft>
            </a:pPr>
            <a:endParaRPr lang="en-US" sz="2800" kern="1200" dirty="0">
              <a:solidFill>
                <a:schemeClr val="bg1"/>
              </a:solidFill>
              <a:latin typeface="+mj-lt"/>
            </a:endParaRPr>
          </a:p>
          <a:p>
            <a:pPr lvl="0" algn="ctr" defTabSz="1244600">
              <a:lnSpc>
                <a:spcPct val="90000"/>
              </a:lnSpc>
              <a:spcBef>
                <a:spcPct val="0"/>
              </a:spcBef>
              <a:spcAft>
                <a:spcPct val="35000"/>
              </a:spcAft>
            </a:pPr>
            <a:endParaRPr lang="en-US" sz="2800" dirty="0">
              <a:solidFill>
                <a:schemeClr val="bg1"/>
              </a:solidFill>
              <a:latin typeface="+mj-lt"/>
            </a:endParaRPr>
          </a:p>
          <a:p>
            <a:pPr lvl="0" algn="ctr" defTabSz="1244600">
              <a:lnSpc>
                <a:spcPct val="90000"/>
              </a:lnSpc>
              <a:spcBef>
                <a:spcPct val="0"/>
              </a:spcBef>
              <a:spcAft>
                <a:spcPct val="35000"/>
              </a:spcAft>
            </a:pPr>
            <a:endParaRPr lang="en-US" sz="2800" kern="1200" dirty="0">
              <a:solidFill>
                <a:schemeClr val="bg1"/>
              </a:solidFill>
              <a:latin typeface="+mj-lt"/>
            </a:endParaRPr>
          </a:p>
          <a:p>
            <a:pPr lvl="0" algn="ctr" defTabSz="1244600">
              <a:lnSpc>
                <a:spcPct val="90000"/>
              </a:lnSpc>
              <a:spcBef>
                <a:spcPct val="0"/>
              </a:spcBef>
              <a:spcAft>
                <a:spcPct val="35000"/>
              </a:spcAft>
            </a:pPr>
            <a:r>
              <a:rPr lang="en-US" sz="2800" kern="1200" dirty="0">
                <a:solidFill>
                  <a:schemeClr val="bg1"/>
                </a:solidFill>
                <a:latin typeface="+mj-lt"/>
              </a:rPr>
              <a:t>No Co-I’s unless a program project or multi-PI award</a:t>
            </a:r>
          </a:p>
        </p:txBody>
      </p:sp>
      <p:sp>
        <p:nvSpPr>
          <p:cNvPr id="7" name="Freeform 6"/>
          <p:cNvSpPr/>
          <p:nvPr/>
        </p:nvSpPr>
        <p:spPr>
          <a:xfrm>
            <a:off x="7937534" y="1784896"/>
            <a:ext cx="3202668" cy="3683575"/>
          </a:xfrm>
          <a:custGeom>
            <a:avLst/>
            <a:gdLst>
              <a:gd name="connsiteX0" fmla="*/ 0 w 3202668"/>
              <a:gd name="connsiteY0" fmla="*/ 320267 h 3399846"/>
              <a:gd name="connsiteX1" fmla="*/ 320267 w 3202668"/>
              <a:gd name="connsiteY1" fmla="*/ 0 h 3399846"/>
              <a:gd name="connsiteX2" fmla="*/ 2882401 w 3202668"/>
              <a:gd name="connsiteY2" fmla="*/ 0 h 3399846"/>
              <a:gd name="connsiteX3" fmla="*/ 3202668 w 3202668"/>
              <a:gd name="connsiteY3" fmla="*/ 320267 h 3399846"/>
              <a:gd name="connsiteX4" fmla="*/ 3202668 w 3202668"/>
              <a:gd name="connsiteY4" fmla="*/ 3079579 h 3399846"/>
              <a:gd name="connsiteX5" fmla="*/ 2882401 w 3202668"/>
              <a:gd name="connsiteY5" fmla="*/ 3399846 h 3399846"/>
              <a:gd name="connsiteX6" fmla="*/ 320267 w 3202668"/>
              <a:gd name="connsiteY6" fmla="*/ 3399846 h 3399846"/>
              <a:gd name="connsiteX7" fmla="*/ 0 w 3202668"/>
              <a:gd name="connsiteY7" fmla="*/ 3079579 h 3399846"/>
              <a:gd name="connsiteX8" fmla="*/ 0 w 3202668"/>
              <a:gd name="connsiteY8" fmla="*/ 320267 h 3399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2668" h="3399846">
                <a:moveTo>
                  <a:pt x="0" y="320267"/>
                </a:moveTo>
                <a:cubicBezTo>
                  <a:pt x="0" y="143388"/>
                  <a:pt x="143388" y="0"/>
                  <a:pt x="320267" y="0"/>
                </a:cubicBezTo>
                <a:lnTo>
                  <a:pt x="2882401" y="0"/>
                </a:lnTo>
                <a:cubicBezTo>
                  <a:pt x="3059280" y="0"/>
                  <a:pt x="3202668" y="143388"/>
                  <a:pt x="3202668" y="320267"/>
                </a:cubicBezTo>
                <a:lnTo>
                  <a:pt x="3202668" y="3079579"/>
                </a:lnTo>
                <a:cubicBezTo>
                  <a:pt x="3202668" y="3256458"/>
                  <a:pt x="3059280" y="3399846"/>
                  <a:pt x="2882401" y="3399846"/>
                </a:cubicBezTo>
                <a:lnTo>
                  <a:pt x="320267" y="3399846"/>
                </a:lnTo>
                <a:cubicBezTo>
                  <a:pt x="143388" y="3399846"/>
                  <a:pt x="0" y="3256458"/>
                  <a:pt x="0" y="3079579"/>
                </a:cubicBezTo>
                <a:lnTo>
                  <a:pt x="0" y="320267"/>
                </a:lnTo>
                <a:close/>
              </a:path>
            </a:pathLst>
          </a:custGeom>
          <a:solidFill>
            <a:srgbClr val="9D90A0"/>
          </a:solidFill>
        </p:spPr>
        <p:style>
          <a:lnRef idx="0">
            <a:schemeClr val="dk1">
              <a:hueOff val="0"/>
              <a:satOff val="0"/>
              <a:lumOff val="0"/>
              <a:alphaOff val="0"/>
            </a:schemeClr>
          </a:lnRef>
          <a:fillRef idx="1">
            <a:scrgbClr r="0" g="0" b="0"/>
          </a:fillRef>
          <a:effectRef idx="0">
            <a:schemeClr val="accent2">
              <a:tint val="40000"/>
              <a:hueOff val="0"/>
              <a:satOff val="0"/>
              <a:lumOff val="0"/>
              <a:alphaOff val="0"/>
            </a:schemeClr>
          </a:effectRef>
          <a:fontRef idx="minor">
            <a:schemeClr val="dk1">
              <a:hueOff val="0"/>
              <a:satOff val="0"/>
              <a:lumOff val="0"/>
              <a:alphaOff val="0"/>
            </a:schemeClr>
          </a:fontRef>
        </p:style>
        <p:txBody>
          <a:bodyPr spcFirstLastPara="0" vert="horz" wrap="square" lIns="106680" tIns="106680" rIns="106680" bIns="2486573" numCol="1" spcCol="1270" anchor="ctr" anchorCtr="0">
            <a:noAutofit/>
          </a:bodyPr>
          <a:lstStyle/>
          <a:p>
            <a:pPr lvl="0" algn="ctr" defTabSz="1244600">
              <a:lnSpc>
                <a:spcPct val="90000"/>
              </a:lnSpc>
              <a:spcBef>
                <a:spcPct val="0"/>
              </a:spcBef>
              <a:spcAft>
                <a:spcPct val="35000"/>
              </a:spcAft>
            </a:pPr>
            <a:endParaRPr lang="en-US" sz="2800" kern="1200" dirty="0">
              <a:solidFill>
                <a:schemeClr val="bg1"/>
              </a:solidFill>
              <a:latin typeface="+mj-lt"/>
            </a:endParaRPr>
          </a:p>
          <a:p>
            <a:pPr lvl="0" algn="ctr" defTabSz="1244600">
              <a:lnSpc>
                <a:spcPct val="90000"/>
              </a:lnSpc>
              <a:spcBef>
                <a:spcPct val="0"/>
              </a:spcBef>
              <a:spcAft>
                <a:spcPct val="35000"/>
              </a:spcAft>
            </a:pPr>
            <a:endParaRPr lang="en-US" sz="2800" kern="1200" dirty="0">
              <a:solidFill>
                <a:schemeClr val="bg1"/>
              </a:solidFill>
              <a:latin typeface="+mj-lt"/>
            </a:endParaRPr>
          </a:p>
          <a:p>
            <a:pPr lvl="0" algn="ctr" defTabSz="1244600">
              <a:lnSpc>
                <a:spcPct val="90000"/>
              </a:lnSpc>
              <a:spcBef>
                <a:spcPct val="0"/>
              </a:spcBef>
              <a:spcAft>
                <a:spcPct val="35000"/>
              </a:spcAft>
            </a:pPr>
            <a:endParaRPr lang="en-US" sz="2800" kern="1200" dirty="0">
              <a:solidFill>
                <a:schemeClr val="bg1"/>
              </a:solidFill>
              <a:latin typeface="+mj-lt"/>
            </a:endParaRPr>
          </a:p>
          <a:p>
            <a:pPr lvl="0" algn="ctr" defTabSz="1244600">
              <a:lnSpc>
                <a:spcPct val="90000"/>
              </a:lnSpc>
              <a:spcBef>
                <a:spcPct val="0"/>
              </a:spcBef>
              <a:spcAft>
                <a:spcPct val="35000"/>
              </a:spcAft>
            </a:pPr>
            <a:endParaRPr lang="en-US" sz="2800" dirty="0">
              <a:solidFill>
                <a:schemeClr val="bg1"/>
              </a:solidFill>
              <a:latin typeface="+mj-lt"/>
            </a:endParaRPr>
          </a:p>
          <a:p>
            <a:pPr lvl="0" algn="ctr" defTabSz="1244600">
              <a:lnSpc>
                <a:spcPct val="90000"/>
              </a:lnSpc>
              <a:spcBef>
                <a:spcPct val="0"/>
              </a:spcBef>
              <a:spcAft>
                <a:spcPct val="35000"/>
              </a:spcAft>
            </a:pPr>
            <a:r>
              <a:rPr lang="en-US" sz="2800" kern="1200" dirty="0">
                <a:solidFill>
                  <a:schemeClr val="bg1"/>
                </a:solidFill>
                <a:latin typeface="+mj-lt"/>
              </a:rPr>
              <a:t>xTRACT pulls NIH grants in directly when you add the participating faculty</a:t>
            </a:r>
          </a:p>
        </p:txBody>
      </p:sp>
    </p:spTree>
    <p:extLst>
      <p:ext uri="{BB962C8B-B14F-4D97-AF65-F5344CB8AC3E}">
        <p14:creationId xmlns:p14="http://schemas.microsoft.com/office/powerpoint/2010/main" val="3493986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solidFill>
                  <a:schemeClr val="tx1"/>
                </a:solidFill>
                <a:latin typeface="+mj-lt"/>
              </a:rPr>
              <a:t>What’s another </a:t>
            </a:r>
            <a:r>
              <a:rPr lang="en-US" sz="4400" dirty="0">
                <a:solidFill>
                  <a:schemeClr val="tx1"/>
                </a:solidFill>
                <a:latin typeface="+mj-lt"/>
              </a:rPr>
              <a:t>way that a </a:t>
            </a:r>
            <a:r>
              <a:rPr lang="en-US" dirty="0">
                <a:solidFill>
                  <a:srgbClr val="FFFF00"/>
                </a:solidFill>
                <a:latin typeface="+mj-lt"/>
              </a:rPr>
              <a:t>NRSA TG</a:t>
            </a:r>
            <a:r>
              <a:rPr lang="en-US" sz="4400" dirty="0">
                <a:solidFill>
                  <a:srgbClr val="FFFF00"/>
                </a:solidFill>
                <a:latin typeface="+mj-lt"/>
              </a:rPr>
              <a:t> </a:t>
            </a:r>
            <a:r>
              <a:rPr lang="en-US" sz="4400" dirty="0">
                <a:solidFill>
                  <a:schemeClr val="tx1"/>
                </a:solidFill>
                <a:latin typeface="+mj-lt"/>
              </a:rPr>
              <a:t>is different </a:t>
            </a:r>
            <a:r>
              <a:rPr lang="en-US" sz="4400" dirty="0">
                <a:solidFill>
                  <a:srgbClr val="FFFF00"/>
                </a:solidFill>
                <a:latin typeface="+mj-lt"/>
              </a:rPr>
              <a:t>research </a:t>
            </a:r>
            <a:r>
              <a:rPr lang="en-US" sz="4400" dirty="0">
                <a:solidFill>
                  <a:schemeClr val="tx1"/>
                </a:solidFill>
                <a:latin typeface="+mj-lt"/>
              </a:rPr>
              <a:t>grant?</a:t>
            </a:r>
          </a:p>
        </p:txBody>
      </p:sp>
      <p:sp>
        <p:nvSpPr>
          <p:cNvPr id="8" name="Rectangle 7" descr="Checklist"/>
          <p:cNvSpPr/>
          <p:nvPr/>
        </p:nvSpPr>
        <p:spPr>
          <a:xfrm>
            <a:off x="2486416" y="2389907"/>
            <a:ext cx="1944000" cy="1944000"/>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9" name="Freeform 8"/>
          <p:cNvSpPr/>
          <p:nvPr/>
        </p:nvSpPr>
        <p:spPr>
          <a:xfrm>
            <a:off x="1388963" y="4484090"/>
            <a:ext cx="4320000" cy="1237500"/>
          </a:xfrm>
          <a:custGeom>
            <a:avLst/>
            <a:gdLst>
              <a:gd name="connsiteX0" fmla="*/ 0 w 4320000"/>
              <a:gd name="connsiteY0" fmla="*/ 0 h 1237500"/>
              <a:gd name="connsiteX1" fmla="*/ 4320000 w 4320000"/>
              <a:gd name="connsiteY1" fmla="*/ 0 h 1237500"/>
              <a:gd name="connsiteX2" fmla="*/ 4320000 w 4320000"/>
              <a:gd name="connsiteY2" fmla="*/ 1237500 h 1237500"/>
              <a:gd name="connsiteX3" fmla="*/ 0 w 4320000"/>
              <a:gd name="connsiteY3" fmla="*/ 1237500 h 1237500"/>
              <a:gd name="connsiteX4" fmla="*/ 0 w 4320000"/>
              <a:gd name="connsiteY4" fmla="*/ 0 h 1237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0000" h="1237500">
                <a:moveTo>
                  <a:pt x="0" y="0"/>
                </a:moveTo>
                <a:lnTo>
                  <a:pt x="4320000" y="0"/>
                </a:lnTo>
                <a:lnTo>
                  <a:pt x="4320000" y="1237500"/>
                </a:lnTo>
                <a:lnTo>
                  <a:pt x="0" y="12375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lgn="ctr" defTabSz="1422400">
              <a:lnSpc>
                <a:spcPct val="100000"/>
              </a:lnSpc>
              <a:spcBef>
                <a:spcPct val="0"/>
              </a:spcBef>
              <a:spcAft>
                <a:spcPct val="35000"/>
              </a:spcAft>
            </a:pPr>
            <a:r>
              <a:rPr lang="en-US" sz="3200" kern="1200" dirty="0">
                <a:solidFill>
                  <a:schemeClr val="tx1"/>
                </a:solidFill>
                <a:latin typeface="+mj-lt"/>
                <a:cs typeface="Calibri" panose="020F0502020204030204" pitchFamily="34" charset="0"/>
              </a:rPr>
              <a:t>Data Tables are Required</a:t>
            </a:r>
          </a:p>
        </p:txBody>
      </p:sp>
      <p:sp>
        <p:nvSpPr>
          <p:cNvPr id="10" name="Rectangle 9" descr="Money"/>
          <p:cNvSpPr/>
          <p:nvPr/>
        </p:nvSpPr>
        <p:spPr>
          <a:xfrm>
            <a:off x="7647874" y="2279116"/>
            <a:ext cx="1944000" cy="1944000"/>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sp>
      <p:sp>
        <p:nvSpPr>
          <p:cNvPr id="11" name="Freeform 10"/>
          <p:cNvSpPr/>
          <p:nvPr/>
        </p:nvSpPr>
        <p:spPr>
          <a:xfrm>
            <a:off x="6618588" y="4315577"/>
            <a:ext cx="4002573" cy="1894723"/>
          </a:xfrm>
          <a:custGeom>
            <a:avLst/>
            <a:gdLst>
              <a:gd name="connsiteX0" fmla="*/ 0 w 4002573"/>
              <a:gd name="connsiteY0" fmla="*/ 0 h 1680661"/>
              <a:gd name="connsiteX1" fmla="*/ 4002573 w 4002573"/>
              <a:gd name="connsiteY1" fmla="*/ 0 h 1680661"/>
              <a:gd name="connsiteX2" fmla="*/ 4002573 w 4002573"/>
              <a:gd name="connsiteY2" fmla="*/ 1680661 h 1680661"/>
              <a:gd name="connsiteX3" fmla="*/ 0 w 4002573"/>
              <a:gd name="connsiteY3" fmla="*/ 1680661 h 1680661"/>
              <a:gd name="connsiteX4" fmla="*/ 0 w 4002573"/>
              <a:gd name="connsiteY4" fmla="*/ 0 h 1680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2573" h="1680661">
                <a:moveTo>
                  <a:pt x="0" y="0"/>
                </a:moveTo>
                <a:lnTo>
                  <a:pt x="4002573" y="0"/>
                </a:lnTo>
                <a:lnTo>
                  <a:pt x="4002573" y="1680661"/>
                </a:lnTo>
                <a:lnTo>
                  <a:pt x="0" y="168066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lgn="ctr" defTabSz="1066800">
              <a:lnSpc>
                <a:spcPct val="100000"/>
              </a:lnSpc>
              <a:spcBef>
                <a:spcPct val="0"/>
              </a:spcBef>
              <a:spcAft>
                <a:spcPct val="35000"/>
              </a:spcAft>
            </a:pPr>
            <a:r>
              <a:rPr lang="en-US" sz="3200" kern="1200" dirty="0">
                <a:solidFill>
                  <a:schemeClr val="tx1"/>
                </a:solidFill>
                <a:latin typeface="+mj-lt"/>
              </a:rPr>
              <a:t>Budget is based on current </a:t>
            </a:r>
            <a:r>
              <a:rPr lang="en-US" sz="3200" kern="1200" dirty="0">
                <a:solidFill>
                  <a:srgbClr val="FFFF00"/>
                </a:solidFill>
                <a:latin typeface="+mj-lt"/>
              </a:rPr>
              <a:t>NIH stipend </a:t>
            </a:r>
            <a:r>
              <a:rPr lang="en-US" sz="3200" kern="1200" dirty="0">
                <a:solidFill>
                  <a:schemeClr val="tx1"/>
                </a:solidFill>
                <a:latin typeface="+mj-lt"/>
              </a:rPr>
              <a:t>levels and proposed amount of trainees</a:t>
            </a:r>
            <a:endParaRPr lang="en-US" sz="3200" kern="1200" dirty="0">
              <a:solidFill>
                <a:schemeClr val="tx1"/>
              </a:solidFill>
              <a:latin typeface="+mj-lt"/>
              <a:cs typeface="Calibri" panose="020F0502020204030204" pitchFamily="34" charset="0"/>
            </a:endParaRPr>
          </a:p>
        </p:txBody>
      </p:sp>
    </p:spTree>
    <p:extLst>
      <p:ext uri="{BB962C8B-B14F-4D97-AF65-F5344CB8AC3E}">
        <p14:creationId xmlns:p14="http://schemas.microsoft.com/office/powerpoint/2010/main" val="2009337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39558"/>
            <a:ext cx="10972800" cy="958432"/>
          </a:xfrm>
        </p:spPr>
        <p:txBody>
          <a:bodyPr>
            <a:normAutofit/>
          </a:bodyPr>
          <a:lstStyle/>
          <a:p>
            <a:r>
              <a:rPr lang="en-US" sz="4400" dirty="0">
                <a:solidFill>
                  <a:schemeClr val="tx1"/>
                </a:solidFill>
                <a:latin typeface="+mj-lt"/>
              </a:rPr>
              <a:t>Table 5 - Publications of Those in Training</a:t>
            </a:r>
          </a:p>
        </p:txBody>
      </p:sp>
      <p:sp>
        <p:nvSpPr>
          <p:cNvPr id="4" name="TextBox 3"/>
          <p:cNvSpPr txBox="1"/>
          <p:nvPr/>
        </p:nvSpPr>
        <p:spPr>
          <a:xfrm>
            <a:off x="609600" y="6004914"/>
            <a:ext cx="8876006" cy="400110"/>
          </a:xfrm>
          <a:prstGeom prst="rect">
            <a:avLst/>
          </a:prstGeom>
          <a:noFill/>
        </p:spPr>
        <p:txBody>
          <a:bodyPr wrap="square" rtlCol="0">
            <a:spAutoFit/>
          </a:bodyPr>
          <a:lstStyle/>
          <a:p>
            <a:pPr defTabSz="457200"/>
            <a:r>
              <a:rPr lang="en-US" sz="2000" dirty="0">
                <a:latin typeface="+mj-lt"/>
              </a:rPr>
              <a:t>Summarize these data in the </a:t>
            </a:r>
            <a:r>
              <a:rPr lang="en-US" sz="2000" dirty="0">
                <a:solidFill>
                  <a:srgbClr val="FFFF00"/>
                </a:solidFill>
                <a:latin typeface="+mj-lt"/>
              </a:rPr>
              <a:t>body </a:t>
            </a:r>
            <a:r>
              <a:rPr lang="en-US" sz="2000" dirty="0">
                <a:latin typeface="+mj-lt"/>
              </a:rPr>
              <a:t>of the application </a:t>
            </a:r>
          </a:p>
        </p:txBody>
      </p:sp>
      <p:sp>
        <p:nvSpPr>
          <p:cNvPr id="8" name="Freeform 7"/>
          <p:cNvSpPr/>
          <p:nvPr/>
        </p:nvSpPr>
        <p:spPr>
          <a:xfrm>
            <a:off x="703868" y="2822605"/>
            <a:ext cx="10453916" cy="2508187"/>
          </a:xfrm>
          <a:custGeom>
            <a:avLst/>
            <a:gdLst>
              <a:gd name="connsiteX0" fmla="*/ 0 w 10453916"/>
              <a:gd name="connsiteY0" fmla="*/ 0 h 2508187"/>
              <a:gd name="connsiteX1" fmla="*/ 10453916 w 10453916"/>
              <a:gd name="connsiteY1" fmla="*/ 0 h 2508187"/>
              <a:gd name="connsiteX2" fmla="*/ 10453916 w 10453916"/>
              <a:gd name="connsiteY2" fmla="*/ 2508187 h 2508187"/>
              <a:gd name="connsiteX3" fmla="*/ 0 w 10453916"/>
              <a:gd name="connsiteY3" fmla="*/ 2508187 h 2508187"/>
              <a:gd name="connsiteX4" fmla="*/ 0 w 10453916"/>
              <a:gd name="connsiteY4" fmla="*/ 0 h 2508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3916" h="2508187">
                <a:moveTo>
                  <a:pt x="0" y="0"/>
                </a:moveTo>
                <a:lnTo>
                  <a:pt x="10453916" y="0"/>
                </a:lnTo>
                <a:lnTo>
                  <a:pt x="10453916" y="2508187"/>
                </a:lnTo>
                <a:lnTo>
                  <a:pt x="0" y="2508187"/>
                </a:lnTo>
                <a:lnTo>
                  <a:pt x="0" y="0"/>
                </a:lnTo>
                <a:close/>
              </a:path>
            </a:pathLst>
          </a:cu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11340" tIns="1353820" rIns="811340" bIns="227584" numCol="1" spcCol="1270" anchor="t" anchorCtr="0">
            <a:noAutofit/>
          </a:bodyPr>
          <a:lstStyle/>
          <a:p>
            <a:pPr marL="285750" lvl="1" indent="-285750" algn="l" defTabSz="1422400">
              <a:lnSpc>
                <a:spcPct val="90000"/>
              </a:lnSpc>
              <a:spcBef>
                <a:spcPct val="0"/>
              </a:spcBef>
              <a:spcAft>
                <a:spcPct val="15000"/>
              </a:spcAft>
              <a:buChar char="••"/>
            </a:pPr>
            <a:r>
              <a:rPr lang="en-US" sz="3200" kern="1200" dirty="0">
                <a:solidFill>
                  <a:schemeClr val="bg1"/>
                </a:solidFill>
                <a:latin typeface="+mj-lt"/>
              </a:rPr>
              <a:t>Allows assessment of the research quality and authorship priority of trainees </a:t>
            </a:r>
          </a:p>
        </p:txBody>
      </p:sp>
      <p:sp>
        <p:nvSpPr>
          <p:cNvPr id="9" name="Freeform 8"/>
          <p:cNvSpPr/>
          <p:nvPr/>
        </p:nvSpPr>
        <p:spPr>
          <a:xfrm>
            <a:off x="1226563" y="1863205"/>
            <a:ext cx="7317741" cy="1918800"/>
          </a:xfrm>
          <a:custGeom>
            <a:avLst/>
            <a:gdLst>
              <a:gd name="connsiteX0" fmla="*/ 0 w 7317741"/>
              <a:gd name="connsiteY0" fmla="*/ 319806 h 1918800"/>
              <a:gd name="connsiteX1" fmla="*/ 319806 w 7317741"/>
              <a:gd name="connsiteY1" fmla="*/ 0 h 1918800"/>
              <a:gd name="connsiteX2" fmla="*/ 6997935 w 7317741"/>
              <a:gd name="connsiteY2" fmla="*/ 0 h 1918800"/>
              <a:gd name="connsiteX3" fmla="*/ 7317741 w 7317741"/>
              <a:gd name="connsiteY3" fmla="*/ 319806 h 1918800"/>
              <a:gd name="connsiteX4" fmla="*/ 7317741 w 7317741"/>
              <a:gd name="connsiteY4" fmla="*/ 1598994 h 1918800"/>
              <a:gd name="connsiteX5" fmla="*/ 6997935 w 7317741"/>
              <a:gd name="connsiteY5" fmla="*/ 1918800 h 1918800"/>
              <a:gd name="connsiteX6" fmla="*/ 319806 w 7317741"/>
              <a:gd name="connsiteY6" fmla="*/ 1918800 h 1918800"/>
              <a:gd name="connsiteX7" fmla="*/ 0 w 7317741"/>
              <a:gd name="connsiteY7" fmla="*/ 1598994 h 1918800"/>
              <a:gd name="connsiteX8" fmla="*/ 0 w 7317741"/>
              <a:gd name="connsiteY8" fmla="*/ 319806 h 191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7741" h="1918800">
                <a:moveTo>
                  <a:pt x="0" y="319806"/>
                </a:moveTo>
                <a:cubicBezTo>
                  <a:pt x="0" y="143182"/>
                  <a:pt x="143182" y="0"/>
                  <a:pt x="319806" y="0"/>
                </a:cubicBezTo>
                <a:lnTo>
                  <a:pt x="6997935" y="0"/>
                </a:lnTo>
                <a:cubicBezTo>
                  <a:pt x="7174559" y="0"/>
                  <a:pt x="7317741" y="143182"/>
                  <a:pt x="7317741" y="319806"/>
                </a:cubicBezTo>
                <a:lnTo>
                  <a:pt x="7317741" y="1598994"/>
                </a:lnTo>
                <a:cubicBezTo>
                  <a:pt x="7317741" y="1775618"/>
                  <a:pt x="7174559" y="1918800"/>
                  <a:pt x="6997935" y="1918800"/>
                </a:cubicBezTo>
                <a:lnTo>
                  <a:pt x="319806" y="1918800"/>
                </a:lnTo>
                <a:cubicBezTo>
                  <a:pt x="143182" y="1918800"/>
                  <a:pt x="0" y="1775618"/>
                  <a:pt x="0" y="1598994"/>
                </a:cubicBezTo>
                <a:lnTo>
                  <a:pt x="0" y="319806"/>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370261" tIns="93668" rIns="370261" bIns="93668" numCol="1" spcCol="1270" anchor="ctr" anchorCtr="0">
            <a:noAutofit/>
          </a:bodyPr>
          <a:lstStyle/>
          <a:p>
            <a:pPr lvl="0" algn="l" defTabSz="1600200">
              <a:lnSpc>
                <a:spcPct val="90000"/>
              </a:lnSpc>
              <a:spcBef>
                <a:spcPct val="0"/>
              </a:spcBef>
              <a:spcAft>
                <a:spcPct val="35000"/>
              </a:spcAft>
            </a:pPr>
            <a:r>
              <a:rPr lang="en-US" sz="3600" kern="1200" dirty="0">
                <a:solidFill>
                  <a:schemeClr val="bg1"/>
                </a:solidFill>
                <a:latin typeface="+mj-lt"/>
              </a:rPr>
              <a:t>The faculty members ability to </a:t>
            </a:r>
            <a:r>
              <a:rPr lang="en-US" sz="3600" kern="1200" dirty="0">
                <a:solidFill>
                  <a:srgbClr val="FFFF00"/>
                </a:solidFill>
                <a:latin typeface="+mj-lt"/>
              </a:rPr>
              <a:t>foster</a:t>
            </a:r>
            <a:r>
              <a:rPr lang="en-US" sz="3600" kern="1200" dirty="0">
                <a:solidFill>
                  <a:schemeClr val="bg1"/>
                </a:solidFill>
                <a:latin typeface="+mj-lt"/>
              </a:rPr>
              <a:t> trainee </a:t>
            </a:r>
            <a:r>
              <a:rPr lang="en-US" sz="3600" kern="1200" dirty="0">
                <a:solidFill>
                  <a:srgbClr val="FFFF00"/>
                </a:solidFill>
                <a:latin typeface="+mj-lt"/>
              </a:rPr>
              <a:t>productivity </a:t>
            </a:r>
            <a:r>
              <a:rPr lang="en-US" sz="3600" kern="1200" dirty="0">
                <a:solidFill>
                  <a:schemeClr val="bg1"/>
                </a:solidFill>
                <a:latin typeface="+mj-lt"/>
              </a:rPr>
              <a:t>through publishable results </a:t>
            </a:r>
          </a:p>
        </p:txBody>
      </p:sp>
      <p:pic>
        <p:nvPicPr>
          <p:cNvPr id="6" name="Picture 5" descr="A close up of text on a black background&#10;&#10;Description automatically generated">
            <a:extLst>
              <a:ext uri="{FF2B5EF4-FFF2-40B4-BE49-F238E27FC236}">
                <a16:creationId xmlns:a16="http://schemas.microsoft.com/office/drawing/2014/main" id="{D74EEB6A-F2D3-42A6-8BA3-8E8012998D33}"/>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tretch>
            <a:fillRect/>
          </a:stretch>
        </p:blipFill>
        <p:spPr>
          <a:xfrm>
            <a:off x="9130277" y="2057390"/>
            <a:ext cx="1441533" cy="1861878"/>
          </a:xfrm>
          <a:prstGeom prst="rect">
            <a:avLst/>
          </a:prstGeom>
        </p:spPr>
      </p:pic>
    </p:spTree>
    <p:extLst>
      <p:ext uri="{BB962C8B-B14F-4D97-AF65-F5344CB8AC3E}">
        <p14:creationId xmlns:p14="http://schemas.microsoft.com/office/powerpoint/2010/main" val="3404120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P spid="9"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normAutofit/>
          </a:bodyPr>
          <a:lstStyle/>
          <a:p>
            <a:r>
              <a:rPr lang="en-US" sz="4400" dirty="0">
                <a:solidFill>
                  <a:schemeClr val="tx1"/>
                </a:solidFill>
                <a:latin typeface="+mj-lt"/>
              </a:rPr>
              <a:t>Instructions </a:t>
            </a:r>
            <a:r>
              <a:rPr lang="en-US" sz="4400" i="1" dirty="0">
                <a:solidFill>
                  <a:schemeClr val="tx1"/>
                </a:solidFill>
                <a:latin typeface="+mj-lt"/>
              </a:rPr>
              <a:t>differ</a:t>
            </a:r>
            <a:r>
              <a:rPr lang="en-US" sz="4400" dirty="0">
                <a:solidFill>
                  <a:schemeClr val="tx1"/>
                </a:solidFill>
                <a:latin typeface="+mj-lt"/>
              </a:rPr>
              <a:t> between </a:t>
            </a:r>
            <a:r>
              <a:rPr lang="en-US" sz="4400" dirty="0">
                <a:solidFill>
                  <a:srgbClr val="FFFF00"/>
                </a:solidFill>
                <a:latin typeface="+mj-lt"/>
              </a:rPr>
              <a:t>New</a:t>
            </a:r>
            <a:r>
              <a:rPr lang="en-US" sz="4400" dirty="0">
                <a:solidFill>
                  <a:schemeClr val="tx1"/>
                </a:solidFill>
                <a:latin typeface="+mj-lt"/>
              </a:rPr>
              <a:t> and </a:t>
            </a:r>
            <a:r>
              <a:rPr lang="en-US" sz="4400" dirty="0">
                <a:solidFill>
                  <a:srgbClr val="FFFF00"/>
                </a:solidFill>
                <a:latin typeface="+mj-lt"/>
              </a:rPr>
              <a:t>Renewal</a:t>
            </a:r>
            <a:r>
              <a:rPr lang="en-US" sz="4400" dirty="0">
                <a:latin typeface="+mj-lt"/>
              </a:rPr>
              <a:t> </a:t>
            </a:r>
            <a:r>
              <a:rPr lang="en-US" sz="4400" dirty="0">
                <a:solidFill>
                  <a:schemeClr val="tx1"/>
                </a:solidFill>
                <a:latin typeface="+mj-lt"/>
              </a:rPr>
              <a:t>Applications</a:t>
            </a:r>
          </a:p>
        </p:txBody>
      </p:sp>
      <p:sp>
        <p:nvSpPr>
          <p:cNvPr id="3" name="Freeform 2"/>
          <p:cNvSpPr/>
          <p:nvPr/>
        </p:nvSpPr>
        <p:spPr>
          <a:xfrm>
            <a:off x="759633" y="1872758"/>
            <a:ext cx="5280155" cy="4575175"/>
          </a:xfrm>
          <a:custGeom>
            <a:avLst/>
            <a:gdLst>
              <a:gd name="connsiteX0" fmla="*/ 0 w 5280155"/>
              <a:gd name="connsiteY0" fmla="*/ 457518 h 4575175"/>
              <a:gd name="connsiteX1" fmla="*/ 457518 w 5280155"/>
              <a:gd name="connsiteY1" fmla="*/ 0 h 4575175"/>
              <a:gd name="connsiteX2" fmla="*/ 4822638 w 5280155"/>
              <a:gd name="connsiteY2" fmla="*/ 0 h 4575175"/>
              <a:gd name="connsiteX3" fmla="*/ 5280156 w 5280155"/>
              <a:gd name="connsiteY3" fmla="*/ 457518 h 4575175"/>
              <a:gd name="connsiteX4" fmla="*/ 5280155 w 5280155"/>
              <a:gd name="connsiteY4" fmla="*/ 4117658 h 4575175"/>
              <a:gd name="connsiteX5" fmla="*/ 4822637 w 5280155"/>
              <a:gd name="connsiteY5" fmla="*/ 4575176 h 4575175"/>
              <a:gd name="connsiteX6" fmla="*/ 457518 w 5280155"/>
              <a:gd name="connsiteY6" fmla="*/ 4575175 h 4575175"/>
              <a:gd name="connsiteX7" fmla="*/ 0 w 5280155"/>
              <a:gd name="connsiteY7" fmla="*/ 4117657 h 4575175"/>
              <a:gd name="connsiteX8" fmla="*/ 0 w 5280155"/>
              <a:gd name="connsiteY8" fmla="*/ 457518 h 457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80155" h="4575175">
                <a:moveTo>
                  <a:pt x="0" y="457518"/>
                </a:moveTo>
                <a:cubicBezTo>
                  <a:pt x="0" y="204838"/>
                  <a:pt x="204838" y="0"/>
                  <a:pt x="457518" y="0"/>
                </a:cubicBezTo>
                <a:lnTo>
                  <a:pt x="4822638" y="0"/>
                </a:lnTo>
                <a:cubicBezTo>
                  <a:pt x="5075318" y="0"/>
                  <a:pt x="5280156" y="204838"/>
                  <a:pt x="5280156" y="457518"/>
                </a:cubicBezTo>
                <a:cubicBezTo>
                  <a:pt x="5280156" y="1677565"/>
                  <a:pt x="5280155" y="2897611"/>
                  <a:pt x="5280155" y="4117658"/>
                </a:cubicBezTo>
                <a:cubicBezTo>
                  <a:pt x="5280155" y="4370338"/>
                  <a:pt x="5075317" y="4575176"/>
                  <a:pt x="4822637" y="4575176"/>
                </a:cubicBezTo>
                <a:lnTo>
                  <a:pt x="457518" y="4575175"/>
                </a:lnTo>
                <a:cubicBezTo>
                  <a:pt x="204838" y="4575175"/>
                  <a:pt x="0" y="4370337"/>
                  <a:pt x="0" y="4117657"/>
                </a:cubicBezTo>
                <a:lnTo>
                  <a:pt x="0" y="457518"/>
                </a:lnTo>
                <a:close/>
              </a:path>
            </a:pathLst>
          </a:cu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240030" tIns="240030" rIns="240030" bIns="3442653" numCol="1" spcCol="1270" anchor="ctr" anchorCtr="0">
            <a:noAutofit/>
          </a:bodyPr>
          <a:lstStyle/>
          <a:p>
            <a:pPr lvl="0" algn="ctr" defTabSz="2800350">
              <a:lnSpc>
                <a:spcPct val="90000"/>
              </a:lnSpc>
              <a:spcBef>
                <a:spcPct val="0"/>
              </a:spcBef>
              <a:spcAft>
                <a:spcPct val="35000"/>
              </a:spcAft>
            </a:pPr>
            <a:r>
              <a:rPr lang="en-US" sz="6300" kern="1200" dirty="0">
                <a:latin typeface="+mj-lt"/>
              </a:rPr>
              <a:t>New</a:t>
            </a:r>
          </a:p>
        </p:txBody>
      </p:sp>
      <p:sp>
        <p:nvSpPr>
          <p:cNvPr id="4" name="Freeform 3"/>
          <p:cNvSpPr/>
          <p:nvPr/>
        </p:nvSpPr>
        <p:spPr>
          <a:xfrm>
            <a:off x="794545" y="3246088"/>
            <a:ext cx="5210330" cy="2972306"/>
          </a:xfrm>
          <a:custGeom>
            <a:avLst/>
            <a:gdLst>
              <a:gd name="connsiteX0" fmla="*/ 0 w 5210330"/>
              <a:gd name="connsiteY0" fmla="*/ 297231 h 2972306"/>
              <a:gd name="connsiteX1" fmla="*/ 297231 w 5210330"/>
              <a:gd name="connsiteY1" fmla="*/ 0 h 2972306"/>
              <a:gd name="connsiteX2" fmla="*/ 4913099 w 5210330"/>
              <a:gd name="connsiteY2" fmla="*/ 0 h 2972306"/>
              <a:gd name="connsiteX3" fmla="*/ 5210330 w 5210330"/>
              <a:gd name="connsiteY3" fmla="*/ 297231 h 2972306"/>
              <a:gd name="connsiteX4" fmla="*/ 5210330 w 5210330"/>
              <a:gd name="connsiteY4" fmla="*/ 2675075 h 2972306"/>
              <a:gd name="connsiteX5" fmla="*/ 4913099 w 5210330"/>
              <a:gd name="connsiteY5" fmla="*/ 2972306 h 2972306"/>
              <a:gd name="connsiteX6" fmla="*/ 297231 w 5210330"/>
              <a:gd name="connsiteY6" fmla="*/ 2972306 h 2972306"/>
              <a:gd name="connsiteX7" fmla="*/ 0 w 5210330"/>
              <a:gd name="connsiteY7" fmla="*/ 2675075 h 2972306"/>
              <a:gd name="connsiteX8" fmla="*/ 0 w 5210330"/>
              <a:gd name="connsiteY8" fmla="*/ 297231 h 297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10330" h="2972306">
                <a:moveTo>
                  <a:pt x="0" y="297231"/>
                </a:moveTo>
                <a:cubicBezTo>
                  <a:pt x="0" y="133075"/>
                  <a:pt x="133075" y="0"/>
                  <a:pt x="297231" y="0"/>
                </a:cubicBezTo>
                <a:lnTo>
                  <a:pt x="4913099" y="0"/>
                </a:lnTo>
                <a:cubicBezTo>
                  <a:pt x="5077255" y="0"/>
                  <a:pt x="5210330" y="133075"/>
                  <a:pt x="5210330" y="297231"/>
                </a:cubicBezTo>
                <a:lnTo>
                  <a:pt x="5210330" y="2675075"/>
                </a:lnTo>
                <a:cubicBezTo>
                  <a:pt x="5210330" y="2839231"/>
                  <a:pt x="5077255" y="2972306"/>
                  <a:pt x="4913099" y="2972306"/>
                </a:cubicBezTo>
                <a:lnTo>
                  <a:pt x="297231" y="2972306"/>
                </a:lnTo>
                <a:cubicBezTo>
                  <a:pt x="133075" y="2972306"/>
                  <a:pt x="0" y="2839231"/>
                  <a:pt x="0" y="2675075"/>
                </a:cubicBezTo>
                <a:lnTo>
                  <a:pt x="0" y="297231"/>
                </a:lnTo>
                <a:close/>
              </a:path>
            </a:pathLst>
          </a:custGeom>
          <a:solidFill>
            <a:srgbClr val="9D90A0"/>
          </a:solidFill>
        </p:spPr>
        <p:style>
          <a:lnRef idx="2">
            <a:schemeClr val="accent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68336" tIns="148016" rIns="168336" bIns="148016" numCol="1" spcCol="1270" anchor="ctr" anchorCtr="0">
            <a:noAutofit/>
          </a:bodyPr>
          <a:lstStyle/>
          <a:p>
            <a:pPr lvl="0" algn="ctr" defTabSz="1422400">
              <a:lnSpc>
                <a:spcPct val="90000"/>
              </a:lnSpc>
              <a:spcBef>
                <a:spcPct val="0"/>
              </a:spcBef>
              <a:spcAft>
                <a:spcPct val="35000"/>
              </a:spcAft>
            </a:pPr>
            <a:r>
              <a:rPr lang="en-US" sz="3200" kern="1200" dirty="0">
                <a:latin typeface="+mj-lt"/>
              </a:rPr>
              <a:t>List publications for participating faculty for current predoc/postdocs and those that </a:t>
            </a:r>
            <a:r>
              <a:rPr lang="en-US" sz="3200" i="1" kern="1200" dirty="0">
                <a:solidFill>
                  <a:schemeClr val="tx1"/>
                </a:solidFill>
                <a:latin typeface="+mj-lt"/>
              </a:rPr>
              <a:t>would have been eligible</a:t>
            </a:r>
            <a:r>
              <a:rPr lang="en-US" sz="3200" kern="1200" dirty="0">
                <a:latin typeface="+mj-lt"/>
              </a:rPr>
              <a:t> for appointment to the TG for the last </a:t>
            </a:r>
            <a:r>
              <a:rPr lang="en-US" sz="3200" kern="1200" dirty="0">
                <a:solidFill>
                  <a:schemeClr val="tx1"/>
                </a:solidFill>
                <a:latin typeface="+mj-lt"/>
              </a:rPr>
              <a:t>10 </a:t>
            </a:r>
            <a:r>
              <a:rPr lang="en-US" sz="3200" kern="1200" dirty="0">
                <a:latin typeface="+mj-lt"/>
              </a:rPr>
              <a:t>years </a:t>
            </a:r>
          </a:p>
        </p:txBody>
      </p:sp>
      <p:sp>
        <p:nvSpPr>
          <p:cNvPr id="5" name="Freeform 4"/>
          <p:cNvSpPr/>
          <p:nvPr/>
        </p:nvSpPr>
        <p:spPr>
          <a:xfrm>
            <a:off x="6435800" y="1872758"/>
            <a:ext cx="5280155" cy="4575175"/>
          </a:xfrm>
          <a:custGeom>
            <a:avLst/>
            <a:gdLst>
              <a:gd name="connsiteX0" fmla="*/ 0 w 5280155"/>
              <a:gd name="connsiteY0" fmla="*/ 457518 h 4575175"/>
              <a:gd name="connsiteX1" fmla="*/ 457518 w 5280155"/>
              <a:gd name="connsiteY1" fmla="*/ 0 h 4575175"/>
              <a:gd name="connsiteX2" fmla="*/ 4822638 w 5280155"/>
              <a:gd name="connsiteY2" fmla="*/ 0 h 4575175"/>
              <a:gd name="connsiteX3" fmla="*/ 5280156 w 5280155"/>
              <a:gd name="connsiteY3" fmla="*/ 457518 h 4575175"/>
              <a:gd name="connsiteX4" fmla="*/ 5280155 w 5280155"/>
              <a:gd name="connsiteY4" fmla="*/ 4117658 h 4575175"/>
              <a:gd name="connsiteX5" fmla="*/ 4822637 w 5280155"/>
              <a:gd name="connsiteY5" fmla="*/ 4575176 h 4575175"/>
              <a:gd name="connsiteX6" fmla="*/ 457518 w 5280155"/>
              <a:gd name="connsiteY6" fmla="*/ 4575175 h 4575175"/>
              <a:gd name="connsiteX7" fmla="*/ 0 w 5280155"/>
              <a:gd name="connsiteY7" fmla="*/ 4117657 h 4575175"/>
              <a:gd name="connsiteX8" fmla="*/ 0 w 5280155"/>
              <a:gd name="connsiteY8" fmla="*/ 457518 h 457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80155" h="4575175">
                <a:moveTo>
                  <a:pt x="0" y="457518"/>
                </a:moveTo>
                <a:cubicBezTo>
                  <a:pt x="0" y="204838"/>
                  <a:pt x="204838" y="0"/>
                  <a:pt x="457518" y="0"/>
                </a:cubicBezTo>
                <a:lnTo>
                  <a:pt x="4822638" y="0"/>
                </a:lnTo>
                <a:cubicBezTo>
                  <a:pt x="5075318" y="0"/>
                  <a:pt x="5280156" y="204838"/>
                  <a:pt x="5280156" y="457518"/>
                </a:cubicBezTo>
                <a:cubicBezTo>
                  <a:pt x="5280156" y="1677565"/>
                  <a:pt x="5280155" y="2897611"/>
                  <a:pt x="5280155" y="4117658"/>
                </a:cubicBezTo>
                <a:cubicBezTo>
                  <a:pt x="5280155" y="4370338"/>
                  <a:pt x="5075317" y="4575176"/>
                  <a:pt x="4822637" y="4575176"/>
                </a:cubicBezTo>
                <a:lnTo>
                  <a:pt x="457518" y="4575175"/>
                </a:lnTo>
                <a:cubicBezTo>
                  <a:pt x="204838" y="4575175"/>
                  <a:pt x="0" y="4370337"/>
                  <a:pt x="0" y="4117657"/>
                </a:cubicBezTo>
                <a:lnTo>
                  <a:pt x="0" y="457518"/>
                </a:lnTo>
                <a:close/>
              </a:path>
            </a:pathLst>
          </a:cu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240030" tIns="240030" rIns="240030" bIns="3442653" numCol="1" spcCol="1270" anchor="ctr" anchorCtr="0">
            <a:noAutofit/>
          </a:bodyPr>
          <a:lstStyle/>
          <a:p>
            <a:pPr lvl="0" algn="ctr" defTabSz="2800350">
              <a:lnSpc>
                <a:spcPct val="90000"/>
              </a:lnSpc>
              <a:spcBef>
                <a:spcPct val="0"/>
              </a:spcBef>
              <a:spcAft>
                <a:spcPct val="35000"/>
              </a:spcAft>
            </a:pPr>
            <a:r>
              <a:rPr lang="en-US" sz="6300" kern="1200" dirty="0">
                <a:latin typeface="+mj-lt"/>
              </a:rPr>
              <a:t>Renewal</a:t>
            </a:r>
          </a:p>
        </p:txBody>
      </p:sp>
      <p:sp>
        <p:nvSpPr>
          <p:cNvPr id="6" name="Freeform 5"/>
          <p:cNvSpPr/>
          <p:nvPr/>
        </p:nvSpPr>
        <p:spPr>
          <a:xfrm>
            <a:off x="6495064" y="3245310"/>
            <a:ext cx="5161626" cy="2973863"/>
          </a:xfrm>
          <a:custGeom>
            <a:avLst/>
            <a:gdLst>
              <a:gd name="connsiteX0" fmla="*/ 0 w 5161626"/>
              <a:gd name="connsiteY0" fmla="*/ 297386 h 2973863"/>
              <a:gd name="connsiteX1" fmla="*/ 297386 w 5161626"/>
              <a:gd name="connsiteY1" fmla="*/ 0 h 2973863"/>
              <a:gd name="connsiteX2" fmla="*/ 4864240 w 5161626"/>
              <a:gd name="connsiteY2" fmla="*/ 0 h 2973863"/>
              <a:gd name="connsiteX3" fmla="*/ 5161626 w 5161626"/>
              <a:gd name="connsiteY3" fmla="*/ 297386 h 2973863"/>
              <a:gd name="connsiteX4" fmla="*/ 5161626 w 5161626"/>
              <a:gd name="connsiteY4" fmla="*/ 2676477 h 2973863"/>
              <a:gd name="connsiteX5" fmla="*/ 4864240 w 5161626"/>
              <a:gd name="connsiteY5" fmla="*/ 2973863 h 2973863"/>
              <a:gd name="connsiteX6" fmla="*/ 297386 w 5161626"/>
              <a:gd name="connsiteY6" fmla="*/ 2973863 h 2973863"/>
              <a:gd name="connsiteX7" fmla="*/ 0 w 5161626"/>
              <a:gd name="connsiteY7" fmla="*/ 2676477 h 2973863"/>
              <a:gd name="connsiteX8" fmla="*/ 0 w 5161626"/>
              <a:gd name="connsiteY8" fmla="*/ 297386 h 2973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1626" h="2973863">
                <a:moveTo>
                  <a:pt x="0" y="297386"/>
                </a:moveTo>
                <a:cubicBezTo>
                  <a:pt x="0" y="133144"/>
                  <a:pt x="133144" y="0"/>
                  <a:pt x="297386" y="0"/>
                </a:cubicBezTo>
                <a:lnTo>
                  <a:pt x="4864240" y="0"/>
                </a:lnTo>
                <a:cubicBezTo>
                  <a:pt x="5028482" y="0"/>
                  <a:pt x="5161626" y="133144"/>
                  <a:pt x="5161626" y="297386"/>
                </a:cubicBezTo>
                <a:lnTo>
                  <a:pt x="5161626" y="2676477"/>
                </a:lnTo>
                <a:cubicBezTo>
                  <a:pt x="5161626" y="2840719"/>
                  <a:pt x="5028482" y="2973863"/>
                  <a:pt x="4864240" y="2973863"/>
                </a:cubicBezTo>
                <a:lnTo>
                  <a:pt x="297386" y="2973863"/>
                </a:lnTo>
                <a:cubicBezTo>
                  <a:pt x="133144" y="2973863"/>
                  <a:pt x="0" y="2840719"/>
                  <a:pt x="0" y="2676477"/>
                </a:cubicBezTo>
                <a:lnTo>
                  <a:pt x="0" y="297386"/>
                </a:lnTo>
                <a:close/>
              </a:path>
            </a:pathLst>
          </a:custGeom>
          <a:solidFill>
            <a:srgbClr val="5AA2AE"/>
          </a:solidFill>
        </p:spPr>
        <p:style>
          <a:lnRef idx="2">
            <a:schemeClr val="accent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78541" tIns="155681" rIns="178541" bIns="155681" numCol="1" spcCol="1270" anchor="ctr" anchorCtr="0">
            <a:noAutofit/>
          </a:bodyPr>
          <a:lstStyle/>
          <a:p>
            <a:pPr lvl="0" algn="ctr" defTabSz="1600200">
              <a:lnSpc>
                <a:spcPct val="90000"/>
              </a:lnSpc>
              <a:spcBef>
                <a:spcPct val="0"/>
              </a:spcBef>
              <a:spcAft>
                <a:spcPct val="35000"/>
              </a:spcAft>
            </a:pPr>
            <a:r>
              <a:rPr lang="en-US" sz="3200" kern="1200" dirty="0">
                <a:solidFill>
                  <a:schemeClr val="bg1"/>
                </a:solidFill>
                <a:latin typeface="+mj-lt"/>
              </a:rPr>
              <a:t>List publications for renewal participating faculty, those </a:t>
            </a:r>
            <a:r>
              <a:rPr lang="en-US" sz="3200" kern="1200" dirty="0" smtClean="0">
                <a:solidFill>
                  <a:schemeClr val="bg1"/>
                </a:solidFill>
                <a:latin typeface="+mj-lt"/>
              </a:rPr>
              <a:t>trainees currently </a:t>
            </a:r>
            <a:r>
              <a:rPr lang="en-US" sz="3200" kern="1200" dirty="0">
                <a:solidFill>
                  <a:schemeClr val="bg1"/>
                </a:solidFill>
                <a:latin typeface="+mj-lt"/>
              </a:rPr>
              <a:t>appointed </a:t>
            </a:r>
            <a:r>
              <a:rPr lang="en-US" sz="3200" kern="1200" dirty="0" smtClean="0">
                <a:solidFill>
                  <a:schemeClr val="bg1"/>
                </a:solidFill>
                <a:latin typeface="+mj-lt"/>
              </a:rPr>
              <a:t>to </a:t>
            </a:r>
            <a:r>
              <a:rPr lang="en-US" sz="3200" kern="1200" dirty="0">
                <a:solidFill>
                  <a:schemeClr val="bg1"/>
                </a:solidFill>
                <a:latin typeface="+mj-lt"/>
              </a:rPr>
              <a:t>the TG </a:t>
            </a:r>
            <a:r>
              <a:rPr lang="en-US" sz="3200" kern="1200" dirty="0" smtClean="0">
                <a:solidFill>
                  <a:schemeClr val="bg1"/>
                </a:solidFill>
                <a:latin typeface="+mj-lt"/>
              </a:rPr>
              <a:t>or appointed in the last </a:t>
            </a:r>
            <a:r>
              <a:rPr lang="en-US" sz="3200" kern="1200" dirty="0">
                <a:solidFill>
                  <a:schemeClr val="bg1"/>
                </a:solidFill>
                <a:latin typeface="+mj-lt"/>
              </a:rPr>
              <a:t>10 years</a:t>
            </a:r>
          </a:p>
        </p:txBody>
      </p:sp>
    </p:spTree>
    <p:extLst>
      <p:ext uri="{BB962C8B-B14F-4D97-AF65-F5344CB8AC3E}">
        <p14:creationId xmlns:p14="http://schemas.microsoft.com/office/powerpoint/2010/main" val="3498524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068" r="805" b="3288"/>
          <a:stretch/>
        </p:blipFill>
        <p:spPr>
          <a:xfrm>
            <a:off x="1600200" y="1342337"/>
            <a:ext cx="10067544" cy="3893446"/>
          </a:xfrm>
          <a:prstGeom prst="rect">
            <a:avLst/>
          </a:prstGeom>
        </p:spPr>
      </p:pic>
      <p:sp>
        <p:nvSpPr>
          <p:cNvPr id="2" name="Title 1"/>
          <p:cNvSpPr>
            <a:spLocks noGrp="1"/>
          </p:cNvSpPr>
          <p:nvPr>
            <p:ph type="title"/>
          </p:nvPr>
        </p:nvSpPr>
        <p:spPr>
          <a:xfrm>
            <a:off x="314325" y="190980"/>
            <a:ext cx="10972800" cy="958432"/>
          </a:xfrm>
        </p:spPr>
        <p:txBody>
          <a:bodyPr>
            <a:normAutofit/>
          </a:bodyPr>
          <a:lstStyle/>
          <a:p>
            <a:r>
              <a:rPr lang="en-US" sz="4400" dirty="0">
                <a:solidFill>
                  <a:schemeClr val="tx1"/>
                </a:solidFill>
                <a:latin typeface="+mj-lt"/>
              </a:rPr>
              <a:t>Table 5 Instructions</a:t>
            </a:r>
          </a:p>
        </p:txBody>
      </p:sp>
      <p:sp>
        <p:nvSpPr>
          <p:cNvPr id="3" name="TextBox 2"/>
          <p:cNvSpPr txBox="1"/>
          <p:nvPr/>
        </p:nvSpPr>
        <p:spPr>
          <a:xfrm>
            <a:off x="233867" y="4207867"/>
            <a:ext cx="2179454" cy="1200329"/>
          </a:xfrm>
          <a:prstGeom prst="rect">
            <a:avLst/>
          </a:prstGeom>
          <a:solidFill>
            <a:schemeClr val="tx1"/>
          </a:solidFill>
          <a:ln>
            <a:solidFill>
              <a:schemeClr val="bg1"/>
            </a:solidFill>
          </a:ln>
        </p:spPr>
        <p:txBody>
          <a:bodyPr wrap="square" rtlCol="0">
            <a:spAutoFit/>
          </a:bodyPr>
          <a:lstStyle>
            <a:defPPr>
              <a:defRPr lang="en-US"/>
            </a:defPPr>
            <a:lvl1pPr>
              <a:buFont typeface="+mj-lt"/>
              <a:buNone/>
              <a:defRPr>
                <a:solidFill>
                  <a:srgbClr val="FF0000"/>
                </a:solidFill>
                <a:latin typeface="+mj-lt"/>
              </a:defRPr>
            </a:lvl1pPr>
          </a:lstStyle>
          <a:p>
            <a:pPr algn="ctr"/>
            <a:r>
              <a:rPr lang="en-US" sz="2400" dirty="0"/>
              <a:t>Mentor to the trainee – can have up to 2</a:t>
            </a:r>
          </a:p>
        </p:txBody>
      </p:sp>
      <p:sp>
        <p:nvSpPr>
          <p:cNvPr id="7" name="TextBox 6"/>
          <p:cNvSpPr txBox="1"/>
          <p:nvPr/>
        </p:nvSpPr>
        <p:spPr>
          <a:xfrm>
            <a:off x="4682835" y="5300723"/>
            <a:ext cx="1335579" cy="1200329"/>
          </a:xfrm>
          <a:prstGeom prst="rect">
            <a:avLst/>
          </a:prstGeom>
          <a:solidFill>
            <a:schemeClr val="tx1"/>
          </a:solidFill>
          <a:ln>
            <a:solidFill>
              <a:schemeClr val="bg1"/>
            </a:solidFill>
          </a:ln>
        </p:spPr>
        <p:txBody>
          <a:bodyPr wrap="square" rtlCol="0">
            <a:spAutoFit/>
          </a:bodyPr>
          <a:lstStyle>
            <a:defPPr>
              <a:defRPr lang="en-US"/>
            </a:defPPr>
            <a:lvl1pPr>
              <a:buFont typeface="+mj-lt"/>
              <a:buNone/>
              <a:defRPr>
                <a:solidFill>
                  <a:srgbClr val="FF0000"/>
                </a:solidFill>
                <a:latin typeface="+mj-lt"/>
              </a:defRPr>
            </a:lvl1pPr>
          </a:lstStyle>
          <a:p>
            <a:pPr algn="ctr"/>
            <a:r>
              <a:rPr lang="en-US" sz="2400" dirty="0"/>
              <a:t>Past or Current trainee</a:t>
            </a:r>
          </a:p>
        </p:txBody>
      </p:sp>
      <p:cxnSp>
        <p:nvCxnSpPr>
          <p:cNvPr id="11" name="Straight Arrow Connector 10"/>
          <p:cNvCxnSpPr/>
          <p:nvPr/>
        </p:nvCxnSpPr>
        <p:spPr>
          <a:xfrm flipH="1" flipV="1">
            <a:off x="1892808" y="3535887"/>
            <a:ext cx="288061" cy="439109"/>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3037169" y="5111666"/>
            <a:ext cx="1" cy="378114"/>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flipV="1">
            <a:off x="4404789" y="4998409"/>
            <a:ext cx="364820" cy="302314"/>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6131434" y="1870525"/>
            <a:ext cx="502538" cy="817811"/>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flipV="1">
            <a:off x="8851392" y="4389120"/>
            <a:ext cx="546838" cy="385011"/>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8977744" y="4664742"/>
            <a:ext cx="1354975" cy="830997"/>
          </a:xfrm>
          <a:prstGeom prst="rect">
            <a:avLst/>
          </a:prstGeom>
          <a:solidFill>
            <a:schemeClr val="tx1"/>
          </a:solidFill>
          <a:ln>
            <a:solidFill>
              <a:schemeClr val="bg1"/>
            </a:solidFill>
          </a:ln>
        </p:spPr>
        <p:txBody>
          <a:bodyPr wrap="square" rtlCol="0">
            <a:spAutoFit/>
          </a:bodyPr>
          <a:lstStyle>
            <a:defPPr>
              <a:defRPr lang="en-US"/>
            </a:defPPr>
            <a:lvl1pPr>
              <a:buFont typeface="+mj-lt"/>
              <a:buNone/>
              <a:defRPr>
                <a:solidFill>
                  <a:srgbClr val="FF0000"/>
                </a:solidFill>
                <a:latin typeface="+mj-lt"/>
              </a:defRPr>
            </a:lvl1pPr>
          </a:lstStyle>
          <a:p>
            <a:pPr algn="ctr"/>
            <a:r>
              <a:rPr lang="en-US" sz="2400" dirty="0"/>
              <a:t>Full Citation</a:t>
            </a:r>
          </a:p>
        </p:txBody>
      </p:sp>
      <p:sp>
        <p:nvSpPr>
          <p:cNvPr id="8" name="TextBox 7"/>
          <p:cNvSpPr txBox="1"/>
          <p:nvPr/>
        </p:nvSpPr>
        <p:spPr>
          <a:xfrm>
            <a:off x="6131434" y="697628"/>
            <a:ext cx="2513802" cy="1200329"/>
          </a:xfrm>
          <a:prstGeom prst="rect">
            <a:avLst/>
          </a:prstGeom>
          <a:solidFill>
            <a:schemeClr val="tx1"/>
          </a:solidFill>
          <a:ln>
            <a:solidFill>
              <a:schemeClr val="bg1"/>
            </a:solidFill>
          </a:ln>
        </p:spPr>
        <p:txBody>
          <a:bodyPr wrap="square" rtlCol="0">
            <a:spAutoFit/>
          </a:bodyPr>
          <a:lstStyle>
            <a:defPPr>
              <a:defRPr lang="en-US"/>
            </a:defPPr>
            <a:lvl1pPr>
              <a:buFont typeface="+mj-lt"/>
              <a:buNone/>
              <a:defRPr>
                <a:solidFill>
                  <a:srgbClr val="FF0000"/>
                </a:solidFill>
                <a:latin typeface="+mj-lt"/>
              </a:defRPr>
            </a:lvl1pPr>
          </a:lstStyle>
          <a:p>
            <a:pPr algn="ctr"/>
            <a:r>
              <a:rPr lang="en-US" sz="2400" dirty="0"/>
              <a:t>Total training period in YYYY format only</a:t>
            </a:r>
          </a:p>
        </p:txBody>
      </p:sp>
      <p:sp>
        <p:nvSpPr>
          <p:cNvPr id="6" name="TextBox 5"/>
          <p:cNvSpPr txBox="1"/>
          <p:nvPr/>
        </p:nvSpPr>
        <p:spPr>
          <a:xfrm>
            <a:off x="2263817" y="5408196"/>
            <a:ext cx="1795169" cy="830997"/>
          </a:xfrm>
          <a:prstGeom prst="rect">
            <a:avLst/>
          </a:prstGeom>
          <a:solidFill>
            <a:schemeClr val="tx1"/>
          </a:solidFill>
          <a:ln>
            <a:solidFill>
              <a:schemeClr val="bg1"/>
            </a:solidFill>
          </a:ln>
        </p:spPr>
        <p:txBody>
          <a:bodyPr wrap="square" rtlCol="0">
            <a:spAutoFit/>
          </a:bodyPr>
          <a:lstStyle>
            <a:defPPr>
              <a:defRPr lang="en-US"/>
            </a:defPPr>
            <a:lvl1pPr>
              <a:buFont typeface="+mj-lt"/>
              <a:buNone/>
              <a:defRPr>
                <a:solidFill>
                  <a:srgbClr val="FF0000"/>
                </a:solidFill>
                <a:latin typeface="+mj-lt"/>
              </a:defRPr>
            </a:lvl1pPr>
          </a:lstStyle>
          <a:p>
            <a:pPr algn="ctr"/>
            <a:r>
              <a:rPr lang="en-US" sz="2400" dirty="0"/>
              <a:t>Trainee Name</a:t>
            </a:r>
          </a:p>
        </p:txBody>
      </p:sp>
    </p:spTree>
    <p:extLst>
      <p:ext uri="{BB962C8B-B14F-4D97-AF65-F5344CB8AC3E}">
        <p14:creationId xmlns:p14="http://schemas.microsoft.com/office/powerpoint/2010/main" val="445654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9" grpId="0" animBg="1"/>
      <p:bldP spid="8" grpId="0" animBg="1"/>
      <p:bldP spid="6"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6229" y="29664"/>
            <a:ext cx="10972800" cy="958432"/>
          </a:xfrm>
        </p:spPr>
        <p:txBody>
          <a:bodyPr>
            <a:normAutofit/>
          </a:bodyPr>
          <a:lstStyle/>
          <a:p>
            <a:r>
              <a:rPr lang="en-US" sz="4400" dirty="0">
                <a:solidFill>
                  <a:schemeClr val="tx1"/>
                </a:solidFill>
                <a:latin typeface="+mj-lt"/>
              </a:rPr>
              <a:t>Publication Instructions</a:t>
            </a:r>
          </a:p>
        </p:txBody>
      </p:sp>
      <p:pic>
        <p:nvPicPr>
          <p:cNvPr id="3" name="Picture 2"/>
          <p:cNvPicPr>
            <a:picLocks noChangeAspect="1"/>
          </p:cNvPicPr>
          <p:nvPr/>
        </p:nvPicPr>
        <p:blipFill rotWithShape="1">
          <a:blip r:embed="rId3"/>
          <a:srcRect l="766" t="900" r="628" b="1674"/>
          <a:stretch/>
        </p:blipFill>
        <p:spPr>
          <a:xfrm>
            <a:off x="2112263" y="1253718"/>
            <a:ext cx="8257033" cy="3904489"/>
          </a:xfrm>
          <a:prstGeom prst="rect">
            <a:avLst/>
          </a:prstGeom>
        </p:spPr>
      </p:pic>
      <p:sp>
        <p:nvSpPr>
          <p:cNvPr id="9" name="TextBox 8"/>
          <p:cNvSpPr txBox="1"/>
          <p:nvPr/>
        </p:nvSpPr>
        <p:spPr>
          <a:xfrm>
            <a:off x="1432814" y="4549676"/>
            <a:ext cx="4286342" cy="2308324"/>
          </a:xfrm>
          <a:prstGeom prst="rect">
            <a:avLst/>
          </a:prstGeom>
          <a:solidFill>
            <a:schemeClr val="tx1"/>
          </a:solidFill>
          <a:ln>
            <a:solidFill>
              <a:schemeClr val="bg1"/>
            </a:solidFill>
          </a:ln>
        </p:spPr>
        <p:txBody>
          <a:bodyPr wrap="square" rtlCol="0">
            <a:spAutoFit/>
          </a:bodyPr>
          <a:lstStyle>
            <a:defPPr>
              <a:defRPr lang="en-US"/>
            </a:defPPr>
            <a:lvl1pPr>
              <a:buFont typeface="+mj-lt"/>
              <a:buNone/>
              <a:defRPr sz="2400">
                <a:solidFill>
                  <a:srgbClr val="FF0000"/>
                </a:solidFill>
                <a:latin typeface="+mj-lt"/>
              </a:defRPr>
            </a:lvl1pPr>
          </a:lstStyle>
          <a:p>
            <a:pPr algn="ctr"/>
            <a:r>
              <a:rPr lang="en-US" dirty="0"/>
              <a:t>List all publications of students resulting from their </a:t>
            </a:r>
            <a:r>
              <a:rPr lang="en-US" b="1" dirty="0"/>
              <a:t>period of training or in association</a:t>
            </a:r>
            <a:r>
              <a:rPr lang="en-US" dirty="0"/>
              <a:t> with the current training program, through completion of their degree </a:t>
            </a:r>
          </a:p>
        </p:txBody>
      </p:sp>
      <p:sp>
        <p:nvSpPr>
          <p:cNvPr id="7" name="TextBox 6"/>
          <p:cNvSpPr txBox="1"/>
          <p:nvPr/>
        </p:nvSpPr>
        <p:spPr>
          <a:xfrm>
            <a:off x="180278" y="2018886"/>
            <a:ext cx="2546297" cy="1200329"/>
          </a:xfrm>
          <a:prstGeom prst="rect">
            <a:avLst/>
          </a:prstGeom>
          <a:solidFill>
            <a:schemeClr val="tx1"/>
          </a:solidFill>
          <a:ln>
            <a:solidFill>
              <a:schemeClr val="bg1"/>
            </a:solidFill>
          </a:ln>
        </p:spPr>
        <p:txBody>
          <a:bodyPr wrap="square" rtlCol="0">
            <a:spAutoFit/>
          </a:bodyPr>
          <a:lstStyle>
            <a:defPPr>
              <a:defRPr lang="en-US"/>
            </a:defPPr>
            <a:lvl1pPr>
              <a:buFont typeface="+mj-lt"/>
              <a:buNone/>
              <a:defRPr sz="2400">
                <a:solidFill>
                  <a:srgbClr val="FF0000"/>
                </a:solidFill>
                <a:latin typeface="+mj-lt"/>
              </a:defRPr>
            </a:lvl1pPr>
          </a:lstStyle>
          <a:p>
            <a:pPr algn="ctr"/>
            <a:r>
              <a:rPr lang="en-US" dirty="0"/>
              <a:t>No longer need PMCID Number, collected at JIT</a:t>
            </a:r>
          </a:p>
        </p:txBody>
      </p:sp>
      <p:sp>
        <p:nvSpPr>
          <p:cNvPr id="10" name="Content Placeholder 3"/>
          <p:cNvSpPr txBox="1">
            <a:spLocks/>
          </p:cNvSpPr>
          <p:nvPr/>
        </p:nvSpPr>
        <p:spPr>
          <a:xfrm>
            <a:off x="6568527" y="4715413"/>
            <a:ext cx="4741312" cy="738664"/>
          </a:xfrm>
          <a:prstGeom prst="rect">
            <a:avLst/>
          </a:prstGeom>
          <a:solidFill>
            <a:schemeClr val="tx1"/>
          </a:solidFill>
          <a:ln>
            <a:solidFill>
              <a:schemeClr val="bg1"/>
            </a:solidFill>
          </a:ln>
        </p:spPr>
        <p:txBody>
          <a:bodyPr vert="horz" wrap="square" lIns="0" tIns="0" rIns="0" bIns="0" rtlCol="0">
            <a:spAutoFit/>
          </a:bodyPr>
          <a:lstStyle>
            <a:defPPr>
              <a:defRPr lang="en-US"/>
            </a:defPPr>
            <a:lvl1pPr indent="-347472">
              <a:spcBef>
                <a:spcPts val="0"/>
              </a:spcBef>
              <a:spcAft>
                <a:spcPts val="400"/>
              </a:spcAft>
              <a:buClrTx/>
              <a:buFont typeface="+mj-lt"/>
              <a:buNone/>
              <a:defRPr sz="2400">
                <a:solidFill>
                  <a:srgbClr val="FF0000"/>
                </a:solidFill>
                <a:latin typeface="+mj-lt"/>
              </a:defRPr>
            </a:lvl1pPr>
            <a:lvl2pPr marL="742950" indent="-285750" defTabSz="457200">
              <a:spcBef>
                <a:spcPts val="0"/>
              </a:spcBef>
              <a:spcAft>
                <a:spcPts val="400"/>
              </a:spcAft>
              <a:buClrTx/>
              <a:buFont typeface="Arial"/>
              <a:buChar char="•"/>
              <a:defRPr sz="2800">
                <a:solidFill>
                  <a:schemeClr val="bg2">
                    <a:lumMod val="50000"/>
                  </a:schemeClr>
                </a:solidFill>
                <a:latin typeface="Calibri Light" panose="020F0302020204030204" pitchFamily="34" charset="0"/>
              </a:defRPr>
            </a:lvl2pPr>
            <a:lvl3pPr marL="1143000" indent="-228600" defTabSz="457200">
              <a:spcBef>
                <a:spcPts val="0"/>
              </a:spcBef>
              <a:spcAft>
                <a:spcPts val="300"/>
              </a:spcAft>
              <a:buClrTx/>
              <a:buFont typeface="Arial"/>
              <a:buChar char="•"/>
              <a:defRPr sz="2400">
                <a:solidFill>
                  <a:schemeClr val="accent2"/>
                </a:solidFill>
                <a:latin typeface="Calibri Light" panose="020F0302020204030204" pitchFamily="34" charset="0"/>
              </a:defRPr>
            </a:lvl3pPr>
            <a:lvl4pPr marL="1600200" indent="-228600" defTabSz="457200">
              <a:spcBef>
                <a:spcPts val="0"/>
              </a:spcBef>
              <a:spcAft>
                <a:spcPts val="250"/>
              </a:spcAft>
              <a:buClrTx/>
              <a:buFont typeface="Arial"/>
              <a:buChar char="•"/>
              <a:defRPr sz="2000">
                <a:solidFill>
                  <a:schemeClr val="tx1">
                    <a:lumMod val="75000"/>
                    <a:lumOff val="25000"/>
                  </a:schemeClr>
                </a:solidFill>
                <a:latin typeface="Calibri Light" panose="020F0302020204030204" pitchFamily="34" charset="0"/>
              </a:defRPr>
            </a:lvl4pPr>
            <a:lvl5pPr marL="2057400" indent="-228600" defTabSz="457200">
              <a:spcBef>
                <a:spcPts val="0"/>
              </a:spcBef>
              <a:spcAft>
                <a:spcPts val="250"/>
              </a:spcAft>
              <a:buClrTx/>
              <a:buFont typeface="Arial"/>
              <a:buChar char="•"/>
              <a:defRPr sz="1600">
                <a:solidFill>
                  <a:schemeClr val="tx1">
                    <a:lumMod val="75000"/>
                    <a:lumOff val="25000"/>
                  </a:schemeClr>
                </a:solidFill>
                <a:latin typeface="Calibri Light" panose="020F0302020204030204" pitchFamily="34" charset="0"/>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algn="ctr"/>
            <a:r>
              <a:rPr lang="en-US" dirty="0"/>
              <a:t>Abstracts should </a:t>
            </a:r>
            <a:r>
              <a:rPr lang="en-US" b="1" dirty="0"/>
              <a:t>no</a:t>
            </a:r>
            <a:r>
              <a:rPr lang="en-US" dirty="0"/>
              <a:t> longer be reported</a:t>
            </a:r>
            <a:endParaRPr lang="en-US" dirty="0"/>
          </a:p>
        </p:txBody>
      </p:sp>
    </p:spTree>
    <p:extLst>
      <p:ext uri="{BB962C8B-B14F-4D97-AF65-F5344CB8AC3E}">
        <p14:creationId xmlns:p14="http://schemas.microsoft.com/office/powerpoint/2010/main" val="222705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10"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6229" y="166462"/>
            <a:ext cx="10972800" cy="958432"/>
          </a:xfrm>
        </p:spPr>
        <p:txBody>
          <a:bodyPr>
            <a:normAutofit/>
          </a:bodyPr>
          <a:lstStyle/>
          <a:p>
            <a:r>
              <a:rPr lang="en-US" sz="4400" dirty="0">
                <a:solidFill>
                  <a:schemeClr val="tx1"/>
                </a:solidFill>
                <a:latin typeface="+mj-lt"/>
              </a:rPr>
              <a:t>Publication Instructions</a:t>
            </a:r>
          </a:p>
        </p:txBody>
      </p:sp>
      <p:pic>
        <p:nvPicPr>
          <p:cNvPr id="3" name="Picture 2"/>
          <p:cNvPicPr>
            <a:picLocks noChangeAspect="1"/>
          </p:cNvPicPr>
          <p:nvPr/>
        </p:nvPicPr>
        <p:blipFill rotWithShape="1">
          <a:blip r:embed="rId3"/>
          <a:srcRect l="484" r="982" b="1072"/>
          <a:stretch/>
        </p:blipFill>
        <p:spPr>
          <a:xfrm>
            <a:off x="3806397" y="1105881"/>
            <a:ext cx="6080761" cy="2921854"/>
          </a:xfrm>
          <a:prstGeom prst="rect">
            <a:avLst/>
          </a:prstGeom>
        </p:spPr>
      </p:pic>
      <p:cxnSp>
        <p:nvCxnSpPr>
          <p:cNvPr id="15" name="Straight Arrow Connector 14"/>
          <p:cNvCxnSpPr/>
          <p:nvPr/>
        </p:nvCxnSpPr>
        <p:spPr>
          <a:xfrm flipH="1" flipV="1">
            <a:off x="5762104" y="3815972"/>
            <a:ext cx="217516" cy="241788"/>
          </a:xfrm>
          <a:prstGeom prst="straightConnector1">
            <a:avLst/>
          </a:prstGeom>
          <a:ln w="285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9" name="Oval 18"/>
          <p:cNvSpPr/>
          <p:nvPr/>
        </p:nvSpPr>
        <p:spPr>
          <a:xfrm>
            <a:off x="3712187" y="2364480"/>
            <a:ext cx="1183086" cy="314325"/>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13" name="Content Placeholder 3"/>
          <p:cNvSpPr txBox="1">
            <a:spLocks/>
          </p:cNvSpPr>
          <p:nvPr/>
        </p:nvSpPr>
        <p:spPr>
          <a:xfrm>
            <a:off x="6517261" y="4369129"/>
            <a:ext cx="4857875" cy="1846659"/>
          </a:xfrm>
          <a:prstGeom prst="rect">
            <a:avLst/>
          </a:prstGeom>
          <a:solidFill>
            <a:schemeClr val="tx1"/>
          </a:solidFill>
          <a:ln>
            <a:solidFill>
              <a:schemeClr val="bg1"/>
            </a:solidFill>
          </a:ln>
        </p:spPr>
        <p:txBody>
          <a:bodyPr vert="horz" wrap="square" lIns="0" tIns="0" rIns="0" bIns="0" rtlCol="0">
            <a:spAutoFit/>
          </a:bodyPr>
          <a:lstStyle>
            <a:defPPr>
              <a:defRPr lang="en-US"/>
            </a:defPPr>
            <a:lvl1pPr indent="-347472">
              <a:spcBef>
                <a:spcPts val="0"/>
              </a:spcBef>
              <a:spcAft>
                <a:spcPts val="400"/>
              </a:spcAft>
              <a:buClrTx/>
              <a:buFont typeface="+mj-lt"/>
              <a:buNone/>
              <a:defRPr sz="2400">
                <a:solidFill>
                  <a:srgbClr val="FF0000"/>
                </a:solidFill>
                <a:latin typeface="+mj-lt"/>
              </a:defRPr>
            </a:lvl1pPr>
            <a:lvl2pPr marL="742950" indent="-285750" defTabSz="457200">
              <a:spcBef>
                <a:spcPts val="0"/>
              </a:spcBef>
              <a:spcAft>
                <a:spcPts val="400"/>
              </a:spcAft>
              <a:buClrTx/>
              <a:buFont typeface="Arial"/>
              <a:buChar char="•"/>
              <a:defRPr sz="2800">
                <a:solidFill>
                  <a:schemeClr val="bg2">
                    <a:lumMod val="50000"/>
                  </a:schemeClr>
                </a:solidFill>
                <a:latin typeface="Calibri Light" panose="020F0302020204030204" pitchFamily="34" charset="0"/>
              </a:defRPr>
            </a:lvl2pPr>
            <a:lvl3pPr marL="1143000" indent="-228600" defTabSz="457200">
              <a:spcBef>
                <a:spcPts val="0"/>
              </a:spcBef>
              <a:spcAft>
                <a:spcPts val="300"/>
              </a:spcAft>
              <a:buClrTx/>
              <a:buFont typeface="Arial"/>
              <a:buChar char="•"/>
              <a:defRPr sz="2400">
                <a:solidFill>
                  <a:schemeClr val="accent2"/>
                </a:solidFill>
                <a:latin typeface="Calibri Light" panose="020F0302020204030204" pitchFamily="34" charset="0"/>
              </a:defRPr>
            </a:lvl3pPr>
            <a:lvl4pPr marL="1600200" indent="-228600" defTabSz="457200">
              <a:spcBef>
                <a:spcPts val="0"/>
              </a:spcBef>
              <a:spcAft>
                <a:spcPts val="250"/>
              </a:spcAft>
              <a:buClrTx/>
              <a:buFont typeface="Arial"/>
              <a:buChar char="•"/>
              <a:defRPr sz="2000">
                <a:solidFill>
                  <a:schemeClr val="tx1">
                    <a:lumMod val="75000"/>
                    <a:lumOff val="25000"/>
                  </a:schemeClr>
                </a:solidFill>
                <a:latin typeface="Calibri Light" panose="020F0302020204030204" pitchFamily="34" charset="0"/>
              </a:defRPr>
            </a:lvl4pPr>
            <a:lvl5pPr marL="2057400" indent="-228600" defTabSz="457200">
              <a:spcBef>
                <a:spcPts val="0"/>
              </a:spcBef>
              <a:spcAft>
                <a:spcPts val="250"/>
              </a:spcAft>
              <a:buClrTx/>
              <a:buFont typeface="Arial"/>
              <a:buChar char="•"/>
              <a:defRPr sz="1600">
                <a:solidFill>
                  <a:schemeClr val="tx1">
                    <a:lumMod val="75000"/>
                    <a:lumOff val="25000"/>
                  </a:schemeClr>
                </a:solidFill>
                <a:latin typeface="Calibri Light" panose="020F0302020204030204" pitchFamily="34" charset="0"/>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algn="ctr"/>
            <a:r>
              <a:rPr lang="en-US" dirty="0"/>
              <a:t>Do not list publications resulting from work done </a:t>
            </a:r>
            <a:r>
              <a:rPr lang="en-US" b="1" i="1" dirty="0"/>
              <a:t>prior</a:t>
            </a:r>
            <a:r>
              <a:rPr lang="en-US" dirty="0"/>
              <a:t> to entering the training program or arising from research initiated </a:t>
            </a:r>
            <a:r>
              <a:rPr lang="en-US" b="1" i="1" dirty="0"/>
              <a:t>after</a:t>
            </a:r>
            <a:r>
              <a:rPr lang="en-US" dirty="0"/>
              <a:t> the completion of the program</a:t>
            </a:r>
          </a:p>
        </p:txBody>
      </p:sp>
      <p:sp>
        <p:nvSpPr>
          <p:cNvPr id="11" name="TextBox 10"/>
          <p:cNvSpPr txBox="1"/>
          <p:nvPr/>
        </p:nvSpPr>
        <p:spPr>
          <a:xfrm>
            <a:off x="1007745" y="2377679"/>
            <a:ext cx="2631567" cy="738664"/>
          </a:xfrm>
          <a:prstGeom prst="rect">
            <a:avLst/>
          </a:prstGeom>
          <a:solidFill>
            <a:schemeClr val="tx1"/>
          </a:solidFill>
          <a:ln>
            <a:solidFill>
              <a:schemeClr val="bg1"/>
            </a:solidFill>
          </a:ln>
        </p:spPr>
        <p:txBody>
          <a:bodyPr vert="horz" wrap="square" lIns="0" tIns="0" rIns="0" bIns="0" rtlCol="0">
            <a:spAutoFit/>
          </a:bodyPr>
          <a:lstStyle>
            <a:lvl1pPr indent="-347472">
              <a:spcBef>
                <a:spcPts val="0"/>
              </a:spcBef>
              <a:spcAft>
                <a:spcPts val="400"/>
              </a:spcAft>
              <a:buClrTx/>
              <a:buFont typeface="+mj-lt"/>
              <a:buNone/>
              <a:defRPr sz="2400">
                <a:solidFill>
                  <a:srgbClr val="FF0000"/>
                </a:solidFill>
                <a:latin typeface="+mj-lt"/>
              </a:defRPr>
            </a:lvl1pPr>
            <a:lvl2pPr marL="742950" indent="-285750" defTabSz="457200">
              <a:spcBef>
                <a:spcPts val="0"/>
              </a:spcBef>
              <a:spcAft>
                <a:spcPts val="400"/>
              </a:spcAft>
              <a:buClrTx/>
              <a:buFont typeface="Arial"/>
              <a:buChar char="•"/>
              <a:defRPr sz="2800">
                <a:solidFill>
                  <a:schemeClr val="bg2">
                    <a:lumMod val="50000"/>
                  </a:schemeClr>
                </a:solidFill>
                <a:latin typeface="Calibri Light" panose="020F0302020204030204" pitchFamily="34" charset="0"/>
              </a:defRPr>
            </a:lvl2pPr>
            <a:lvl3pPr marL="1143000" indent="-228600" defTabSz="457200">
              <a:spcBef>
                <a:spcPts val="0"/>
              </a:spcBef>
              <a:spcAft>
                <a:spcPts val="300"/>
              </a:spcAft>
              <a:buClrTx/>
              <a:buFont typeface="Arial"/>
              <a:buChar char="•"/>
              <a:defRPr sz="2400">
                <a:solidFill>
                  <a:schemeClr val="accent2"/>
                </a:solidFill>
                <a:latin typeface="Calibri Light" panose="020F0302020204030204" pitchFamily="34" charset="0"/>
              </a:defRPr>
            </a:lvl3pPr>
            <a:lvl4pPr marL="1600200" indent="-228600" defTabSz="457200">
              <a:spcBef>
                <a:spcPts val="0"/>
              </a:spcBef>
              <a:spcAft>
                <a:spcPts val="250"/>
              </a:spcAft>
              <a:buClrTx/>
              <a:buFont typeface="Arial"/>
              <a:buChar char="•"/>
              <a:defRPr sz="2000">
                <a:solidFill>
                  <a:schemeClr val="tx1">
                    <a:lumMod val="75000"/>
                    <a:lumOff val="25000"/>
                  </a:schemeClr>
                </a:solidFill>
                <a:latin typeface="Calibri Light" panose="020F0302020204030204" pitchFamily="34" charset="0"/>
              </a:defRPr>
            </a:lvl4pPr>
            <a:lvl5pPr marL="2057400" indent="-228600" defTabSz="457200">
              <a:spcBef>
                <a:spcPts val="0"/>
              </a:spcBef>
              <a:spcAft>
                <a:spcPts val="250"/>
              </a:spcAft>
              <a:buClrTx/>
              <a:buFont typeface="Arial"/>
              <a:buChar char="•"/>
              <a:defRPr sz="1600">
                <a:solidFill>
                  <a:schemeClr val="tx1">
                    <a:lumMod val="75000"/>
                    <a:lumOff val="25000"/>
                  </a:schemeClr>
                </a:solidFill>
                <a:latin typeface="Calibri Light" panose="020F0302020204030204" pitchFamily="34" charset="0"/>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algn="ctr"/>
            <a:r>
              <a:rPr lang="en-US" dirty="0"/>
              <a:t>Boldface student’s name in author list</a:t>
            </a:r>
          </a:p>
        </p:txBody>
      </p:sp>
      <p:sp>
        <p:nvSpPr>
          <p:cNvPr id="10" name="Content Placeholder 3"/>
          <p:cNvSpPr txBox="1">
            <a:spLocks/>
          </p:cNvSpPr>
          <p:nvPr/>
        </p:nvSpPr>
        <p:spPr>
          <a:xfrm>
            <a:off x="330475" y="4057760"/>
            <a:ext cx="6003824" cy="2472472"/>
          </a:xfrm>
          <a:prstGeom prst="rect">
            <a:avLst/>
          </a:prstGeom>
          <a:solidFill>
            <a:schemeClr val="tx1"/>
          </a:solidFill>
          <a:ln>
            <a:solidFill>
              <a:schemeClr val="bg1"/>
            </a:solidFill>
          </a:ln>
        </p:spPr>
        <p:txBody>
          <a:bodyPr vert="horz" wrap="square" lIns="0" tIns="0" rIns="0" bIns="0" rtlCol="0">
            <a:spAutoFit/>
          </a:bodyPr>
          <a:lstStyle>
            <a:defPPr>
              <a:defRPr lang="en-US"/>
            </a:defPPr>
            <a:lvl1pPr indent="-347472">
              <a:spcBef>
                <a:spcPts val="0"/>
              </a:spcBef>
              <a:spcAft>
                <a:spcPts val="400"/>
              </a:spcAft>
              <a:buClrTx/>
              <a:buFont typeface="+mj-lt"/>
              <a:buNone/>
              <a:defRPr sz="2400">
                <a:solidFill>
                  <a:srgbClr val="FF0000"/>
                </a:solidFill>
                <a:latin typeface="+mj-lt"/>
              </a:defRPr>
            </a:lvl1pPr>
            <a:lvl2pPr marL="742950" indent="-285750" defTabSz="457200">
              <a:spcBef>
                <a:spcPts val="0"/>
              </a:spcBef>
              <a:spcAft>
                <a:spcPts val="400"/>
              </a:spcAft>
              <a:buClrTx/>
              <a:buFont typeface="Arial"/>
              <a:buChar char="•"/>
              <a:defRPr sz="2800">
                <a:solidFill>
                  <a:schemeClr val="bg2">
                    <a:lumMod val="50000"/>
                  </a:schemeClr>
                </a:solidFill>
                <a:latin typeface="Calibri Light" panose="020F0302020204030204" pitchFamily="34" charset="0"/>
              </a:defRPr>
            </a:lvl2pPr>
            <a:lvl3pPr marL="1143000" indent="-228600" defTabSz="457200">
              <a:spcBef>
                <a:spcPts val="0"/>
              </a:spcBef>
              <a:spcAft>
                <a:spcPts val="300"/>
              </a:spcAft>
              <a:buClrTx/>
              <a:buFont typeface="Arial"/>
              <a:buChar char="•"/>
              <a:defRPr sz="2400">
                <a:solidFill>
                  <a:schemeClr val="accent2"/>
                </a:solidFill>
                <a:latin typeface="Calibri Light" panose="020F0302020204030204" pitchFamily="34" charset="0"/>
              </a:defRPr>
            </a:lvl3pPr>
            <a:lvl4pPr marL="1600200" indent="-228600" defTabSz="457200">
              <a:spcBef>
                <a:spcPts val="0"/>
              </a:spcBef>
              <a:spcAft>
                <a:spcPts val="250"/>
              </a:spcAft>
              <a:buClrTx/>
              <a:buFont typeface="Arial"/>
              <a:buChar char="•"/>
              <a:defRPr sz="2000">
                <a:solidFill>
                  <a:schemeClr val="tx1">
                    <a:lumMod val="75000"/>
                    <a:lumOff val="25000"/>
                  </a:schemeClr>
                </a:solidFill>
                <a:latin typeface="Calibri Light" panose="020F0302020204030204" pitchFamily="34" charset="0"/>
              </a:defRPr>
            </a:lvl4pPr>
            <a:lvl5pPr marL="2057400" indent="-228600" defTabSz="457200">
              <a:spcBef>
                <a:spcPts val="0"/>
              </a:spcBef>
              <a:spcAft>
                <a:spcPts val="250"/>
              </a:spcAft>
              <a:buClrTx/>
              <a:buFont typeface="Arial"/>
              <a:buChar char="•"/>
              <a:defRPr sz="1600">
                <a:solidFill>
                  <a:schemeClr val="tx1">
                    <a:lumMod val="75000"/>
                    <a:lumOff val="25000"/>
                  </a:schemeClr>
                </a:solidFill>
                <a:latin typeface="Calibri Light" panose="020F0302020204030204" pitchFamily="34" charset="0"/>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dirty="0"/>
              <a:t>“No publications” require an explanation:</a:t>
            </a:r>
          </a:p>
          <a:p>
            <a:pPr lvl="1"/>
            <a:r>
              <a:rPr lang="en-US" sz="2400" dirty="0">
                <a:solidFill>
                  <a:srgbClr val="FF0000"/>
                </a:solidFill>
                <a:latin typeface="+mj-lt"/>
              </a:rPr>
              <a:t>New entrant</a:t>
            </a:r>
          </a:p>
          <a:p>
            <a:pPr lvl="1"/>
            <a:r>
              <a:rPr lang="en-US" sz="2400" dirty="0">
                <a:solidFill>
                  <a:srgbClr val="FF0000"/>
                </a:solidFill>
                <a:latin typeface="+mj-lt"/>
              </a:rPr>
              <a:t>Leave of absence</a:t>
            </a:r>
          </a:p>
          <a:p>
            <a:pPr lvl="1"/>
            <a:r>
              <a:rPr lang="en-US" sz="2400" dirty="0">
                <a:solidFill>
                  <a:srgbClr val="FF0000"/>
                </a:solidFill>
                <a:latin typeface="+mj-lt"/>
              </a:rPr>
              <a:t>Change of research supervisor</a:t>
            </a:r>
          </a:p>
          <a:p>
            <a:pPr lvl="1"/>
            <a:r>
              <a:rPr lang="en-US" sz="2400" dirty="0">
                <a:solidFill>
                  <a:srgbClr val="FF0000"/>
                </a:solidFill>
                <a:latin typeface="+mj-lt"/>
              </a:rPr>
              <a:t>Left program</a:t>
            </a:r>
          </a:p>
          <a:p>
            <a:pPr lvl="1"/>
            <a:r>
              <a:rPr lang="en-US" sz="2400" dirty="0">
                <a:solidFill>
                  <a:srgbClr val="FF0000"/>
                </a:solidFill>
                <a:latin typeface="+mj-lt"/>
              </a:rPr>
              <a:t>Other</a:t>
            </a:r>
          </a:p>
        </p:txBody>
      </p:sp>
    </p:spTree>
    <p:extLst>
      <p:ext uri="{BB962C8B-B14F-4D97-AF65-F5344CB8AC3E}">
        <p14:creationId xmlns:p14="http://schemas.microsoft.com/office/powerpoint/2010/main" val="482350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3" grpId="0" animBg="1"/>
      <p:bldP spid="11" grpId="0" animBg="1"/>
      <p:bldP spid="10"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37516"/>
            <a:ext cx="10972800" cy="852372"/>
          </a:xfrm>
        </p:spPr>
        <p:txBody>
          <a:bodyPr>
            <a:normAutofit/>
          </a:bodyPr>
          <a:lstStyle/>
          <a:p>
            <a:r>
              <a:rPr lang="en-US" sz="4400" dirty="0">
                <a:solidFill>
                  <a:schemeClr val="tx1"/>
                </a:solidFill>
                <a:latin typeface="+mj-lt"/>
              </a:rPr>
              <a:t>Table 5 Instructions</a:t>
            </a:r>
          </a:p>
        </p:txBody>
      </p:sp>
      <p:sp>
        <p:nvSpPr>
          <p:cNvPr id="5" name="Freeform 4"/>
          <p:cNvSpPr/>
          <p:nvPr/>
        </p:nvSpPr>
        <p:spPr>
          <a:xfrm>
            <a:off x="1460964" y="2028174"/>
            <a:ext cx="7245640" cy="1062156"/>
          </a:xfrm>
          <a:custGeom>
            <a:avLst/>
            <a:gdLst>
              <a:gd name="connsiteX0" fmla="*/ 0 w 7245640"/>
              <a:gd name="connsiteY0" fmla="*/ 106216 h 1062156"/>
              <a:gd name="connsiteX1" fmla="*/ 106216 w 7245640"/>
              <a:gd name="connsiteY1" fmla="*/ 0 h 1062156"/>
              <a:gd name="connsiteX2" fmla="*/ 7139424 w 7245640"/>
              <a:gd name="connsiteY2" fmla="*/ 0 h 1062156"/>
              <a:gd name="connsiteX3" fmla="*/ 7245640 w 7245640"/>
              <a:gd name="connsiteY3" fmla="*/ 106216 h 1062156"/>
              <a:gd name="connsiteX4" fmla="*/ 7245640 w 7245640"/>
              <a:gd name="connsiteY4" fmla="*/ 955940 h 1062156"/>
              <a:gd name="connsiteX5" fmla="*/ 7139424 w 7245640"/>
              <a:gd name="connsiteY5" fmla="*/ 1062156 h 1062156"/>
              <a:gd name="connsiteX6" fmla="*/ 106216 w 7245640"/>
              <a:gd name="connsiteY6" fmla="*/ 1062156 h 1062156"/>
              <a:gd name="connsiteX7" fmla="*/ 0 w 7245640"/>
              <a:gd name="connsiteY7" fmla="*/ 955940 h 1062156"/>
              <a:gd name="connsiteX8" fmla="*/ 0 w 7245640"/>
              <a:gd name="connsiteY8" fmla="*/ 106216 h 1062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45640" h="1062156">
                <a:moveTo>
                  <a:pt x="0" y="106216"/>
                </a:moveTo>
                <a:cubicBezTo>
                  <a:pt x="0" y="47555"/>
                  <a:pt x="47555" y="0"/>
                  <a:pt x="106216" y="0"/>
                </a:cubicBezTo>
                <a:lnTo>
                  <a:pt x="7139424" y="0"/>
                </a:lnTo>
                <a:cubicBezTo>
                  <a:pt x="7198085" y="0"/>
                  <a:pt x="7245640" y="47555"/>
                  <a:pt x="7245640" y="106216"/>
                </a:cubicBezTo>
                <a:lnTo>
                  <a:pt x="7245640" y="955940"/>
                </a:lnTo>
                <a:cubicBezTo>
                  <a:pt x="7245640" y="1014601"/>
                  <a:pt x="7198085" y="1062156"/>
                  <a:pt x="7139424" y="1062156"/>
                </a:cubicBezTo>
                <a:lnTo>
                  <a:pt x="106216" y="1062156"/>
                </a:lnTo>
                <a:cubicBezTo>
                  <a:pt x="47555" y="1062156"/>
                  <a:pt x="0" y="1014601"/>
                  <a:pt x="0" y="955940"/>
                </a:cubicBezTo>
                <a:lnTo>
                  <a:pt x="0" y="106216"/>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53029" tIns="153029" rIns="1236960" bIns="153029" numCol="1" spcCol="1270" anchor="ctr" anchorCtr="0">
            <a:noAutofit/>
          </a:bodyPr>
          <a:lstStyle/>
          <a:p>
            <a:pPr lvl="0" algn="l" defTabSz="1422400">
              <a:lnSpc>
                <a:spcPct val="90000"/>
              </a:lnSpc>
              <a:spcBef>
                <a:spcPct val="0"/>
              </a:spcBef>
              <a:spcAft>
                <a:spcPct val="35000"/>
              </a:spcAft>
            </a:pPr>
            <a:r>
              <a:rPr lang="en-US" sz="3200" kern="1200" dirty="0">
                <a:solidFill>
                  <a:schemeClr val="bg1"/>
                </a:solidFill>
                <a:latin typeface="+mj-lt"/>
              </a:rPr>
              <a:t>Publications are listed in alphabetical order by faculty</a:t>
            </a:r>
          </a:p>
        </p:txBody>
      </p:sp>
      <p:sp>
        <p:nvSpPr>
          <p:cNvPr id="6" name="Freeform 5"/>
          <p:cNvSpPr/>
          <p:nvPr/>
        </p:nvSpPr>
        <p:spPr>
          <a:xfrm>
            <a:off x="2100285" y="3267356"/>
            <a:ext cx="7245640" cy="1062156"/>
          </a:xfrm>
          <a:custGeom>
            <a:avLst/>
            <a:gdLst>
              <a:gd name="connsiteX0" fmla="*/ 0 w 7245640"/>
              <a:gd name="connsiteY0" fmla="*/ 106216 h 1062156"/>
              <a:gd name="connsiteX1" fmla="*/ 106216 w 7245640"/>
              <a:gd name="connsiteY1" fmla="*/ 0 h 1062156"/>
              <a:gd name="connsiteX2" fmla="*/ 7139424 w 7245640"/>
              <a:gd name="connsiteY2" fmla="*/ 0 h 1062156"/>
              <a:gd name="connsiteX3" fmla="*/ 7245640 w 7245640"/>
              <a:gd name="connsiteY3" fmla="*/ 106216 h 1062156"/>
              <a:gd name="connsiteX4" fmla="*/ 7245640 w 7245640"/>
              <a:gd name="connsiteY4" fmla="*/ 955940 h 1062156"/>
              <a:gd name="connsiteX5" fmla="*/ 7139424 w 7245640"/>
              <a:gd name="connsiteY5" fmla="*/ 1062156 h 1062156"/>
              <a:gd name="connsiteX6" fmla="*/ 106216 w 7245640"/>
              <a:gd name="connsiteY6" fmla="*/ 1062156 h 1062156"/>
              <a:gd name="connsiteX7" fmla="*/ 0 w 7245640"/>
              <a:gd name="connsiteY7" fmla="*/ 955940 h 1062156"/>
              <a:gd name="connsiteX8" fmla="*/ 0 w 7245640"/>
              <a:gd name="connsiteY8" fmla="*/ 106216 h 1062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45640" h="1062156">
                <a:moveTo>
                  <a:pt x="0" y="106216"/>
                </a:moveTo>
                <a:cubicBezTo>
                  <a:pt x="0" y="47555"/>
                  <a:pt x="47555" y="0"/>
                  <a:pt x="106216" y="0"/>
                </a:cubicBezTo>
                <a:lnTo>
                  <a:pt x="7139424" y="0"/>
                </a:lnTo>
                <a:cubicBezTo>
                  <a:pt x="7198085" y="0"/>
                  <a:pt x="7245640" y="47555"/>
                  <a:pt x="7245640" y="106216"/>
                </a:cubicBezTo>
                <a:lnTo>
                  <a:pt x="7245640" y="955940"/>
                </a:lnTo>
                <a:cubicBezTo>
                  <a:pt x="7245640" y="1014601"/>
                  <a:pt x="7198085" y="1062156"/>
                  <a:pt x="7139424" y="1062156"/>
                </a:cubicBezTo>
                <a:lnTo>
                  <a:pt x="106216" y="1062156"/>
                </a:lnTo>
                <a:cubicBezTo>
                  <a:pt x="47555" y="1062156"/>
                  <a:pt x="0" y="1014601"/>
                  <a:pt x="0" y="955940"/>
                </a:cubicBezTo>
                <a:lnTo>
                  <a:pt x="0" y="106216"/>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53029" tIns="153029" rIns="1482752" bIns="153029" numCol="1" spcCol="1270" anchor="ctr" anchorCtr="0">
            <a:noAutofit/>
          </a:bodyPr>
          <a:lstStyle/>
          <a:p>
            <a:pPr lvl="0" algn="l" defTabSz="1422400">
              <a:lnSpc>
                <a:spcPct val="90000"/>
              </a:lnSpc>
              <a:spcBef>
                <a:spcPct val="0"/>
              </a:spcBef>
              <a:spcAft>
                <a:spcPct val="35000"/>
              </a:spcAft>
            </a:pPr>
            <a:r>
              <a:rPr lang="en-US" sz="3200" kern="1200" dirty="0">
                <a:solidFill>
                  <a:schemeClr val="bg1"/>
                </a:solidFill>
                <a:latin typeface="+mj-lt"/>
              </a:rPr>
              <a:t>Grouped then by past, then current trainees</a:t>
            </a:r>
          </a:p>
        </p:txBody>
      </p:sp>
      <p:sp>
        <p:nvSpPr>
          <p:cNvPr id="7" name="Freeform 6"/>
          <p:cNvSpPr/>
          <p:nvPr/>
        </p:nvSpPr>
        <p:spPr>
          <a:xfrm>
            <a:off x="2739606" y="4506539"/>
            <a:ext cx="7245640" cy="1062156"/>
          </a:xfrm>
          <a:custGeom>
            <a:avLst/>
            <a:gdLst>
              <a:gd name="connsiteX0" fmla="*/ 0 w 7245640"/>
              <a:gd name="connsiteY0" fmla="*/ 106216 h 1062156"/>
              <a:gd name="connsiteX1" fmla="*/ 106216 w 7245640"/>
              <a:gd name="connsiteY1" fmla="*/ 0 h 1062156"/>
              <a:gd name="connsiteX2" fmla="*/ 7139424 w 7245640"/>
              <a:gd name="connsiteY2" fmla="*/ 0 h 1062156"/>
              <a:gd name="connsiteX3" fmla="*/ 7245640 w 7245640"/>
              <a:gd name="connsiteY3" fmla="*/ 106216 h 1062156"/>
              <a:gd name="connsiteX4" fmla="*/ 7245640 w 7245640"/>
              <a:gd name="connsiteY4" fmla="*/ 955940 h 1062156"/>
              <a:gd name="connsiteX5" fmla="*/ 7139424 w 7245640"/>
              <a:gd name="connsiteY5" fmla="*/ 1062156 h 1062156"/>
              <a:gd name="connsiteX6" fmla="*/ 106216 w 7245640"/>
              <a:gd name="connsiteY6" fmla="*/ 1062156 h 1062156"/>
              <a:gd name="connsiteX7" fmla="*/ 0 w 7245640"/>
              <a:gd name="connsiteY7" fmla="*/ 955940 h 1062156"/>
              <a:gd name="connsiteX8" fmla="*/ 0 w 7245640"/>
              <a:gd name="connsiteY8" fmla="*/ 106216 h 1062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45640" h="1062156">
                <a:moveTo>
                  <a:pt x="0" y="106216"/>
                </a:moveTo>
                <a:cubicBezTo>
                  <a:pt x="0" y="47555"/>
                  <a:pt x="47555" y="0"/>
                  <a:pt x="106216" y="0"/>
                </a:cubicBezTo>
                <a:lnTo>
                  <a:pt x="7139424" y="0"/>
                </a:lnTo>
                <a:cubicBezTo>
                  <a:pt x="7198085" y="0"/>
                  <a:pt x="7245640" y="47555"/>
                  <a:pt x="7245640" y="106216"/>
                </a:cubicBezTo>
                <a:lnTo>
                  <a:pt x="7245640" y="955940"/>
                </a:lnTo>
                <a:cubicBezTo>
                  <a:pt x="7245640" y="1014601"/>
                  <a:pt x="7198085" y="1062156"/>
                  <a:pt x="7139424" y="1062156"/>
                </a:cubicBezTo>
                <a:lnTo>
                  <a:pt x="106216" y="1062156"/>
                </a:lnTo>
                <a:cubicBezTo>
                  <a:pt x="47555" y="1062156"/>
                  <a:pt x="0" y="1014601"/>
                  <a:pt x="0" y="955940"/>
                </a:cubicBezTo>
                <a:lnTo>
                  <a:pt x="0" y="106216"/>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53029" tIns="153029" rIns="1482752" bIns="153029" numCol="1" spcCol="1270" anchor="ctr" anchorCtr="0">
            <a:noAutofit/>
          </a:bodyPr>
          <a:lstStyle/>
          <a:p>
            <a:pPr lvl="0" algn="l" defTabSz="1422400">
              <a:lnSpc>
                <a:spcPct val="90000"/>
              </a:lnSpc>
              <a:spcBef>
                <a:spcPct val="0"/>
              </a:spcBef>
              <a:spcAft>
                <a:spcPct val="35000"/>
              </a:spcAft>
            </a:pPr>
            <a:r>
              <a:rPr lang="en-US" sz="3200" kern="1200" dirty="0">
                <a:solidFill>
                  <a:schemeClr val="bg1"/>
                </a:solidFill>
                <a:latin typeface="+mj-lt"/>
              </a:rPr>
              <a:t>Then in chronological order</a:t>
            </a:r>
          </a:p>
        </p:txBody>
      </p:sp>
      <p:sp>
        <p:nvSpPr>
          <p:cNvPr id="8" name="Freeform 7"/>
          <p:cNvSpPr/>
          <p:nvPr/>
        </p:nvSpPr>
        <p:spPr>
          <a:xfrm>
            <a:off x="8016202" y="2833642"/>
            <a:ext cx="690401" cy="690401"/>
          </a:xfrm>
          <a:custGeom>
            <a:avLst/>
            <a:gdLst>
              <a:gd name="connsiteX0" fmla="*/ 0 w 690401"/>
              <a:gd name="connsiteY0" fmla="*/ 379721 h 690401"/>
              <a:gd name="connsiteX1" fmla="*/ 155340 w 690401"/>
              <a:gd name="connsiteY1" fmla="*/ 379721 h 690401"/>
              <a:gd name="connsiteX2" fmla="*/ 155340 w 690401"/>
              <a:gd name="connsiteY2" fmla="*/ 0 h 690401"/>
              <a:gd name="connsiteX3" fmla="*/ 535061 w 690401"/>
              <a:gd name="connsiteY3" fmla="*/ 0 h 690401"/>
              <a:gd name="connsiteX4" fmla="*/ 535061 w 690401"/>
              <a:gd name="connsiteY4" fmla="*/ 379721 h 690401"/>
              <a:gd name="connsiteX5" fmla="*/ 690401 w 690401"/>
              <a:gd name="connsiteY5" fmla="*/ 379721 h 690401"/>
              <a:gd name="connsiteX6" fmla="*/ 345201 w 690401"/>
              <a:gd name="connsiteY6" fmla="*/ 690401 h 690401"/>
              <a:gd name="connsiteX7" fmla="*/ 0 w 690401"/>
              <a:gd name="connsiteY7" fmla="*/ 379721 h 690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0401" h="690401">
                <a:moveTo>
                  <a:pt x="0" y="379721"/>
                </a:moveTo>
                <a:lnTo>
                  <a:pt x="155340" y="379721"/>
                </a:lnTo>
                <a:lnTo>
                  <a:pt x="155340" y="0"/>
                </a:lnTo>
                <a:lnTo>
                  <a:pt x="535061" y="0"/>
                </a:lnTo>
                <a:lnTo>
                  <a:pt x="535061" y="379721"/>
                </a:lnTo>
                <a:lnTo>
                  <a:pt x="690401" y="379721"/>
                </a:lnTo>
                <a:lnTo>
                  <a:pt x="345201" y="690401"/>
                </a:lnTo>
                <a:lnTo>
                  <a:pt x="0" y="379721"/>
                </a:lnTo>
                <a:close/>
              </a:path>
            </a:pathLst>
          </a:cu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95980" tIns="40640" rIns="195980" bIns="211514" numCol="1" spcCol="1270" anchor="ctr" anchorCtr="0">
            <a:noAutofit/>
          </a:bodyPr>
          <a:lstStyle/>
          <a:p>
            <a:pPr lvl="0" algn="ctr" defTabSz="1422400">
              <a:lnSpc>
                <a:spcPct val="90000"/>
              </a:lnSpc>
              <a:spcBef>
                <a:spcPct val="0"/>
              </a:spcBef>
              <a:spcAft>
                <a:spcPct val="35000"/>
              </a:spcAft>
            </a:pPr>
            <a:endParaRPr lang="en-US" sz="3200" kern="1200" dirty="0">
              <a:latin typeface="+mj-lt"/>
            </a:endParaRPr>
          </a:p>
        </p:txBody>
      </p:sp>
      <p:sp>
        <p:nvSpPr>
          <p:cNvPr id="9" name="Freeform 8"/>
          <p:cNvSpPr/>
          <p:nvPr/>
        </p:nvSpPr>
        <p:spPr>
          <a:xfrm>
            <a:off x="8655523" y="4065744"/>
            <a:ext cx="690401" cy="690401"/>
          </a:xfrm>
          <a:custGeom>
            <a:avLst/>
            <a:gdLst>
              <a:gd name="connsiteX0" fmla="*/ 0 w 690401"/>
              <a:gd name="connsiteY0" fmla="*/ 379721 h 690401"/>
              <a:gd name="connsiteX1" fmla="*/ 155340 w 690401"/>
              <a:gd name="connsiteY1" fmla="*/ 379721 h 690401"/>
              <a:gd name="connsiteX2" fmla="*/ 155340 w 690401"/>
              <a:gd name="connsiteY2" fmla="*/ 0 h 690401"/>
              <a:gd name="connsiteX3" fmla="*/ 535061 w 690401"/>
              <a:gd name="connsiteY3" fmla="*/ 0 h 690401"/>
              <a:gd name="connsiteX4" fmla="*/ 535061 w 690401"/>
              <a:gd name="connsiteY4" fmla="*/ 379721 h 690401"/>
              <a:gd name="connsiteX5" fmla="*/ 690401 w 690401"/>
              <a:gd name="connsiteY5" fmla="*/ 379721 h 690401"/>
              <a:gd name="connsiteX6" fmla="*/ 345201 w 690401"/>
              <a:gd name="connsiteY6" fmla="*/ 690401 h 690401"/>
              <a:gd name="connsiteX7" fmla="*/ 0 w 690401"/>
              <a:gd name="connsiteY7" fmla="*/ 379721 h 690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0401" h="690401">
                <a:moveTo>
                  <a:pt x="0" y="379721"/>
                </a:moveTo>
                <a:lnTo>
                  <a:pt x="155340" y="379721"/>
                </a:lnTo>
                <a:lnTo>
                  <a:pt x="155340" y="0"/>
                </a:lnTo>
                <a:lnTo>
                  <a:pt x="535061" y="0"/>
                </a:lnTo>
                <a:lnTo>
                  <a:pt x="535061" y="379721"/>
                </a:lnTo>
                <a:lnTo>
                  <a:pt x="690401" y="379721"/>
                </a:lnTo>
                <a:lnTo>
                  <a:pt x="345201" y="690401"/>
                </a:lnTo>
                <a:lnTo>
                  <a:pt x="0" y="379721"/>
                </a:lnTo>
                <a:close/>
              </a:path>
            </a:pathLst>
          </a:custGeom>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95980" tIns="40640" rIns="195980" bIns="211514" numCol="1" spcCol="1270" anchor="ctr" anchorCtr="0">
            <a:noAutofit/>
          </a:bodyPr>
          <a:lstStyle/>
          <a:p>
            <a:pPr lvl="0" algn="ctr" defTabSz="1422400">
              <a:lnSpc>
                <a:spcPct val="90000"/>
              </a:lnSpc>
              <a:spcBef>
                <a:spcPct val="0"/>
              </a:spcBef>
              <a:spcAft>
                <a:spcPct val="35000"/>
              </a:spcAft>
            </a:pPr>
            <a:endParaRPr lang="en-US" sz="3200" kern="1200" dirty="0">
              <a:latin typeface="+mj-lt"/>
            </a:endParaRPr>
          </a:p>
        </p:txBody>
      </p:sp>
    </p:spTree>
    <p:extLst>
      <p:ext uri="{BB962C8B-B14F-4D97-AF65-F5344CB8AC3E}">
        <p14:creationId xmlns:p14="http://schemas.microsoft.com/office/powerpoint/2010/main" val="272638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mj-lt"/>
              </a:rPr>
              <a:t>New Data Table </a:t>
            </a:r>
            <a:r>
              <a:rPr lang="en-US" dirty="0" smtClean="0">
                <a:solidFill>
                  <a:srgbClr val="FFFF00"/>
                </a:solidFill>
                <a:latin typeface="+mj-lt"/>
              </a:rPr>
              <a:t>5</a:t>
            </a:r>
            <a:r>
              <a:rPr lang="en-US" dirty="0" smtClean="0">
                <a:solidFill>
                  <a:schemeClr val="tx1"/>
                </a:solidFill>
                <a:latin typeface="+mj-lt"/>
              </a:rPr>
              <a:t> </a:t>
            </a:r>
            <a:r>
              <a:rPr lang="en-US" dirty="0">
                <a:solidFill>
                  <a:schemeClr val="tx1"/>
                </a:solidFill>
                <a:latin typeface="+mj-lt"/>
              </a:rPr>
              <a:t>Changes</a:t>
            </a:r>
            <a:endParaRPr lang="en-US" dirty="0">
              <a:solidFill>
                <a:srgbClr val="FFFF00"/>
              </a:solidFill>
              <a:latin typeface="+mj-lt"/>
            </a:endParaRPr>
          </a:p>
        </p:txBody>
      </p:sp>
      <p:sp>
        <p:nvSpPr>
          <p:cNvPr id="3" name="Content Placeholder 2"/>
          <p:cNvSpPr>
            <a:spLocks noGrp="1"/>
          </p:cNvSpPr>
          <p:nvPr>
            <p:ph idx="1"/>
          </p:nvPr>
        </p:nvSpPr>
        <p:spPr/>
        <p:txBody>
          <a:bodyPr>
            <a:normAutofit/>
          </a:bodyPr>
          <a:lstStyle/>
          <a:p>
            <a:r>
              <a:rPr lang="en-US" sz="3200" dirty="0" smtClean="0">
                <a:solidFill>
                  <a:schemeClr val="tx1"/>
                </a:solidFill>
                <a:latin typeface="+mj-lt"/>
              </a:rPr>
              <a:t>Remember, abstracts </a:t>
            </a:r>
            <a:r>
              <a:rPr lang="en-US" sz="3200" dirty="0">
                <a:solidFill>
                  <a:schemeClr val="tx1"/>
                </a:solidFill>
                <a:latin typeface="+mj-lt"/>
              </a:rPr>
              <a:t>should </a:t>
            </a:r>
            <a:r>
              <a:rPr lang="en-US" sz="3200" dirty="0">
                <a:solidFill>
                  <a:srgbClr val="FFFF00"/>
                </a:solidFill>
                <a:latin typeface="+mj-lt"/>
              </a:rPr>
              <a:t>no</a:t>
            </a:r>
            <a:r>
              <a:rPr lang="en-US" sz="3200" dirty="0">
                <a:solidFill>
                  <a:schemeClr val="tx1"/>
                </a:solidFill>
                <a:latin typeface="+mj-lt"/>
              </a:rPr>
              <a:t> longer be </a:t>
            </a:r>
            <a:r>
              <a:rPr lang="en-US" sz="3200" dirty="0" smtClean="0">
                <a:solidFill>
                  <a:schemeClr val="tx1"/>
                </a:solidFill>
                <a:latin typeface="+mj-lt"/>
              </a:rPr>
              <a:t>reported</a:t>
            </a:r>
            <a:endParaRPr lang="en-US" sz="3200" dirty="0">
              <a:solidFill>
                <a:schemeClr val="tx1"/>
              </a:solidFill>
              <a:latin typeface="+mj-lt"/>
            </a:endParaRPr>
          </a:p>
        </p:txBody>
      </p:sp>
      <p:sp>
        <p:nvSpPr>
          <p:cNvPr id="4" name="Slide Number Placeholder 3"/>
          <p:cNvSpPr>
            <a:spLocks noGrp="1"/>
          </p:cNvSpPr>
          <p:nvPr>
            <p:ph type="sldNum" sz="quarter" idx="12"/>
          </p:nvPr>
        </p:nvSpPr>
        <p:spPr/>
        <p:txBody>
          <a:bodyPr/>
          <a:lstStyle/>
          <a:p>
            <a:fld id="{4B72C52A-5129-4F55-81A9-7734A419C134}" type="slidenum">
              <a:rPr lang="en-US" smtClean="0">
                <a:latin typeface="+mj-lt"/>
              </a:rPr>
              <a:t>96</a:t>
            </a:fld>
            <a:endParaRPr lang="en-US" dirty="0">
              <a:latin typeface="+mj-lt"/>
            </a:endParaRPr>
          </a:p>
        </p:txBody>
      </p:sp>
    </p:spTree>
    <p:extLst>
      <p:ext uri="{BB962C8B-B14F-4D97-AF65-F5344CB8AC3E}">
        <p14:creationId xmlns:p14="http://schemas.microsoft.com/office/powerpoint/2010/main" val="285760861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tx1"/>
                </a:solidFill>
                <a:latin typeface="+mj-lt"/>
              </a:rPr>
              <a:t>Tips to hunting &amp; gathering for Table 5</a:t>
            </a:r>
            <a:endParaRPr lang="en-US" sz="4400" dirty="0">
              <a:solidFill>
                <a:schemeClr val="tx1"/>
              </a:solidFill>
              <a:latin typeface="+mj-lt"/>
            </a:endParaRPr>
          </a:p>
        </p:txBody>
      </p:sp>
      <p:sp>
        <p:nvSpPr>
          <p:cNvPr id="5" name="Content Placeholder 4"/>
          <p:cNvSpPr>
            <a:spLocks noGrp="1"/>
          </p:cNvSpPr>
          <p:nvPr>
            <p:ph idx="1"/>
          </p:nvPr>
        </p:nvSpPr>
        <p:spPr/>
        <p:txBody>
          <a:bodyPr>
            <a:normAutofit/>
          </a:bodyPr>
          <a:lstStyle/>
          <a:p>
            <a:pPr marL="971550" lvl="1" indent="-514350" fontAlgn="ctr">
              <a:buFont typeface="+mj-lt"/>
              <a:buAutoNum type="arabicPeriod"/>
            </a:pPr>
            <a:r>
              <a:rPr lang="en-US" sz="3200" dirty="0">
                <a:solidFill>
                  <a:schemeClr val="tx1"/>
                </a:solidFill>
                <a:latin typeface="+mj-lt"/>
              </a:rPr>
              <a:t>Email PI or trainee directly for their publications list</a:t>
            </a:r>
          </a:p>
          <a:p>
            <a:pPr marL="457200" lvl="1" indent="0" fontAlgn="ctr">
              <a:buNone/>
            </a:pPr>
            <a:endParaRPr lang="en-US" sz="3200" dirty="0">
              <a:solidFill>
                <a:schemeClr val="tx1"/>
              </a:solidFill>
              <a:latin typeface="+mj-lt"/>
            </a:endParaRPr>
          </a:p>
          <a:p>
            <a:pPr marL="971550" lvl="1" indent="-514350" fontAlgn="ctr">
              <a:buFont typeface="+mj-lt"/>
              <a:buAutoNum type="arabicPeriod" startAt="2"/>
            </a:pPr>
            <a:r>
              <a:rPr lang="en-US" sz="3200" dirty="0">
                <a:solidFill>
                  <a:schemeClr val="tx1"/>
                </a:solidFill>
                <a:latin typeface="+mj-lt"/>
              </a:rPr>
              <a:t>Use                   and                 databases and search by grant or trainee</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66804" y="2796995"/>
            <a:ext cx="1083243" cy="608421"/>
          </a:xfrm>
          <a:prstGeom prst="rect">
            <a:avLst/>
          </a:prstGeom>
          <a:solidFill>
            <a:schemeClr val="tx1"/>
          </a:solidFill>
        </p:spPr>
      </p:pic>
      <p:pic>
        <p:nvPicPr>
          <p:cNvPr id="6" name="Picture 5"/>
          <p:cNvPicPr>
            <a:picLocks noChangeAspect="1"/>
          </p:cNvPicPr>
          <p:nvPr/>
        </p:nvPicPr>
        <p:blipFill>
          <a:blip r:embed="rId4"/>
          <a:stretch>
            <a:fillRect/>
          </a:stretch>
        </p:blipFill>
        <p:spPr>
          <a:xfrm>
            <a:off x="2665453" y="2921284"/>
            <a:ext cx="1368828" cy="354576"/>
          </a:xfrm>
          <a:prstGeom prst="rect">
            <a:avLst/>
          </a:prstGeom>
        </p:spPr>
      </p:pic>
      <p:sp>
        <p:nvSpPr>
          <p:cNvPr id="7" name="Rectangle 6"/>
          <p:cNvSpPr/>
          <p:nvPr/>
        </p:nvSpPr>
        <p:spPr>
          <a:xfrm>
            <a:off x="838200" y="5915353"/>
            <a:ext cx="4966855" cy="461665"/>
          </a:xfrm>
          <a:prstGeom prst="rect">
            <a:avLst/>
          </a:prstGeom>
        </p:spPr>
        <p:txBody>
          <a:bodyPr wrap="square">
            <a:spAutoFit/>
          </a:bodyPr>
          <a:lstStyle/>
          <a:p>
            <a:pPr fontAlgn="ctr"/>
            <a:r>
              <a:rPr lang="en-US" sz="2400" u="sng" dirty="0">
                <a:latin typeface="+mj-lt"/>
              </a:rPr>
              <a:t>http://www.ncbi.nlm.nih.gov/</a:t>
            </a:r>
          </a:p>
        </p:txBody>
      </p:sp>
    </p:spTree>
    <p:extLst>
      <p:ext uri="{BB962C8B-B14F-4D97-AF65-F5344CB8AC3E}">
        <p14:creationId xmlns:p14="http://schemas.microsoft.com/office/powerpoint/2010/main" val="3772497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solidFill>
                  <a:schemeClr val="tx1"/>
                </a:solidFill>
                <a:latin typeface="+mj-lt"/>
              </a:rPr>
              <a:t>Best Practices for Table 5</a:t>
            </a:r>
          </a:p>
        </p:txBody>
      </p:sp>
      <p:sp>
        <p:nvSpPr>
          <p:cNvPr id="5" name="Freeform 4"/>
          <p:cNvSpPr/>
          <p:nvPr/>
        </p:nvSpPr>
        <p:spPr>
          <a:xfrm>
            <a:off x="2032000" y="2211844"/>
            <a:ext cx="8128000" cy="1444949"/>
          </a:xfrm>
          <a:custGeom>
            <a:avLst/>
            <a:gdLst>
              <a:gd name="connsiteX0" fmla="*/ 0 w 8128000"/>
              <a:gd name="connsiteY0" fmla="*/ 240830 h 1444949"/>
              <a:gd name="connsiteX1" fmla="*/ 240830 w 8128000"/>
              <a:gd name="connsiteY1" fmla="*/ 0 h 1444949"/>
              <a:gd name="connsiteX2" fmla="*/ 7887170 w 8128000"/>
              <a:gd name="connsiteY2" fmla="*/ 0 h 1444949"/>
              <a:gd name="connsiteX3" fmla="*/ 8128000 w 8128000"/>
              <a:gd name="connsiteY3" fmla="*/ 240830 h 1444949"/>
              <a:gd name="connsiteX4" fmla="*/ 8128000 w 8128000"/>
              <a:gd name="connsiteY4" fmla="*/ 1204119 h 1444949"/>
              <a:gd name="connsiteX5" fmla="*/ 7887170 w 8128000"/>
              <a:gd name="connsiteY5" fmla="*/ 1444949 h 1444949"/>
              <a:gd name="connsiteX6" fmla="*/ 240830 w 8128000"/>
              <a:gd name="connsiteY6" fmla="*/ 1444949 h 1444949"/>
              <a:gd name="connsiteX7" fmla="*/ 0 w 8128000"/>
              <a:gd name="connsiteY7" fmla="*/ 1204119 h 1444949"/>
              <a:gd name="connsiteX8" fmla="*/ 0 w 8128000"/>
              <a:gd name="connsiteY8" fmla="*/ 240830 h 1444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444949">
                <a:moveTo>
                  <a:pt x="0" y="240830"/>
                </a:moveTo>
                <a:cubicBezTo>
                  <a:pt x="0" y="107823"/>
                  <a:pt x="107823" y="0"/>
                  <a:pt x="240830" y="0"/>
                </a:cubicBezTo>
                <a:lnTo>
                  <a:pt x="7887170" y="0"/>
                </a:lnTo>
                <a:cubicBezTo>
                  <a:pt x="8020177" y="0"/>
                  <a:pt x="8128000" y="107823"/>
                  <a:pt x="8128000" y="240830"/>
                </a:cubicBezTo>
                <a:lnTo>
                  <a:pt x="8128000" y="1204119"/>
                </a:lnTo>
                <a:cubicBezTo>
                  <a:pt x="8128000" y="1337126"/>
                  <a:pt x="8020177" y="1444949"/>
                  <a:pt x="7887170" y="1444949"/>
                </a:cubicBezTo>
                <a:lnTo>
                  <a:pt x="240830" y="1444949"/>
                </a:lnTo>
                <a:cubicBezTo>
                  <a:pt x="107823" y="1444949"/>
                  <a:pt x="0" y="1337126"/>
                  <a:pt x="0" y="1204119"/>
                </a:cubicBezTo>
                <a:lnTo>
                  <a:pt x="0" y="240830"/>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07697" tIns="207697" rIns="207697" bIns="207697" numCol="1" spcCol="1270" anchor="ctr" anchorCtr="0">
            <a:noAutofit/>
          </a:bodyPr>
          <a:lstStyle/>
          <a:p>
            <a:pPr lvl="0" algn="l" defTabSz="1600200">
              <a:lnSpc>
                <a:spcPct val="90000"/>
              </a:lnSpc>
              <a:spcBef>
                <a:spcPct val="0"/>
              </a:spcBef>
              <a:spcAft>
                <a:spcPct val="35000"/>
              </a:spcAft>
            </a:pPr>
            <a:r>
              <a:rPr lang="en-US" sz="3600" kern="1200" dirty="0">
                <a:solidFill>
                  <a:schemeClr val="bg1"/>
                </a:solidFill>
                <a:latin typeface="+mj-lt"/>
              </a:rPr>
              <a:t>Using xTRACT is much easier because it formats everything for you!</a:t>
            </a:r>
          </a:p>
        </p:txBody>
      </p:sp>
      <p:sp>
        <p:nvSpPr>
          <p:cNvPr id="6" name="Freeform 5"/>
          <p:cNvSpPr/>
          <p:nvPr/>
        </p:nvSpPr>
        <p:spPr>
          <a:xfrm>
            <a:off x="2032000" y="3843994"/>
            <a:ext cx="8128000" cy="1444949"/>
          </a:xfrm>
          <a:custGeom>
            <a:avLst/>
            <a:gdLst>
              <a:gd name="connsiteX0" fmla="*/ 0 w 8128000"/>
              <a:gd name="connsiteY0" fmla="*/ 240830 h 1444949"/>
              <a:gd name="connsiteX1" fmla="*/ 240830 w 8128000"/>
              <a:gd name="connsiteY1" fmla="*/ 0 h 1444949"/>
              <a:gd name="connsiteX2" fmla="*/ 7887170 w 8128000"/>
              <a:gd name="connsiteY2" fmla="*/ 0 h 1444949"/>
              <a:gd name="connsiteX3" fmla="*/ 8128000 w 8128000"/>
              <a:gd name="connsiteY3" fmla="*/ 240830 h 1444949"/>
              <a:gd name="connsiteX4" fmla="*/ 8128000 w 8128000"/>
              <a:gd name="connsiteY4" fmla="*/ 1204119 h 1444949"/>
              <a:gd name="connsiteX5" fmla="*/ 7887170 w 8128000"/>
              <a:gd name="connsiteY5" fmla="*/ 1444949 h 1444949"/>
              <a:gd name="connsiteX6" fmla="*/ 240830 w 8128000"/>
              <a:gd name="connsiteY6" fmla="*/ 1444949 h 1444949"/>
              <a:gd name="connsiteX7" fmla="*/ 0 w 8128000"/>
              <a:gd name="connsiteY7" fmla="*/ 1204119 h 1444949"/>
              <a:gd name="connsiteX8" fmla="*/ 0 w 8128000"/>
              <a:gd name="connsiteY8" fmla="*/ 240830 h 1444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444949">
                <a:moveTo>
                  <a:pt x="0" y="240830"/>
                </a:moveTo>
                <a:cubicBezTo>
                  <a:pt x="0" y="107823"/>
                  <a:pt x="107823" y="0"/>
                  <a:pt x="240830" y="0"/>
                </a:cubicBezTo>
                <a:lnTo>
                  <a:pt x="7887170" y="0"/>
                </a:lnTo>
                <a:cubicBezTo>
                  <a:pt x="8020177" y="0"/>
                  <a:pt x="8128000" y="107823"/>
                  <a:pt x="8128000" y="240830"/>
                </a:cubicBezTo>
                <a:lnTo>
                  <a:pt x="8128000" y="1204119"/>
                </a:lnTo>
                <a:cubicBezTo>
                  <a:pt x="8128000" y="1337126"/>
                  <a:pt x="8020177" y="1444949"/>
                  <a:pt x="7887170" y="1444949"/>
                </a:cubicBezTo>
                <a:lnTo>
                  <a:pt x="240830" y="1444949"/>
                </a:lnTo>
                <a:cubicBezTo>
                  <a:pt x="107823" y="1444949"/>
                  <a:pt x="0" y="1337126"/>
                  <a:pt x="0" y="1204119"/>
                </a:cubicBezTo>
                <a:lnTo>
                  <a:pt x="0" y="240830"/>
                </a:lnTo>
                <a:close/>
              </a:path>
            </a:pathLst>
          </a:custGeom>
        </p:spPr>
        <p:style>
          <a:lnRef idx="2">
            <a:schemeClr val="lt1">
              <a:hueOff val="0"/>
              <a:satOff val="0"/>
              <a:lumOff val="0"/>
              <a:alphaOff val="0"/>
            </a:schemeClr>
          </a:lnRef>
          <a:fillRef idx="1">
            <a:schemeClr val="accent5">
              <a:hueOff val="6010703"/>
              <a:satOff val="-26380"/>
              <a:lumOff val="7843"/>
              <a:alphaOff val="0"/>
            </a:schemeClr>
          </a:fillRef>
          <a:effectRef idx="0">
            <a:schemeClr val="accent5">
              <a:hueOff val="6010703"/>
              <a:satOff val="-26380"/>
              <a:lumOff val="7843"/>
              <a:alphaOff val="0"/>
            </a:schemeClr>
          </a:effectRef>
          <a:fontRef idx="minor">
            <a:schemeClr val="lt1"/>
          </a:fontRef>
        </p:style>
        <p:txBody>
          <a:bodyPr spcFirstLastPara="0" vert="horz" wrap="square" lIns="207697" tIns="207697" rIns="207697" bIns="207697" numCol="1" spcCol="1270" anchor="ctr" anchorCtr="0">
            <a:noAutofit/>
          </a:bodyPr>
          <a:lstStyle/>
          <a:p>
            <a:pPr lvl="0" algn="l" defTabSz="1600200">
              <a:lnSpc>
                <a:spcPct val="90000"/>
              </a:lnSpc>
              <a:spcBef>
                <a:spcPct val="0"/>
              </a:spcBef>
              <a:spcAft>
                <a:spcPct val="35000"/>
              </a:spcAft>
            </a:pPr>
            <a:r>
              <a:rPr lang="en-US" sz="3600" kern="1200" dirty="0">
                <a:solidFill>
                  <a:schemeClr val="bg1"/>
                </a:solidFill>
                <a:latin typeface="+mj-lt"/>
              </a:rPr>
              <a:t>Be sure to follow the correct </a:t>
            </a:r>
            <a:r>
              <a:rPr lang="en-US" sz="3600" dirty="0">
                <a:solidFill>
                  <a:schemeClr val="bg1"/>
                </a:solidFill>
                <a:latin typeface="+mj-lt"/>
              </a:rPr>
              <a:t>instru</a:t>
            </a:r>
            <a:r>
              <a:rPr lang="en-US" sz="3600" kern="1200" dirty="0">
                <a:solidFill>
                  <a:schemeClr val="bg1"/>
                </a:solidFill>
                <a:latin typeface="+mj-lt"/>
              </a:rPr>
              <a:t>ctions for a </a:t>
            </a:r>
            <a:r>
              <a:rPr lang="en-US" sz="3600" kern="1200" dirty="0">
                <a:solidFill>
                  <a:srgbClr val="FFFF00"/>
                </a:solidFill>
                <a:latin typeface="+mj-lt"/>
              </a:rPr>
              <a:t>new</a:t>
            </a:r>
            <a:r>
              <a:rPr lang="en-US" sz="3600" kern="1200" dirty="0">
                <a:solidFill>
                  <a:schemeClr val="bg1"/>
                </a:solidFill>
                <a:latin typeface="+mj-lt"/>
              </a:rPr>
              <a:t> or </a:t>
            </a:r>
            <a:r>
              <a:rPr lang="en-US" sz="3600" kern="1200" dirty="0">
                <a:solidFill>
                  <a:srgbClr val="FFFF00"/>
                </a:solidFill>
                <a:latin typeface="+mj-lt"/>
              </a:rPr>
              <a:t>renewal</a:t>
            </a:r>
            <a:r>
              <a:rPr lang="en-US" sz="3600" kern="1200" dirty="0">
                <a:solidFill>
                  <a:schemeClr val="bg1"/>
                </a:solidFill>
                <a:latin typeface="+mj-lt"/>
              </a:rPr>
              <a:t> application</a:t>
            </a:r>
          </a:p>
        </p:txBody>
      </p:sp>
    </p:spTree>
    <p:extLst>
      <p:ext uri="{BB962C8B-B14F-4D97-AF65-F5344CB8AC3E}">
        <p14:creationId xmlns:p14="http://schemas.microsoft.com/office/powerpoint/2010/main" val="3596408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20198"/>
            <a:ext cx="11327475" cy="958432"/>
          </a:xfrm>
        </p:spPr>
        <p:txBody>
          <a:bodyPr>
            <a:normAutofit fontScale="90000"/>
          </a:bodyPr>
          <a:lstStyle/>
          <a:p>
            <a:r>
              <a:rPr lang="en-US" sz="4400" dirty="0">
                <a:solidFill>
                  <a:schemeClr val="tx1"/>
                </a:solidFill>
                <a:latin typeface="+mj-lt"/>
              </a:rPr>
              <a:t>Tables 6 Objectives</a:t>
            </a:r>
            <a:br>
              <a:rPr lang="en-US" sz="4400" dirty="0">
                <a:solidFill>
                  <a:schemeClr val="tx1"/>
                </a:solidFill>
                <a:latin typeface="+mj-lt"/>
              </a:rPr>
            </a:br>
            <a:endParaRPr lang="en-US" sz="4400" dirty="0">
              <a:solidFill>
                <a:schemeClr val="tx1"/>
              </a:solidFill>
              <a:latin typeface="+mj-lt"/>
            </a:endParaRPr>
          </a:p>
        </p:txBody>
      </p:sp>
      <p:sp>
        <p:nvSpPr>
          <p:cNvPr id="4" name="TextBox 3"/>
          <p:cNvSpPr txBox="1"/>
          <p:nvPr/>
        </p:nvSpPr>
        <p:spPr>
          <a:xfrm>
            <a:off x="609601" y="6266729"/>
            <a:ext cx="6656832" cy="400110"/>
          </a:xfrm>
          <a:prstGeom prst="rect">
            <a:avLst/>
          </a:prstGeom>
          <a:noFill/>
        </p:spPr>
        <p:txBody>
          <a:bodyPr wrap="square" rtlCol="0">
            <a:spAutoFit/>
          </a:bodyPr>
          <a:lstStyle/>
          <a:p>
            <a:pPr defTabSz="457200"/>
            <a:r>
              <a:rPr lang="en-US" sz="2000" dirty="0">
                <a:latin typeface="+mj-lt"/>
              </a:rPr>
              <a:t>Analyze and summarize this data in the </a:t>
            </a:r>
            <a:r>
              <a:rPr lang="en-US" sz="2000" dirty="0">
                <a:solidFill>
                  <a:srgbClr val="FFFF00"/>
                </a:solidFill>
                <a:latin typeface="+mj-lt"/>
              </a:rPr>
              <a:t>Program</a:t>
            </a:r>
            <a:r>
              <a:rPr lang="en-US" sz="2000" dirty="0">
                <a:latin typeface="+mj-lt"/>
              </a:rPr>
              <a:t> </a:t>
            </a:r>
            <a:r>
              <a:rPr lang="en-US" sz="2000" dirty="0">
                <a:solidFill>
                  <a:srgbClr val="FFFF00"/>
                </a:solidFill>
                <a:latin typeface="+mj-lt"/>
              </a:rPr>
              <a:t>Plan</a:t>
            </a:r>
            <a:endParaRPr lang="en-US" sz="2400" dirty="0">
              <a:solidFill>
                <a:srgbClr val="FFFF00"/>
              </a:solidFill>
              <a:latin typeface="+mj-lt"/>
            </a:endParaRPr>
          </a:p>
        </p:txBody>
      </p:sp>
      <p:sp>
        <p:nvSpPr>
          <p:cNvPr id="5" name="Freeform 4"/>
          <p:cNvSpPr/>
          <p:nvPr/>
        </p:nvSpPr>
        <p:spPr>
          <a:xfrm>
            <a:off x="609601" y="2001322"/>
            <a:ext cx="10713358" cy="3969000"/>
          </a:xfrm>
          <a:custGeom>
            <a:avLst/>
            <a:gdLst>
              <a:gd name="connsiteX0" fmla="*/ 0 w 10713358"/>
              <a:gd name="connsiteY0" fmla="*/ 0 h 3969000"/>
              <a:gd name="connsiteX1" fmla="*/ 10713358 w 10713358"/>
              <a:gd name="connsiteY1" fmla="*/ 0 h 3969000"/>
              <a:gd name="connsiteX2" fmla="*/ 10713358 w 10713358"/>
              <a:gd name="connsiteY2" fmla="*/ 3969000 h 3969000"/>
              <a:gd name="connsiteX3" fmla="*/ 0 w 10713358"/>
              <a:gd name="connsiteY3" fmla="*/ 3969000 h 3969000"/>
              <a:gd name="connsiteX4" fmla="*/ 0 w 10713358"/>
              <a:gd name="connsiteY4" fmla="*/ 0 h 396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13358" h="3969000">
                <a:moveTo>
                  <a:pt x="0" y="0"/>
                </a:moveTo>
                <a:lnTo>
                  <a:pt x="10713358" y="0"/>
                </a:lnTo>
                <a:lnTo>
                  <a:pt x="10713358" y="3969000"/>
                </a:lnTo>
                <a:lnTo>
                  <a:pt x="0" y="3969000"/>
                </a:lnTo>
                <a:lnTo>
                  <a:pt x="0" y="0"/>
                </a:lnTo>
                <a:close/>
              </a:path>
            </a:pathLst>
          </a:cu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31476" tIns="1249680" rIns="831476" bIns="227584" numCol="1" spcCol="1270" anchor="t" anchorCtr="0">
            <a:noAutofit/>
          </a:bodyPr>
          <a:lstStyle/>
          <a:p>
            <a:pPr marL="285750" lvl="1" indent="-285750" algn="l" defTabSz="1422400">
              <a:lnSpc>
                <a:spcPct val="90000"/>
              </a:lnSpc>
              <a:spcBef>
                <a:spcPct val="0"/>
              </a:spcBef>
              <a:spcAft>
                <a:spcPct val="15000"/>
              </a:spcAft>
              <a:buChar char="••"/>
            </a:pPr>
            <a:r>
              <a:rPr lang="en-US" sz="3200" kern="1200" dirty="0">
                <a:solidFill>
                  <a:schemeClr val="bg1"/>
                </a:solidFill>
                <a:latin typeface="+mj-lt"/>
              </a:rPr>
              <a:t>This data is useful in assessing: </a:t>
            </a:r>
          </a:p>
          <a:p>
            <a:pPr marL="571500" lvl="2" indent="-285750" algn="l" defTabSz="1422400">
              <a:lnSpc>
                <a:spcPct val="90000"/>
              </a:lnSpc>
              <a:spcBef>
                <a:spcPct val="0"/>
              </a:spcBef>
              <a:spcAft>
                <a:spcPct val="15000"/>
              </a:spcAft>
              <a:buChar char="••"/>
            </a:pPr>
            <a:r>
              <a:rPr lang="en-US" sz="3200" kern="1200" dirty="0">
                <a:solidFill>
                  <a:schemeClr val="bg1"/>
                </a:solidFill>
                <a:latin typeface="+mj-lt"/>
              </a:rPr>
              <a:t>Selectivity of the </a:t>
            </a:r>
            <a:r>
              <a:rPr lang="en-US" sz="3200" kern="1200" dirty="0">
                <a:solidFill>
                  <a:srgbClr val="00B050"/>
                </a:solidFill>
                <a:latin typeface="+mj-lt"/>
              </a:rPr>
              <a:t>admissions</a:t>
            </a:r>
            <a:r>
              <a:rPr lang="en-US" sz="3200" kern="1200" dirty="0">
                <a:solidFill>
                  <a:schemeClr val="bg1"/>
                </a:solidFill>
                <a:latin typeface="+mj-lt"/>
              </a:rPr>
              <a:t> process</a:t>
            </a:r>
          </a:p>
          <a:p>
            <a:pPr marL="571500" lvl="2" indent="-285750" algn="l" defTabSz="1422400">
              <a:lnSpc>
                <a:spcPct val="90000"/>
              </a:lnSpc>
              <a:spcBef>
                <a:spcPct val="0"/>
              </a:spcBef>
              <a:spcAft>
                <a:spcPct val="15000"/>
              </a:spcAft>
              <a:buChar char="••"/>
            </a:pPr>
            <a:r>
              <a:rPr lang="en-US" sz="3200" kern="1200" dirty="0">
                <a:solidFill>
                  <a:srgbClr val="00B050"/>
                </a:solidFill>
                <a:latin typeface="+mj-lt"/>
              </a:rPr>
              <a:t>Competitiveness</a:t>
            </a:r>
            <a:r>
              <a:rPr lang="en-US" sz="3200" kern="1200" dirty="0">
                <a:solidFill>
                  <a:schemeClr val="bg1"/>
                </a:solidFill>
                <a:latin typeface="+mj-lt"/>
              </a:rPr>
              <a:t> of the training program</a:t>
            </a:r>
          </a:p>
          <a:p>
            <a:pPr marL="571500" lvl="2" indent="-285750" algn="l" defTabSz="1422400">
              <a:lnSpc>
                <a:spcPct val="90000"/>
              </a:lnSpc>
              <a:spcBef>
                <a:spcPct val="0"/>
              </a:spcBef>
              <a:spcAft>
                <a:spcPct val="15000"/>
              </a:spcAft>
              <a:buChar char="••"/>
            </a:pPr>
            <a:r>
              <a:rPr lang="en-US" sz="3200" kern="1200" dirty="0">
                <a:solidFill>
                  <a:schemeClr val="bg1"/>
                </a:solidFill>
                <a:latin typeface="+mj-lt"/>
              </a:rPr>
              <a:t>Appropriate number of training positions to be awarded</a:t>
            </a:r>
          </a:p>
        </p:txBody>
      </p:sp>
      <p:sp>
        <p:nvSpPr>
          <p:cNvPr id="7" name="Freeform 6"/>
          <p:cNvSpPr/>
          <p:nvPr/>
        </p:nvSpPr>
        <p:spPr>
          <a:xfrm>
            <a:off x="1119636" y="1115722"/>
            <a:ext cx="10200696" cy="1771200"/>
          </a:xfrm>
          <a:custGeom>
            <a:avLst/>
            <a:gdLst>
              <a:gd name="connsiteX0" fmla="*/ 0 w 10200696"/>
              <a:gd name="connsiteY0" fmla="*/ 295206 h 1771200"/>
              <a:gd name="connsiteX1" fmla="*/ 295206 w 10200696"/>
              <a:gd name="connsiteY1" fmla="*/ 0 h 1771200"/>
              <a:gd name="connsiteX2" fmla="*/ 9905490 w 10200696"/>
              <a:gd name="connsiteY2" fmla="*/ 0 h 1771200"/>
              <a:gd name="connsiteX3" fmla="*/ 10200696 w 10200696"/>
              <a:gd name="connsiteY3" fmla="*/ 295206 h 1771200"/>
              <a:gd name="connsiteX4" fmla="*/ 10200696 w 10200696"/>
              <a:gd name="connsiteY4" fmla="*/ 1475994 h 1771200"/>
              <a:gd name="connsiteX5" fmla="*/ 9905490 w 10200696"/>
              <a:gd name="connsiteY5" fmla="*/ 1771200 h 1771200"/>
              <a:gd name="connsiteX6" fmla="*/ 295206 w 10200696"/>
              <a:gd name="connsiteY6" fmla="*/ 1771200 h 1771200"/>
              <a:gd name="connsiteX7" fmla="*/ 0 w 10200696"/>
              <a:gd name="connsiteY7" fmla="*/ 1475994 h 1771200"/>
              <a:gd name="connsiteX8" fmla="*/ 0 w 10200696"/>
              <a:gd name="connsiteY8" fmla="*/ 295206 h 177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00696" h="1771200">
                <a:moveTo>
                  <a:pt x="0" y="295206"/>
                </a:moveTo>
                <a:cubicBezTo>
                  <a:pt x="0" y="132168"/>
                  <a:pt x="132168" y="0"/>
                  <a:pt x="295206" y="0"/>
                </a:cubicBezTo>
                <a:lnTo>
                  <a:pt x="9905490" y="0"/>
                </a:lnTo>
                <a:cubicBezTo>
                  <a:pt x="10068528" y="0"/>
                  <a:pt x="10200696" y="132168"/>
                  <a:pt x="10200696" y="295206"/>
                </a:cubicBezTo>
                <a:lnTo>
                  <a:pt x="10200696" y="1475994"/>
                </a:lnTo>
                <a:cubicBezTo>
                  <a:pt x="10200696" y="1639032"/>
                  <a:pt x="10068528" y="1771200"/>
                  <a:pt x="9905490" y="1771200"/>
                </a:cubicBezTo>
                <a:lnTo>
                  <a:pt x="295206" y="1771200"/>
                </a:lnTo>
                <a:cubicBezTo>
                  <a:pt x="132168" y="1771200"/>
                  <a:pt x="0" y="1639032"/>
                  <a:pt x="0" y="1475994"/>
                </a:cubicBezTo>
                <a:lnTo>
                  <a:pt x="0" y="295206"/>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369921" tIns="86463" rIns="369921" bIns="86463" numCol="1" spcCol="1270" anchor="ctr" anchorCtr="0">
            <a:noAutofit/>
          </a:bodyPr>
          <a:lstStyle/>
          <a:p>
            <a:pPr lvl="0" algn="l" defTabSz="1422400">
              <a:lnSpc>
                <a:spcPct val="90000"/>
              </a:lnSpc>
              <a:spcBef>
                <a:spcPct val="0"/>
              </a:spcBef>
              <a:spcAft>
                <a:spcPct val="35000"/>
              </a:spcAft>
            </a:pPr>
            <a:r>
              <a:rPr lang="en-US" sz="3200" kern="1200" dirty="0">
                <a:solidFill>
                  <a:schemeClr val="bg1"/>
                </a:solidFill>
                <a:latin typeface="+mj-lt"/>
              </a:rPr>
              <a:t>Applicants, Entrants, and Their Characteristics – </a:t>
            </a:r>
            <a:br>
              <a:rPr lang="en-US" sz="3200" kern="1200" dirty="0">
                <a:solidFill>
                  <a:schemeClr val="bg1"/>
                </a:solidFill>
                <a:latin typeface="+mj-lt"/>
              </a:rPr>
            </a:br>
            <a:r>
              <a:rPr lang="en-US" sz="3200" kern="1200" dirty="0">
                <a:solidFill>
                  <a:schemeClr val="bg1"/>
                </a:solidFill>
                <a:latin typeface="+mj-lt"/>
              </a:rPr>
              <a:t>Permit the evaluation of the ability of participating departments/programs to recruit trainees</a:t>
            </a:r>
          </a:p>
        </p:txBody>
      </p:sp>
    </p:spTree>
    <p:extLst>
      <p:ext uri="{BB962C8B-B14F-4D97-AF65-F5344CB8AC3E}">
        <p14:creationId xmlns:p14="http://schemas.microsoft.com/office/powerpoint/2010/main" val="3047582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animBg="1"/>
    </p:bldLst>
  </p:timing>
</p:sld>
</file>

<file path=ppt/theme/theme1.xml><?xml version="1.0" encoding="utf-8"?>
<a:theme xmlns:a="http://schemas.openxmlformats.org/drawingml/2006/main" name="Office Theme">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3_hsc-scenery">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9525">
          <a:solidFill>
            <a:schemeClr val="bg1">
              <a:lumMod val="50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hsc-scenery">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9525">
          <a:solidFill>
            <a:schemeClr val="bg1">
              <a:lumMod val="50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15F3EB03D36034DBF44E08A9D054A84" ma:contentTypeVersion="2" ma:contentTypeDescription="Create a new document." ma:contentTypeScope="" ma:versionID="18243b65d5408f57e58b253c15e60451">
  <xsd:schema xmlns:xsd="http://www.w3.org/2001/XMLSchema" xmlns:xs="http://www.w3.org/2001/XMLSchema" xmlns:p="http://schemas.microsoft.com/office/2006/metadata/properties" xmlns:ns1="http://schemas.microsoft.com/sharepoint/v3" xmlns:ns2="8e1c4a07-ed4f-4a2c-8c90-6eeba7ae777b" targetNamespace="http://schemas.microsoft.com/office/2006/metadata/properties" ma:root="true" ma:fieldsID="a607e26b7118da26796a18db1b7e18c1" ns1:_="" ns2:_="">
    <xsd:import namespace="http://schemas.microsoft.com/sharepoint/v3"/>
    <xsd:import namespace="8e1c4a07-ed4f-4a2c-8c90-6eeba7ae777b"/>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e1c4a07-ed4f-4a2c-8c90-6eeba7ae777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9EB32D5-A298-4B24-AD9D-64616FAEF12F}"/>
</file>

<file path=customXml/itemProps2.xml><?xml version="1.0" encoding="utf-8"?>
<ds:datastoreItem xmlns:ds="http://schemas.openxmlformats.org/officeDocument/2006/customXml" ds:itemID="{F8D8C7DE-C8A6-4DDD-8820-BF2862F31D07}">
  <ds:schemaRefs>
    <ds:schemaRef ds:uri="http://purl.org/dc/elements/1.1/"/>
    <ds:schemaRef ds:uri="http://schemas.microsoft.com/office/2006/metadata/properties"/>
    <ds:schemaRef ds:uri="http://schemas.microsoft.com/office/infopath/2007/PartnerControls"/>
    <ds:schemaRef ds:uri="http://schemas.microsoft.com/sharepoint/v3"/>
    <ds:schemaRef ds:uri="http://purl.org/dc/terms/"/>
    <ds:schemaRef ds:uri="http://schemas.openxmlformats.org/package/2006/metadata/core-properties"/>
    <ds:schemaRef ds:uri="http://schemas.microsoft.com/office/2006/documentManagement/types"/>
    <ds:schemaRef ds:uri="http://www.w3.org/XML/1998/namespace"/>
    <ds:schemaRef ds:uri="http://purl.org/dc/dcmitype/"/>
  </ds:schemaRefs>
</ds:datastoreItem>
</file>

<file path=customXml/itemProps3.xml><?xml version="1.0" encoding="utf-8"?>
<ds:datastoreItem xmlns:ds="http://schemas.openxmlformats.org/officeDocument/2006/customXml" ds:itemID="{A3B49B6A-A57E-4D29-B97D-37D64CE6901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5134</TotalTime>
  <Words>7623</Words>
  <Application>Microsoft Office PowerPoint</Application>
  <PresentationFormat>Widescreen</PresentationFormat>
  <Paragraphs>1518</Paragraphs>
  <Slides>190</Slides>
  <Notes>190</Notes>
  <HiddenSlides>2</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190</vt:i4>
      </vt:variant>
    </vt:vector>
  </HeadingPairs>
  <TitlesOfParts>
    <vt:vector size="201" baseType="lpstr">
      <vt:lpstr>Arial</vt:lpstr>
      <vt:lpstr>Calibri</vt:lpstr>
      <vt:lpstr>Calibri Light</vt:lpstr>
      <vt:lpstr>Noto Sans</vt:lpstr>
      <vt:lpstr>Segoe UI</vt:lpstr>
      <vt:lpstr>Wingdings</vt:lpstr>
      <vt:lpstr>Office Theme</vt:lpstr>
      <vt:lpstr>1_Office Theme</vt:lpstr>
      <vt:lpstr>13_hsc-scenery</vt:lpstr>
      <vt:lpstr>hsc-scenery</vt:lpstr>
      <vt:lpstr>2_Office Theme</vt:lpstr>
      <vt:lpstr>Training Grants for Beginners</vt:lpstr>
      <vt:lpstr>Purpose of today’s presentation</vt:lpstr>
      <vt:lpstr>Presentation Outline  </vt:lpstr>
      <vt:lpstr>PowerPoint Presentation</vt:lpstr>
      <vt:lpstr>What is a NIH NRSA Training Grant?</vt:lpstr>
      <vt:lpstr>Who was Ruth L. Kirschstein?</vt:lpstr>
      <vt:lpstr>How is an NRSA TG different than a research grant?</vt:lpstr>
      <vt:lpstr>Application Dates Vary by Institute or Center</vt:lpstr>
      <vt:lpstr>What’s another way that a NRSA TG is different research grant?</vt:lpstr>
      <vt:lpstr>NRSA  - Two Categories</vt:lpstr>
      <vt:lpstr>Types of Training Grants @ UCSD</vt:lpstr>
      <vt:lpstr>Institutional Comparison</vt:lpstr>
      <vt:lpstr>How do NRSA Awards fit into the Career Timeline of Other NIH Awards</vt:lpstr>
      <vt:lpstr>Important Points to Remember  </vt:lpstr>
      <vt:lpstr>PowerPoint Presentation</vt:lpstr>
      <vt:lpstr>Training Grant Roles</vt:lpstr>
      <vt:lpstr>Program Director/PIs</vt:lpstr>
      <vt:lpstr>Program Director/PIs</vt:lpstr>
      <vt:lpstr>Preceptors/Mentors/Trainer/Participating Faculty</vt:lpstr>
      <vt:lpstr>Preceptors/Mentors/Trainer/Participating Faculty</vt:lpstr>
      <vt:lpstr>Trainees</vt:lpstr>
      <vt:lpstr>Current Trainee Slots @ UCSD </vt:lpstr>
      <vt:lpstr>Administrative Support Role</vt:lpstr>
      <vt:lpstr>Admin are essential to making an effective program!</vt:lpstr>
      <vt:lpstr>Important Stuff to Remember about TG Roles </vt:lpstr>
      <vt:lpstr>PowerPoint Presentation</vt:lpstr>
      <vt:lpstr>TG Proposal Checklist</vt:lpstr>
      <vt:lpstr>Admin Strategy to Successful Proposals </vt:lpstr>
      <vt:lpstr>PI’s Strategy to Successful Proposals </vt:lpstr>
      <vt:lpstr>PI’s Strategy to Successful Proposals </vt:lpstr>
      <vt:lpstr>Create a Timeline</vt:lpstr>
      <vt:lpstr>Data Tables</vt:lpstr>
      <vt:lpstr>Data Tables</vt:lpstr>
      <vt:lpstr>A vs. B Data Tables</vt:lpstr>
      <vt:lpstr>6 high level steps in the “Data Table” process  </vt:lpstr>
      <vt:lpstr>Detailed Data Tables Process</vt:lpstr>
      <vt:lpstr>Understanding the Background about Data Tables </vt:lpstr>
      <vt:lpstr>PowerPoint Presentation</vt:lpstr>
      <vt:lpstr>Data tables are insight into the proposed program:</vt:lpstr>
      <vt:lpstr>What are reviewers looking for?</vt:lpstr>
      <vt:lpstr>PowerPoint Presentation</vt:lpstr>
      <vt:lpstr>What tables do I fill out for my application?</vt:lpstr>
      <vt:lpstr>Data Tables in xTRACT or MS Word?</vt:lpstr>
      <vt:lpstr>PowerPoint Presentation</vt:lpstr>
      <vt:lpstr>PowerPoint Presentation</vt:lpstr>
      <vt:lpstr>PowerPoint Presentation</vt:lpstr>
      <vt:lpstr>xTRACT</vt:lpstr>
      <vt:lpstr>xTRACT Demo</vt:lpstr>
      <vt:lpstr>PowerPoint Presentation</vt:lpstr>
      <vt:lpstr>PowerPoint Presentation</vt:lpstr>
      <vt:lpstr>Training Grant Proposal Checklist</vt:lpstr>
      <vt:lpstr>Sample email to PI admins</vt:lpstr>
      <vt:lpstr>Sample email </vt:lpstr>
      <vt:lpstr>Available Alternative   Google Form</vt:lpstr>
      <vt:lpstr>Do NOT ask a PI for:</vt:lpstr>
      <vt:lpstr>Organizing Checklist(s)</vt:lpstr>
      <vt:lpstr>Best Practices for Getting Started</vt:lpstr>
      <vt:lpstr>Get organized!</vt:lpstr>
      <vt:lpstr>PowerPoint Presentation</vt:lpstr>
      <vt:lpstr>Data Table Changes as of April 2020</vt:lpstr>
      <vt:lpstr>Table 2: Participating Faculty Members</vt:lpstr>
      <vt:lpstr>Table 2 Instructions</vt:lpstr>
      <vt:lpstr>Mentor Records</vt:lpstr>
      <vt:lpstr>New Data Table 2 Changes</vt:lpstr>
      <vt:lpstr>Define “Research or Related Careers?”</vt:lpstr>
      <vt:lpstr>Tips on Gathering info for Table 2</vt:lpstr>
      <vt:lpstr>Tips to Gathering &amp; Verifying Data for Table 2</vt:lpstr>
      <vt:lpstr>Best Practices for Table 2</vt:lpstr>
      <vt:lpstr>PowerPoint Presentation</vt:lpstr>
      <vt:lpstr>Data Table 1 Objectives</vt:lpstr>
      <vt:lpstr>Table 1 - Instructions</vt:lpstr>
      <vt:lpstr>Table 1 – Dept. Counts</vt:lpstr>
      <vt:lpstr>Table 1 – Dept. Counts</vt:lpstr>
      <vt:lpstr>New Data Table 1 Changes</vt:lpstr>
      <vt:lpstr>Best Practices and Reminders for Table 1</vt:lpstr>
      <vt:lpstr>PowerPoint Presentation</vt:lpstr>
      <vt:lpstr>Table 3 Objectives</vt:lpstr>
      <vt:lpstr>Table 3 Instructions</vt:lpstr>
      <vt:lpstr>Table 3 – Slot and overlapping faculty info</vt:lpstr>
      <vt:lpstr>Tips to Gathering Data for Table 3</vt:lpstr>
      <vt:lpstr>Best Practices for Table 3</vt:lpstr>
      <vt:lpstr>PowerPoint Presentation</vt:lpstr>
      <vt:lpstr>Table 4 Objective</vt:lpstr>
      <vt:lpstr>Data Table 4:  Research Support Instructions</vt:lpstr>
      <vt:lpstr>Data Table 4: Research Support Instructions</vt:lpstr>
      <vt:lpstr>New Data Table 4 Changes</vt:lpstr>
      <vt:lpstr>New Data Table 4 Changes</vt:lpstr>
      <vt:lpstr>Tips to Gathering &amp; Verifying Data for Table 4</vt:lpstr>
      <vt:lpstr>Best Practices for Table 4 </vt:lpstr>
      <vt:lpstr>Table 5 - Publications of Those in Training</vt:lpstr>
      <vt:lpstr>Instructions differ between New and Renewal Applications</vt:lpstr>
      <vt:lpstr>Table 5 Instructions</vt:lpstr>
      <vt:lpstr>Publication Instructions</vt:lpstr>
      <vt:lpstr>Publication Instructions</vt:lpstr>
      <vt:lpstr>Table 5 Instructions</vt:lpstr>
      <vt:lpstr>New Data Table 5 Changes</vt:lpstr>
      <vt:lpstr>Tips to hunting &amp; gathering for Table 5</vt:lpstr>
      <vt:lpstr>Best Practices for Table 5</vt:lpstr>
      <vt:lpstr>Tables 6 Objectives </vt:lpstr>
      <vt:lpstr>Two Parts to 6A and 6B</vt:lpstr>
      <vt:lpstr>Tables 6A, Part I. Counts - Predocs</vt:lpstr>
      <vt:lpstr>Tables 6A, Part I. Counts- Predocs</vt:lpstr>
      <vt:lpstr>Tables 6A, Part II. Characteristics - Predocs</vt:lpstr>
      <vt:lpstr>Tables 6A, Part II. Characteristics - Predocs</vt:lpstr>
      <vt:lpstr>Predocs Characteristics - mean across all years</vt:lpstr>
      <vt:lpstr>Table 6B, Part I. Counts - Postdocs</vt:lpstr>
      <vt:lpstr>Tables 6b, Part II. Characteristics - Postdocs</vt:lpstr>
      <vt:lpstr>Again, mean across all years for postdoc characteristics</vt:lpstr>
      <vt:lpstr>Tips to gathering data for Table 6A - Predocs</vt:lpstr>
      <vt:lpstr>Table 6A Predoc – Tableau Reports</vt:lpstr>
      <vt:lpstr>New Data Table 6A Changes</vt:lpstr>
      <vt:lpstr>New Data Table 6A Changes</vt:lpstr>
      <vt:lpstr>New Data Table A Changes</vt:lpstr>
      <vt:lpstr>New Data Table A Changes</vt:lpstr>
      <vt:lpstr>Tips to gathering data for - Table 6B - Postdocs</vt:lpstr>
      <vt:lpstr>Tips to hunting &amp; gathering for Table 6B</vt:lpstr>
      <vt:lpstr>Best Practices and Tips for Table 6A &amp; B</vt:lpstr>
      <vt:lpstr>PowerPoint Presentation</vt:lpstr>
      <vt:lpstr>Table 7 Objectives</vt:lpstr>
      <vt:lpstr>Table 7 Instructions</vt:lpstr>
      <vt:lpstr>Tips on gathering Data Table 7 Info</vt:lpstr>
      <vt:lpstr>New Data Table 7 Change</vt:lpstr>
      <vt:lpstr>Best Practices for Table 7</vt:lpstr>
      <vt:lpstr>Table 8 Objectives</vt:lpstr>
      <vt:lpstr>Table 8 has Four Parts</vt:lpstr>
      <vt:lpstr>Instructions differ between application types</vt:lpstr>
      <vt:lpstr>Data Table 8 Instructions</vt:lpstr>
      <vt:lpstr>Sources of Support</vt:lpstr>
      <vt:lpstr>Degrees for Predocs</vt:lpstr>
      <vt:lpstr>Topic of Research – Predocs &amp; Postdocs</vt:lpstr>
      <vt:lpstr>Degrees Dates for Postdocs</vt:lpstr>
      <vt:lpstr>Post-Training Positions</vt:lpstr>
      <vt:lpstr>Subsequent Grants</vt:lpstr>
      <vt:lpstr>New Data Table 8 Changes</vt:lpstr>
      <vt:lpstr>PowerPoint Presentation</vt:lpstr>
      <vt:lpstr>Clearly associated is defined as:</vt:lpstr>
      <vt:lpstr>Table 8 Part II. Clearly Associated</vt:lpstr>
      <vt:lpstr>PowerPoint Presentation</vt:lpstr>
      <vt:lpstr>Table 8 Part III. Recent Graduates </vt:lpstr>
      <vt:lpstr>Table 8 Part III. Recent Graduates </vt:lpstr>
      <vt:lpstr>PowerPoint Presentation</vt:lpstr>
      <vt:lpstr>Table 8 Part IV. Program Statistics – Predocs </vt:lpstr>
      <vt:lpstr>Table 8 Part IV. Program Statistics - Predocs </vt:lpstr>
      <vt:lpstr>Tips on Gathering Info for Table 8</vt:lpstr>
      <vt:lpstr>Trainee Tracking</vt:lpstr>
      <vt:lpstr>Best Practices for Table 8</vt:lpstr>
      <vt:lpstr>Final Thoughts on Table 8</vt:lpstr>
      <vt:lpstr>Finalizing the Data Tables</vt:lpstr>
      <vt:lpstr>Data Tables - Website</vt:lpstr>
      <vt:lpstr>Data Tables –Tips</vt:lpstr>
      <vt:lpstr>Data Tables –Tips</vt:lpstr>
      <vt:lpstr>Data Tables:  New FORMS-F</vt:lpstr>
      <vt:lpstr>Important Points to Remember for all Data Tables</vt:lpstr>
      <vt:lpstr>PowerPoint Presentation</vt:lpstr>
      <vt:lpstr>NOT-OD-20-070 FY2020 NRSA Stipend Levels</vt:lpstr>
      <vt:lpstr>Building a Budget</vt:lpstr>
      <vt:lpstr>Undergrad Stipends - MARC Program (T34) FY2020 </vt:lpstr>
      <vt:lpstr>Predoc Stipends</vt:lpstr>
      <vt:lpstr>Postdoc Stipends  </vt:lpstr>
      <vt:lpstr>Postdoc Stipends  </vt:lpstr>
      <vt:lpstr>PowerPoint Presentation</vt:lpstr>
      <vt:lpstr>Postdoc Stipends Amounts</vt:lpstr>
      <vt:lpstr>Predocs Tuition/Fees</vt:lpstr>
      <vt:lpstr>Tuition/Fee Overdraft</vt:lpstr>
      <vt:lpstr>Postdoc Tuition/Fees</vt:lpstr>
      <vt:lpstr>Training Related Expenses</vt:lpstr>
      <vt:lpstr>Postdoc Benefits Overdraft</vt:lpstr>
      <vt:lpstr>Travel</vt:lpstr>
      <vt:lpstr>PowerPoint Presentation</vt:lpstr>
      <vt:lpstr>PowerPoint Presentation</vt:lpstr>
      <vt:lpstr>Stipends - Number of training slots </vt:lpstr>
      <vt:lpstr>Training Related Expenses</vt:lpstr>
      <vt:lpstr>Tuition/Fees &amp; IDC</vt:lpstr>
      <vt:lpstr>Travel</vt:lpstr>
      <vt:lpstr>IDC (Burden)</vt:lpstr>
      <vt:lpstr>Important Points to remember about the Budget</vt:lpstr>
      <vt:lpstr>Build a Budget Exercise</vt:lpstr>
      <vt:lpstr>Other Application Components </vt:lpstr>
      <vt:lpstr>Samples of Other Components </vt:lpstr>
      <vt:lpstr>Samples of Other Components </vt:lpstr>
      <vt:lpstr>Biosketches</vt:lpstr>
      <vt:lpstr>Mentoring Biosketch is different from Research Biosketch</vt:lpstr>
      <vt:lpstr>Biosketches</vt:lpstr>
      <vt:lpstr>Institutional Commitment Letter </vt:lpstr>
      <vt:lpstr>Institutional Commitment Letter </vt:lpstr>
      <vt:lpstr>Institutional Commitment Letter </vt:lpstr>
      <vt:lpstr>PowerPoint Presentation</vt:lpstr>
      <vt:lpstr>Website Demo</vt:lpstr>
      <vt:lpstr>https://pulse.ucsd.edu/traininggrants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Training Grants  Pre Award April 24, 2019</dc:title>
  <dc:creator>jill weller</dc:creator>
  <cp:lastModifiedBy>Weller, Jill</cp:lastModifiedBy>
  <cp:revision>257</cp:revision>
  <cp:lastPrinted>2020-09-09T15:08:21Z</cp:lastPrinted>
  <dcterms:created xsi:type="dcterms:W3CDTF">2019-04-14T04:07:23Z</dcterms:created>
  <dcterms:modified xsi:type="dcterms:W3CDTF">2020-09-09T15:24:38Z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0x010100B15F3EB03D36034DBF44E08A9D054A84</vt:lpwstr>
  </property>
</Properties>
</file>