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3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78" r:id="rId11"/>
    <p:sldId id="279" r:id="rId12"/>
    <p:sldId id="28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4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362F65-FA12-4B2F-9186-18A2D18E43B4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503552-5ACC-4B4E-AAFF-36B08FFBF9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9201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9/10/2019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E3ED14-1C06-B149-8A7D-CC5362078B5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/>
              <a:t>Pre-Award Training Grants</a:t>
            </a:r>
          </a:p>
        </p:txBody>
      </p:sp>
    </p:spTree>
    <p:extLst>
      <p:ext uri="{BB962C8B-B14F-4D97-AF65-F5344CB8AC3E}">
        <p14:creationId xmlns:p14="http://schemas.microsoft.com/office/powerpoint/2010/main" val="3701015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57200" y="720725"/>
            <a:ext cx="6400800" cy="3600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If you need to remember one thing.. Its</a:t>
            </a:r>
            <a:r>
              <a:rPr lang="en-US" baseline="0" dirty="0" smtClean="0"/>
              <a:t> the TG website.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9/10/2019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E3ED14-1C06-B149-8A7D-CC5362078B58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/>
              <a:t>Pre-Award Training Grants</a:t>
            </a:r>
          </a:p>
        </p:txBody>
      </p:sp>
    </p:spTree>
    <p:extLst>
      <p:ext uri="{BB962C8B-B14F-4D97-AF65-F5344CB8AC3E}">
        <p14:creationId xmlns:p14="http://schemas.microsoft.com/office/powerpoint/2010/main" val="19468114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Add this to your Google Calendar https://calendar.google.com/calendar/u/0?cid=amVjZHVqZTA0ZTM1aGQzcW1wbnB0djloNGdAZ3JvdXAuY2FsZW5kYXIuZ29vZ2xlLmNvbQ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Pre-Award Training Grants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9/10/2019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3ED14-1C06-B149-8A7D-CC5362078B5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433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9/10/2019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8E3ED14-1C06-B149-8A7D-CC5362078B58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/>
              <a:t>Pre-Award Training Grants</a:t>
            </a:r>
          </a:p>
        </p:txBody>
      </p:sp>
    </p:spTree>
    <p:extLst>
      <p:ext uri="{BB962C8B-B14F-4D97-AF65-F5344CB8AC3E}">
        <p14:creationId xmlns:p14="http://schemas.microsoft.com/office/powerpoint/2010/main" val="25941604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33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62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674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67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18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43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3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34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093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138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091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6521BE-A50A-49EE-A08A-6283CDE3CE96}" type="datetimeFigureOut">
              <a:rPr lang="en-US" smtClean="0"/>
              <a:t>3/8/2024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7E2635-6178-4902-9D0F-9DB4337F91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501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7" Type="http://schemas.openxmlformats.org/officeDocument/2006/relationships/image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NUL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hyperlink" Target="http://www.freestockphotos.biz/stockphoto/1596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36000"/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type="ctrTitle"/>
          </p:nvPr>
        </p:nvSpPr>
        <p:spPr>
          <a:xfrm>
            <a:off x="3253825" y="1487950"/>
            <a:ext cx="5684351" cy="1748500"/>
          </a:xfrm>
        </p:spPr>
        <p:txBody>
          <a:bodyPr>
            <a:normAutofit/>
          </a:bodyPr>
          <a:lstStyle/>
          <a:p>
            <a:r>
              <a:rPr lang="en-US" dirty="0" smtClean="0"/>
              <a:t>Tax Information</a:t>
            </a:r>
            <a:endParaRPr lang="en-US" sz="4400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4495800" y="5357522"/>
            <a:ext cx="3200400" cy="115638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Jill I. Vampola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Training Grant Analyst</a:t>
            </a:r>
            <a:br>
              <a:rPr lang="en-US" dirty="0" smtClean="0">
                <a:latin typeface="+mj-lt"/>
              </a:rPr>
            </a:br>
            <a:r>
              <a:rPr lang="en-US" dirty="0" smtClean="0">
                <a:latin typeface="+mj-lt"/>
              </a:rPr>
              <a:t>Research Service Core</a:t>
            </a:r>
            <a:endParaRPr lang="en-US" dirty="0">
              <a:latin typeface="+mj-lt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215214" y="6412468"/>
            <a:ext cx="15069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latin typeface="+mj-lt"/>
              </a:rPr>
              <a:t>March 7, 2024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072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7725" y="405723"/>
            <a:ext cx="9086850" cy="5560610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184400" y="6054278"/>
            <a:ext cx="9210992" cy="803574"/>
          </a:xfrm>
        </p:spPr>
        <p:txBody>
          <a:bodyPr vert="horz">
            <a:normAutofit/>
          </a:bodyPr>
          <a:lstStyle/>
          <a:p>
            <a:r>
              <a:rPr lang="en-US" sz="2800" u="sng" dirty="0">
                <a:solidFill>
                  <a:schemeClr val="bg1"/>
                </a:solidFill>
                <a:latin typeface="+mj-lt"/>
              </a:rPr>
              <a:t>https://</a:t>
            </a:r>
            <a:r>
              <a:rPr lang="en-US" sz="2800" u="sng" dirty="0" smtClean="0">
                <a:solidFill>
                  <a:schemeClr val="bg1"/>
                </a:solidFill>
                <a:latin typeface="+mj-lt"/>
              </a:rPr>
              <a:t>pulse.ucsd.edu/traininggrants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 - </a:t>
            </a:r>
            <a:r>
              <a:rPr lang="en-US" sz="2000" dirty="0" smtClean="0">
                <a:solidFill>
                  <a:schemeClr val="bg1"/>
                </a:solidFill>
                <a:latin typeface="+mj-lt"/>
              </a:rPr>
              <a:t>AD credentials required</a:t>
            </a:r>
            <a:endParaRPr lang="en-US" sz="2800" dirty="0">
              <a:solidFill>
                <a:schemeClr val="bg1"/>
              </a:solidFill>
              <a:latin typeface="+mj-lt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5760024" y="4757530"/>
            <a:ext cx="686581" cy="202632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16200000">
            <a:off x="-2059288" y="2644170"/>
            <a:ext cx="616085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dirty="0" smtClean="0">
                <a:solidFill>
                  <a:schemeClr val="bg1"/>
                </a:solidFill>
                <a:latin typeface="+mj-lt"/>
              </a:rPr>
              <a:t>Resources</a:t>
            </a:r>
            <a:endParaRPr lang="en-US" sz="96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8259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56970"/>
            <a:ext cx="10515600" cy="1325563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Coming up TG Office </a:t>
            </a:r>
            <a:r>
              <a:rPr lang="en-US" dirty="0">
                <a:solidFill>
                  <a:schemeClr val="bg1"/>
                </a:solidFill>
              </a:rPr>
              <a:t>Hours </a:t>
            </a:r>
          </a:p>
        </p:txBody>
      </p:sp>
    </p:spTree>
    <p:extLst>
      <p:ext uri="{BB962C8B-B14F-4D97-AF65-F5344CB8AC3E}">
        <p14:creationId xmlns:p14="http://schemas.microsoft.com/office/powerpoint/2010/main" val="205626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0000"/>
            <a:lum/>
          </a:blip>
          <a:srcRect/>
          <a:stretch>
            <a:fillRect t="-16000" b="-1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532438" y="3036763"/>
            <a:ext cx="5127125" cy="78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9600" dirty="0" smtClean="0">
                <a:latin typeface="+mj-lt"/>
                <a:ea typeface="+mj-ea"/>
                <a:cs typeface="+mj-cs"/>
              </a:rPr>
              <a:t>Questions</a:t>
            </a:r>
            <a:endParaRPr lang="en-US" sz="9600" dirty="0"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6675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6B8BC-2BDF-4D30-9C5D-A40B9F0C36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Stipend and </a:t>
            </a:r>
            <a:r>
              <a:rPr lang="en-US" sz="4400" dirty="0">
                <a:solidFill>
                  <a:schemeClr val="bg1"/>
                </a:solidFill>
                <a:cs typeface="Calibri Light" panose="020F0302020204030204" pitchFamily="34" charset="0"/>
              </a:rPr>
              <a:t>Taxes </a:t>
            </a: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B01CD6C-9DF8-4E73-96CC-DAB195BB700D}"/>
              </a:ext>
            </a:extLst>
          </p:cNvPr>
          <p:cNvSpPr/>
          <p:nvPr/>
        </p:nvSpPr>
        <p:spPr>
          <a:xfrm>
            <a:off x="1186524" y="2451766"/>
            <a:ext cx="10339309" cy="830262"/>
          </a:xfrm>
          <a:custGeom>
            <a:avLst/>
            <a:gdLst>
              <a:gd name="connsiteX0" fmla="*/ 0 w 10339309"/>
              <a:gd name="connsiteY0" fmla="*/ 0 h 830262"/>
              <a:gd name="connsiteX1" fmla="*/ 10339309 w 10339309"/>
              <a:gd name="connsiteY1" fmla="*/ 0 h 830262"/>
              <a:gd name="connsiteX2" fmla="*/ 10339309 w 10339309"/>
              <a:gd name="connsiteY2" fmla="*/ 830262 h 830262"/>
              <a:gd name="connsiteX3" fmla="*/ 0 w 10339309"/>
              <a:gd name="connsiteY3" fmla="*/ 830262 h 830262"/>
              <a:gd name="connsiteX4" fmla="*/ 0 w 10339309"/>
              <a:gd name="connsiteY4" fmla="*/ 0 h 83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39309" h="830262">
                <a:moveTo>
                  <a:pt x="0" y="0"/>
                </a:moveTo>
                <a:lnTo>
                  <a:pt x="10339309" y="0"/>
                </a:lnTo>
                <a:lnTo>
                  <a:pt x="10339309" y="830262"/>
                </a:lnTo>
                <a:lnTo>
                  <a:pt x="0" y="83026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9021" tIns="60960" rIns="60960" bIns="60960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r>
              <a:rPr lang="en-US" sz="2800" kern="1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 federal and state taxes are withheld from monthly </a:t>
            </a:r>
            <a:r>
              <a:rPr lang="en-US" sz="2800" kern="1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stipend check</a:t>
            </a:r>
            <a:endParaRPr lang="en-US" sz="2800" kern="120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C6A1F5F-C45E-4284-BCAE-1A6408EEC17E}"/>
              </a:ext>
            </a:extLst>
          </p:cNvPr>
          <p:cNvSpPr/>
          <p:nvPr/>
        </p:nvSpPr>
        <p:spPr>
          <a:xfrm>
            <a:off x="667610" y="2347983"/>
            <a:ext cx="1037828" cy="1037828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ED18522D-B12B-4AE5-AACF-9579B8E35378}"/>
              </a:ext>
            </a:extLst>
          </p:cNvPr>
          <p:cNvSpPr/>
          <p:nvPr/>
        </p:nvSpPr>
        <p:spPr>
          <a:xfrm>
            <a:off x="1488325" y="3697160"/>
            <a:ext cx="10037509" cy="830262"/>
          </a:xfrm>
          <a:custGeom>
            <a:avLst/>
            <a:gdLst>
              <a:gd name="connsiteX0" fmla="*/ 0 w 10037509"/>
              <a:gd name="connsiteY0" fmla="*/ 0 h 830262"/>
              <a:gd name="connsiteX1" fmla="*/ 10037509 w 10037509"/>
              <a:gd name="connsiteY1" fmla="*/ 0 h 830262"/>
              <a:gd name="connsiteX2" fmla="*/ 10037509 w 10037509"/>
              <a:gd name="connsiteY2" fmla="*/ 830262 h 830262"/>
              <a:gd name="connsiteX3" fmla="*/ 0 w 10037509"/>
              <a:gd name="connsiteY3" fmla="*/ 830262 h 830262"/>
              <a:gd name="connsiteX4" fmla="*/ 0 w 10037509"/>
              <a:gd name="connsiteY4" fmla="*/ 0 h 83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7509" h="830262">
                <a:moveTo>
                  <a:pt x="0" y="0"/>
                </a:moveTo>
                <a:lnTo>
                  <a:pt x="10037509" y="0"/>
                </a:lnTo>
                <a:lnTo>
                  <a:pt x="10037509" y="830262"/>
                </a:lnTo>
                <a:lnTo>
                  <a:pt x="0" y="83026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9021" tIns="60960" rIns="60960" bIns="60960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r>
              <a:rPr lang="en-US" sz="2800" kern="1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Trainee receives gross pay </a:t>
            </a:r>
            <a:r>
              <a:rPr lang="en-US" sz="2800" kern="1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with </a:t>
            </a:r>
            <a:r>
              <a:rPr lang="en-US" sz="2800" kern="1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no taxes taken (social security, federal, state, Medicare, SDI, etc.)</a:t>
            </a: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21B06D60-7A49-4923-8736-F354A7053175}"/>
              </a:ext>
            </a:extLst>
          </p:cNvPr>
          <p:cNvSpPr/>
          <p:nvPr/>
        </p:nvSpPr>
        <p:spPr>
          <a:xfrm>
            <a:off x="969411" y="3593377"/>
            <a:ext cx="1037828" cy="1037828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53F45AA-432B-423B-B855-52F02749A790}"/>
              </a:ext>
            </a:extLst>
          </p:cNvPr>
          <p:cNvSpPr/>
          <p:nvPr/>
        </p:nvSpPr>
        <p:spPr>
          <a:xfrm>
            <a:off x="1320800" y="4910721"/>
            <a:ext cx="10205033" cy="830262"/>
          </a:xfrm>
          <a:custGeom>
            <a:avLst/>
            <a:gdLst>
              <a:gd name="connsiteX0" fmla="*/ 0 w 10339309"/>
              <a:gd name="connsiteY0" fmla="*/ 0 h 830262"/>
              <a:gd name="connsiteX1" fmla="*/ 10339309 w 10339309"/>
              <a:gd name="connsiteY1" fmla="*/ 0 h 830262"/>
              <a:gd name="connsiteX2" fmla="*/ 10339309 w 10339309"/>
              <a:gd name="connsiteY2" fmla="*/ 830262 h 830262"/>
              <a:gd name="connsiteX3" fmla="*/ 0 w 10339309"/>
              <a:gd name="connsiteY3" fmla="*/ 830262 h 830262"/>
              <a:gd name="connsiteX4" fmla="*/ 0 w 10339309"/>
              <a:gd name="connsiteY4" fmla="*/ 0 h 830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339309" h="830262">
                <a:moveTo>
                  <a:pt x="0" y="0"/>
                </a:moveTo>
                <a:lnTo>
                  <a:pt x="10339309" y="0"/>
                </a:lnTo>
                <a:lnTo>
                  <a:pt x="10339309" y="830262"/>
                </a:lnTo>
                <a:lnTo>
                  <a:pt x="0" y="83026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59021" tIns="60960" rIns="60960" bIns="60960" numCol="1" spcCol="1270" anchor="ctr" anchorCtr="0">
            <a:noAutofit/>
          </a:bodyPr>
          <a:lstStyle/>
          <a:p>
            <a:pPr marL="0" lvl="0" indent="0" algn="l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r>
              <a:rPr lang="en-US" sz="2800" kern="1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Trainees are not subject to employer/employee FICA withholding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4241F9F-C366-4EB4-96E9-CB3295723C76}"/>
              </a:ext>
            </a:extLst>
          </p:cNvPr>
          <p:cNvSpPr/>
          <p:nvPr/>
        </p:nvSpPr>
        <p:spPr>
          <a:xfrm>
            <a:off x="667610" y="4806938"/>
            <a:ext cx="1037828" cy="1037828"/>
          </a:xfrm>
          <a:prstGeom prst="ellipse">
            <a:avLst/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6" name="Graphic 15" descr="Bank">
            <a:extLst>
              <a:ext uri="{FF2B5EF4-FFF2-40B4-BE49-F238E27FC236}">
                <a16:creationId xmlns:a16="http://schemas.microsoft.com/office/drawing/2014/main" id="{5799AD7D-13D5-42F6-A462-C4EE43A673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29324" y="2371399"/>
            <a:ext cx="914400" cy="914400"/>
          </a:xfrm>
          <a:prstGeom prst="rect">
            <a:avLst/>
          </a:prstGeom>
        </p:spPr>
      </p:pic>
      <p:pic>
        <p:nvPicPr>
          <p:cNvPr id="22" name="Graphic 21" descr="Money">
            <a:extLst>
              <a:ext uri="{FF2B5EF4-FFF2-40B4-BE49-F238E27FC236}">
                <a16:creationId xmlns:a16="http://schemas.microsoft.com/office/drawing/2014/main" id="{D135F30B-F456-4828-AA4E-9E22CFCBF6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018425" y="3594639"/>
            <a:ext cx="914400" cy="914400"/>
          </a:xfrm>
          <a:prstGeom prst="rect">
            <a:avLst/>
          </a:prstGeom>
        </p:spPr>
      </p:pic>
      <p:pic>
        <p:nvPicPr>
          <p:cNvPr id="24" name="Graphic 23" descr="Table">
            <a:extLst>
              <a:ext uri="{FF2B5EF4-FFF2-40B4-BE49-F238E27FC236}">
                <a16:creationId xmlns:a16="http://schemas.microsoft.com/office/drawing/2014/main" id="{E9A950CF-C5E0-4046-9441-4E1E72D785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729324" y="485992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882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742474-D6EC-4524-969A-1A6902A40A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140779"/>
            <a:ext cx="10972800" cy="958432"/>
          </a:xfrm>
        </p:spPr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Stipend and </a:t>
            </a:r>
            <a:r>
              <a:rPr lang="en-US" sz="4400" dirty="0">
                <a:solidFill>
                  <a:schemeClr val="bg1"/>
                </a:solidFill>
                <a:cs typeface="Calibri Light" panose="020F0302020204030204" pitchFamily="34" charset="0"/>
              </a:rPr>
              <a:t>Taxes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84BD23F-5584-4EAA-A8CB-533177876624}"/>
              </a:ext>
            </a:extLst>
          </p:cNvPr>
          <p:cNvSpPr/>
          <p:nvPr/>
        </p:nvSpPr>
        <p:spPr>
          <a:xfrm>
            <a:off x="1955482" y="1292226"/>
            <a:ext cx="3943350" cy="2366010"/>
          </a:xfrm>
          <a:custGeom>
            <a:avLst/>
            <a:gdLst>
              <a:gd name="connsiteX0" fmla="*/ 0 w 3943350"/>
              <a:gd name="connsiteY0" fmla="*/ 0 h 2366010"/>
              <a:gd name="connsiteX1" fmla="*/ 3943350 w 3943350"/>
              <a:gd name="connsiteY1" fmla="*/ 0 h 2366010"/>
              <a:gd name="connsiteX2" fmla="*/ 3943350 w 3943350"/>
              <a:gd name="connsiteY2" fmla="*/ 2366010 h 2366010"/>
              <a:gd name="connsiteX3" fmla="*/ 0 w 3943350"/>
              <a:gd name="connsiteY3" fmla="*/ 2366010 h 2366010"/>
              <a:gd name="connsiteX4" fmla="*/ 0 w 3943350"/>
              <a:gd name="connsiteY4" fmla="*/ 0 h 2366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3350" h="2366010">
                <a:moveTo>
                  <a:pt x="0" y="0"/>
                </a:moveTo>
                <a:lnTo>
                  <a:pt x="3943350" y="0"/>
                </a:lnTo>
                <a:lnTo>
                  <a:pt x="3943350" y="2366010"/>
                </a:lnTo>
                <a:lnTo>
                  <a:pt x="0" y="236601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r>
              <a:rPr lang="en-US" sz="3200" kern="12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Trainee will</a:t>
            </a:r>
            <a:r>
              <a:rPr lang="en-US" sz="3200" b="1" kern="12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 </a:t>
            </a:r>
            <a:r>
              <a:rPr lang="en-US" sz="3200" kern="12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not</a:t>
            </a:r>
            <a:r>
              <a:rPr lang="en-US" sz="3200" b="1" kern="12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 </a:t>
            </a:r>
            <a:r>
              <a:rPr lang="en-US" sz="3200" kern="12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receive a W2 for stipend payments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F63BDC60-9361-4730-A276-19F4AA50BB0E}"/>
              </a:ext>
            </a:extLst>
          </p:cNvPr>
          <p:cNvSpPr/>
          <p:nvPr/>
        </p:nvSpPr>
        <p:spPr>
          <a:xfrm>
            <a:off x="6293167" y="1295496"/>
            <a:ext cx="3943350" cy="2366010"/>
          </a:xfrm>
          <a:custGeom>
            <a:avLst/>
            <a:gdLst>
              <a:gd name="connsiteX0" fmla="*/ 0 w 3943350"/>
              <a:gd name="connsiteY0" fmla="*/ 0 h 2366010"/>
              <a:gd name="connsiteX1" fmla="*/ 3943350 w 3943350"/>
              <a:gd name="connsiteY1" fmla="*/ 0 h 2366010"/>
              <a:gd name="connsiteX2" fmla="*/ 3943350 w 3943350"/>
              <a:gd name="connsiteY2" fmla="*/ 2366010 h 2366010"/>
              <a:gd name="connsiteX3" fmla="*/ 0 w 3943350"/>
              <a:gd name="connsiteY3" fmla="*/ 2366010 h 2366010"/>
              <a:gd name="connsiteX4" fmla="*/ 0 w 3943350"/>
              <a:gd name="connsiteY4" fmla="*/ 0 h 2366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3350" h="2366010">
                <a:moveTo>
                  <a:pt x="0" y="0"/>
                </a:moveTo>
                <a:lnTo>
                  <a:pt x="3943350" y="0"/>
                </a:lnTo>
                <a:lnTo>
                  <a:pt x="3943350" y="2366010"/>
                </a:lnTo>
                <a:lnTo>
                  <a:pt x="0" y="236601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r>
              <a:rPr lang="en-US" sz="3200" kern="12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Trainees are not employees of the university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A6C590A-74D0-49B2-A414-637C7DF13D8B}"/>
              </a:ext>
            </a:extLst>
          </p:cNvPr>
          <p:cNvSpPr/>
          <p:nvPr/>
        </p:nvSpPr>
        <p:spPr>
          <a:xfrm>
            <a:off x="1955482" y="4055794"/>
            <a:ext cx="3943350" cy="2366010"/>
          </a:xfrm>
          <a:custGeom>
            <a:avLst/>
            <a:gdLst>
              <a:gd name="connsiteX0" fmla="*/ 0 w 3943350"/>
              <a:gd name="connsiteY0" fmla="*/ 0 h 2366010"/>
              <a:gd name="connsiteX1" fmla="*/ 3943350 w 3943350"/>
              <a:gd name="connsiteY1" fmla="*/ 0 h 2366010"/>
              <a:gd name="connsiteX2" fmla="*/ 3943350 w 3943350"/>
              <a:gd name="connsiteY2" fmla="*/ 2366010 h 2366010"/>
              <a:gd name="connsiteX3" fmla="*/ 0 w 3943350"/>
              <a:gd name="connsiteY3" fmla="*/ 2366010 h 2366010"/>
              <a:gd name="connsiteX4" fmla="*/ 0 w 3943350"/>
              <a:gd name="connsiteY4" fmla="*/ 0 h 2366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3350" h="2366010">
                <a:moveTo>
                  <a:pt x="0" y="0"/>
                </a:moveTo>
                <a:lnTo>
                  <a:pt x="3943350" y="0"/>
                </a:lnTo>
                <a:lnTo>
                  <a:pt x="3943350" y="2366010"/>
                </a:lnTo>
                <a:lnTo>
                  <a:pt x="0" y="236601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r>
              <a:rPr lang="en-US" sz="3200" kern="12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Trainee is required to report stipend payments as “additional income” to the IRS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69FD9B65-A7B5-4CEB-930B-7FA5A566378B}"/>
              </a:ext>
            </a:extLst>
          </p:cNvPr>
          <p:cNvSpPr/>
          <p:nvPr/>
        </p:nvSpPr>
        <p:spPr>
          <a:xfrm>
            <a:off x="6210317" y="4059106"/>
            <a:ext cx="3943350" cy="2366010"/>
          </a:xfrm>
          <a:custGeom>
            <a:avLst/>
            <a:gdLst>
              <a:gd name="connsiteX0" fmla="*/ 0 w 3943350"/>
              <a:gd name="connsiteY0" fmla="*/ 0 h 2366010"/>
              <a:gd name="connsiteX1" fmla="*/ 3943350 w 3943350"/>
              <a:gd name="connsiteY1" fmla="*/ 0 h 2366010"/>
              <a:gd name="connsiteX2" fmla="*/ 3943350 w 3943350"/>
              <a:gd name="connsiteY2" fmla="*/ 2366010 h 2366010"/>
              <a:gd name="connsiteX3" fmla="*/ 0 w 3943350"/>
              <a:gd name="connsiteY3" fmla="*/ 2366010 h 2366010"/>
              <a:gd name="connsiteX4" fmla="*/ 0 w 3943350"/>
              <a:gd name="connsiteY4" fmla="*/ 0 h 2366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43350" h="2366010">
                <a:moveTo>
                  <a:pt x="0" y="0"/>
                </a:moveTo>
                <a:lnTo>
                  <a:pt x="3943350" y="0"/>
                </a:lnTo>
                <a:lnTo>
                  <a:pt x="3943350" y="2366010"/>
                </a:lnTo>
                <a:lnTo>
                  <a:pt x="0" y="236601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21920" tIns="121920" rIns="121920" bIns="121920" numCol="1" spcCol="1270" anchor="ctr" anchorCtr="0">
            <a:noAutofit/>
          </a:bodyPr>
          <a:lstStyle/>
          <a:p>
            <a:pPr marL="0" lvl="0" indent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None/>
            </a:pPr>
            <a:r>
              <a:rPr lang="en-US" sz="3200" kern="1200" dirty="0">
                <a:solidFill>
                  <a:schemeClr val="bg1"/>
                </a:solidFill>
                <a:latin typeface="+mj-lt"/>
                <a:cs typeface="Calibri Light" panose="020F0302020204030204" pitchFamily="34" charset="0"/>
              </a:rPr>
              <a:t>UCSD does not issue 1099’s at the end of the year</a:t>
            </a:r>
          </a:p>
        </p:txBody>
      </p:sp>
    </p:spTree>
    <p:extLst>
      <p:ext uri="{BB962C8B-B14F-4D97-AF65-F5344CB8AC3E}">
        <p14:creationId xmlns:p14="http://schemas.microsoft.com/office/powerpoint/2010/main" val="1474693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5110" y="293179"/>
            <a:ext cx="10972800" cy="958432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cs typeface="Calibri Light" panose="020F0302020204030204" pitchFamily="34" charset="0"/>
              </a:rPr>
              <a:t>T</a:t>
            </a:r>
            <a:r>
              <a:rPr lang="en-US" sz="4400" b="0" dirty="0">
                <a:solidFill>
                  <a:schemeClr val="bg1"/>
                </a:solidFill>
                <a:cs typeface="Calibri Light" panose="020F0302020204030204" pitchFamily="34" charset="0"/>
              </a:rPr>
              <a:t>ax Liability Options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599325"/>
            <a:ext cx="9720073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Option </a:t>
            </a: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 submit federal and state </a:t>
            </a:r>
            <a:r>
              <a:rPr lang="en-US" sz="3200" i="1" dirty="0">
                <a:solidFill>
                  <a:srgbClr val="FFFF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quarterly</a:t>
            </a:r>
            <a:r>
              <a:rPr lang="en-US" sz="32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200" i="1" dirty="0">
                <a:solidFill>
                  <a:srgbClr val="FFFF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estimated</a:t>
            </a:r>
            <a:r>
              <a:rPr lang="en-US" sz="3200" i="1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tax payments by using the Federal Form 1040-ES and California State Form 540-ES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599" y="6238623"/>
            <a:ext cx="11877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https://pulse.ucsd.edu/departments/research-service-core/training-grants/trainees/Pages/trainee-pay-taxes.aspx</a:t>
            </a:r>
          </a:p>
        </p:txBody>
      </p:sp>
      <p:sp>
        <p:nvSpPr>
          <p:cNvPr id="6" name="AutoShape 2" descr="Image result for estimated quarterly taxes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170" y="3232127"/>
            <a:ext cx="6517282" cy="2857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88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chemeClr val="bg1"/>
                </a:solidFill>
                <a:cs typeface="Calibri Light" panose="020F0302020204030204" pitchFamily="34" charset="0"/>
              </a:rPr>
              <a:t>Another Option</a:t>
            </a:r>
            <a:endParaRPr lang="en-US" sz="4400" dirty="0">
              <a:solidFill>
                <a:schemeClr val="bg1"/>
              </a:solidFill>
              <a:cs typeface="Calibri Light" panose="020F0302020204030204" pitchFamily="34" charset="0"/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>
          <a:xfrm>
            <a:off x="609601" y="1698044"/>
            <a:ext cx="10972799" cy="4151577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Trainees receive a </a:t>
            </a:r>
            <a:r>
              <a:rPr lang="en-US" dirty="0">
                <a:solidFill>
                  <a:srgbClr val="FFFF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stipend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additional compensation </a:t>
            </a:r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(salary) payments each month and have the option to </a:t>
            </a:r>
            <a:r>
              <a:rPr lang="en-US" i="1" dirty="0">
                <a:solidFill>
                  <a:srgbClr val="FFFF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increase</a:t>
            </a:r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the amount withheld from the</a:t>
            </a:r>
            <a:r>
              <a:rPr lang="en-US" dirty="0"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dirty="0">
                <a:solidFill>
                  <a:srgbClr val="FFFF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salary</a:t>
            </a:r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paycheck to cover any tax liability for the </a:t>
            </a:r>
            <a:r>
              <a:rPr lang="en-US" dirty="0">
                <a:solidFill>
                  <a:srgbClr val="FFFF0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total combined </a:t>
            </a:r>
            <a:r>
              <a:rPr lang="en-US" dirty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income </a:t>
            </a:r>
          </a:p>
        </p:txBody>
      </p:sp>
    </p:spTree>
    <p:extLst>
      <p:ext uri="{BB962C8B-B14F-4D97-AF65-F5344CB8AC3E}">
        <p14:creationId xmlns:p14="http://schemas.microsoft.com/office/powerpoint/2010/main" val="466246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E9D83F41-1B62-4393-B2D7-637F986FF959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20923" y="308344"/>
          <a:ext cx="11023601" cy="6262577"/>
        </p:xfrm>
        <a:graphic>
          <a:graphicData uri="http://schemas.openxmlformats.org/drawingml/2006/table">
            <a:tbl>
              <a:tblPr/>
              <a:tblGrid>
                <a:gridCol w="2742630">
                  <a:extLst>
                    <a:ext uri="{9D8B030D-6E8A-4147-A177-3AD203B41FA5}">
                      <a16:colId xmlns:a16="http://schemas.microsoft.com/office/drawing/2014/main" val="3557069946"/>
                    </a:ext>
                  </a:extLst>
                </a:gridCol>
                <a:gridCol w="3255766">
                  <a:extLst>
                    <a:ext uri="{9D8B030D-6E8A-4147-A177-3AD203B41FA5}">
                      <a16:colId xmlns:a16="http://schemas.microsoft.com/office/drawing/2014/main" val="1511903068"/>
                    </a:ext>
                  </a:extLst>
                </a:gridCol>
                <a:gridCol w="2565685">
                  <a:extLst>
                    <a:ext uri="{9D8B030D-6E8A-4147-A177-3AD203B41FA5}">
                      <a16:colId xmlns:a16="http://schemas.microsoft.com/office/drawing/2014/main" val="2589989574"/>
                    </a:ext>
                  </a:extLst>
                </a:gridCol>
                <a:gridCol w="2459520">
                  <a:extLst>
                    <a:ext uri="{9D8B030D-6E8A-4147-A177-3AD203B41FA5}">
                      <a16:colId xmlns:a16="http://schemas.microsoft.com/office/drawing/2014/main" val="3218562772"/>
                    </a:ext>
                  </a:extLst>
                </a:gridCol>
              </a:tblGrid>
              <a:tr h="1147832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2400" b="1" i="0" u="none" strike="noStrike" kern="1200" dirty="0">
                          <a:solidFill>
                            <a:srgbClr val="020202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Stipend </a:t>
                      </a:r>
                      <a:r>
                        <a:rPr lang="en-US" sz="2400" b="1" i="0" u="none" strike="noStrike" kern="1200" dirty="0" smtClean="0">
                          <a:solidFill>
                            <a:srgbClr val="020202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and</a:t>
                      </a:r>
                    </a:p>
                    <a:p>
                      <a:pPr marL="0" algn="ctr" defTabSz="457200" rtl="0" eaLnBrk="1" fontAlgn="ctr" latinLnBrk="0" hangingPunct="1"/>
                      <a:r>
                        <a:rPr lang="en-US" sz="2400" b="1" i="0" u="none" strike="noStrike" kern="1200" dirty="0" smtClean="0">
                          <a:solidFill>
                            <a:srgbClr val="020202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Additional</a:t>
                      </a:r>
                    </a:p>
                    <a:p>
                      <a:pPr marL="0" algn="ctr" defTabSz="457200" rtl="0" eaLnBrk="1" fontAlgn="ctr" latinLnBrk="0" hangingPunct="1"/>
                      <a:r>
                        <a:rPr lang="en-US" sz="2400" b="1" i="0" u="none" strike="noStrike" kern="1200" dirty="0" smtClean="0">
                          <a:solidFill>
                            <a:srgbClr val="020202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Compensation </a:t>
                      </a:r>
                      <a:r>
                        <a:rPr lang="en-US" sz="2400" b="1" i="0" u="none" strike="noStrike" kern="1200" dirty="0">
                          <a:solidFill>
                            <a:srgbClr val="020202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Predocs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Postdoc Researcher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Clinical </a:t>
                      </a:r>
                    </a:p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Resident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4888820"/>
                  </a:ext>
                </a:extLst>
              </a:tr>
              <a:tr h="29292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NIH Stipend Payment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>
                        <a:buClr>
                          <a:srgbClr val="000000"/>
                        </a:buClr>
                        <a:buSzPts val="1100"/>
                        <a:buFont typeface="Calibri" panose="020F0502020204030204" pitchFamily="34" charset="0"/>
                        <a:buChar char=" "/>
                      </a:pPr>
                      <a:r>
                        <a:rPr lang="en-US" sz="2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ProSAM</a:t>
                      </a:r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 </a:t>
                      </a:r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- Student Aid Management System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UC PATH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UC PATH</a:t>
                      </a:r>
                      <a:endParaRPr lang="en-US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 Light" panose="020F0302020204030204" pitchFamily="34" charset="0"/>
                        <a:ea typeface="+mn-ea"/>
                        <a:cs typeface="Calibri Light" panose="020F03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741928"/>
                  </a:ext>
                </a:extLst>
              </a:tr>
              <a:tr h="218547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Additional Compensation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UC PATH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UC PATH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 Light" panose="020F0302020204030204" pitchFamily="34" charset="0"/>
                          <a:ea typeface="+mn-ea"/>
                          <a:cs typeface="Calibri Light" panose="020F0302020204030204" pitchFamily="34" charset="0"/>
                        </a:rPr>
                        <a:t>UC PATH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873270"/>
                  </a:ext>
                </a:extLst>
              </a:tr>
            </a:tbl>
          </a:graphicData>
        </a:graphic>
      </p:graphicFrame>
      <p:pic>
        <p:nvPicPr>
          <p:cNvPr id="77" name="Picture 76">
            <a:extLst>
              <a:ext uri="{FF2B5EF4-FFF2-40B4-BE49-F238E27FC236}">
                <a16:creationId xmlns:a16="http://schemas.microsoft.com/office/drawing/2014/main" id="{EFBFA818-9FE3-4462-84C3-7EAD67B920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97225" y="5739297"/>
            <a:ext cx="668956" cy="668956"/>
          </a:xfrm>
          <a:prstGeom prst="rect">
            <a:avLst/>
          </a:prstGeom>
        </p:spPr>
      </p:pic>
      <p:sp>
        <p:nvSpPr>
          <p:cNvPr id="84" name="&quot;Not Allowed&quot; Symbol 83">
            <a:extLst>
              <a:ext uri="{FF2B5EF4-FFF2-40B4-BE49-F238E27FC236}">
                <a16:creationId xmlns:a16="http://schemas.microsoft.com/office/drawing/2014/main" id="{7CBA907F-0417-4B92-86EE-C72F54D7CB33}"/>
              </a:ext>
            </a:extLst>
          </p:cNvPr>
          <p:cNvSpPr/>
          <p:nvPr/>
        </p:nvSpPr>
        <p:spPr>
          <a:xfrm>
            <a:off x="4325309" y="3384938"/>
            <a:ext cx="839538" cy="668956"/>
          </a:xfrm>
          <a:prstGeom prst="noSmoking">
            <a:avLst>
              <a:gd name="adj" fmla="val 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tx1"/>
              </a:solidFill>
            </a:endParaRPr>
          </a:p>
        </p:txBody>
      </p:sp>
      <p:pic>
        <p:nvPicPr>
          <p:cNvPr id="86" name="Picture 85">
            <a:extLst>
              <a:ext uri="{FF2B5EF4-FFF2-40B4-BE49-F238E27FC236}">
                <a16:creationId xmlns:a16="http://schemas.microsoft.com/office/drawing/2014/main" id="{FEBDBBB3-79D2-4B80-8176-EE709EB285C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443529" y="3419131"/>
            <a:ext cx="631709" cy="634763"/>
          </a:xfrm>
          <a:prstGeom prst="rect">
            <a:avLst/>
          </a:prstGeom>
        </p:spPr>
      </p:pic>
      <p:pic>
        <p:nvPicPr>
          <p:cNvPr id="88" name="Picture 87">
            <a:extLst>
              <a:ext uri="{FF2B5EF4-FFF2-40B4-BE49-F238E27FC236}">
                <a16:creationId xmlns:a16="http://schemas.microsoft.com/office/drawing/2014/main" id="{32D7FEEC-3A94-466A-AF75-EC9F824804F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391600" y="5739297"/>
            <a:ext cx="668956" cy="668956"/>
          </a:xfrm>
          <a:prstGeom prst="rect">
            <a:avLst/>
          </a:prstGeom>
        </p:spPr>
      </p:pic>
      <p:pic>
        <p:nvPicPr>
          <p:cNvPr id="89" name="Picture 88">
            <a:extLst>
              <a:ext uri="{FF2B5EF4-FFF2-40B4-BE49-F238E27FC236}">
                <a16:creationId xmlns:a16="http://schemas.microsoft.com/office/drawing/2014/main" id="{B901DCE9-C636-4E8E-8803-A89C6DB926D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978911" y="5739297"/>
            <a:ext cx="668956" cy="668956"/>
          </a:xfrm>
          <a:prstGeom prst="rect">
            <a:avLst/>
          </a:prstGeom>
        </p:spPr>
      </p:pic>
      <p:pic>
        <p:nvPicPr>
          <p:cNvPr id="90" name="Picture 89">
            <a:extLst>
              <a:ext uri="{FF2B5EF4-FFF2-40B4-BE49-F238E27FC236}">
                <a16:creationId xmlns:a16="http://schemas.microsoft.com/office/drawing/2014/main" id="{98E2DA28-BD3A-4549-A439-1A2889C88F3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429224" y="3400667"/>
            <a:ext cx="631709" cy="634763"/>
          </a:xfrm>
          <a:prstGeom prst="rect">
            <a:avLst/>
          </a:prstGeom>
        </p:spPr>
      </p:pic>
      <p:pic>
        <p:nvPicPr>
          <p:cNvPr id="91" name="Picture 90">
            <a:extLst>
              <a:ext uri="{FF2B5EF4-FFF2-40B4-BE49-F238E27FC236}">
                <a16:creationId xmlns:a16="http://schemas.microsoft.com/office/drawing/2014/main" id="{ACFDCE6A-39BC-41B7-A02C-C006E218D4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9908774" y="3500465"/>
            <a:ext cx="631709" cy="634763"/>
          </a:xfrm>
          <a:prstGeom prst="rect">
            <a:avLst/>
          </a:prstGeom>
        </p:spPr>
      </p:pic>
      <p:sp>
        <p:nvSpPr>
          <p:cNvPr id="92" name="&quot;Not Allowed&quot; Symbol 91">
            <a:extLst>
              <a:ext uri="{FF2B5EF4-FFF2-40B4-BE49-F238E27FC236}">
                <a16:creationId xmlns:a16="http://schemas.microsoft.com/office/drawing/2014/main" id="{74CE0A8C-8DED-48AC-AF5B-E83057F83B9D}"/>
              </a:ext>
            </a:extLst>
          </p:cNvPr>
          <p:cNvSpPr/>
          <p:nvPr/>
        </p:nvSpPr>
        <p:spPr>
          <a:xfrm>
            <a:off x="9804859" y="3439632"/>
            <a:ext cx="839538" cy="668956"/>
          </a:xfrm>
          <a:prstGeom prst="noSmoking">
            <a:avLst>
              <a:gd name="adj" fmla="val 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tx1"/>
              </a:solidFill>
            </a:endParaRPr>
          </a:p>
        </p:txBody>
      </p:sp>
      <p:sp>
        <p:nvSpPr>
          <p:cNvPr id="93" name="&quot;Not Allowed&quot; Symbol 92">
            <a:extLst>
              <a:ext uri="{FF2B5EF4-FFF2-40B4-BE49-F238E27FC236}">
                <a16:creationId xmlns:a16="http://schemas.microsoft.com/office/drawing/2014/main" id="{4FF49AEF-220F-4775-972E-4ACAF6666ECE}"/>
              </a:ext>
            </a:extLst>
          </p:cNvPr>
          <p:cNvSpPr/>
          <p:nvPr/>
        </p:nvSpPr>
        <p:spPr>
          <a:xfrm>
            <a:off x="7306309" y="3366474"/>
            <a:ext cx="839538" cy="668956"/>
          </a:xfrm>
          <a:prstGeom prst="noSmoking">
            <a:avLst>
              <a:gd name="adj" fmla="val 0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>
              <a:solidFill>
                <a:schemeClr val="tx1"/>
              </a:solidFill>
            </a:endParaRPr>
          </a:p>
        </p:txBody>
      </p:sp>
      <p:pic>
        <p:nvPicPr>
          <p:cNvPr id="14" name="Picture 13" descr="A close up of a sign&#10;&#10;Description automatically generated">
            <a:extLst>
              <a:ext uri="{FF2B5EF4-FFF2-40B4-BE49-F238E27FC236}">
                <a16:creationId xmlns:a16="http://schemas.microsoft.com/office/drawing/2014/main" id="{3840DBB1-8AC2-4E62-AD3E-525D45649F1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0" y="3523739"/>
            <a:ext cx="523118" cy="530155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:a16="http://schemas.microsoft.com/office/drawing/2014/main" id="{1FBE700C-CE6C-47E1-9671-E5AE65BD0A03}"/>
              </a:ext>
            </a:extLst>
          </p:cNvPr>
          <p:cNvSpPr txBox="1"/>
          <p:nvPr/>
        </p:nvSpPr>
        <p:spPr>
          <a:xfrm>
            <a:off x="3774005" y="4723887"/>
            <a:ext cx="74914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cs typeface="Calibri" panose="020F0502020204030204" pitchFamily="34" charset="0"/>
              </a:rPr>
              <a:t>Additional Tax Withholdings from payroll check to cover stipend</a:t>
            </a:r>
          </a:p>
        </p:txBody>
      </p:sp>
    </p:spTree>
    <p:extLst>
      <p:ext uri="{BB962C8B-B14F-4D97-AF65-F5344CB8AC3E}">
        <p14:creationId xmlns:p14="http://schemas.microsoft.com/office/powerpoint/2010/main" val="260256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0" dirty="0" smtClean="0">
                <a:solidFill>
                  <a:schemeClr val="bg1"/>
                </a:solidFill>
                <a:ea typeface="Segoe UI" panose="020B0502040204020203" pitchFamily="34" charset="0"/>
                <a:cs typeface="Calibri Light" panose="020F0302020204030204" pitchFamily="34" charset="0"/>
              </a:rPr>
              <a:t>Additional Withholdings </a:t>
            </a:r>
            <a:endParaRPr lang="en-US" sz="4400" b="0" dirty="0">
              <a:solidFill>
                <a:schemeClr val="bg1"/>
              </a:solidFill>
              <a:ea typeface="Segoe UI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8147616" y="1752791"/>
            <a:ext cx="259765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53900" y="4961900"/>
            <a:ext cx="259766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8" name="Oval 17"/>
          <p:cNvSpPr/>
          <p:nvPr/>
        </p:nvSpPr>
        <p:spPr>
          <a:xfrm>
            <a:off x="8077947" y="1622163"/>
            <a:ext cx="259765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8191158" y="1217214"/>
            <a:ext cx="259765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23" name="Snip and Round Single Corner Rectangle 22"/>
          <p:cNvSpPr/>
          <p:nvPr/>
        </p:nvSpPr>
        <p:spPr>
          <a:xfrm>
            <a:off x="7217250" y="2463467"/>
            <a:ext cx="213316" cy="1569660"/>
          </a:xfrm>
          <a:prstGeom prst="snipRoundRect">
            <a:avLst>
              <a:gd name="adj1" fmla="val 16667"/>
              <a:gd name="adj2" fmla="val 18069"/>
            </a:avLst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1389638"/>
            <a:ext cx="10972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800" dirty="0">
                <a:solidFill>
                  <a:schemeClr val="bg1"/>
                </a:solidFill>
                <a:latin typeface="Calibri Light" panose="020F0302020204030204" pitchFamily="34" charset="0"/>
                <a:ea typeface="Segoe UI" panose="020B0502040204020203" pitchFamily="34" charset="0"/>
                <a:cs typeface="Calibri Light" panose="020F0302020204030204" pitchFamily="34" charset="0"/>
              </a:rPr>
              <a:t>In Section IV of the UC W-4, you may authorize additional federal and state tax withholding</a:t>
            </a:r>
          </a:p>
          <a:p>
            <a:pPr lvl="1"/>
            <a:endParaRPr lang="en-US" sz="2800" dirty="0">
              <a:latin typeface="Calibri Light" panose="020F0302020204030204" pitchFamily="34" charset="0"/>
              <a:ea typeface="Segoe UI" panose="020B0502040204020203" pitchFamily="34" charset="0"/>
              <a:cs typeface="Calibri Light" panose="020F0302020204030204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388" y="2644876"/>
            <a:ext cx="8210550" cy="2857500"/>
          </a:xfrm>
          <a:prstGeom prst="rect">
            <a:avLst/>
          </a:prstGeom>
        </p:spPr>
      </p:pic>
      <p:sp>
        <p:nvSpPr>
          <p:cNvPr id="20" name="Oval 19"/>
          <p:cNvSpPr/>
          <p:nvPr/>
        </p:nvSpPr>
        <p:spPr>
          <a:xfrm>
            <a:off x="7830616" y="3133915"/>
            <a:ext cx="1517322" cy="1095085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H="1">
            <a:off x="9417607" y="2287630"/>
            <a:ext cx="1222456" cy="137074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8166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4142" y="734107"/>
            <a:ext cx="10972800" cy="958432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ea typeface="Segoe UI" panose="020B0502040204020203" pitchFamily="34" charset="0"/>
                <a:cs typeface="Calibri Light" panose="020F0302020204030204" pitchFamily="34" charset="0"/>
              </a:rPr>
              <a:t>Additional Withholdings </a:t>
            </a:r>
            <a:endParaRPr lang="en-US" sz="4400" b="0" dirty="0">
              <a:solidFill>
                <a:schemeClr val="bg1"/>
              </a:solidFill>
              <a:ea typeface="Segoe UI" panose="020B0502040204020203" pitchFamily="34" charset="0"/>
              <a:cs typeface="Calibri Light" panose="020F03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05961" y="2275026"/>
            <a:ext cx="110691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/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  <a:ea typeface="Segoe UI" panose="020B0502040204020203" pitchFamily="34" charset="0"/>
                <a:cs typeface="Calibri Light" panose="020F0302020204030204" pitchFamily="34" charset="0"/>
              </a:rPr>
              <a:t>Remember to </a:t>
            </a:r>
            <a:r>
              <a:rPr lang="en-US" sz="3200" dirty="0">
                <a:solidFill>
                  <a:srgbClr val="FFFF00"/>
                </a:solidFill>
                <a:latin typeface="Calibri Light" panose="020F0302020204030204" pitchFamily="34" charset="0"/>
                <a:ea typeface="Segoe UI" panose="020B0502040204020203" pitchFamily="34" charset="0"/>
                <a:cs typeface="Calibri Light" panose="020F0302020204030204" pitchFamily="34" charset="0"/>
              </a:rPr>
              <a:t>cancel </a:t>
            </a: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  <a:ea typeface="Segoe UI" panose="020B0502040204020203" pitchFamily="34" charset="0"/>
                <a:cs typeface="Calibri Light" panose="020F0302020204030204" pitchFamily="34" charset="0"/>
              </a:rPr>
              <a:t>the </a:t>
            </a:r>
            <a:r>
              <a:rPr lang="en-US" sz="3200" i="1" dirty="0">
                <a:solidFill>
                  <a:srgbClr val="FFFF00"/>
                </a:solidFill>
                <a:latin typeface="Calibri Light" panose="020F0302020204030204" pitchFamily="34" charset="0"/>
                <a:ea typeface="Segoe UI" panose="020B0502040204020203" pitchFamily="34" charset="0"/>
                <a:cs typeface="Calibri Light" panose="020F0302020204030204" pitchFamily="34" charset="0"/>
              </a:rPr>
              <a:t>additional</a:t>
            </a:r>
            <a:r>
              <a:rPr lang="en-US" sz="3200" dirty="0">
                <a:solidFill>
                  <a:srgbClr val="FFFF00"/>
                </a:solidFill>
                <a:latin typeface="Calibri Light" panose="020F0302020204030204" pitchFamily="34" charset="0"/>
                <a:ea typeface="Segoe UI" panose="020B0502040204020203" pitchFamily="34" charset="0"/>
                <a:cs typeface="Calibri Light" panose="020F0302020204030204" pitchFamily="34" charset="0"/>
              </a:rPr>
              <a:t> withholdings </a:t>
            </a:r>
            <a:r>
              <a:rPr lang="en-US" sz="3200" dirty="0">
                <a:solidFill>
                  <a:schemeClr val="bg1"/>
                </a:solidFill>
                <a:latin typeface="Calibri Light" panose="020F0302020204030204" pitchFamily="34" charset="0"/>
                <a:ea typeface="Segoe UI" panose="020B0502040204020203" pitchFamily="34" charset="0"/>
                <a:cs typeface="Calibri Light" panose="020F0302020204030204" pitchFamily="34" charset="0"/>
              </a:rPr>
              <a:t>when they are no longer receiving stipend payments and receive only GSR or Resident Physician salary</a:t>
            </a:r>
          </a:p>
        </p:txBody>
      </p:sp>
    </p:spTree>
    <p:extLst>
      <p:ext uri="{BB962C8B-B14F-4D97-AF65-F5344CB8AC3E}">
        <p14:creationId xmlns:p14="http://schemas.microsoft.com/office/powerpoint/2010/main" val="330021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10912"/>
            <a:ext cx="10972800" cy="958432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+mj-lt"/>
              </a:rPr>
              <a:t>Common Questions about Taxes</a:t>
            </a:r>
            <a:endParaRPr lang="en-US" sz="4400" b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val 4"/>
          <p:cNvSpPr/>
          <p:nvPr/>
        </p:nvSpPr>
        <p:spPr>
          <a:xfrm>
            <a:off x="3053099" y="3956060"/>
            <a:ext cx="259766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Oval 5"/>
          <p:cNvSpPr/>
          <p:nvPr/>
        </p:nvSpPr>
        <p:spPr>
          <a:xfrm>
            <a:off x="3436277" y="4073626"/>
            <a:ext cx="259766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Oval 6"/>
          <p:cNvSpPr/>
          <p:nvPr/>
        </p:nvSpPr>
        <p:spPr>
          <a:xfrm>
            <a:off x="3536425" y="4260860"/>
            <a:ext cx="259766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Oval 7"/>
          <p:cNvSpPr/>
          <p:nvPr/>
        </p:nvSpPr>
        <p:spPr>
          <a:xfrm>
            <a:off x="2687340" y="4291340"/>
            <a:ext cx="259766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Oval 8"/>
          <p:cNvSpPr/>
          <p:nvPr/>
        </p:nvSpPr>
        <p:spPr>
          <a:xfrm>
            <a:off x="8147616" y="1752791"/>
            <a:ext cx="259765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2" name="Oval 11"/>
          <p:cNvSpPr/>
          <p:nvPr/>
        </p:nvSpPr>
        <p:spPr>
          <a:xfrm>
            <a:off x="9453900" y="4961900"/>
            <a:ext cx="259766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3" name="Oval 12"/>
          <p:cNvSpPr/>
          <p:nvPr/>
        </p:nvSpPr>
        <p:spPr>
          <a:xfrm>
            <a:off x="4080712" y="4596140"/>
            <a:ext cx="259765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8" name="Oval 17"/>
          <p:cNvSpPr/>
          <p:nvPr/>
        </p:nvSpPr>
        <p:spPr>
          <a:xfrm>
            <a:off x="8077947" y="1622163"/>
            <a:ext cx="259765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9" name="Oval 18"/>
          <p:cNvSpPr/>
          <p:nvPr/>
        </p:nvSpPr>
        <p:spPr>
          <a:xfrm>
            <a:off x="4132962" y="4461157"/>
            <a:ext cx="259766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2" name="Oval 21"/>
          <p:cNvSpPr/>
          <p:nvPr/>
        </p:nvSpPr>
        <p:spPr>
          <a:xfrm>
            <a:off x="8191158" y="1217214"/>
            <a:ext cx="259765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Oval 2"/>
          <p:cNvSpPr/>
          <p:nvPr/>
        </p:nvSpPr>
        <p:spPr>
          <a:xfrm>
            <a:off x="3941375" y="4260860"/>
            <a:ext cx="259765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5" name="Oval 14"/>
          <p:cNvSpPr/>
          <p:nvPr/>
        </p:nvSpPr>
        <p:spPr>
          <a:xfrm>
            <a:off x="6816291" y="565160"/>
            <a:ext cx="259766" cy="2207240"/>
          </a:xfrm>
          <a:prstGeom prst="ellipse">
            <a:avLst/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23" name="Snip and Round Single Corner Rectangle 22"/>
          <p:cNvSpPr/>
          <p:nvPr/>
        </p:nvSpPr>
        <p:spPr>
          <a:xfrm>
            <a:off x="7217250" y="2463467"/>
            <a:ext cx="213316" cy="1569660"/>
          </a:xfrm>
          <a:prstGeom prst="snipRoundRect">
            <a:avLst>
              <a:gd name="adj1" fmla="val 16667"/>
              <a:gd name="adj2" fmla="val 18069"/>
            </a:avLst>
          </a:prstGeom>
          <a:noFill/>
        </p:spPr>
        <p:txBody>
          <a:bodyPr wrap="none" lIns="91440" tIns="45720" rIns="91440" bIns="45720" rtlCol="0" anchor="ctr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/>
            <a:endParaRPr lang="en-US" sz="9600" b="1" spc="150" dirty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599" y="1080965"/>
            <a:ext cx="10789237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00"/>
                </a:solidFill>
                <a:latin typeface="+mj-lt"/>
              </a:rPr>
              <a:t>Why didn't I receive my W-2?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Stipend payments have not yet been reported to the IRS, it is self-reported on your W-4 as "additional income</a:t>
            </a:r>
            <a:r>
              <a:rPr lang="en-US" sz="2800" dirty="0" smtClean="0">
                <a:solidFill>
                  <a:schemeClr val="bg1"/>
                </a:solidFill>
                <a:latin typeface="+mj-lt"/>
              </a:rPr>
              <a:t>.“</a:t>
            </a:r>
          </a:p>
          <a:p>
            <a:pPr lvl="1"/>
            <a:endParaRPr lang="en-US" sz="2800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00"/>
                </a:solidFill>
                <a:latin typeface="+mj-lt"/>
              </a:rPr>
              <a:t>How do I </a:t>
            </a:r>
            <a:r>
              <a:rPr lang="en-US" sz="2800">
                <a:solidFill>
                  <a:srgbClr val="FFFF00"/>
                </a:solidFill>
                <a:latin typeface="+mj-lt"/>
              </a:rPr>
              <a:t>know </a:t>
            </a:r>
            <a:r>
              <a:rPr lang="en-US" sz="2800" smtClean="0">
                <a:solidFill>
                  <a:srgbClr val="FFFF00"/>
                </a:solidFill>
                <a:latin typeface="+mj-lt"/>
              </a:rPr>
              <a:t>the </a:t>
            </a:r>
            <a:r>
              <a:rPr lang="en-US" sz="2800" dirty="0">
                <a:solidFill>
                  <a:srgbClr val="FFFF00"/>
                </a:solidFill>
                <a:latin typeface="+mj-lt"/>
              </a:rPr>
              <a:t>amount of stipends I received for the last tax year?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Refer to the initial trainee appointment letter for the stipend amount</a:t>
            </a:r>
          </a:p>
          <a:p>
            <a:pPr lvl="1"/>
            <a:endParaRPr lang="en-US" sz="2800" dirty="0">
              <a:solidFill>
                <a:schemeClr val="bg1"/>
              </a:solidFill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FFFF00"/>
                </a:solidFill>
                <a:latin typeface="+mj-lt"/>
              </a:rPr>
              <a:t>I received my W-2, but it doesn't list my entire income for last year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  <a:latin typeface="+mj-lt"/>
              </a:rPr>
              <a:t>Only </a:t>
            </a:r>
            <a:r>
              <a:rPr lang="en-US" sz="2800" dirty="0">
                <a:solidFill>
                  <a:srgbClr val="FFFF00"/>
                </a:solidFill>
                <a:latin typeface="+mj-lt"/>
              </a:rPr>
              <a:t>additional compensation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will be on the W-2, the </a:t>
            </a:r>
            <a:r>
              <a:rPr lang="en-US" sz="2800" i="1" dirty="0">
                <a:solidFill>
                  <a:srgbClr val="FFFF00"/>
                </a:solidFill>
                <a:latin typeface="+mj-lt"/>
              </a:rPr>
              <a:t>stipend</a:t>
            </a:r>
            <a:r>
              <a:rPr lang="en-US" sz="2800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2800" dirty="0">
                <a:solidFill>
                  <a:schemeClr val="bg1"/>
                </a:solidFill>
                <a:latin typeface="+mj-lt"/>
              </a:rPr>
              <a:t>portion is self-reported and not reflected</a:t>
            </a:r>
          </a:p>
        </p:txBody>
      </p:sp>
    </p:spTree>
    <p:extLst>
      <p:ext uri="{BB962C8B-B14F-4D97-AF65-F5344CB8AC3E}">
        <p14:creationId xmlns:p14="http://schemas.microsoft.com/office/powerpoint/2010/main" val="134839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5F3EB03D36034DBF44E08A9D054A84" ma:contentTypeVersion="2" ma:contentTypeDescription="Create a new document." ma:contentTypeScope="" ma:versionID="18243b65d5408f57e58b253c15e60451">
  <xsd:schema xmlns:xsd="http://www.w3.org/2001/XMLSchema" xmlns:xs="http://www.w3.org/2001/XMLSchema" xmlns:p="http://schemas.microsoft.com/office/2006/metadata/properties" xmlns:ns1="http://schemas.microsoft.com/sharepoint/v3" xmlns:ns2="8e1c4a07-ed4f-4a2c-8c90-6eeba7ae777b" targetNamespace="http://schemas.microsoft.com/office/2006/metadata/properties" ma:root="true" ma:fieldsID="a607e26b7118da26796a18db1b7e18c1" ns1:_="" ns2:_="">
    <xsd:import namespace="http://schemas.microsoft.com/sharepoint/v3"/>
    <xsd:import namespace="8e1c4a07-ed4f-4a2c-8c90-6eeba7ae777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1c4a07-ed4f-4a2c-8c90-6eeba7ae777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3C97A52-34F6-4C39-BE58-7AB4DE9358CF}"/>
</file>

<file path=customXml/itemProps2.xml><?xml version="1.0" encoding="utf-8"?>
<ds:datastoreItem xmlns:ds="http://schemas.openxmlformats.org/officeDocument/2006/customXml" ds:itemID="{652B146E-DE3D-4878-B242-B14ABF788BB4}"/>
</file>

<file path=customXml/itemProps3.xml><?xml version="1.0" encoding="utf-8"?>
<ds:datastoreItem xmlns:ds="http://schemas.openxmlformats.org/officeDocument/2006/customXml" ds:itemID="{CDEA4CC3-AE0C-4E78-9508-2D315BE7F040}"/>
</file>

<file path=docProps/app.xml><?xml version="1.0" encoding="utf-8"?>
<Properties xmlns="http://schemas.openxmlformats.org/officeDocument/2006/extended-properties" xmlns:vt="http://schemas.openxmlformats.org/officeDocument/2006/docPropsVTypes">
  <TotalTime>2645</TotalTime>
  <Words>403</Words>
  <Application>Microsoft Office PowerPoint</Application>
  <PresentationFormat>Widescreen</PresentationFormat>
  <Paragraphs>64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Segoe UI</vt:lpstr>
      <vt:lpstr>Office Theme</vt:lpstr>
      <vt:lpstr>Tax Information</vt:lpstr>
      <vt:lpstr>Stipend and Taxes </vt:lpstr>
      <vt:lpstr>Stipend and Taxes</vt:lpstr>
      <vt:lpstr>Tax Liability Options</vt:lpstr>
      <vt:lpstr>Another Option</vt:lpstr>
      <vt:lpstr>PowerPoint Presentation</vt:lpstr>
      <vt:lpstr>Additional Withholdings </vt:lpstr>
      <vt:lpstr>Additional Withholdings </vt:lpstr>
      <vt:lpstr>Common Questions about Taxes</vt:lpstr>
      <vt:lpstr>https://pulse.ucsd.edu/traininggrants - AD credentials required</vt:lpstr>
      <vt:lpstr>Coming up TG Office Hours </vt:lpstr>
      <vt:lpstr>PowerPoint Presentation</vt:lpstr>
    </vt:vector>
  </TitlesOfParts>
  <Company>UC San Diego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MyNCBI – RPPR Publications</dc:title>
  <dc:creator>Weller, Jill</dc:creator>
  <cp:lastModifiedBy>Weller, Jill</cp:lastModifiedBy>
  <cp:revision>43</cp:revision>
  <dcterms:created xsi:type="dcterms:W3CDTF">2024-01-22T22:39:18Z</dcterms:created>
  <dcterms:modified xsi:type="dcterms:W3CDTF">2024-03-08T17:36:55Z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0x010100B15F3EB03D36034DBF44E08A9D054A84</vt:lpwstr>
  </property>
</Properties>
</file>