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03" r:id="rId4"/>
  </p:sldMasterIdLst>
  <p:notesMasterIdLst>
    <p:notesMasterId r:id="rId38"/>
  </p:notesMasterIdLst>
  <p:handoutMasterIdLst>
    <p:handoutMasterId r:id="rId39"/>
  </p:handoutMasterIdLst>
  <p:sldIdLst>
    <p:sldId id="789" r:id="rId5"/>
    <p:sldId id="945" r:id="rId6"/>
    <p:sldId id="947" r:id="rId7"/>
    <p:sldId id="951" r:id="rId8"/>
    <p:sldId id="948" r:id="rId9"/>
    <p:sldId id="985" r:id="rId10"/>
    <p:sldId id="952" r:id="rId11"/>
    <p:sldId id="954" r:id="rId12"/>
    <p:sldId id="958" r:id="rId13"/>
    <p:sldId id="959" r:id="rId14"/>
    <p:sldId id="966" r:id="rId15"/>
    <p:sldId id="963" r:id="rId16"/>
    <p:sldId id="964" r:id="rId17"/>
    <p:sldId id="992" r:id="rId18"/>
    <p:sldId id="993" r:id="rId19"/>
    <p:sldId id="986" r:id="rId20"/>
    <p:sldId id="956" r:id="rId21"/>
    <p:sldId id="987" r:id="rId22"/>
    <p:sldId id="957" r:id="rId23"/>
    <p:sldId id="969" r:id="rId24"/>
    <p:sldId id="991" r:id="rId25"/>
    <p:sldId id="970" r:id="rId26"/>
    <p:sldId id="988" r:id="rId27"/>
    <p:sldId id="971" r:id="rId28"/>
    <p:sldId id="973" r:id="rId29"/>
    <p:sldId id="975" r:id="rId30"/>
    <p:sldId id="976" r:id="rId31"/>
    <p:sldId id="977" r:id="rId32"/>
    <p:sldId id="978" r:id="rId33"/>
    <p:sldId id="984" r:id="rId34"/>
    <p:sldId id="727" r:id="rId35"/>
    <p:sldId id="989" r:id="rId36"/>
    <p:sldId id="759" r:id="rId3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8" userDrawn="1">
          <p15:clr>
            <a:srgbClr val="A4A3A4"/>
          </p15:clr>
        </p15:guide>
        <p15:guide id="2" orient="horz" pos="870" userDrawn="1">
          <p15:clr>
            <a:srgbClr val="A4A3A4"/>
          </p15:clr>
        </p15:guide>
        <p15:guide id="3" orient="horz" pos="2857" userDrawn="1">
          <p15:clr>
            <a:srgbClr val="A4A3A4"/>
          </p15:clr>
        </p15:guide>
        <p15:guide id="4" orient="horz" pos="122" userDrawn="1">
          <p15:clr>
            <a:srgbClr val="A4A3A4"/>
          </p15:clr>
        </p15:guide>
        <p15:guide id="5" pos="7295" userDrawn="1">
          <p15:clr>
            <a:srgbClr val="A4A3A4"/>
          </p15:clr>
        </p15:guide>
        <p15:guide id="6" pos="380" userDrawn="1">
          <p15:clr>
            <a:srgbClr val="A4A3A4"/>
          </p15:clr>
        </p15:guide>
        <p15:guide id="7" pos="47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ller, Jill" initials="WJ" lastIdx="61" clrIdx="0"/>
  <p:cmAuthor id="2" name="Jill weller" initials="Jw" lastIdx="6" clrIdx="1"/>
  <p:cmAuthor id="3" name="jill weller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13231"/>
    <a:srgbClr val="FFFF82"/>
    <a:srgbClr val="56DAD7"/>
    <a:srgbClr val="474746"/>
    <a:srgbClr val="A39B8C"/>
    <a:srgbClr val="5051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5" autoAdjust="0"/>
    <p:restoredTop sz="94226" autoAdjust="0"/>
  </p:normalViewPr>
  <p:slideViewPr>
    <p:cSldViewPr snapToGrid="0" snapToObjects="1">
      <p:cViewPr varScale="1">
        <p:scale>
          <a:sx n="97" d="100"/>
          <a:sy n="97" d="100"/>
        </p:scale>
        <p:origin x="78" y="288"/>
      </p:cViewPr>
      <p:guideLst>
        <p:guide orient="horz" pos="1498"/>
        <p:guide orient="horz" pos="870"/>
        <p:guide orient="horz" pos="2857"/>
        <p:guide orient="horz" pos="122"/>
        <p:guide pos="7295"/>
        <p:guide pos="380"/>
        <p:guide pos="4763"/>
      </p:guideLst>
    </p:cSldViewPr>
  </p:slideViewPr>
  <p:outlineViewPr>
    <p:cViewPr>
      <p:scale>
        <a:sx n="33" d="100"/>
        <a:sy n="33" d="100"/>
      </p:scale>
      <p:origin x="0" y="-138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2580"/>
    </p:cViewPr>
  </p:sorterViewPr>
  <p:notesViewPr>
    <p:cSldViewPr snapToGrid="0" snapToObjects="1">
      <p:cViewPr varScale="1">
        <p:scale>
          <a:sx n="83" d="100"/>
          <a:sy n="83" d="100"/>
        </p:scale>
        <p:origin x="381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471435-32ED-4D0E-B458-3E563B5E8B6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135AF8B-FBD9-48F2-B580-AD7E67D90B6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b="0" dirty="0">
              <a:latin typeface="+mj-lt"/>
              <a:cs typeface="Calibri" panose="020F0502020204030204" pitchFamily="34" charset="0"/>
            </a:rPr>
            <a:t>4 Areas of Trainee Tracking</a:t>
          </a:r>
        </a:p>
      </dgm:t>
    </dgm:pt>
    <dgm:pt modelId="{0521A3B1-0F0D-4943-B800-72A3FAD0A554}" type="parTrans" cxnId="{20C1D3CF-762C-492D-8A8C-426C2C879D64}">
      <dgm:prSet/>
      <dgm:spPr/>
      <dgm:t>
        <a:bodyPr/>
        <a:lstStyle/>
        <a:p>
          <a:endParaRPr lang="en-US"/>
        </a:p>
      </dgm:t>
    </dgm:pt>
    <dgm:pt modelId="{74732133-888E-41B5-A28B-03D4146D1B80}" type="sibTrans" cxnId="{20C1D3CF-762C-492D-8A8C-426C2C879D64}">
      <dgm:prSet/>
      <dgm:spPr/>
      <dgm:t>
        <a:bodyPr/>
        <a:lstStyle/>
        <a:p>
          <a:endParaRPr lang="en-US"/>
        </a:p>
      </dgm:t>
    </dgm:pt>
    <dgm:pt modelId="{392FBECE-4B24-4A73-B8DF-E8B99466A572}" type="pres">
      <dgm:prSet presAssocID="{89471435-32ED-4D0E-B458-3E563B5E8B6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47735F-E96F-4805-B49A-EADE02B4B614}" type="pres">
      <dgm:prSet presAssocID="{0135AF8B-FBD9-48F2-B580-AD7E67D90B69}" presName="compNode" presStyleCnt="0"/>
      <dgm:spPr/>
    </dgm:pt>
    <dgm:pt modelId="{128D33DD-498E-48BA-9740-17BFE6B82FC6}" type="pres">
      <dgm:prSet presAssocID="{0135AF8B-FBD9-48F2-B580-AD7E67D90B69}" presName="iconRect" presStyleLbl="node1" presStyleIdx="0" presStyleCnt="1" custLinFactX="-33795" custLinFactNeighborX="-100000" custLinFactNeighborY="2717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40501953-4FA6-46B8-864D-B35D6C62516F}" type="pres">
      <dgm:prSet presAssocID="{0135AF8B-FBD9-48F2-B580-AD7E67D90B69}" presName="spaceRect" presStyleCnt="0"/>
      <dgm:spPr/>
    </dgm:pt>
    <dgm:pt modelId="{8B1AAC16-9903-42E6-990E-6B0BB1D18CE1}" type="pres">
      <dgm:prSet presAssocID="{0135AF8B-FBD9-48F2-B580-AD7E67D90B69}" presName="textRect" presStyleLbl="revTx" presStyleIdx="0" presStyleCnt="1" custScaleX="135937" custLinFactY="-62817" custLinFactNeighborX="32561" custLinFactNeighborY="-10000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C8227E-4EA3-449C-835D-F1F91F76BFC6}" type="presOf" srcId="{89471435-32ED-4D0E-B458-3E563B5E8B6D}" destId="{392FBECE-4B24-4A73-B8DF-E8B99466A572}" srcOrd="0" destOrd="0" presId="urn:microsoft.com/office/officeart/2018/2/layout/IconLabelList"/>
    <dgm:cxn modelId="{20C1D3CF-762C-492D-8A8C-426C2C879D64}" srcId="{89471435-32ED-4D0E-B458-3E563B5E8B6D}" destId="{0135AF8B-FBD9-48F2-B580-AD7E67D90B69}" srcOrd="0" destOrd="0" parTransId="{0521A3B1-0F0D-4943-B800-72A3FAD0A554}" sibTransId="{74732133-888E-41B5-A28B-03D4146D1B80}"/>
    <dgm:cxn modelId="{B6A3E315-4FD7-43EC-8A04-AC8E61C92095}" type="presOf" srcId="{0135AF8B-FBD9-48F2-B580-AD7E67D90B69}" destId="{8B1AAC16-9903-42E6-990E-6B0BB1D18CE1}" srcOrd="0" destOrd="0" presId="urn:microsoft.com/office/officeart/2018/2/layout/IconLabelList"/>
    <dgm:cxn modelId="{80DC5D26-2D54-4770-A571-F4B2C8E91226}" type="presParOf" srcId="{392FBECE-4B24-4A73-B8DF-E8B99466A572}" destId="{C847735F-E96F-4805-B49A-EADE02B4B614}" srcOrd="0" destOrd="0" presId="urn:microsoft.com/office/officeart/2018/2/layout/IconLabelList"/>
    <dgm:cxn modelId="{A21C369D-F9F3-4948-B16C-8F66E7621CB3}" type="presParOf" srcId="{C847735F-E96F-4805-B49A-EADE02B4B614}" destId="{128D33DD-498E-48BA-9740-17BFE6B82FC6}" srcOrd="0" destOrd="0" presId="urn:microsoft.com/office/officeart/2018/2/layout/IconLabelList"/>
    <dgm:cxn modelId="{1CDA6080-E5FA-4D99-8924-4EFAFAEAA059}" type="presParOf" srcId="{C847735F-E96F-4805-B49A-EADE02B4B614}" destId="{40501953-4FA6-46B8-864D-B35D6C62516F}" srcOrd="1" destOrd="0" presId="urn:microsoft.com/office/officeart/2018/2/layout/IconLabelList"/>
    <dgm:cxn modelId="{F4A5608E-1230-4F01-AD55-DCA79100B7C2}" type="presParOf" srcId="{C847735F-E96F-4805-B49A-EADE02B4B614}" destId="{8B1AAC16-9903-42E6-990E-6B0BB1D18CE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D33DD-498E-48BA-9740-17BFE6B82FC6}">
      <dsp:nvSpPr>
        <dsp:cNvPr id="0" name=""/>
        <dsp:cNvSpPr/>
      </dsp:nvSpPr>
      <dsp:spPr>
        <a:xfrm>
          <a:off x="1352288" y="977374"/>
          <a:ext cx="1908562" cy="18860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AAC16-9903-42E6-990E-6B0BB1D18CE1}">
      <dsp:nvSpPr>
        <dsp:cNvPr id="0" name=""/>
        <dsp:cNvSpPr/>
      </dsp:nvSpPr>
      <dsp:spPr>
        <a:xfrm>
          <a:off x="3358410" y="1594692"/>
          <a:ext cx="5765428" cy="746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>
              <a:latin typeface="+mj-lt"/>
              <a:cs typeface="Calibri" panose="020F0502020204030204" pitchFamily="34" charset="0"/>
            </a:rPr>
            <a:t>4 Areas of Trainee Tracking</a:t>
          </a:r>
        </a:p>
      </dsp:txBody>
      <dsp:txXfrm>
        <a:off x="3358410" y="1594692"/>
        <a:ext cx="5765428" cy="746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300"/>
            </a:lvl1pPr>
          </a:lstStyle>
          <a:p>
            <a:r>
              <a:rPr lang="en-US" dirty="0"/>
              <a:t>Pre-Award Training Grants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300"/>
            </a:lvl1pPr>
          </a:lstStyle>
          <a:p>
            <a:r>
              <a:rPr lang="en-US" dirty="0"/>
              <a:t>9/10/2019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300"/>
            </a:lvl1pPr>
          </a:lstStyle>
          <a:p>
            <a:fld id="{A74CE979-9F6B-CD4E-9E39-B5207F7D7A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5097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300"/>
            </a:lvl1pPr>
          </a:lstStyle>
          <a:p>
            <a:r>
              <a:rPr lang="en-US" dirty="0"/>
              <a:t>Pre-Award Training Grants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300"/>
            </a:lvl1pPr>
          </a:lstStyle>
          <a:p>
            <a:r>
              <a:rPr lang="en-US" dirty="0"/>
              <a:t>9/10/2019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300"/>
            </a:lvl1pPr>
          </a:lstStyle>
          <a:p>
            <a:fld id="{A8E3ED14-1C06-B149-8A7D-CC5362078B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2524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9/10/2019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Pre-Award Training Grants</a:t>
            </a:r>
          </a:p>
        </p:txBody>
      </p:sp>
    </p:spTree>
    <p:extLst>
      <p:ext uri="{BB962C8B-B14F-4D97-AF65-F5344CB8AC3E}">
        <p14:creationId xmlns:p14="http://schemas.microsoft.com/office/powerpoint/2010/main" val="3605424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070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194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351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566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3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3/28/2019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Learn at Lunch - NIH xTRACT Training</a:t>
            </a:r>
          </a:p>
        </p:txBody>
      </p:sp>
    </p:spTree>
    <p:extLst>
      <p:ext uri="{BB962C8B-B14F-4D97-AF65-F5344CB8AC3E}">
        <p14:creationId xmlns:p14="http://schemas.microsoft.com/office/powerpoint/2010/main" val="3490083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3/28/2019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Learn at Lunch - NIH xTRACT Training</a:t>
            </a:r>
          </a:p>
        </p:txBody>
      </p:sp>
    </p:spTree>
    <p:extLst>
      <p:ext uri="{BB962C8B-B14F-4D97-AF65-F5344CB8AC3E}">
        <p14:creationId xmlns:p14="http://schemas.microsoft.com/office/powerpoint/2010/main" val="1530124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3/28/2019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Learn at Lunch - NIH xTRACT Training</a:t>
            </a:r>
          </a:p>
        </p:txBody>
      </p:sp>
    </p:spTree>
    <p:extLst>
      <p:ext uri="{BB962C8B-B14F-4D97-AF65-F5344CB8AC3E}">
        <p14:creationId xmlns:p14="http://schemas.microsoft.com/office/powerpoint/2010/main" val="2566377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need to remember one thing.. Its</a:t>
            </a:r>
            <a:r>
              <a:rPr lang="en-US" baseline="0" dirty="0" smtClean="0"/>
              <a:t> the TG website.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9/10/2019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Pre-Award Training Grants</a:t>
            </a:r>
          </a:p>
        </p:txBody>
      </p:sp>
    </p:spTree>
    <p:extLst>
      <p:ext uri="{BB962C8B-B14F-4D97-AF65-F5344CB8AC3E}">
        <p14:creationId xmlns:p14="http://schemas.microsoft.com/office/powerpoint/2010/main" val="2333495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 this to your Google Calendar https://calendar.google.com/calendar/u/0?cid=amVjZHVqZTA0ZTM1aGQzcW1wbnB0djloNGdAZ3JvdXAuY2FsZW5kYXIuZ29vZ2xlLmNvbQ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Pre-Award Training Grants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9/10/2019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82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3/28/2019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Learn at Lunch - NIH xTRACT Training</a:t>
            </a:r>
          </a:p>
        </p:txBody>
      </p:sp>
    </p:spTree>
    <p:extLst>
      <p:ext uri="{BB962C8B-B14F-4D97-AF65-F5344CB8AC3E}">
        <p14:creationId xmlns:p14="http://schemas.microsoft.com/office/powerpoint/2010/main" val="110740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9/10/2019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Pre-Award Training Grants</a:t>
            </a:r>
          </a:p>
        </p:txBody>
      </p:sp>
    </p:spTree>
    <p:extLst>
      <p:ext uri="{BB962C8B-B14F-4D97-AF65-F5344CB8AC3E}">
        <p14:creationId xmlns:p14="http://schemas.microsoft.com/office/powerpoint/2010/main" val="1289205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80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19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18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45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081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529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60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69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9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2" y="450850"/>
            <a:ext cx="10972800" cy="2752344"/>
          </a:xfrm>
          <a:prstGeom prst="rect">
            <a:avLst/>
          </a:prstGeom>
        </p:spPr>
      </p:pic>
      <p:pic>
        <p:nvPicPr>
          <p:cNvPr id="13" name="Picture 12" descr="logo-hsc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312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5" y="450850"/>
            <a:ext cx="10923519" cy="2739982"/>
          </a:xfrm>
          <a:prstGeom prst="rect">
            <a:avLst/>
          </a:prstGeom>
        </p:spPr>
      </p:pic>
      <p:pic>
        <p:nvPicPr>
          <p:cNvPr id="13" name="Picture 12" descr="logo-hsc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  <p:sp>
        <p:nvSpPr>
          <p:cNvPr id="9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443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1" y="1431344"/>
            <a:ext cx="10972799" cy="415157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Arial"/>
              <a:buChar char="•"/>
              <a:defRPr sz="2000"/>
            </a:lvl2pPr>
            <a:lvl3pPr>
              <a:defRPr sz="18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034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18335"/>
            <a:ext cx="5386917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28489"/>
            <a:ext cx="5386917" cy="3549681"/>
          </a:xfrm>
        </p:spPr>
        <p:txBody>
          <a:bodyPr/>
          <a:lstStyle>
            <a:lvl1pPr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21509"/>
            <a:ext cx="5389033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28489"/>
            <a:ext cx="5389033" cy="3549680"/>
          </a:xfrm>
        </p:spPr>
        <p:txBody>
          <a:bodyPr/>
          <a:lstStyle>
            <a:lvl1pPr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693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82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88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09601" y="419485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32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8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6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40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5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8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5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72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3672" r:id="rId12"/>
    <p:sldLayoutId id="2147483670" r:id="rId13"/>
    <p:sldLayoutId id="2147483650" r:id="rId14"/>
    <p:sldLayoutId id="2147483653" r:id="rId15"/>
    <p:sldLayoutId id="2147483795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3557303" y="1782901"/>
            <a:ext cx="5077394" cy="17622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Trainee Grant Tracking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ubtitle 4"/>
          <p:cNvSpPr>
            <a:spLocks noGrp="1"/>
          </p:cNvSpPr>
          <p:nvPr>
            <p:ph type="subTitle" idx="1"/>
          </p:nvPr>
        </p:nvSpPr>
        <p:spPr>
          <a:xfrm>
            <a:off x="4495800" y="5347997"/>
            <a:ext cx="3200400" cy="11563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Jill I. Vampola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Training Grant Analyst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Research Service Core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61197" y="6421993"/>
            <a:ext cx="2069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September 28, 2023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14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A:  Underrepresented </a:t>
            </a:r>
            <a:r>
              <a:rPr lang="en-US" dirty="0"/>
              <a:t>racial and ethnic groups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6355" y="1838172"/>
            <a:ext cx="86302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Black </a:t>
            </a:r>
            <a:r>
              <a:rPr lang="en-US" sz="3200" dirty="0">
                <a:latin typeface="+mj-lt"/>
              </a:rPr>
              <a:t>or African </a:t>
            </a:r>
            <a:r>
              <a:rPr lang="en-US" sz="3200" dirty="0" smtClean="0">
                <a:latin typeface="+mj-lt"/>
              </a:rPr>
              <a:t>American</a:t>
            </a:r>
            <a:endParaRPr lang="en-US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Hispanic </a:t>
            </a:r>
            <a:r>
              <a:rPr lang="en-US" sz="3200" dirty="0">
                <a:latin typeface="+mj-lt"/>
              </a:rPr>
              <a:t>or </a:t>
            </a:r>
            <a:r>
              <a:rPr lang="en-US" sz="3200" dirty="0" smtClean="0">
                <a:latin typeface="+mj-lt"/>
              </a:rPr>
              <a:t>Latino</a:t>
            </a:r>
            <a:endParaRPr lang="en-US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American Indian/Alaska Native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Native Hawaiian or Other Pacific Islander</a:t>
            </a: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96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0">
            <a:extLst>
              <a:ext uri="{FF2B5EF4-FFF2-40B4-BE49-F238E27FC236}">
                <a16:creationId xmlns:a16="http://schemas.microsoft.com/office/drawing/2014/main" id="{3572B9CC-6F5C-4501-AE59-42AB765940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54" b="204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B:  </a:t>
            </a:r>
            <a:r>
              <a:rPr lang="en-US" dirty="0" smtClean="0"/>
              <a:t>Individuals with Disabilities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</a:rPr>
              <a:t>Disability Definition</a:t>
            </a:r>
          </a:p>
          <a:p>
            <a:pPr lvl="1"/>
            <a:r>
              <a:rPr lang="en-US" sz="3200" dirty="0" smtClean="0">
                <a:latin typeface="+mj-lt"/>
              </a:rPr>
              <a:t>Physical </a:t>
            </a:r>
            <a:r>
              <a:rPr lang="en-US" sz="3200" dirty="0">
                <a:latin typeface="+mj-lt"/>
              </a:rPr>
              <a:t>or mental impairment that </a:t>
            </a:r>
            <a:r>
              <a:rPr lang="en-US" sz="3200" i="1" dirty="0">
                <a:latin typeface="+mj-lt"/>
              </a:rPr>
              <a:t>substantially limits a major life </a:t>
            </a:r>
            <a:r>
              <a:rPr lang="en-US" sz="3200" i="1" dirty="0" smtClean="0">
                <a:latin typeface="+mj-lt"/>
              </a:rPr>
              <a:t>activity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Major Life Activities Include but are not limited to:</a:t>
            </a:r>
          </a:p>
          <a:p>
            <a:pPr lvl="1"/>
            <a:r>
              <a:rPr lang="en-US" sz="3200" dirty="0">
                <a:latin typeface="+mj-lt"/>
              </a:rPr>
              <a:t>Caring for oneself</a:t>
            </a:r>
          </a:p>
          <a:p>
            <a:pPr lvl="1"/>
            <a:r>
              <a:rPr lang="en-US" sz="3200" dirty="0">
                <a:latin typeface="+mj-lt"/>
              </a:rPr>
              <a:t>Performing manual tasks</a:t>
            </a:r>
          </a:p>
          <a:p>
            <a:pPr lvl="1"/>
            <a:r>
              <a:rPr lang="en-US" sz="3200" dirty="0">
                <a:latin typeface="+mj-lt"/>
              </a:rPr>
              <a:t>Breathing, walking, talking, hearing, eating, seeing, sleeping</a:t>
            </a:r>
          </a:p>
          <a:p>
            <a:pPr lvl="1"/>
            <a:r>
              <a:rPr lang="en-US" sz="3200" dirty="0">
                <a:latin typeface="+mj-lt"/>
              </a:rPr>
              <a:t>Working</a:t>
            </a:r>
          </a:p>
          <a:p>
            <a:pPr lvl="1"/>
            <a:endParaRPr lang="en-US" sz="32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5976908"/>
            <a:ext cx="9950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https</a:t>
            </a:r>
            <a:r>
              <a:rPr lang="en-US" sz="2000" dirty="0">
                <a:latin typeface="+mj-lt"/>
              </a:rPr>
              <a:t>://www.ada.gov/law-and-regs/ada/</a:t>
            </a:r>
          </a:p>
        </p:txBody>
      </p:sp>
    </p:spTree>
    <p:extLst>
      <p:ext uri="{BB962C8B-B14F-4D97-AF65-F5344CB8AC3E}">
        <p14:creationId xmlns:p14="http://schemas.microsoft.com/office/powerpoint/2010/main" val="267562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2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0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54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3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97" end="2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60" end="2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9601"/>
            <a:ext cx="10515600" cy="16799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Group C: </a:t>
            </a:r>
            <a:r>
              <a:rPr lang="en-US" dirty="0"/>
              <a:t>Individuals from disadvantaged backgrounds, defined as those who meet </a:t>
            </a:r>
            <a:r>
              <a:rPr lang="en-US" i="1" u="sng" dirty="0">
                <a:solidFill>
                  <a:srgbClr val="FFFF00"/>
                </a:solidFill>
              </a:rPr>
              <a:t>two or more</a:t>
            </a:r>
            <a:r>
              <a:rPr lang="en-US" dirty="0"/>
              <a:t> of the following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5728"/>
            <a:ext cx="10515600" cy="362144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j-lt"/>
              </a:rPr>
              <a:t>Were </a:t>
            </a:r>
            <a:r>
              <a:rPr lang="en-US" sz="3200" dirty="0">
                <a:latin typeface="+mj-lt"/>
              </a:rPr>
              <a:t>or currently are </a:t>
            </a:r>
            <a:r>
              <a:rPr lang="en-US" sz="3200" dirty="0" smtClean="0">
                <a:latin typeface="+mj-lt"/>
              </a:rPr>
              <a:t>homeless</a:t>
            </a:r>
          </a:p>
          <a:p>
            <a:pPr marL="0" indent="0">
              <a:buNone/>
            </a:pPr>
            <a:endParaRPr lang="en-US" sz="3200" dirty="0" smtClean="0">
              <a:latin typeface="+mj-lt"/>
            </a:endParaRPr>
          </a:p>
          <a:p>
            <a:r>
              <a:rPr lang="en-US" sz="3200" dirty="0">
                <a:latin typeface="+mj-lt"/>
              </a:rPr>
              <a:t>Were or currently are in the foster care </a:t>
            </a:r>
            <a:r>
              <a:rPr lang="en-US" sz="3200" dirty="0" smtClean="0">
                <a:latin typeface="+mj-lt"/>
              </a:rPr>
              <a:t>system</a:t>
            </a:r>
          </a:p>
          <a:p>
            <a:pPr marL="0" indent="0">
              <a:buNone/>
            </a:pPr>
            <a:endParaRPr lang="en-US" sz="3200" dirty="0" smtClean="0">
              <a:latin typeface="+mj-lt"/>
            </a:endParaRPr>
          </a:p>
          <a:p>
            <a:r>
              <a:rPr lang="en-US" sz="3200" dirty="0">
                <a:latin typeface="+mj-lt"/>
              </a:rPr>
              <a:t>Were eligible for the Federal Free and Reduced Lunch Program for two or more years </a:t>
            </a:r>
            <a:endParaRPr lang="en-US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924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758"/>
            <a:ext cx="10515600" cy="1325563"/>
          </a:xfrm>
        </p:spPr>
        <p:txBody>
          <a:bodyPr/>
          <a:lstStyle/>
          <a:p>
            <a:r>
              <a:rPr lang="en-US" dirty="0" smtClean="0"/>
              <a:t>Group C: </a:t>
            </a:r>
            <a:r>
              <a:rPr lang="en-US" dirty="0"/>
              <a:t>Individuals from disadvantaged backgrounds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0320"/>
            <a:ext cx="10515600" cy="468332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j-lt"/>
              </a:rPr>
              <a:t>Have/had no parents or legal guardians who completed a bachelor’s </a:t>
            </a:r>
            <a:r>
              <a:rPr lang="en-US" sz="3600" dirty="0" smtClean="0">
                <a:latin typeface="+mj-lt"/>
              </a:rPr>
              <a:t>degree</a:t>
            </a:r>
          </a:p>
          <a:p>
            <a:pPr marL="0" indent="0">
              <a:buNone/>
            </a:pPr>
            <a:endParaRPr lang="en-US" sz="3600" dirty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Were </a:t>
            </a:r>
            <a:r>
              <a:rPr lang="en-US" sz="3600" dirty="0">
                <a:latin typeface="+mj-lt"/>
              </a:rPr>
              <a:t>or currently </a:t>
            </a:r>
            <a:r>
              <a:rPr lang="en-US" sz="3600" dirty="0" smtClean="0">
                <a:latin typeface="+mj-lt"/>
              </a:rPr>
              <a:t>eligible </a:t>
            </a:r>
            <a:r>
              <a:rPr lang="en-US" sz="3600" dirty="0">
                <a:latin typeface="+mj-lt"/>
              </a:rPr>
              <a:t>for Federal Pell grants </a:t>
            </a:r>
            <a:endParaRPr lang="en-US" sz="3600" dirty="0" smtClean="0">
              <a:latin typeface="+mj-lt"/>
            </a:endParaRPr>
          </a:p>
          <a:p>
            <a:pPr marL="0" indent="0">
              <a:buNone/>
            </a:pPr>
            <a:endParaRPr lang="en-US" sz="3600" dirty="0">
              <a:latin typeface="+mj-lt"/>
            </a:endParaRPr>
          </a:p>
          <a:p>
            <a:r>
              <a:rPr lang="en-US" sz="3600" dirty="0">
                <a:latin typeface="+mj-lt"/>
              </a:rPr>
              <a:t>Received support from the Special Supplemental Nutrition Program for Women, Infants and Children (WIC</a:t>
            </a:r>
            <a:r>
              <a:rPr lang="en-US" sz="3600" dirty="0" smtClean="0">
                <a:latin typeface="+mj-lt"/>
              </a:rPr>
              <a:t>)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89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598"/>
            <a:ext cx="10252587" cy="1325563"/>
          </a:xfrm>
        </p:spPr>
        <p:txBody>
          <a:bodyPr/>
          <a:lstStyle/>
          <a:p>
            <a:r>
              <a:rPr lang="en-US" dirty="0" smtClean="0"/>
              <a:t>Group C: </a:t>
            </a:r>
            <a:r>
              <a:rPr lang="en-US" dirty="0"/>
              <a:t>Individuals from disadvantaged backgrounds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1160"/>
            <a:ext cx="10515600" cy="45850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</a:rPr>
              <a:t>Grew </a:t>
            </a:r>
            <a:r>
              <a:rPr lang="en-US" sz="3600" dirty="0">
                <a:latin typeface="+mj-lt"/>
              </a:rPr>
              <a:t>up in one of the following areas: </a:t>
            </a:r>
            <a:endParaRPr lang="en-US" sz="3600" dirty="0" smtClean="0">
              <a:latin typeface="+mj-lt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smtClean="0">
                <a:latin typeface="+mj-lt"/>
              </a:rPr>
              <a:t>A </a:t>
            </a:r>
            <a:r>
              <a:rPr lang="en-US" sz="3200" dirty="0">
                <a:latin typeface="+mj-lt"/>
              </a:rPr>
              <a:t>U.S. rural area, as designated by </a:t>
            </a:r>
            <a:r>
              <a:rPr lang="en-US" sz="3200" dirty="0" smtClean="0">
                <a:latin typeface="+mj-lt"/>
              </a:rPr>
              <a:t>HRSA Rural </a:t>
            </a:r>
            <a:r>
              <a:rPr lang="en-US" sz="3200" dirty="0">
                <a:latin typeface="+mj-lt"/>
              </a:rPr>
              <a:t>Health Grants Eligibility Analyzer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https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://data.hrsa.gov/tools/rural-health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or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smtClean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 </a:t>
            </a:r>
            <a:r>
              <a:rPr lang="en-US" sz="3200" dirty="0">
                <a:latin typeface="+mj-lt"/>
              </a:rPr>
              <a:t>qualifying zip-code </a:t>
            </a:r>
            <a:r>
              <a:rPr lang="en-US" sz="1800" dirty="0">
                <a:solidFill>
                  <a:srgbClr val="FFFF00"/>
                </a:solidFill>
                <a:latin typeface="+mj-lt"/>
              </a:rPr>
              <a:t>https://www.qhpcertification.cms.gov/s/LowIncomeandHPSAZipCodeListingPY2020.xlsx?v=1</a:t>
            </a:r>
            <a:endParaRPr lang="en-US" sz="1800" dirty="0" smtClean="0">
              <a:solidFill>
                <a:srgbClr val="FFFF00"/>
              </a:solidFill>
              <a:latin typeface="+mj-lt"/>
            </a:endParaRPr>
          </a:p>
          <a:p>
            <a:pPr marL="457200" lvl="1" indent="0">
              <a:buNone/>
            </a:pPr>
            <a:endParaRPr lang="en-US" sz="3200" dirty="0" smtClean="0">
              <a:latin typeface="+mj-lt"/>
            </a:endParaRPr>
          </a:p>
          <a:p>
            <a:pPr marL="457200" lvl="1" indent="0">
              <a:buNone/>
            </a:pPr>
            <a:r>
              <a:rPr lang="en-US" sz="3200" i="1" dirty="0" smtClean="0">
                <a:latin typeface="+mj-lt"/>
              </a:rPr>
              <a:t>Only </a:t>
            </a:r>
            <a:r>
              <a:rPr lang="en-US" sz="3200" i="1" dirty="0">
                <a:latin typeface="+mj-lt"/>
              </a:rPr>
              <a:t>one of the two possibilities </a:t>
            </a:r>
            <a:r>
              <a:rPr lang="en-US" sz="3200" i="1" dirty="0" smtClean="0">
                <a:latin typeface="+mj-lt"/>
              </a:rPr>
              <a:t>can </a:t>
            </a:r>
            <a:r>
              <a:rPr lang="en-US" sz="3200" i="1" dirty="0">
                <a:latin typeface="+mj-lt"/>
              </a:rPr>
              <a:t>be used as a criterion for the disadvantaged background </a:t>
            </a:r>
            <a:r>
              <a:rPr lang="en-US" sz="3200" i="1" dirty="0" smtClean="0">
                <a:latin typeface="+mj-lt"/>
              </a:rPr>
              <a:t>definition</a:t>
            </a:r>
          </a:p>
          <a:p>
            <a:pPr marL="0" indent="0">
              <a:buNone/>
            </a:pPr>
            <a:endParaRPr lang="en-US" sz="36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6232494"/>
            <a:ext cx="6853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https://grants.nih.gov/grants/guide/notice-files/NOT-OD-20-031.html</a:t>
            </a:r>
          </a:p>
        </p:txBody>
      </p:sp>
    </p:spTree>
    <p:extLst>
      <p:ext uri="{BB962C8B-B14F-4D97-AF65-F5344CB8AC3E}">
        <p14:creationId xmlns:p14="http://schemas.microsoft.com/office/powerpoint/2010/main" val="245627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316" y="2012171"/>
            <a:ext cx="6451369" cy="28336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+mj-lt"/>
              </a:rPr>
              <a:t>Participating </a:t>
            </a:r>
          </a:p>
          <a:p>
            <a:pPr marL="0" indent="0" algn="ctr">
              <a:buNone/>
            </a:pPr>
            <a:r>
              <a:rPr lang="en-US" sz="9600" dirty="0" smtClean="0">
                <a:latin typeface="+mj-lt"/>
              </a:rPr>
              <a:t>Faculty</a:t>
            </a:r>
            <a:endParaRPr lang="en-US" sz="9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46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Participating Faculty - </a:t>
            </a:r>
            <a:r>
              <a:rPr lang="en-US" dirty="0" smtClean="0"/>
              <a:t>(</a:t>
            </a:r>
            <a:r>
              <a:rPr lang="en-US" dirty="0"/>
              <a:t>Data Table 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Participating Faculty</a:t>
            </a:r>
            <a:endParaRPr lang="en-US" sz="3200" dirty="0" smtClean="0">
              <a:latin typeface="+mj-lt"/>
            </a:endParaRPr>
          </a:p>
          <a:p>
            <a:pPr lvl="2"/>
            <a:r>
              <a:rPr lang="en-US" sz="3200" dirty="0">
                <a:latin typeface="+mj-lt"/>
              </a:rPr>
              <a:t>Rank </a:t>
            </a:r>
            <a:endParaRPr lang="en-US" sz="3200" dirty="0" smtClean="0">
              <a:latin typeface="+mj-lt"/>
            </a:endParaRPr>
          </a:p>
          <a:p>
            <a:pPr lvl="2"/>
            <a:r>
              <a:rPr lang="en-US" sz="3200" dirty="0" smtClean="0">
                <a:latin typeface="+mj-lt"/>
              </a:rPr>
              <a:t>Department</a:t>
            </a:r>
          </a:p>
          <a:p>
            <a:pPr lvl="2"/>
            <a:r>
              <a:rPr lang="en-US" sz="3200" dirty="0" smtClean="0">
                <a:latin typeface="+mj-lt"/>
              </a:rPr>
              <a:t>Admin contact</a:t>
            </a:r>
          </a:p>
          <a:p>
            <a:pPr marL="914400" lvl="2" indent="0">
              <a:buNone/>
            </a:pPr>
            <a:endParaRPr lang="en-US" sz="3200" dirty="0" smtClean="0">
              <a:latin typeface="+mj-lt"/>
            </a:endParaRPr>
          </a:p>
          <a:p>
            <a:pPr marL="0" indent="0">
              <a:buNone/>
            </a:pPr>
            <a:r>
              <a:rPr lang="en-US" sz="3600" dirty="0" smtClean="0">
                <a:latin typeface="+mj-lt"/>
              </a:rPr>
              <a:t>This information directly affects other TG’s on campus:  e.g., Table 3 Overlapping faculty.  Be sure to update changes in the progress reports (RPPR’s)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589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316" y="1397123"/>
            <a:ext cx="6451369" cy="40637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>
                <a:latin typeface="+mj-lt"/>
              </a:rPr>
              <a:t>Trainees</a:t>
            </a:r>
          </a:p>
          <a:p>
            <a:pPr marL="0" indent="0" algn="ctr">
              <a:buNone/>
            </a:pPr>
            <a:r>
              <a:rPr lang="en-US" sz="9600" dirty="0" smtClean="0">
                <a:latin typeface="+mj-lt"/>
              </a:rPr>
              <a:t>(Current and Past)</a:t>
            </a:r>
            <a:endParaRPr lang="en-US" sz="9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22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and Past Trainees (for Data Table 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+mj-lt"/>
              </a:rPr>
              <a:t>Permanent Email </a:t>
            </a:r>
          </a:p>
          <a:p>
            <a:r>
              <a:rPr lang="en-US" sz="3600" dirty="0">
                <a:latin typeface="+mj-lt"/>
              </a:rPr>
              <a:t>Mentor Faculty (Co-mentor if applicable)</a:t>
            </a:r>
          </a:p>
          <a:p>
            <a:r>
              <a:rPr lang="en-US" sz="3600" dirty="0" smtClean="0">
                <a:latin typeface="+mj-lt"/>
              </a:rPr>
              <a:t>Trainee </a:t>
            </a:r>
            <a:r>
              <a:rPr lang="en-US" sz="3600" dirty="0">
                <a:latin typeface="+mj-lt"/>
              </a:rPr>
              <a:t>Type:  Predoc or Postdoc</a:t>
            </a:r>
          </a:p>
          <a:p>
            <a:r>
              <a:rPr lang="en-US" sz="3600" dirty="0">
                <a:latin typeface="+mj-lt"/>
              </a:rPr>
              <a:t>Terminal Degree(s) Received and Year(s)</a:t>
            </a:r>
          </a:p>
          <a:p>
            <a:r>
              <a:rPr lang="en-US" sz="3600" dirty="0">
                <a:latin typeface="+mj-lt"/>
              </a:rPr>
              <a:t>Degree(s) Resulting from Training and Year(s)</a:t>
            </a:r>
          </a:p>
          <a:p>
            <a:r>
              <a:rPr lang="en-US" sz="3600" dirty="0" smtClean="0">
                <a:latin typeface="+mj-lt"/>
              </a:rPr>
              <a:t>Beginning </a:t>
            </a:r>
            <a:r>
              <a:rPr lang="en-US" sz="3600" dirty="0">
                <a:latin typeface="+mj-lt"/>
              </a:rPr>
              <a:t>and End dates in the program</a:t>
            </a:r>
          </a:p>
          <a:p>
            <a:r>
              <a:rPr lang="en-US" sz="3600" dirty="0" smtClean="0">
                <a:latin typeface="+mj-lt"/>
              </a:rPr>
              <a:t>Topic of Research Project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042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2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842"/>
            <a:ext cx="10515600" cy="1325563"/>
          </a:xfrm>
        </p:spPr>
        <p:txBody>
          <a:bodyPr/>
          <a:lstStyle/>
          <a:p>
            <a:r>
              <a:rPr lang="en-US" dirty="0"/>
              <a:t>Recap from last office hours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77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</a:rPr>
              <a:t>Jenn Bourque, Director of Postdoctoral Scholar Affairs</a:t>
            </a:r>
          </a:p>
          <a:p>
            <a:pPr marL="0" indent="0">
              <a:buNone/>
            </a:pPr>
            <a:endParaRPr lang="en-US" sz="3600" i="1" dirty="0" smtClean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87965"/>
            <a:ext cx="8482272" cy="426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5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and Past Trainees (for Data Table 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+mj-lt"/>
              </a:rPr>
              <a:t>Initial Position after leaving UCSD Program</a:t>
            </a:r>
          </a:p>
          <a:p>
            <a:r>
              <a:rPr lang="en-US" sz="3600" dirty="0" smtClean="0">
                <a:latin typeface="+mj-lt"/>
              </a:rPr>
              <a:t>Current Position </a:t>
            </a:r>
          </a:p>
          <a:p>
            <a:r>
              <a:rPr lang="en-US" sz="3600" dirty="0" smtClean="0">
                <a:latin typeface="+mj-lt"/>
              </a:rPr>
              <a:t>Workforce Sector</a:t>
            </a:r>
          </a:p>
          <a:p>
            <a:pPr lvl="1"/>
            <a:r>
              <a:rPr lang="en-US" sz="3200" dirty="0" smtClean="0">
                <a:latin typeface="+mj-lt"/>
              </a:rPr>
              <a:t>Academia</a:t>
            </a:r>
          </a:p>
          <a:p>
            <a:pPr lvl="1"/>
            <a:r>
              <a:rPr lang="en-US" sz="3200" dirty="0" smtClean="0">
                <a:latin typeface="+mj-lt"/>
              </a:rPr>
              <a:t>Government</a:t>
            </a:r>
          </a:p>
          <a:p>
            <a:pPr lvl="1"/>
            <a:r>
              <a:rPr lang="en-US" sz="3200" dirty="0" smtClean="0">
                <a:latin typeface="+mj-lt"/>
              </a:rPr>
              <a:t>For profit</a:t>
            </a:r>
          </a:p>
          <a:p>
            <a:pPr lvl="1"/>
            <a:r>
              <a:rPr lang="en-US" sz="3200" dirty="0" smtClean="0">
                <a:latin typeface="+mj-lt"/>
              </a:rPr>
              <a:t>Non profit</a:t>
            </a:r>
          </a:p>
          <a:p>
            <a:pPr lvl="1"/>
            <a:r>
              <a:rPr lang="en-US" sz="3200" dirty="0" smtClean="0">
                <a:latin typeface="+mj-lt"/>
              </a:rPr>
              <a:t>Other</a:t>
            </a:r>
            <a:endParaRPr lang="en-US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466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and Past Trainees (for Data Table 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+mj-lt"/>
              </a:rPr>
              <a:t>Current </a:t>
            </a:r>
            <a:r>
              <a:rPr lang="en-US" sz="3600" dirty="0">
                <a:latin typeface="+mj-lt"/>
              </a:rPr>
              <a:t>Principal Activity</a:t>
            </a:r>
          </a:p>
          <a:p>
            <a:pPr lvl="2"/>
            <a:r>
              <a:rPr lang="en-US" sz="3200" dirty="0" smtClean="0">
                <a:latin typeface="+mj-lt"/>
              </a:rPr>
              <a:t>Primary Research</a:t>
            </a:r>
          </a:p>
          <a:p>
            <a:pPr lvl="2"/>
            <a:r>
              <a:rPr lang="en-US" sz="3200" dirty="0" smtClean="0">
                <a:latin typeface="+mj-lt"/>
              </a:rPr>
              <a:t>Primarily Teaching</a:t>
            </a:r>
          </a:p>
          <a:p>
            <a:pPr lvl="2"/>
            <a:r>
              <a:rPr lang="en-US" sz="3200" dirty="0" smtClean="0">
                <a:latin typeface="+mj-lt"/>
              </a:rPr>
              <a:t>Primary Clinical </a:t>
            </a:r>
          </a:p>
          <a:p>
            <a:pPr lvl="2"/>
            <a:r>
              <a:rPr lang="en-US" sz="3200" dirty="0" smtClean="0">
                <a:latin typeface="+mj-lt"/>
              </a:rPr>
              <a:t>Research </a:t>
            </a:r>
            <a:r>
              <a:rPr lang="en-US" sz="3200" dirty="0">
                <a:latin typeface="+mj-lt"/>
              </a:rPr>
              <a:t>Related</a:t>
            </a:r>
          </a:p>
          <a:p>
            <a:pPr lvl="2"/>
            <a:r>
              <a:rPr lang="en-US" sz="3200" dirty="0">
                <a:latin typeface="+mj-lt"/>
              </a:rPr>
              <a:t>Further Training </a:t>
            </a:r>
          </a:p>
          <a:p>
            <a:pPr lvl="2"/>
            <a:r>
              <a:rPr lang="en-US" sz="3200" dirty="0" smtClean="0">
                <a:latin typeface="+mj-lt"/>
              </a:rPr>
              <a:t>Unrelated to Research</a:t>
            </a:r>
            <a:endParaRPr lang="en-US" sz="3200" dirty="0">
              <a:latin typeface="+mj-lt"/>
            </a:endParaRPr>
          </a:p>
          <a:p>
            <a:pPr marL="0" indent="0">
              <a:buNone/>
            </a:pPr>
            <a:r>
              <a:rPr lang="en-US" sz="3600" dirty="0" smtClean="0">
                <a:latin typeface="+mj-lt"/>
              </a:rPr>
              <a:t>Subsequent </a:t>
            </a:r>
            <a:r>
              <a:rPr lang="en-US" sz="3600" dirty="0">
                <a:latin typeface="+mj-lt"/>
              </a:rPr>
              <a:t>grants </a:t>
            </a:r>
            <a:r>
              <a:rPr lang="en-US" sz="3600" dirty="0" smtClean="0">
                <a:latin typeface="+mj-lt"/>
              </a:rPr>
              <a:t>awarded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885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and Past Trainees (for Data Table 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Coursework – such as Ethics (RCR) Training</a:t>
            </a:r>
          </a:p>
          <a:p>
            <a:pPr marL="0" indent="0">
              <a:buNone/>
            </a:pPr>
            <a:endParaRPr lang="en-US" sz="3600" dirty="0" smtClean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Individual Development Plan (IDP) Completed</a:t>
            </a:r>
          </a:p>
          <a:p>
            <a:pPr marL="0" indent="0">
              <a:buNone/>
            </a:pPr>
            <a:endParaRPr lang="en-US" sz="3600" dirty="0" smtClean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Social Media links such as: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30A2CE-B93B-4EB8-8B0A-093256A75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40202"/>
            <a:ext cx="2157572" cy="49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3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4646" y="2063072"/>
            <a:ext cx="5742709" cy="27318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+mj-lt"/>
              </a:rPr>
              <a:t>Program Activities</a:t>
            </a:r>
            <a:endParaRPr lang="en-US" sz="9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36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>
                <a:latin typeface="+mj-lt"/>
              </a:rPr>
              <a:t>Courses Offered and Enrollment</a:t>
            </a:r>
          </a:p>
          <a:p>
            <a:pPr lvl="1"/>
            <a:r>
              <a:rPr lang="en-US" sz="3200" dirty="0" smtClean="0">
                <a:latin typeface="+mj-lt"/>
              </a:rPr>
              <a:t>e.g.  CREST Program for clinical postdocs</a:t>
            </a:r>
          </a:p>
          <a:p>
            <a:pPr lvl="1"/>
            <a:endParaRPr lang="en-US" sz="3600" dirty="0" smtClean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Symposia &amp; Seminars Held </a:t>
            </a:r>
          </a:p>
          <a:p>
            <a:pPr lvl="1"/>
            <a:r>
              <a:rPr lang="en-US" sz="3200" dirty="0" smtClean="0">
                <a:latin typeface="+mj-lt"/>
              </a:rPr>
              <a:t>Keep flyers &amp; any information on guest speakers</a:t>
            </a:r>
          </a:p>
          <a:p>
            <a:pPr marL="457200" lvl="1" indent="0">
              <a:buNone/>
            </a:pPr>
            <a:endParaRPr lang="en-US" sz="3200" dirty="0" smtClean="0">
              <a:latin typeface="+mj-lt"/>
            </a:endParaRPr>
          </a:p>
          <a:p>
            <a:r>
              <a:rPr lang="en-US" sz="3600" dirty="0">
                <a:latin typeface="+mj-lt"/>
              </a:rPr>
              <a:t>Attendance and (Poster) Presentations at Professional Meetings</a:t>
            </a:r>
          </a:p>
          <a:p>
            <a:pPr lvl="1"/>
            <a:r>
              <a:rPr lang="en-US" sz="3200" dirty="0" smtClean="0">
                <a:latin typeface="+mj-lt"/>
              </a:rPr>
              <a:t>e.g</a:t>
            </a:r>
            <a:r>
              <a:rPr lang="en-US" sz="3200" dirty="0">
                <a:latin typeface="+mj-lt"/>
              </a:rPr>
              <a:t>. Presented Poster at ACS conference in July </a:t>
            </a:r>
            <a:r>
              <a:rPr lang="en-US" sz="3200" dirty="0" smtClean="0">
                <a:latin typeface="+mj-lt"/>
              </a:rPr>
              <a:t>2023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7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+mj-lt"/>
              </a:rPr>
              <a:t>Other milestones of the training program</a:t>
            </a:r>
          </a:p>
          <a:p>
            <a:endParaRPr lang="en-US" sz="4000" dirty="0" smtClean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Professional Career Development Activities (Grant Writing Courses, Postdoc </a:t>
            </a:r>
            <a:r>
              <a:rPr lang="en-US" sz="3600" dirty="0" err="1" smtClean="0">
                <a:latin typeface="+mj-lt"/>
              </a:rPr>
              <a:t>Bootcamp</a:t>
            </a:r>
            <a:r>
              <a:rPr lang="en-US" sz="3600" dirty="0" smtClean="0">
                <a:latin typeface="+mj-lt"/>
              </a:rPr>
              <a:t>, etc.) </a:t>
            </a:r>
          </a:p>
          <a:p>
            <a:endParaRPr lang="en-US" sz="3600" dirty="0" smtClean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Specialized Training or New Lab Techniques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5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190"/>
            <a:ext cx="10852191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spc="200" dirty="0"/>
              <a:t>Tracking Spreadsheet </a:t>
            </a:r>
            <a:r>
              <a:rPr lang="en-US" b="0" spc="200" dirty="0" smtClean="0"/>
              <a:t>&amp; Forms</a:t>
            </a:r>
            <a:endParaRPr lang="en-US" b="0" spc="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61BA7F-F9B0-4C4C-89E1-4FA23B1374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388" b="13782"/>
          <a:stretch/>
        </p:blipFill>
        <p:spPr>
          <a:xfrm>
            <a:off x="457200" y="5823379"/>
            <a:ext cx="11277596" cy="3959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18" r="358"/>
          <a:stretch/>
        </p:blipFill>
        <p:spPr>
          <a:xfrm>
            <a:off x="501444" y="2128255"/>
            <a:ext cx="11158481" cy="327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D281C6-FEB5-4D8E-B7BB-D4C795FBD0A3}"/>
              </a:ext>
            </a:extLst>
          </p:cNvPr>
          <p:cNvSpPr txBox="1"/>
          <p:nvPr/>
        </p:nvSpPr>
        <p:spPr>
          <a:xfrm>
            <a:off x="624705" y="511277"/>
            <a:ext cx="3566324" cy="627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atin typeface="+mj-lt"/>
              </a:rPr>
              <a:t>Collecting 6B Data</a:t>
            </a:r>
            <a:endParaRPr lang="en-US" sz="36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5954A7-ADF4-4F96-AA62-5BDFDED886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2" r="6085" b="2"/>
          <a:stretch/>
        </p:blipFill>
        <p:spPr>
          <a:xfrm>
            <a:off x="4715602" y="226538"/>
            <a:ext cx="7035938" cy="6404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D281C6-FEB5-4D8E-B7BB-D4C795FBD0A3}"/>
              </a:ext>
            </a:extLst>
          </p:cNvPr>
          <p:cNvSpPr txBox="1"/>
          <p:nvPr/>
        </p:nvSpPr>
        <p:spPr>
          <a:xfrm>
            <a:off x="624705" y="2355810"/>
            <a:ext cx="3675857" cy="30348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smtClean="0">
                <a:latin typeface="+mj-lt"/>
              </a:rPr>
              <a:t>Intended for a postdoc that makes an </a:t>
            </a:r>
            <a:r>
              <a:rPr lang="en-US" sz="3600" i="1" dirty="0" smtClean="0">
                <a:solidFill>
                  <a:srgbClr val="FFFF00"/>
                </a:solidFill>
                <a:latin typeface="+mj-lt"/>
              </a:rPr>
              <a:t>inquiry</a:t>
            </a:r>
            <a:r>
              <a:rPr lang="en-US" sz="3600" dirty="0" smtClean="0">
                <a:latin typeface="+mj-lt"/>
              </a:rPr>
              <a:t> to join your PI’s lab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84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D393D74-67BA-4291-B40E-40B4178E2F0E}"/>
              </a:ext>
            </a:extLst>
          </p:cNvPr>
          <p:cNvSpPr txBox="1"/>
          <p:nvPr/>
        </p:nvSpPr>
        <p:spPr>
          <a:xfrm>
            <a:off x="621336" y="679494"/>
            <a:ext cx="3378099" cy="1680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atin typeface="+mj-lt"/>
              </a:rPr>
              <a:t>Annual </a:t>
            </a:r>
            <a:r>
              <a:rPr lang="en-US" sz="3600" dirty="0" smtClean="0">
                <a:latin typeface="+mj-lt"/>
              </a:rPr>
              <a:t>RPPR survey </a:t>
            </a:r>
            <a:r>
              <a:rPr lang="en-US" sz="3600" dirty="0">
                <a:latin typeface="+mj-lt"/>
              </a:rPr>
              <a:t>for </a:t>
            </a:r>
            <a:r>
              <a:rPr lang="en-US" sz="3600" i="1" dirty="0">
                <a:solidFill>
                  <a:srgbClr val="FFFF00"/>
                </a:solidFill>
                <a:latin typeface="+mj-lt"/>
              </a:rPr>
              <a:t>current</a:t>
            </a:r>
            <a:r>
              <a:rPr lang="en-US" sz="3600" dirty="0">
                <a:latin typeface="+mj-lt"/>
              </a:rPr>
              <a:t> trainees</a:t>
            </a:r>
            <a:endParaRPr lang="en-US" sz="3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79A918-4EEA-4DE1-8A97-6407D5591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1" t="1" r="937" b="698"/>
          <a:stretch/>
        </p:blipFill>
        <p:spPr>
          <a:xfrm>
            <a:off x="4196080" y="679494"/>
            <a:ext cx="7853680" cy="52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A8E225-0215-4826-A735-5F2204935BA6}"/>
              </a:ext>
            </a:extLst>
          </p:cNvPr>
          <p:cNvSpPr txBox="1"/>
          <p:nvPr/>
        </p:nvSpPr>
        <p:spPr>
          <a:xfrm>
            <a:off x="636805" y="640080"/>
            <a:ext cx="3650060" cy="53477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atin typeface="+mj-lt"/>
              </a:rPr>
              <a:t>Annual survey </a:t>
            </a:r>
            <a:r>
              <a:rPr lang="en-US" sz="3600" dirty="0">
                <a:latin typeface="+mj-lt"/>
              </a:rPr>
              <a:t>for </a:t>
            </a:r>
            <a:r>
              <a:rPr lang="en-US" sz="3600" dirty="0">
                <a:solidFill>
                  <a:srgbClr val="FFFF00"/>
                </a:solidFill>
                <a:latin typeface="+mj-lt"/>
              </a:rPr>
              <a:t>Past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Trainees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 smtClean="0">
              <a:latin typeface="+mj-lt"/>
            </a:endParaRPr>
          </a:p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+mj-lt"/>
            </a:endParaRPr>
          </a:p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+mj-lt"/>
            </a:endParaRPr>
          </a:p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smtClean="0">
                <a:latin typeface="+mj-lt"/>
              </a:rPr>
              <a:t>Table 8 is 15 years of data</a:t>
            </a:r>
            <a:endParaRPr lang="en-US" sz="36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9D0F81-3108-4935-A2B4-6197F30B40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4" r="4463" b="2"/>
          <a:stretch/>
        </p:blipFill>
        <p:spPr>
          <a:xfrm>
            <a:off x="4781004" y="175771"/>
            <a:ext cx="7147582" cy="650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alibri" panose="020F0502020204030204" pitchFamily="34" charset="0"/>
              </a:rPr>
              <a:t>Today’s Presentation</a:t>
            </a:r>
            <a:endParaRPr lang="en-US" dirty="0">
              <a:cs typeface="Calibri" panose="020F0502020204030204" pitchFamily="34" charset="0"/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77E061AB-3297-4F7E-941A-F8CFA5EF12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633913"/>
              </p:ext>
            </p:extLst>
          </p:nvPr>
        </p:nvGraphicFramePr>
        <p:xfrm>
          <a:off x="-573266" y="2084832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74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C7C2D3-85B8-4AB0-8B38-241880D089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r="15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E5DCBC8-12FE-48BC-81EB-C3D6A2448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697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spc="200" dirty="0">
                <a:solidFill>
                  <a:schemeClr val="tx1"/>
                </a:solidFill>
                <a:latin typeface="+mj-lt"/>
                <a:cs typeface="+mj-cs"/>
              </a:rPr>
              <a:t>Training Tracking on  Website</a:t>
            </a:r>
          </a:p>
        </p:txBody>
      </p:sp>
    </p:spTree>
    <p:extLst>
      <p:ext uri="{BB962C8B-B14F-4D97-AF65-F5344CB8AC3E}">
        <p14:creationId xmlns:p14="http://schemas.microsoft.com/office/powerpoint/2010/main" val="28148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246271"/>
            <a:ext cx="9210992" cy="564544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84400" y="6054278"/>
            <a:ext cx="9210992" cy="803574"/>
          </a:xfrm>
        </p:spPr>
        <p:txBody>
          <a:bodyPr vert="horz">
            <a:normAutofit/>
          </a:bodyPr>
          <a:lstStyle/>
          <a:p>
            <a:r>
              <a:rPr lang="en-US" sz="2800" u="sng" dirty="0">
                <a:latin typeface="+mj-lt"/>
              </a:rPr>
              <a:t>https://</a:t>
            </a:r>
            <a:r>
              <a:rPr lang="en-US" sz="2800" u="sng" dirty="0" smtClean="0">
                <a:latin typeface="+mj-lt"/>
              </a:rPr>
              <a:t>pulse.ucsd.edu/traininggrants</a:t>
            </a:r>
            <a:r>
              <a:rPr lang="en-US" sz="2800" dirty="0" smtClean="0">
                <a:latin typeface="+mj-lt"/>
              </a:rPr>
              <a:t> - </a:t>
            </a:r>
            <a:r>
              <a:rPr lang="en-US" sz="2000" dirty="0" smtClean="0">
                <a:latin typeface="+mj-lt"/>
              </a:rPr>
              <a:t>AD </a:t>
            </a:r>
            <a:r>
              <a:rPr lang="en-US" sz="2000" dirty="0" smtClean="0">
                <a:latin typeface="+mj-lt"/>
              </a:rPr>
              <a:t>credentials required</a:t>
            </a:r>
            <a:endParaRPr lang="en-US" sz="2800" dirty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463851" y="4211610"/>
            <a:ext cx="415000" cy="33686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-2059288" y="2644170"/>
            <a:ext cx="6160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+mj-lt"/>
              </a:rPr>
              <a:t>Resources</a:t>
            </a:r>
            <a:endParaRPr lang="en-US" sz="9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28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6970"/>
            <a:ext cx="10515600" cy="1325563"/>
          </a:xfrm>
        </p:spPr>
        <p:txBody>
          <a:bodyPr/>
          <a:lstStyle/>
          <a:p>
            <a:r>
              <a:rPr lang="en-US" dirty="0" smtClean="0"/>
              <a:t>Coming up TG Office </a:t>
            </a:r>
            <a:r>
              <a:rPr lang="en-US" dirty="0"/>
              <a:t>Hours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645" t="14121"/>
          <a:stretch/>
        </p:blipFill>
        <p:spPr>
          <a:xfrm>
            <a:off x="924560" y="1415384"/>
            <a:ext cx="5850160" cy="3512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6567" b="2340"/>
          <a:stretch/>
        </p:blipFill>
        <p:spPr>
          <a:xfrm>
            <a:off x="924560" y="4844842"/>
            <a:ext cx="5850160" cy="191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32438" y="3036763"/>
            <a:ext cx="5127125" cy="78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</a:t>
            </a:r>
            <a:endParaRPr lang="en-US" sz="9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84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Key areas of Trainee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+mj-lt"/>
              </a:rPr>
              <a:t>Applicants (for Data Table 6b)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latin typeface="+mj-lt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+mj-lt"/>
              </a:rPr>
              <a:t>Participating Faculty (Data Table 2)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latin typeface="+mj-lt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+mj-lt"/>
              </a:rPr>
              <a:t>Current and Past Trainees (for Data Table 5 &amp; 8)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latin typeface="+mj-lt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+mj-lt"/>
              </a:rPr>
              <a:t>Program Activities (RPPR’s &amp; Renewals)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237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Importance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Training program information must be recorded, maintained and updated regularly</a:t>
            </a:r>
          </a:p>
          <a:p>
            <a:pPr marL="0" indent="0">
              <a:buNone/>
            </a:pPr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Avoid the last minute struggle to gather info when requested!</a:t>
            </a:r>
          </a:p>
          <a:p>
            <a:pPr marL="0" indent="0">
              <a:buNone/>
            </a:pPr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These programmatic records are essential for creation of annual progress reports (RPPR’s) and a future renewals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906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4646" y="1969994"/>
            <a:ext cx="5742709" cy="29180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+mj-lt"/>
              </a:rPr>
              <a:t>Applicants (Postdocs)</a:t>
            </a:r>
            <a:endParaRPr lang="en-US" sz="9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01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Tracking </a:t>
            </a:r>
            <a:r>
              <a:rPr lang="en-US" i="1" dirty="0" smtClean="0">
                <a:latin typeface="+mn-lt"/>
              </a:rPr>
              <a:t>Applicants -</a:t>
            </a:r>
            <a:r>
              <a:rPr lang="en-US" dirty="0" smtClean="0">
                <a:latin typeface="+mn-lt"/>
              </a:rPr>
              <a:t>Data </a:t>
            </a:r>
            <a:r>
              <a:rPr lang="en-US" dirty="0">
                <a:latin typeface="+mn-lt"/>
              </a:rPr>
              <a:t>Table </a:t>
            </a:r>
            <a:r>
              <a:rPr lang="en-US" dirty="0" smtClean="0">
                <a:latin typeface="+mn-lt"/>
              </a:rPr>
              <a:t>6</a:t>
            </a:r>
            <a:endParaRPr lang="en-US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34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</a:rPr>
              <a:t>Anyone that </a:t>
            </a:r>
            <a:r>
              <a:rPr lang="en-US" sz="3600" i="1" dirty="0" smtClean="0">
                <a:solidFill>
                  <a:srgbClr val="FFFF00"/>
                </a:solidFill>
                <a:latin typeface="+mj-lt"/>
              </a:rPr>
              <a:t>applies</a:t>
            </a:r>
            <a:r>
              <a:rPr lang="en-US" sz="3600" dirty="0" smtClean="0">
                <a:latin typeface="+mj-lt"/>
              </a:rPr>
              <a:t> to the TG (even if not accepted into the program)</a:t>
            </a:r>
          </a:p>
          <a:p>
            <a:pPr lvl="2"/>
            <a:r>
              <a:rPr lang="en-US" sz="3200" dirty="0" smtClean="0">
                <a:latin typeface="+mj-lt"/>
              </a:rPr>
              <a:t>Application Date</a:t>
            </a:r>
          </a:p>
          <a:p>
            <a:pPr lvl="2"/>
            <a:r>
              <a:rPr lang="en-US" sz="3200" dirty="0" smtClean="0">
                <a:latin typeface="+mj-lt"/>
              </a:rPr>
              <a:t>Start date if acceptance into the program</a:t>
            </a:r>
          </a:p>
          <a:p>
            <a:pPr lvl="2"/>
            <a:r>
              <a:rPr lang="en-US" sz="3200" dirty="0" smtClean="0">
                <a:latin typeface="+mj-lt"/>
              </a:rPr>
              <a:t>Citizenship (determines </a:t>
            </a:r>
            <a:r>
              <a:rPr lang="en-US" sz="3200" dirty="0">
                <a:latin typeface="+mj-lt"/>
              </a:rPr>
              <a:t>eligibility)</a:t>
            </a:r>
          </a:p>
          <a:p>
            <a:pPr lvl="2"/>
            <a:r>
              <a:rPr lang="en-US" sz="3200" dirty="0" smtClean="0">
                <a:latin typeface="+mj-lt"/>
              </a:rPr>
              <a:t>Terminal and any received degrees</a:t>
            </a:r>
            <a:endParaRPr lang="en-US" sz="3200" dirty="0">
              <a:latin typeface="+mj-lt"/>
            </a:endParaRPr>
          </a:p>
          <a:p>
            <a:pPr lvl="2"/>
            <a:r>
              <a:rPr lang="en-US" sz="3200" dirty="0">
                <a:latin typeface="+mj-lt"/>
              </a:rPr>
              <a:t>Prior </a:t>
            </a:r>
            <a:r>
              <a:rPr lang="en-US" sz="3200" dirty="0" smtClean="0">
                <a:latin typeface="+mj-lt"/>
              </a:rPr>
              <a:t>Institution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47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Tracking </a:t>
            </a:r>
            <a:r>
              <a:rPr lang="en-US" i="1" dirty="0"/>
              <a:t>Postdoc</a:t>
            </a:r>
            <a:r>
              <a:rPr lang="en-US" dirty="0"/>
              <a:t> </a:t>
            </a:r>
            <a:r>
              <a:rPr lang="en-US" i="1" dirty="0"/>
              <a:t>Applicants -</a:t>
            </a:r>
            <a:r>
              <a:rPr lang="en-US" dirty="0"/>
              <a:t>Data Table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Any </a:t>
            </a:r>
            <a:r>
              <a:rPr lang="en-US" sz="3600" dirty="0">
                <a:latin typeface="+mj-lt"/>
              </a:rPr>
              <a:t>Publications </a:t>
            </a:r>
            <a:endParaRPr lang="en-US" sz="3600" dirty="0">
              <a:latin typeface="+mj-lt"/>
            </a:endParaRPr>
          </a:p>
          <a:p>
            <a:pPr lvl="1"/>
            <a:r>
              <a:rPr lang="en-US" sz="2800" dirty="0" smtClean="0">
                <a:latin typeface="+mj-lt"/>
              </a:rPr>
              <a:t>Note </a:t>
            </a:r>
            <a:r>
              <a:rPr lang="en-US" sz="2800" dirty="0">
                <a:latin typeface="+mj-lt"/>
              </a:rPr>
              <a:t>1st </a:t>
            </a:r>
            <a:r>
              <a:rPr lang="en-US" sz="2800" dirty="0" smtClean="0">
                <a:latin typeface="+mj-lt"/>
              </a:rPr>
              <a:t>authored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papers</a:t>
            </a:r>
          </a:p>
          <a:p>
            <a:r>
              <a:rPr lang="en-US" sz="3600" dirty="0" smtClean="0">
                <a:latin typeface="+mj-lt"/>
              </a:rPr>
              <a:t>Prior </a:t>
            </a:r>
            <a:r>
              <a:rPr lang="en-US" sz="3600" dirty="0">
                <a:latin typeface="+mj-lt"/>
              </a:rPr>
              <a:t>Teaching or Clinical </a:t>
            </a:r>
            <a:r>
              <a:rPr lang="en-US" sz="3600" dirty="0" smtClean="0">
                <a:latin typeface="+mj-lt"/>
              </a:rPr>
              <a:t>Experience (</a:t>
            </a:r>
            <a:r>
              <a:rPr lang="en-US" sz="3600" dirty="0" err="1" smtClean="0">
                <a:latin typeface="+mj-lt"/>
              </a:rPr>
              <a:t>predocs</a:t>
            </a:r>
            <a:r>
              <a:rPr lang="en-US" sz="3600" dirty="0" smtClean="0">
                <a:latin typeface="+mj-lt"/>
              </a:rPr>
              <a:t> only)</a:t>
            </a:r>
          </a:p>
          <a:p>
            <a:r>
              <a:rPr lang="en-US" sz="3600" dirty="0" smtClean="0">
                <a:latin typeface="+mj-lt"/>
              </a:rPr>
              <a:t>Race/Ethnicity</a:t>
            </a:r>
          </a:p>
          <a:p>
            <a:r>
              <a:rPr lang="en-US" sz="3600" dirty="0" smtClean="0">
                <a:latin typeface="+mj-lt"/>
              </a:rPr>
              <a:t>Prior </a:t>
            </a:r>
            <a:r>
              <a:rPr lang="en-US" sz="3600" dirty="0">
                <a:latin typeface="+mj-lt"/>
              </a:rPr>
              <a:t>NRSA Support</a:t>
            </a:r>
          </a:p>
          <a:p>
            <a:pPr marL="0" indent="0">
              <a:buNone/>
            </a:pPr>
            <a:endParaRPr lang="en-US" sz="3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01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Underrepresented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</a:rPr>
              <a:t>Individuals from </a:t>
            </a:r>
            <a:r>
              <a:rPr lang="en-US" sz="3600" dirty="0">
                <a:latin typeface="+mj-lt"/>
              </a:rPr>
              <a:t>groups that are </a:t>
            </a:r>
            <a:r>
              <a:rPr lang="en-US" sz="3600" i="1" dirty="0">
                <a:latin typeface="+mj-lt"/>
              </a:rPr>
              <a:t>underrepresented</a:t>
            </a:r>
            <a:r>
              <a:rPr lang="en-US" sz="3600" dirty="0">
                <a:latin typeface="+mj-lt"/>
              </a:rPr>
              <a:t> in the </a:t>
            </a:r>
            <a:r>
              <a:rPr lang="en-US" sz="3600" dirty="0" smtClean="0">
                <a:latin typeface="+mj-lt"/>
              </a:rPr>
              <a:t>sciences as defined by the NSF:</a:t>
            </a:r>
          </a:p>
          <a:p>
            <a:pPr marL="0" indent="0">
              <a:buNone/>
            </a:pPr>
            <a:endParaRPr lang="en-US" sz="1600" dirty="0" smtClean="0">
              <a:latin typeface="+mj-lt"/>
            </a:endParaRPr>
          </a:p>
          <a:p>
            <a:pPr marL="971550" lvl="1" indent="-514350" defTabSz="457200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sz="3200" dirty="0" smtClean="0">
                <a:latin typeface="+mj-lt"/>
              </a:rPr>
              <a:t>Racial </a:t>
            </a:r>
            <a:r>
              <a:rPr lang="en-US" sz="3200" dirty="0">
                <a:latin typeface="+mj-lt"/>
              </a:rPr>
              <a:t>and ethnic </a:t>
            </a:r>
            <a:r>
              <a:rPr lang="en-US" sz="3200" dirty="0" smtClean="0">
                <a:latin typeface="+mj-lt"/>
              </a:rPr>
              <a:t>group</a:t>
            </a:r>
            <a:r>
              <a:rPr lang="en-US" sz="3200" dirty="0">
                <a:latin typeface="+mj-lt"/>
              </a:rPr>
              <a:t>s</a:t>
            </a:r>
            <a:endParaRPr lang="en-US" sz="3200" dirty="0">
              <a:solidFill>
                <a:srgbClr val="FFFFFF"/>
              </a:solidFill>
              <a:latin typeface="+mj-lt"/>
            </a:endParaRPr>
          </a:p>
          <a:p>
            <a:pPr marL="971550" lvl="1" indent="-514350" defTabSz="457200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sz="3200" dirty="0">
                <a:solidFill>
                  <a:srgbClr val="FFFFFF"/>
                </a:solidFill>
                <a:latin typeface="+mj-lt"/>
              </a:rPr>
              <a:t>Disability</a:t>
            </a:r>
          </a:p>
          <a:p>
            <a:pPr marL="971550" lvl="1" indent="-514350" defTabSz="457200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Disadvantaged </a:t>
            </a:r>
            <a:r>
              <a:rPr lang="en-US" sz="3200" dirty="0">
                <a:solidFill>
                  <a:srgbClr val="FFFFFF"/>
                </a:solidFill>
                <a:latin typeface="+mj-lt"/>
              </a:rPr>
              <a:t>backgrounds </a:t>
            </a:r>
            <a:endParaRPr lang="en-US" sz="32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1161" y="6038463"/>
            <a:ext cx="6833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https://grants.nih.gov/grants/guide/notice-files/NOT-OD-20-031.html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1161" y="6407795"/>
            <a:ext cx="7098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https://www.nsf.gov/statistics/showpub.cfm?TopID=2&amp;SubID=27</a:t>
            </a:r>
          </a:p>
        </p:txBody>
      </p:sp>
    </p:spTree>
    <p:extLst>
      <p:ext uri="{BB962C8B-B14F-4D97-AF65-F5344CB8AC3E}">
        <p14:creationId xmlns:p14="http://schemas.microsoft.com/office/powerpoint/2010/main" val="216953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69F358EE5DFF4E957B8501C98CDAA3" ma:contentTypeVersion="2" ma:contentTypeDescription="Create a new document." ma:contentTypeScope="" ma:versionID="b8b2f39fa4226713b2110175f0f352c0">
  <xsd:schema xmlns:xsd="http://www.w3.org/2001/XMLSchema" xmlns:xs="http://www.w3.org/2001/XMLSchema" xmlns:p="http://schemas.microsoft.com/office/2006/metadata/properties" xmlns:ns1="http://schemas.microsoft.com/sharepoint/v3" xmlns:ns2="2f76b4ba-60ce-4d3f-bb21-529a65efae4a" targetNamespace="http://schemas.microsoft.com/office/2006/metadata/properties" ma:root="true" ma:fieldsID="ef3072e1c656e5d2460ce604cbf6e052" ns1:_="" ns2:_="">
    <xsd:import namespace="http://schemas.microsoft.com/sharepoint/v3"/>
    <xsd:import namespace="2f76b4ba-60ce-4d3f-bb21-529a65efae4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6b4ba-60ce-4d3f-bb21-529a65efae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0BBB818-6B41-4A23-80A6-6714BDA7C4CD}"/>
</file>

<file path=customXml/itemProps2.xml><?xml version="1.0" encoding="utf-8"?>
<ds:datastoreItem xmlns:ds="http://schemas.openxmlformats.org/officeDocument/2006/customXml" ds:itemID="{A3B49B6A-A57E-4D29-B97D-37D64CE690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D8C7DE-C8A6-4DDD-8820-BF2862F31D07}">
  <ds:schemaRefs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8e1c4a07-ed4f-4a2c-8c90-6eeba7ae777b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28844</TotalTime>
  <Words>863</Words>
  <Application>Microsoft Office PowerPoint</Application>
  <PresentationFormat>Widescreen</PresentationFormat>
  <Paragraphs>184</Paragraphs>
  <Slides>33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Segoe UI</vt:lpstr>
      <vt:lpstr>Office Theme</vt:lpstr>
      <vt:lpstr>Trainee Grant Tracking</vt:lpstr>
      <vt:lpstr>Recap from last office hours </vt:lpstr>
      <vt:lpstr>Today’s Presentation</vt:lpstr>
      <vt:lpstr>Four Key areas of Trainee tracking</vt:lpstr>
      <vt:lpstr>Tracking Importance </vt:lpstr>
      <vt:lpstr>PowerPoint Presentation</vt:lpstr>
      <vt:lpstr>Tracking Applicants -Data Table 6</vt:lpstr>
      <vt:lpstr>Tracking Postdoc Applicants -Data Table 6</vt:lpstr>
      <vt:lpstr>Underrepresented Groups</vt:lpstr>
      <vt:lpstr>Group A:  Underrepresented racial and ethnic groups</vt:lpstr>
      <vt:lpstr>PowerPoint Presentation</vt:lpstr>
      <vt:lpstr>Group B:  Individuals with Disabilities</vt:lpstr>
      <vt:lpstr>Group C: Individuals from disadvantaged backgrounds, defined as those who meet two or more of the following criteria</vt:lpstr>
      <vt:lpstr>Group C: Individuals from disadvantaged backgrounds</vt:lpstr>
      <vt:lpstr>Group C: Individuals from disadvantaged backgrounds </vt:lpstr>
      <vt:lpstr>PowerPoint Presentation</vt:lpstr>
      <vt:lpstr>Tracking Participating Faculty - (Data Table 2)</vt:lpstr>
      <vt:lpstr>PowerPoint Presentation</vt:lpstr>
      <vt:lpstr>Current and Past Trainees (for Data Table 8)</vt:lpstr>
      <vt:lpstr>Current and Past Trainees (for Data Table 8)</vt:lpstr>
      <vt:lpstr>Current and Past Trainees (for Data Table 8)</vt:lpstr>
      <vt:lpstr>Current and Past Trainees (for Data Table 8)</vt:lpstr>
      <vt:lpstr>PowerPoint Presentation</vt:lpstr>
      <vt:lpstr>Program Activities</vt:lpstr>
      <vt:lpstr>Program Activities</vt:lpstr>
      <vt:lpstr>Tracking Spreadsheet &amp; Forms</vt:lpstr>
      <vt:lpstr>PowerPoint Presentation</vt:lpstr>
      <vt:lpstr>PowerPoint Presentation</vt:lpstr>
      <vt:lpstr>PowerPoint Presentation</vt:lpstr>
      <vt:lpstr>Training Tracking on  Website</vt:lpstr>
      <vt:lpstr>https://pulse.ucsd.edu/traininggrants - AD credentials required</vt:lpstr>
      <vt:lpstr>Coming up TG Office Hours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Grants  Pre Award April 24, 2019</dc:title>
  <dc:creator>jill weller</dc:creator>
  <cp:lastModifiedBy>Weller, Jill</cp:lastModifiedBy>
  <cp:revision>412</cp:revision>
  <cp:lastPrinted>2020-09-09T15:08:21Z</cp:lastPrinted>
  <dcterms:created xsi:type="dcterms:W3CDTF">2019-04-14T04:07:23Z</dcterms:created>
  <dcterms:modified xsi:type="dcterms:W3CDTF">2023-09-28T18:01:50Z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0x010100BE69F358EE5DFF4E957B8501C98CDAA3</vt:lpwstr>
  </property>
</Properties>
</file>