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61.xml" ContentType="application/vnd.openxmlformats-officedocument.presentationml.slide+xml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9.xml" ContentType="application/vnd.openxmlformats-officedocument.presentationml.slide+xml"/>
  <Override PartName="/ppt/slides/slide39.xml" ContentType="application/vnd.openxmlformats-officedocument.presentationml.slide+xml"/>
  <Override PartName="/ppt/slides/slide41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58.xml" ContentType="application/vnd.openxmlformats-officedocument.presentationml.slide+xml"/>
  <Override PartName="/ppt/slides/slide57.xml" ContentType="application/vnd.openxmlformats-officedocument.presentationml.slide+xml"/>
  <Override PartName="/ppt/slides/slide5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6.xml" ContentType="application/vnd.openxmlformats-officedocument.presentationml.slide+xml"/>
  <Override PartName="/ppt/slides/slide55.xml" ContentType="application/vnd.openxmlformats-officedocument.presentationml.slide+xml"/>
  <Override PartName="/ppt/slides/slide54.xml" ContentType="application/vnd.openxmlformats-officedocument.presentationml.slide+xml"/>
  <Override PartName="/ppt/slides/slide46.xml" ContentType="application/vnd.openxmlformats-officedocument.presentationml.slide+xml"/>
  <Override PartName="/ppt/slides/slide45.xml" ContentType="application/vnd.openxmlformats-officedocument.presentationml.slide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40.xml" ContentType="application/vnd.openxmlformats-officedocument.presentationml.slide+xml"/>
  <Override PartName="/ppt/slides/slide47.xml" ContentType="application/vnd.openxmlformats-officedocument.presentationml.slide+xml"/>
  <Override PartName="/ppt/slides/slide49.xml" ContentType="application/vnd.openxmlformats-officedocument.presentationml.slide+xml"/>
  <Override PartName="/ppt/slides/slide53.xml" ContentType="application/vnd.openxmlformats-officedocument.presentationml.slide+xml"/>
  <Override PartName="/ppt/slides/slide48.xml" ContentType="application/vnd.openxmlformats-officedocument.presentationml.slide+xml"/>
  <Override PartName="/ppt/slides/slide52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Slides/notesSlide61.xml" ContentType="application/vnd.openxmlformats-officedocument.presentationml.notesSlide+xml"/>
  <Override PartName="/ppt/notesSlides/notesSlide60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58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57.xml" ContentType="application/vnd.openxmlformats-officedocument.presentationml.notesSlide+xml"/>
  <Override PartName="/ppt/notesSlides/notesSlide59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1.xml" ContentType="application/vnd.openxmlformats-officedocument.presentationml.notesSlide+xml"/>
  <Override PartName="/ppt/theme/theme2.xml" ContentType="application/vnd.openxmlformats-officedocument.theme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6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1" r:id="rId2"/>
    <p:sldMasterId id="2147483796" r:id="rId3"/>
    <p:sldMasterId id="2147483815" r:id="rId4"/>
  </p:sldMasterIdLst>
  <p:notesMasterIdLst>
    <p:notesMasterId r:id="rId66"/>
  </p:notesMasterIdLst>
  <p:handoutMasterIdLst>
    <p:handoutMasterId r:id="rId67"/>
  </p:handoutMasterIdLst>
  <p:sldIdLst>
    <p:sldId id="334" r:id="rId5"/>
    <p:sldId id="641" r:id="rId6"/>
    <p:sldId id="642" r:id="rId7"/>
    <p:sldId id="634" r:id="rId8"/>
    <p:sldId id="653" r:id="rId9"/>
    <p:sldId id="625" r:id="rId10"/>
    <p:sldId id="626" r:id="rId11"/>
    <p:sldId id="627" r:id="rId12"/>
    <p:sldId id="635" r:id="rId13"/>
    <p:sldId id="647" r:id="rId14"/>
    <p:sldId id="628" r:id="rId15"/>
    <p:sldId id="629" r:id="rId16"/>
    <p:sldId id="640" r:id="rId17"/>
    <p:sldId id="636" r:id="rId18"/>
    <p:sldId id="620" r:id="rId19"/>
    <p:sldId id="622" r:id="rId20"/>
    <p:sldId id="633" r:id="rId21"/>
    <p:sldId id="496" r:id="rId22"/>
    <p:sldId id="590" r:id="rId23"/>
    <p:sldId id="591" r:id="rId24"/>
    <p:sldId id="551" r:id="rId25"/>
    <p:sldId id="624" r:id="rId26"/>
    <p:sldId id="618" r:id="rId27"/>
    <p:sldId id="616" r:id="rId28"/>
    <p:sldId id="575" r:id="rId29"/>
    <p:sldId id="619" r:id="rId30"/>
    <p:sldId id="576" r:id="rId31"/>
    <p:sldId id="617" r:id="rId32"/>
    <p:sldId id="577" r:id="rId33"/>
    <p:sldId id="656" r:id="rId34"/>
    <p:sldId id="658" r:id="rId35"/>
    <p:sldId id="659" r:id="rId36"/>
    <p:sldId id="578" r:id="rId37"/>
    <p:sldId id="579" r:id="rId38"/>
    <p:sldId id="580" r:id="rId39"/>
    <p:sldId id="611" r:id="rId40"/>
    <p:sldId id="650" r:id="rId41"/>
    <p:sldId id="651" r:id="rId42"/>
    <p:sldId id="638" r:id="rId43"/>
    <p:sldId id="639" r:id="rId44"/>
    <p:sldId id="637" r:id="rId45"/>
    <p:sldId id="593" r:id="rId46"/>
    <p:sldId id="594" r:id="rId47"/>
    <p:sldId id="600" r:id="rId48"/>
    <p:sldId id="582" r:id="rId49"/>
    <p:sldId id="583" r:id="rId50"/>
    <p:sldId id="584" r:id="rId51"/>
    <p:sldId id="585" r:id="rId52"/>
    <p:sldId id="655" r:id="rId53"/>
    <p:sldId id="654" r:id="rId54"/>
    <p:sldId id="644" r:id="rId55"/>
    <p:sldId id="645" r:id="rId56"/>
    <p:sldId id="646" r:id="rId57"/>
    <p:sldId id="649" r:id="rId58"/>
    <p:sldId id="597" r:id="rId59"/>
    <p:sldId id="586" r:id="rId60"/>
    <p:sldId id="506" r:id="rId61"/>
    <p:sldId id="477" r:id="rId62"/>
    <p:sldId id="509" r:id="rId63"/>
    <p:sldId id="657" r:id="rId64"/>
    <p:sldId id="421" r:id="rId65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ella" initials="w" lastIdx="4" clrIdx="0"/>
  <p:cmAuthor id="1" name="jill weller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C3D0"/>
    <a:srgbClr val="F7D2C6"/>
    <a:srgbClr val="AE5A21"/>
    <a:srgbClr val="F3B29A"/>
    <a:srgbClr val="E58C61"/>
    <a:srgbClr val="FFCCCC"/>
    <a:srgbClr val="E2CA72"/>
    <a:srgbClr val="A1AE79"/>
    <a:srgbClr val="BD723B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2865" autoAdjust="0"/>
  </p:normalViewPr>
  <p:slideViewPr>
    <p:cSldViewPr snapToGrid="0">
      <p:cViewPr varScale="1">
        <p:scale>
          <a:sx n="107" d="100"/>
          <a:sy n="107" d="100"/>
        </p:scale>
        <p:origin x="138" y="28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477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3890"/>
    </p:cViewPr>
  </p:sorterViewPr>
  <p:notesViewPr>
    <p:cSldViewPr snapToGrid="0">
      <p:cViewPr varScale="1">
        <p:scale>
          <a:sx n="83" d="100"/>
          <a:sy n="83" d="100"/>
        </p:scale>
        <p:origin x="3816" y="13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notesMaster" Target="notesMasters/notesMaster1.xml"/><Relationship Id="rId74" Type="http://schemas.openxmlformats.org/officeDocument/2006/relationships/customXml" Target="../customXml/item2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viewProps" Target="viewProps.xml"/><Relationship Id="rId75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customXml" Target="../customXml/item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7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r>
              <a:rPr lang="en-US" dirty="0"/>
              <a:t>Learn at Lunch - NIH xTRACT Training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90"/>
            <a:ext cx="3170238" cy="48101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27645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53" tIns="48326" rIns="96653" bIns="48326" rtlCol="0"/>
          <a:lstStyle>
            <a:lvl1pPr algn="l">
              <a:defRPr sz="1300"/>
            </a:lvl1pPr>
          </a:lstStyle>
          <a:p>
            <a:r>
              <a:rPr lang="en-US" dirty="0"/>
              <a:t>Learn at Lunch - NIH xTRACT Training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53" tIns="48326" rIns="96653" bIns="48326" rtlCol="0"/>
          <a:lstStyle>
            <a:lvl1pPr algn="r">
              <a:defRPr sz="1300"/>
            </a:lvl1pPr>
          </a:lstStyle>
          <a:p>
            <a:r>
              <a:rPr lang="en-US" dirty="0"/>
              <a:t>3/28/2019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6" rIns="96653" bIns="4832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53" tIns="48326" rIns="96653" bIns="4832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6"/>
            <a:ext cx="3169920" cy="481726"/>
          </a:xfrm>
          <a:prstGeom prst="rect">
            <a:avLst/>
          </a:prstGeom>
        </p:spPr>
        <p:txBody>
          <a:bodyPr vert="horz" lIns="96653" tIns="48326" rIns="96653" bIns="48326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6"/>
            <a:ext cx="3169920" cy="481726"/>
          </a:xfrm>
          <a:prstGeom prst="rect">
            <a:avLst/>
          </a:prstGeom>
        </p:spPr>
        <p:txBody>
          <a:bodyPr vert="horz" lIns="96653" tIns="48326" rIns="96653" bIns="48326" rtlCol="0" anchor="b"/>
          <a:lstStyle>
            <a:lvl1pPr algn="r">
              <a:defRPr sz="1300"/>
            </a:lvl1pPr>
          </a:lstStyle>
          <a:p>
            <a:fld id="{4E0A2793-524F-4DE8-BF6D-CD4F7AC620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45285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1632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6479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8592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252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1329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6023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8882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8408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 algn="l"/>
            <a:r>
              <a:rPr lang="en-US" dirty="0"/>
              <a:t>And as you enter more and more data into xTRACT, that information will also become available for re-use when preparing later applications and RPPR’s.”</a:t>
            </a:r>
          </a:p>
          <a:p>
            <a:pPr lvl="2"/>
            <a:r>
              <a:rPr lang="en-US" dirty="0"/>
              <a:t>Will require more data entry at the beginning, but subsequent submissions will be easier!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9505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9241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896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Often TG’s are mismanaged, people need better training and resources.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9431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6239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2172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5730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2784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8448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2864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2973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803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8588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998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05528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396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01697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38203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79924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86854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a screenshot of</a:t>
            </a:r>
            <a:r>
              <a:rPr lang="en-US" baseline="0" dirty="0"/>
              <a:t> adding in employers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13751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64239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46656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0436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510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Fix slide</a:t>
            </a:r>
          </a:p>
        </p:txBody>
      </p:sp>
    </p:spTree>
    <p:extLst>
      <p:ext uri="{BB962C8B-B14F-4D97-AF65-F5344CB8AC3E}">
        <p14:creationId xmlns:p14="http://schemas.microsoft.com/office/powerpoint/2010/main" val="230064380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75526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98237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0493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66829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62859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87866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80164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48252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75184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900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FIX ANIMATIONS?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84001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99538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86809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1953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61933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69120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Finish this</a:t>
            </a:r>
            <a:r>
              <a:rPr lang="en-US" baseline="0" dirty="0"/>
              <a:t>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89117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69989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 THE WEBSITE</a:t>
            </a:r>
          </a:p>
        </p:txBody>
      </p:sp>
    </p:spTree>
    <p:extLst>
      <p:ext uri="{BB962C8B-B14F-4D97-AF65-F5344CB8AC3E}">
        <p14:creationId xmlns:p14="http://schemas.microsoft.com/office/powerpoint/2010/main" val="382266959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31108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225" y="695325"/>
            <a:ext cx="6203950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8154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06052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225" y="695325"/>
            <a:ext cx="6203950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97969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9123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0024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0248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754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DBDD4-DF87-43B5-AE28-DCF137CAD7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714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DBDD4-DF87-43B5-AE28-DCF137CAD7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075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DBDD4-DF87-43B5-AE28-DCF137CAD7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585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" y="4453460"/>
            <a:ext cx="10972800" cy="11364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3338151"/>
            <a:ext cx="10972800" cy="91457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the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166550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C52A-5129-4F55-81A9-7734A419C1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0689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C52A-5129-4F55-81A9-7734A419C1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9958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C52A-5129-4F55-81A9-7734A419C1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Line 19"/>
          <p:cNvSpPr>
            <a:spLocks noChangeShapeType="1"/>
          </p:cNvSpPr>
          <p:nvPr userDrawn="1"/>
        </p:nvSpPr>
        <p:spPr bwMode="auto">
          <a:xfrm>
            <a:off x="609601" y="4194853"/>
            <a:ext cx="10972799" cy="0"/>
          </a:xfrm>
          <a:prstGeom prst="line">
            <a:avLst/>
          </a:prstGeom>
          <a:noFill/>
          <a:ln w="6350" cap="sq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defTabSz="457200">
              <a:spcBef>
                <a:spcPct val="50000"/>
              </a:spcBef>
              <a:defRPr/>
            </a:pPr>
            <a:endParaRPr lang="en-US" dirty="0">
              <a:ln>
                <a:solidFill>
                  <a:prstClr val="black">
                    <a:lumMod val="75000"/>
                    <a:lumOff val="25000"/>
                  </a:prstClr>
                </a:solidFill>
              </a:ln>
              <a:solidFill>
                <a:prstClr val="black"/>
              </a:solidFill>
            </a:endParaRPr>
          </a:p>
        </p:txBody>
      </p:sp>
      <p:pic>
        <p:nvPicPr>
          <p:cNvPr id="8" name="Picture 7" descr="logo-hsci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025" y="5924741"/>
            <a:ext cx="2607259" cy="57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5408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C52A-5129-4F55-81A9-7734A419C1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7709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775" y="35560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C52A-5129-4F55-81A9-7734A419C1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1911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C52A-5129-4F55-81A9-7734A419C1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7922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C52A-5129-4F55-81A9-7734A419C1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79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DBDD4-DF87-43B5-AE28-DCF137CAD7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5553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C52A-5129-4F55-81A9-7734A419C1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3856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C52A-5129-4F55-81A9-7734A419C1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4651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C52A-5129-4F55-81A9-7734A419C1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9719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C52A-5129-4F55-81A9-7734A419C1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3958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1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" y="4453460"/>
            <a:ext cx="10972800" cy="11364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52" y="450850"/>
            <a:ext cx="10972800" cy="2752344"/>
          </a:xfrm>
          <a:prstGeom prst="rect">
            <a:avLst/>
          </a:prstGeom>
        </p:spPr>
      </p:pic>
      <p:pic>
        <p:nvPicPr>
          <p:cNvPr id="13" name="Picture 12" descr="logo-hsci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025" y="5924741"/>
            <a:ext cx="2607259" cy="576072"/>
          </a:xfrm>
          <a:prstGeom prst="rect">
            <a:avLst/>
          </a:prstGeom>
        </p:spPr>
      </p:pic>
      <p:sp>
        <p:nvSpPr>
          <p:cNvPr id="7" name="Line 19"/>
          <p:cNvSpPr>
            <a:spLocks noChangeShapeType="1"/>
          </p:cNvSpPr>
          <p:nvPr userDrawn="1"/>
        </p:nvSpPr>
        <p:spPr bwMode="auto">
          <a:xfrm>
            <a:off x="609601" y="4333603"/>
            <a:ext cx="10972799" cy="0"/>
          </a:xfrm>
          <a:prstGeom prst="line">
            <a:avLst/>
          </a:prstGeom>
          <a:noFill/>
          <a:ln w="6350" cap="sq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defTabSz="457200">
              <a:spcBef>
                <a:spcPct val="50000"/>
              </a:spcBef>
              <a:defRPr/>
            </a:pPr>
            <a:endParaRPr lang="en-US" dirty="0">
              <a:ln>
                <a:solidFill>
                  <a:prstClr val="black">
                    <a:lumMod val="75000"/>
                    <a:lumOff val="25000"/>
                  </a:prstClr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3338151"/>
            <a:ext cx="10972800" cy="91457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the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091251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" y="4453460"/>
            <a:ext cx="10972800" cy="11364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85" y="450850"/>
            <a:ext cx="10923519" cy="2739982"/>
          </a:xfrm>
          <a:prstGeom prst="rect">
            <a:avLst/>
          </a:prstGeom>
        </p:spPr>
      </p:pic>
      <p:pic>
        <p:nvPicPr>
          <p:cNvPr id="13" name="Picture 12" descr="logo-hsci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025" y="5924741"/>
            <a:ext cx="2607259" cy="576072"/>
          </a:xfrm>
          <a:prstGeom prst="rect">
            <a:avLst/>
          </a:prstGeom>
        </p:spPr>
      </p:pic>
      <p:sp>
        <p:nvSpPr>
          <p:cNvPr id="9" name="Line 19"/>
          <p:cNvSpPr>
            <a:spLocks noChangeShapeType="1"/>
          </p:cNvSpPr>
          <p:nvPr userDrawn="1"/>
        </p:nvSpPr>
        <p:spPr bwMode="auto">
          <a:xfrm>
            <a:off x="609601" y="4333603"/>
            <a:ext cx="10972799" cy="0"/>
          </a:xfrm>
          <a:prstGeom prst="line">
            <a:avLst/>
          </a:prstGeom>
          <a:noFill/>
          <a:ln w="6350" cap="sq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defTabSz="457200">
              <a:spcBef>
                <a:spcPct val="50000"/>
              </a:spcBef>
              <a:defRPr/>
            </a:pPr>
            <a:endParaRPr lang="en-US" dirty="0">
              <a:ln>
                <a:solidFill>
                  <a:prstClr val="black">
                    <a:lumMod val="75000"/>
                    <a:lumOff val="25000"/>
                  </a:prstClr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3338151"/>
            <a:ext cx="10972800" cy="91457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the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963771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93179"/>
            <a:ext cx="10972800" cy="958432"/>
          </a:xfrm>
        </p:spPr>
        <p:txBody>
          <a:bodyPr/>
          <a:lstStyle>
            <a:lvl1pPr>
              <a:defRPr>
                <a:solidFill>
                  <a:srgbClr val="569BBE"/>
                </a:solidFill>
              </a:defRPr>
            </a:lvl1pPr>
          </a:lstStyle>
          <a:p>
            <a:r>
              <a:rPr lang="en-US" dirty="0"/>
              <a:t>Click to Edit the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idx="1" hasCustomPrompt="1"/>
          </p:nvPr>
        </p:nvSpPr>
        <p:spPr>
          <a:xfrm>
            <a:off x="609601" y="1431344"/>
            <a:ext cx="10972799" cy="415157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rmAutofit/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42950" indent="-285750">
              <a:buFont typeface="Arial"/>
              <a:buChar char="•"/>
              <a:defRPr sz="2000"/>
            </a:lvl2pPr>
            <a:lvl3pPr>
              <a:defRPr sz="1800">
                <a:solidFill>
                  <a:schemeClr val="accent2"/>
                </a:solidFill>
              </a:defRPr>
            </a:lvl3pPr>
            <a:lvl4pPr marL="1600200" indent="-228600">
              <a:buFont typeface="Arial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buClrTx/>
              <a:buFont typeface="Arial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25278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93179"/>
            <a:ext cx="10972800" cy="95843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the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518335"/>
            <a:ext cx="5386917" cy="561147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 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0" y="2128489"/>
            <a:ext cx="5386917" cy="3549681"/>
          </a:xfrm>
        </p:spPr>
        <p:txBody>
          <a:bodyPr/>
          <a:lstStyle>
            <a:lvl1pPr>
              <a:buClrTx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42950" indent="-285750">
              <a:buClrTx/>
              <a:buFont typeface="Arial"/>
              <a:buChar char="•"/>
              <a:defRPr sz="1800">
                <a:solidFill>
                  <a:schemeClr val="bg2">
                    <a:lumMod val="50000"/>
                  </a:schemeClr>
                </a:solidFill>
              </a:defRPr>
            </a:lvl2pPr>
            <a:lvl3pPr>
              <a:buClrTx/>
              <a:defRPr sz="1600">
                <a:solidFill>
                  <a:schemeClr val="accent2"/>
                </a:solidFill>
              </a:defRPr>
            </a:lvl3pPr>
            <a:lvl4pPr marL="1600200" indent="-228600">
              <a:buFont typeface="Arial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buFont typeface="Arial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1521509"/>
            <a:ext cx="5389033" cy="561147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 </a:t>
            </a:r>
          </a:p>
        </p:txBody>
      </p:sp>
      <p:sp>
        <p:nvSpPr>
          <p:cNvPr id="22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93368" y="2128489"/>
            <a:ext cx="5389033" cy="3549680"/>
          </a:xfrm>
        </p:spPr>
        <p:txBody>
          <a:bodyPr/>
          <a:lstStyle>
            <a:lvl1pPr>
              <a:buClrTx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42950" indent="-285750">
              <a:buClrTx/>
              <a:buFont typeface="Arial"/>
              <a:buChar char="•"/>
              <a:defRPr sz="1800">
                <a:solidFill>
                  <a:schemeClr val="bg2">
                    <a:lumMod val="50000"/>
                  </a:schemeClr>
                </a:solidFill>
              </a:defRPr>
            </a:lvl2pPr>
            <a:lvl3pPr>
              <a:buClrTx/>
              <a:defRPr sz="1600">
                <a:solidFill>
                  <a:schemeClr val="accent2"/>
                </a:solidFill>
              </a:defRPr>
            </a:lvl3pPr>
            <a:lvl4pPr marL="1600200" indent="-228600">
              <a:buFont typeface="Arial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buFont typeface="Arial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0530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93179"/>
            <a:ext cx="10972800" cy="958432"/>
          </a:xfrm>
        </p:spPr>
        <p:txBody>
          <a:bodyPr/>
          <a:lstStyle>
            <a:lvl1pPr>
              <a:defRPr>
                <a:solidFill>
                  <a:srgbClr val="569BBE"/>
                </a:solidFill>
              </a:defRPr>
            </a:lvl1pPr>
          </a:lstStyle>
          <a:p>
            <a:r>
              <a:rPr lang="en-US" dirty="0"/>
              <a:t>Click to Edit the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428997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1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" y="4453460"/>
            <a:ext cx="10972800" cy="11364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52" y="450850"/>
            <a:ext cx="10972800" cy="2752344"/>
          </a:xfrm>
          <a:prstGeom prst="rect">
            <a:avLst/>
          </a:prstGeom>
        </p:spPr>
      </p:pic>
      <p:pic>
        <p:nvPicPr>
          <p:cNvPr id="13" name="Picture 12" descr="logo-hsci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025" y="5924741"/>
            <a:ext cx="2607259" cy="576072"/>
          </a:xfrm>
          <a:prstGeom prst="rect">
            <a:avLst/>
          </a:prstGeom>
        </p:spPr>
      </p:pic>
      <p:sp>
        <p:nvSpPr>
          <p:cNvPr id="7" name="Line 19"/>
          <p:cNvSpPr>
            <a:spLocks noChangeShapeType="1"/>
          </p:cNvSpPr>
          <p:nvPr userDrawn="1"/>
        </p:nvSpPr>
        <p:spPr bwMode="auto">
          <a:xfrm>
            <a:off x="609601" y="4333603"/>
            <a:ext cx="10972799" cy="0"/>
          </a:xfrm>
          <a:prstGeom prst="line">
            <a:avLst/>
          </a:prstGeom>
          <a:noFill/>
          <a:ln w="6350" cap="sq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defTabSz="457200">
              <a:spcBef>
                <a:spcPct val="50000"/>
              </a:spcBef>
              <a:defRPr/>
            </a:pPr>
            <a:endParaRPr lang="en-US" dirty="0">
              <a:ln>
                <a:solidFill>
                  <a:prstClr val="black">
                    <a:lumMod val="75000"/>
                    <a:lumOff val="25000"/>
                  </a:prstClr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3338151"/>
            <a:ext cx="10972800" cy="91457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the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2036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DBDD4-DF87-43B5-AE28-DCF137CAD7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0793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" y="4453460"/>
            <a:ext cx="10972800" cy="11364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85" y="450850"/>
            <a:ext cx="10923519" cy="2739982"/>
          </a:xfrm>
          <a:prstGeom prst="rect">
            <a:avLst/>
          </a:prstGeom>
        </p:spPr>
      </p:pic>
      <p:pic>
        <p:nvPicPr>
          <p:cNvPr id="13" name="Picture 12" descr="logo-hsci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025" y="5924741"/>
            <a:ext cx="2607259" cy="576072"/>
          </a:xfrm>
          <a:prstGeom prst="rect">
            <a:avLst/>
          </a:prstGeom>
        </p:spPr>
      </p:pic>
      <p:sp>
        <p:nvSpPr>
          <p:cNvPr id="9" name="Line 19"/>
          <p:cNvSpPr>
            <a:spLocks noChangeShapeType="1"/>
          </p:cNvSpPr>
          <p:nvPr userDrawn="1"/>
        </p:nvSpPr>
        <p:spPr bwMode="auto">
          <a:xfrm>
            <a:off x="609601" y="4333603"/>
            <a:ext cx="10972799" cy="0"/>
          </a:xfrm>
          <a:prstGeom prst="line">
            <a:avLst/>
          </a:prstGeom>
          <a:noFill/>
          <a:ln w="6350" cap="sq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defTabSz="457200">
              <a:spcBef>
                <a:spcPct val="50000"/>
              </a:spcBef>
              <a:defRPr/>
            </a:pPr>
            <a:endParaRPr lang="en-US" dirty="0">
              <a:ln>
                <a:solidFill>
                  <a:prstClr val="black">
                    <a:lumMod val="75000"/>
                    <a:lumOff val="25000"/>
                  </a:prstClr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3338151"/>
            <a:ext cx="10972800" cy="91457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the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79207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93179"/>
            <a:ext cx="10972800" cy="958432"/>
          </a:xfrm>
        </p:spPr>
        <p:txBody>
          <a:bodyPr/>
          <a:lstStyle>
            <a:lvl1pPr>
              <a:defRPr>
                <a:solidFill>
                  <a:srgbClr val="569BBE"/>
                </a:solidFill>
              </a:defRPr>
            </a:lvl1pPr>
          </a:lstStyle>
          <a:p>
            <a:r>
              <a:rPr lang="en-US" dirty="0"/>
              <a:t>Click to Edit the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idx="1" hasCustomPrompt="1"/>
          </p:nvPr>
        </p:nvSpPr>
        <p:spPr>
          <a:xfrm>
            <a:off x="609601" y="1431344"/>
            <a:ext cx="10972799" cy="415157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rmAutofit/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42950" indent="-285750">
              <a:buFont typeface="Arial"/>
              <a:buChar char="•"/>
              <a:defRPr sz="2000"/>
            </a:lvl2pPr>
            <a:lvl3pPr>
              <a:defRPr sz="1800">
                <a:solidFill>
                  <a:schemeClr val="accent2"/>
                </a:solidFill>
              </a:defRPr>
            </a:lvl3pPr>
            <a:lvl4pPr marL="1600200" indent="-228600">
              <a:buFont typeface="Arial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buClrTx/>
              <a:buFont typeface="Arial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60015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93179"/>
            <a:ext cx="10972800" cy="95843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the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518335"/>
            <a:ext cx="5386917" cy="561147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 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0" y="2128489"/>
            <a:ext cx="5386917" cy="3549681"/>
          </a:xfrm>
        </p:spPr>
        <p:txBody>
          <a:bodyPr/>
          <a:lstStyle>
            <a:lvl1pPr>
              <a:buClrTx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42950" indent="-285750">
              <a:buClrTx/>
              <a:buFont typeface="Arial"/>
              <a:buChar char="•"/>
              <a:defRPr sz="1800">
                <a:solidFill>
                  <a:schemeClr val="bg2">
                    <a:lumMod val="50000"/>
                  </a:schemeClr>
                </a:solidFill>
              </a:defRPr>
            </a:lvl2pPr>
            <a:lvl3pPr>
              <a:buClrTx/>
              <a:defRPr sz="1600">
                <a:solidFill>
                  <a:schemeClr val="accent2"/>
                </a:solidFill>
              </a:defRPr>
            </a:lvl3pPr>
            <a:lvl4pPr marL="1600200" indent="-228600">
              <a:buFont typeface="Arial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buFont typeface="Arial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1521509"/>
            <a:ext cx="5389033" cy="561147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 </a:t>
            </a:r>
          </a:p>
        </p:txBody>
      </p:sp>
      <p:sp>
        <p:nvSpPr>
          <p:cNvPr id="22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93368" y="2128489"/>
            <a:ext cx="5389033" cy="3549680"/>
          </a:xfrm>
        </p:spPr>
        <p:txBody>
          <a:bodyPr/>
          <a:lstStyle>
            <a:lvl1pPr>
              <a:buClrTx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42950" indent="-285750">
              <a:buClrTx/>
              <a:buFont typeface="Arial"/>
              <a:buChar char="•"/>
              <a:defRPr sz="1800">
                <a:solidFill>
                  <a:schemeClr val="bg2">
                    <a:lumMod val="50000"/>
                  </a:schemeClr>
                </a:solidFill>
              </a:defRPr>
            </a:lvl2pPr>
            <a:lvl3pPr>
              <a:buClrTx/>
              <a:defRPr sz="1600">
                <a:solidFill>
                  <a:schemeClr val="accent2"/>
                </a:solidFill>
              </a:defRPr>
            </a:lvl3pPr>
            <a:lvl4pPr marL="1600200" indent="-228600">
              <a:buFont typeface="Arial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buFont typeface="Arial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92230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93179"/>
            <a:ext cx="10972800" cy="958432"/>
          </a:xfrm>
        </p:spPr>
        <p:txBody>
          <a:bodyPr/>
          <a:lstStyle>
            <a:lvl1pPr>
              <a:defRPr>
                <a:solidFill>
                  <a:srgbClr val="569BBE"/>
                </a:solidFill>
              </a:defRPr>
            </a:lvl1pPr>
          </a:lstStyle>
          <a:p>
            <a:r>
              <a:rPr lang="en-US" dirty="0"/>
              <a:t>Click to Edit the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135124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543A0-8F69-4F18-B05D-AE8EAC9B44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91948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543A0-8F69-4F18-B05D-AE8EAC9B44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414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543A0-8F69-4F18-B05D-AE8EAC9B44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14262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543A0-8F69-4F18-B05D-AE8EAC9B44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17689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543A0-8F69-4F18-B05D-AE8EAC9B44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72788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543A0-8F69-4F18-B05D-AE8EAC9B44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673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DBDD4-DF87-43B5-AE28-DCF137CAD7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6450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543A0-8F69-4F18-B05D-AE8EAC9B44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4692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543A0-8F69-4F18-B05D-AE8EAC9B44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05458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543A0-8F69-4F18-B05D-AE8EAC9B44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2311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543A0-8F69-4F18-B05D-AE8EAC9B44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8254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543A0-8F69-4F18-B05D-AE8EAC9B44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3628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543A0-8F69-4F18-B05D-AE8EAC9B44D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86095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543A0-8F69-4F18-B05D-AE8EAC9B44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4283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543A0-8F69-4F18-B05D-AE8EAC9B44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9343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543A0-8F69-4F18-B05D-AE8EAC9B44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2336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543A0-8F69-4F18-B05D-AE8EAC9B44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405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DBDD4-DF87-43B5-AE28-DCF137CAD7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1007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543A0-8F69-4F18-B05D-AE8EAC9B44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28306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93179"/>
            <a:ext cx="10972800" cy="958432"/>
          </a:xfrm>
        </p:spPr>
        <p:txBody>
          <a:bodyPr/>
          <a:lstStyle>
            <a:lvl1pPr>
              <a:defRPr>
                <a:solidFill>
                  <a:srgbClr val="569BBE"/>
                </a:solidFill>
              </a:defRPr>
            </a:lvl1pPr>
          </a:lstStyle>
          <a:p>
            <a:r>
              <a:rPr lang="en-US" dirty="0"/>
              <a:t>Click to Edit the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7235167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C52A-5129-4F55-81A9-7734A419C1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5399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C52A-5129-4F55-81A9-7734A419C1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66309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B72C52A-5129-4F55-81A9-7734A419C1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Line 19"/>
          <p:cNvSpPr>
            <a:spLocks noChangeShapeType="1"/>
          </p:cNvSpPr>
          <p:nvPr userDrawn="1"/>
        </p:nvSpPr>
        <p:spPr bwMode="auto">
          <a:xfrm>
            <a:off x="609601" y="4194853"/>
            <a:ext cx="10972799" cy="0"/>
          </a:xfrm>
          <a:prstGeom prst="line">
            <a:avLst/>
          </a:prstGeom>
          <a:noFill/>
          <a:ln w="6350" cap="sq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 sz="1800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Picture 7" descr="logo-hsci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025" y="5924741"/>
            <a:ext cx="2607259" cy="57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9802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C52A-5129-4F55-81A9-7734A419C1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62602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775" y="355600"/>
            <a:ext cx="10515600" cy="1325563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C52A-5129-4F55-81A9-7734A419C1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71797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C52A-5129-4F55-81A9-7734A419C1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46508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C52A-5129-4F55-81A9-7734A419C1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8864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C52A-5129-4F55-81A9-7734A419C1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182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DBDD4-DF87-43B5-AE28-DCF137CAD7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19954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C52A-5129-4F55-81A9-7734A419C1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08863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C52A-5129-4F55-81A9-7734A419C1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19148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C52A-5129-4F55-81A9-7734A419C1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17143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" y="4453460"/>
            <a:ext cx="10972800" cy="11364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52" y="450850"/>
            <a:ext cx="10972800" cy="2752344"/>
          </a:xfrm>
          <a:prstGeom prst="rect">
            <a:avLst/>
          </a:prstGeom>
        </p:spPr>
      </p:pic>
      <p:pic>
        <p:nvPicPr>
          <p:cNvPr id="13" name="Picture 12" descr="logo-hsci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025" y="5924741"/>
            <a:ext cx="2607259" cy="576072"/>
          </a:xfrm>
          <a:prstGeom prst="rect">
            <a:avLst/>
          </a:prstGeom>
        </p:spPr>
      </p:pic>
      <p:sp>
        <p:nvSpPr>
          <p:cNvPr id="7" name="Line 19"/>
          <p:cNvSpPr>
            <a:spLocks noChangeShapeType="1"/>
          </p:cNvSpPr>
          <p:nvPr userDrawn="1"/>
        </p:nvSpPr>
        <p:spPr bwMode="auto">
          <a:xfrm>
            <a:off x="609601" y="4333603"/>
            <a:ext cx="10972799" cy="0"/>
          </a:xfrm>
          <a:prstGeom prst="line">
            <a:avLst/>
          </a:prstGeom>
          <a:noFill/>
          <a:ln w="6350" cap="sq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 sz="1800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a typeface="+mn-e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3338151"/>
            <a:ext cx="10972800" cy="91457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the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4023465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" y="4453460"/>
            <a:ext cx="10972800" cy="11364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85" y="450850"/>
            <a:ext cx="10923519" cy="2739982"/>
          </a:xfrm>
          <a:prstGeom prst="rect">
            <a:avLst/>
          </a:prstGeom>
        </p:spPr>
      </p:pic>
      <p:pic>
        <p:nvPicPr>
          <p:cNvPr id="13" name="Picture 12" descr="logo-hsci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025" y="5924741"/>
            <a:ext cx="2607259" cy="576072"/>
          </a:xfrm>
          <a:prstGeom prst="rect">
            <a:avLst/>
          </a:prstGeom>
        </p:spPr>
      </p:pic>
      <p:sp>
        <p:nvSpPr>
          <p:cNvPr id="9" name="Line 19"/>
          <p:cNvSpPr>
            <a:spLocks noChangeShapeType="1"/>
          </p:cNvSpPr>
          <p:nvPr userDrawn="1"/>
        </p:nvSpPr>
        <p:spPr bwMode="auto">
          <a:xfrm>
            <a:off x="609601" y="4333603"/>
            <a:ext cx="10972799" cy="0"/>
          </a:xfrm>
          <a:prstGeom prst="line">
            <a:avLst/>
          </a:prstGeom>
          <a:noFill/>
          <a:ln w="6350" cap="sq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 sz="1800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a typeface="+mn-ea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3338151"/>
            <a:ext cx="10972800" cy="91457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the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0322670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93179"/>
            <a:ext cx="10972800" cy="958432"/>
          </a:xfrm>
        </p:spPr>
        <p:txBody>
          <a:bodyPr/>
          <a:lstStyle>
            <a:lvl1pPr>
              <a:defRPr>
                <a:solidFill>
                  <a:srgbClr val="569BBE"/>
                </a:solidFill>
              </a:defRPr>
            </a:lvl1pPr>
          </a:lstStyle>
          <a:p>
            <a:r>
              <a:rPr lang="en-US" dirty="0"/>
              <a:t>Click to Edit the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idx="1" hasCustomPrompt="1"/>
          </p:nvPr>
        </p:nvSpPr>
        <p:spPr>
          <a:xfrm>
            <a:off x="609601" y="1431344"/>
            <a:ext cx="10972799" cy="415157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rmAutofit/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42950" indent="-285750">
              <a:buFont typeface="Arial"/>
              <a:buChar char="•"/>
              <a:defRPr sz="2000"/>
            </a:lvl2pPr>
            <a:lvl3pPr>
              <a:defRPr sz="1800">
                <a:solidFill>
                  <a:schemeClr val="accent2"/>
                </a:solidFill>
              </a:defRPr>
            </a:lvl3pPr>
            <a:lvl4pPr marL="1600200" indent="-228600">
              <a:buFont typeface="Arial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buClrTx/>
              <a:buFont typeface="Arial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154301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93179"/>
            <a:ext cx="10972800" cy="95843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the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518335"/>
            <a:ext cx="5386917" cy="561147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 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0" y="2128489"/>
            <a:ext cx="5386917" cy="3549681"/>
          </a:xfrm>
        </p:spPr>
        <p:txBody>
          <a:bodyPr/>
          <a:lstStyle>
            <a:lvl1pPr>
              <a:buClrTx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42950" indent="-285750">
              <a:buClrTx/>
              <a:buFont typeface="Arial"/>
              <a:buChar char="•"/>
              <a:defRPr sz="1800">
                <a:solidFill>
                  <a:schemeClr val="bg2">
                    <a:lumMod val="50000"/>
                  </a:schemeClr>
                </a:solidFill>
              </a:defRPr>
            </a:lvl2pPr>
            <a:lvl3pPr>
              <a:buClrTx/>
              <a:defRPr sz="1600">
                <a:solidFill>
                  <a:schemeClr val="accent2"/>
                </a:solidFill>
              </a:defRPr>
            </a:lvl3pPr>
            <a:lvl4pPr marL="1600200" indent="-228600">
              <a:buFont typeface="Arial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buFont typeface="Arial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1521509"/>
            <a:ext cx="5389033" cy="561147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 </a:t>
            </a:r>
          </a:p>
        </p:txBody>
      </p:sp>
      <p:sp>
        <p:nvSpPr>
          <p:cNvPr id="22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93368" y="2128489"/>
            <a:ext cx="5389033" cy="3549680"/>
          </a:xfrm>
        </p:spPr>
        <p:txBody>
          <a:bodyPr/>
          <a:lstStyle>
            <a:lvl1pPr>
              <a:buClrTx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42950" indent="-285750">
              <a:buClrTx/>
              <a:buFont typeface="Arial"/>
              <a:buChar char="•"/>
              <a:defRPr sz="1800">
                <a:solidFill>
                  <a:schemeClr val="bg2">
                    <a:lumMod val="50000"/>
                  </a:schemeClr>
                </a:solidFill>
              </a:defRPr>
            </a:lvl2pPr>
            <a:lvl3pPr>
              <a:buClrTx/>
              <a:defRPr sz="1600">
                <a:solidFill>
                  <a:schemeClr val="accent2"/>
                </a:solidFill>
              </a:defRPr>
            </a:lvl3pPr>
            <a:lvl4pPr marL="1600200" indent="-228600">
              <a:buFont typeface="Arial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buFont typeface="Arial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47984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93179"/>
            <a:ext cx="10972800" cy="958432"/>
          </a:xfrm>
        </p:spPr>
        <p:txBody>
          <a:bodyPr/>
          <a:lstStyle>
            <a:lvl1pPr>
              <a:defRPr>
                <a:solidFill>
                  <a:srgbClr val="569BBE"/>
                </a:solidFill>
              </a:defRPr>
            </a:lvl1pPr>
          </a:lstStyle>
          <a:p>
            <a:r>
              <a:rPr lang="en-US" dirty="0"/>
              <a:t>Click to Edit the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12199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492958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" y="4453460"/>
            <a:ext cx="10972800" cy="11364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Line 19"/>
          <p:cNvSpPr>
            <a:spLocks noChangeShapeType="1"/>
          </p:cNvSpPr>
          <p:nvPr userDrawn="1"/>
        </p:nvSpPr>
        <p:spPr bwMode="auto">
          <a:xfrm>
            <a:off x="609601" y="4333603"/>
            <a:ext cx="10972799" cy="0"/>
          </a:xfrm>
          <a:prstGeom prst="line">
            <a:avLst/>
          </a:prstGeom>
          <a:noFill/>
          <a:ln w="6350" cap="sq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defTabSz="457200">
              <a:spcBef>
                <a:spcPct val="50000"/>
              </a:spcBef>
              <a:defRPr/>
            </a:pPr>
            <a:endParaRPr lang="en-US" sz="1800" dirty="0">
              <a:ln>
                <a:solidFill>
                  <a:srgbClr val="262626">
                    <a:lumMod val="75000"/>
                    <a:lumOff val="25000"/>
                  </a:srgbClr>
                </a:solidFill>
              </a:ln>
              <a:solidFill>
                <a:srgbClr val="262626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3338151"/>
            <a:ext cx="10972800" cy="91457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the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20964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DBDD4-DF87-43B5-AE28-DCF137CAD7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33876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" y="4453460"/>
            <a:ext cx="10972800" cy="11364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Line 19"/>
          <p:cNvSpPr>
            <a:spLocks noChangeShapeType="1"/>
          </p:cNvSpPr>
          <p:nvPr userDrawn="1"/>
        </p:nvSpPr>
        <p:spPr bwMode="auto">
          <a:xfrm>
            <a:off x="609601" y="4333603"/>
            <a:ext cx="10972799" cy="0"/>
          </a:xfrm>
          <a:prstGeom prst="line">
            <a:avLst/>
          </a:prstGeom>
          <a:noFill/>
          <a:ln w="6350" cap="sq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defTabSz="457200">
              <a:spcBef>
                <a:spcPct val="50000"/>
              </a:spcBef>
              <a:defRPr/>
            </a:pPr>
            <a:endParaRPr lang="en-US" sz="1800" dirty="0">
              <a:ln>
                <a:solidFill>
                  <a:srgbClr val="262626">
                    <a:lumMod val="75000"/>
                    <a:lumOff val="25000"/>
                  </a:srgbClr>
                </a:solidFill>
              </a:ln>
              <a:solidFill>
                <a:srgbClr val="262626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3338151"/>
            <a:ext cx="10972800" cy="91457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the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7588129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" y="4453460"/>
            <a:ext cx="10972800" cy="11364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5" name="Line 19"/>
          <p:cNvSpPr>
            <a:spLocks noChangeShapeType="1"/>
          </p:cNvSpPr>
          <p:nvPr userDrawn="1"/>
        </p:nvSpPr>
        <p:spPr bwMode="auto">
          <a:xfrm>
            <a:off x="609601" y="4333603"/>
            <a:ext cx="10972799" cy="0"/>
          </a:xfrm>
          <a:prstGeom prst="line">
            <a:avLst/>
          </a:prstGeom>
          <a:noFill/>
          <a:ln w="6350" cap="sq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defTabSz="457200">
              <a:spcBef>
                <a:spcPct val="50000"/>
              </a:spcBef>
              <a:defRPr/>
            </a:pPr>
            <a:endParaRPr lang="en-US" sz="1800" dirty="0">
              <a:ln>
                <a:solidFill>
                  <a:srgbClr val="262626">
                    <a:lumMod val="75000"/>
                    <a:lumOff val="25000"/>
                  </a:srgbClr>
                </a:solidFill>
              </a:ln>
              <a:solidFill>
                <a:srgbClr val="262626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3338151"/>
            <a:ext cx="10972800" cy="91457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the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8658990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89460"/>
            <a:ext cx="10972800" cy="9584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the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idx="1" hasCustomPrompt="1"/>
          </p:nvPr>
        </p:nvSpPr>
        <p:spPr>
          <a:xfrm>
            <a:off x="609601" y="1431344"/>
            <a:ext cx="10972799" cy="415157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rmAutofit/>
          </a:bodyPr>
          <a:lstStyle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42950" indent="-285750">
              <a:buFont typeface="Arial"/>
              <a:buChar char="•"/>
              <a:defRPr sz="2800"/>
            </a:lvl2pPr>
            <a:lvl3pPr>
              <a:defRPr sz="2400">
                <a:solidFill>
                  <a:schemeClr val="accent2"/>
                </a:solidFill>
              </a:defRPr>
            </a:lvl3pPr>
            <a:lvl4pPr marL="1600200" indent="-228600">
              <a:buFont typeface="Arial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buClrTx/>
              <a:buFont typeface="Arial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307993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93179"/>
            <a:ext cx="10972800" cy="95843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the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518335"/>
            <a:ext cx="5386917" cy="561147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 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0" y="2128489"/>
            <a:ext cx="5386917" cy="3549681"/>
          </a:xfrm>
        </p:spPr>
        <p:txBody>
          <a:bodyPr/>
          <a:lstStyle>
            <a:lvl1pPr>
              <a:buClrTx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42950" indent="-285750">
              <a:buClrTx/>
              <a:buFont typeface="Arial"/>
              <a:buChar char="•"/>
              <a:defRPr sz="2800">
                <a:solidFill>
                  <a:schemeClr val="bg2">
                    <a:lumMod val="50000"/>
                  </a:schemeClr>
                </a:solidFill>
              </a:defRPr>
            </a:lvl2pPr>
            <a:lvl3pPr>
              <a:buClrTx/>
              <a:defRPr sz="2400">
                <a:solidFill>
                  <a:schemeClr val="accent2"/>
                </a:solidFill>
              </a:defRPr>
            </a:lvl3pPr>
            <a:lvl4pPr marL="1600200" indent="-228600">
              <a:buFont typeface="Arial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1521509"/>
            <a:ext cx="5389033" cy="561147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 </a:t>
            </a:r>
          </a:p>
        </p:txBody>
      </p:sp>
      <p:sp>
        <p:nvSpPr>
          <p:cNvPr id="22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93368" y="2128489"/>
            <a:ext cx="5389033" cy="3549680"/>
          </a:xfrm>
        </p:spPr>
        <p:txBody>
          <a:bodyPr>
            <a:normAutofit/>
          </a:bodyPr>
          <a:lstStyle>
            <a:lvl1pPr marL="285750" indent="-347472" algn="l" defTabSz="457200" rtl="0" eaLnBrk="1" latinLnBrk="0" hangingPunct="1">
              <a:spcBef>
                <a:spcPts val="0"/>
              </a:spcBef>
              <a:buClrTx/>
              <a:buFont typeface="Arial"/>
              <a:buChar char="•"/>
              <a:defRPr lang="en-US" sz="3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buClrTx/>
              <a:buFont typeface="Arial"/>
              <a:buChar char="•"/>
              <a:defRPr lang="en-US" sz="3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0"/>
              </a:spcBef>
              <a:buClrTx/>
              <a:buFont typeface="Arial"/>
              <a:buChar char="•"/>
              <a:defRPr lang="en-US" sz="3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0"/>
              </a:spcBef>
              <a:buClrTx/>
              <a:buFont typeface="Arial"/>
              <a:buChar char="•"/>
              <a:defRPr lang="en-US" sz="3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0"/>
              </a:spcBef>
              <a:buClrTx/>
              <a:buFont typeface="Arial"/>
              <a:buChar char="•"/>
              <a:defRPr lang="en-US" sz="32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Line 19"/>
          <p:cNvSpPr>
            <a:spLocks noChangeShapeType="1"/>
          </p:cNvSpPr>
          <p:nvPr userDrawn="1"/>
        </p:nvSpPr>
        <p:spPr bwMode="auto">
          <a:xfrm>
            <a:off x="609602" y="1325563"/>
            <a:ext cx="10972799" cy="0"/>
          </a:xfrm>
          <a:prstGeom prst="line">
            <a:avLst/>
          </a:prstGeom>
          <a:noFill/>
          <a:ln w="6350" cap="sq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defTabSz="457200">
              <a:spcBef>
                <a:spcPct val="50000"/>
              </a:spcBef>
              <a:defRPr/>
            </a:pPr>
            <a:endParaRPr lang="en-US" sz="1800" dirty="0">
              <a:ln>
                <a:solidFill>
                  <a:srgbClr val="262626">
                    <a:lumMod val="75000"/>
                    <a:lumOff val="25000"/>
                  </a:srgbClr>
                </a:solidFill>
              </a:ln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24242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168051"/>
            <a:ext cx="10972800" cy="9584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the Master Title Style</a:t>
            </a:r>
          </a:p>
        </p:txBody>
      </p:sp>
      <p:sp>
        <p:nvSpPr>
          <p:cNvPr id="5" name="Line 19"/>
          <p:cNvSpPr>
            <a:spLocks noChangeShapeType="1"/>
          </p:cNvSpPr>
          <p:nvPr userDrawn="1"/>
        </p:nvSpPr>
        <p:spPr bwMode="auto">
          <a:xfrm>
            <a:off x="609602" y="1325563"/>
            <a:ext cx="10972799" cy="0"/>
          </a:xfrm>
          <a:prstGeom prst="line">
            <a:avLst/>
          </a:prstGeom>
          <a:noFill/>
          <a:ln w="6350" cap="sq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defTabSz="457200">
              <a:spcBef>
                <a:spcPct val="50000"/>
              </a:spcBef>
              <a:defRPr/>
            </a:pPr>
            <a:endParaRPr lang="en-US" sz="1800" dirty="0">
              <a:ln>
                <a:solidFill>
                  <a:srgbClr val="262626">
                    <a:lumMod val="75000"/>
                    <a:lumOff val="25000"/>
                  </a:srgbClr>
                </a:solidFill>
              </a:ln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669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DBDD4-DF87-43B5-AE28-DCF137CAD7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390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DBDD4-DF87-43B5-AE28-DCF137CAD7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679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4.xml"/><Relationship Id="rId21" Type="http://schemas.openxmlformats.org/officeDocument/2006/relationships/slideLayout" Target="../slideLayouts/slideLayout72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71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24" Type="http://schemas.openxmlformats.org/officeDocument/2006/relationships/theme" Target="../theme/theme4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23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70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Relationship Id="rId22" Type="http://schemas.openxmlformats.org/officeDocument/2006/relationships/slideLayout" Target="../slideLayouts/slideLayout7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DBDD4-DF87-43B5-AE28-DCF137CAD7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662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B72C52A-5129-4F55-81A9-7734A419C1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34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791" r:id="rId17"/>
    <p:sldLayoutId id="2147483792" r:id="rId18"/>
    <p:sldLayoutId id="2147483793" r:id="rId19"/>
    <p:sldLayoutId id="2147483794" r:id="rId20"/>
    <p:sldLayoutId id="2147483795" r:id="rId2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5B0543A0-8F69-4F18-B05D-AE8EAC9B44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246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  <p:sldLayoutId id="2147483811" r:id="rId15"/>
    <p:sldLayoutId id="2147483812" r:id="rId16"/>
    <p:sldLayoutId id="2147483813" r:id="rId17"/>
    <p:sldLayoutId id="2147483814" r:id="rId18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2C52A-5129-4F55-81A9-7734A419C1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4294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  <p:sldLayoutId id="2147483829" r:id="rId14"/>
    <p:sldLayoutId id="2147483830" r:id="rId15"/>
    <p:sldLayoutId id="2147483831" r:id="rId16"/>
    <p:sldLayoutId id="2147483832" r:id="rId17"/>
    <p:sldLayoutId id="2147483661" r:id="rId18"/>
    <p:sldLayoutId id="2147483662" r:id="rId19"/>
    <p:sldLayoutId id="2147483663" r:id="rId20"/>
    <p:sldLayoutId id="2147483665" r:id="rId21"/>
    <p:sldLayoutId id="2147483666" r:id="rId22"/>
    <p:sldLayoutId id="2147483667" r:id="rId2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bg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5.xml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12.png"/><Relationship Id="rId7" Type="http://schemas.openxmlformats.org/officeDocument/2006/relationships/image" Target="../media/image13.png"/><Relationship Id="rId12" Type="http://schemas.openxmlformats.org/officeDocument/2006/relationships/image" Target="NUL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../media/image15.png"/><Relationship Id="rId10" Type="http://schemas.openxmlformats.org/officeDocument/2006/relationships/image" Target="NULL"/><Relationship Id="rId9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4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5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5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5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5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s://pulse.ucsd.edu/departments/research-service-core/training-grants/tools/Pages/Training-Grant-Events.aspx" TargetMode="Externa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5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6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2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10271" y="5415860"/>
            <a:ext cx="11582400" cy="1364122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bg1"/>
                </a:solidFill>
                <a:ea typeface="+mj-ea"/>
                <a:cs typeface="+mj-cs"/>
              </a:rPr>
              <a:t>Jill I. Weller</a:t>
            </a:r>
          </a:p>
          <a:p>
            <a:r>
              <a:rPr lang="en-US" sz="2400" dirty="0">
                <a:solidFill>
                  <a:schemeClr val="bg1"/>
                </a:solidFill>
                <a:ea typeface="+mj-ea"/>
                <a:cs typeface="+mj-cs"/>
              </a:rPr>
              <a:t>Training Grant Analyst</a:t>
            </a:r>
          </a:p>
          <a:p>
            <a:r>
              <a:rPr lang="en-US" sz="2400" dirty="0"/>
              <a:t>Presented</a:t>
            </a:r>
            <a:r>
              <a:rPr lang="en-US" sz="2400" dirty="0">
                <a:solidFill>
                  <a:schemeClr val="bg1"/>
                </a:solidFill>
              </a:rPr>
              <a:t> by the </a:t>
            </a:r>
            <a:r>
              <a:rPr lang="en-US" sz="2400" i="1" dirty="0">
                <a:solidFill>
                  <a:schemeClr val="bg1"/>
                </a:solidFill>
              </a:rPr>
              <a:t>Research Service Core </a:t>
            </a:r>
            <a:r>
              <a:rPr lang="en-US" sz="2400" i="1" dirty="0"/>
              <a:t>&amp; Moore’s Cancer </a:t>
            </a:r>
            <a:r>
              <a:rPr lang="en-US" sz="2400" i="1" dirty="0" smtClean="0"/>
              <a:t>Center &amp;  </a:t>
            </a:r>
            <a:endParaRPr lang="en-US" sz="2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667000" y="435171"/>
            <a:ext cx="6858000" cy="1753614"/>
          </a:xfrm>
        </p:spPr>
        <p:txBody>
          <a:bodyPr>
            <a:no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Learn @ Lunch</a:t>
            </a:r>
            <a:br>
              <a:rPr lang="en-US" sz="6000" dirty="0">
                <a:solidFill>
                  <a:schemeClr val="bg1"/>
                </a:solidFill>
              </a:rPr>
            </a:br>
            <a:r>
              <a:rPr lang="en-US" sz="6000" dirty="0">
                <a:solidFill>
                  <a:schemeClr val="bg1"/>
                </a:solidFill>
              </a:rPr>
              <a:t>NIH xTRACT</a:t>
            </a:r>
            <a:r>
              <a:rPr lang="en-US" sz="4800" dirty="0">
                <a:solidFill>
                  <a:schemeClr val="bg1"/>
                </a:solidFill>
              </a:rPr>
              <a:t/>
            </a:r>
            <a:br>
              <a:rPr lang="en-US" sz="4800" dirty="0">
                <a:solidFill>
                  <a:schemeClr val="bg1"/>
                </a:solidFill>
              </a:rPr>
            </a:br>
            <a:r>
              <a:rPr lang="en-US" sz="4000" dirty="0" smtClean="0">
                <a:solidFill>
                  <a:srgbClr val="FF0000"/>
                </a:solidFill>
              </a:rPr>
              <a:t>February 14, 2019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10271" y="6246456"/>
            <a:ext cx="11030810" cy="5335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i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361" y="6326905"/>
            <a:ext cx="2600720" cy="401075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 rot="20545565">
            <a:off x="3231543" y="3043415"/>
            <a:ext cx="7121055" cy="1753614"/>
            <a:chOff x="3663015" y="3410412"/>
            <a:chExt cx="7121055" cy="1753614"/>
          </a:xfrm>
          <a:gradFill flip="none" rotWithShape="1">
            <a:gsLst>
              <a:gs pos="0">
                <a:srgbClr val="E7CCD3">
                  <a:shade val="30000"/>
                  <a:satMod val="115000"/>
                </a:srgbClr>
              </a:gs>
              <a:gs pos="47000">
                <a:srgbClr val="E7CCD3">
                  <a:shade val="67500"/>
                  <a:satMod val="115000"/>
                </a:srgbClr>
              </a:gs>
              <a:gs pos="84000">
                <a:srgbClr val="E7CCD3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7" name="Title 3"/>
            <p:cNvSpPr txBox="1">
              <a:spLocks/>
            </p:cNvSpPr>
            <p:nvPr/>
          </p:nvSpPr>
          <p:spPr>
            <a:xfrm>
              <a:off x="3663015" y="3410412"/>
              <a:ext cx="7121055" cy="1753614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28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dirty="0" smtClean="0">
                  <a:solidFill>
                    <a:schemeClr val="bg1"/>
                  </a:solidFill>
                </a:rPr>
                <a:t>I          Training Grants</a:t>
              </a:r>
              <a:endParaRPr lang="en-US" sz="4000" dirty="0">
                <a:solidFill>
                  <a:schemeClr val="bg1"/>
                </a:solidFill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5331" y="3757889"/>
              <a:ext cx="1343729" cy="1218731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223752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460" r="394" b="31295"/>
          <a:stretch/>
        </p:blipFill>
        <p:spPr>
          <a:xfrm>
            <a:off x="216873" y="1517444"/>
            <a:ext cx="11758253" cy="29595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Topic of Research – </a:t>
            </a:r>
            <a:r>
              <a:rPr lang="en-US" sz="44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Predocs &amp; Postdocs</a:t>
            </a:r>
            <a:endParaRPr lang="en-US" sz="4400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6934124" y="3995617"/>
            <a:ext cx="164945" cy="5771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CDFEDB74-D5BB-47BB-9111-A1E18CF34795}"/>
              </a:ext>
            </a:extLst>
          </p:cNvPr>
          <p:cNvSpPr txBox="1"/>
          <p:nvPr/>
        </p:nvSpPr>
        <p:spPr>
          <a:xfrm>
            <a:off x="5323712" y="4572805"/>
            <a:ext cx="2540129" cy="1384995"/>
          </a:xfrm>
          <a:prstGeom prst="rect">
            <a:avLst/>
          </a:prstGeom>
          <a:ln w="254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>
              <a:defRPr/>
            </a:pPr>
            <a:r>
              <a:rPr lang="en-US" sz="28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Research </a:t>
            </a:r>
            <a:r>
              <a:rPr lang="en-US" sz="2800" dirty="0">
                <a:solidFill>
                  <a:srgbClr val="FF0000"/>
                </a:solidFill>
                <a:latin typeface="Calibri Light" panose="020F0302020204030204" pitchFamily="34" charset="0"/>
              </a:rPr>
              <a:t>Topic </a:t>
            </a:r>
            <a:r>
              <a:rPr lang="en-US" sz="28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is limited to 200 characters</a:t>
            </a:r>
            <a:endParaRPr lang="en-US" sz="2800" dirty="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78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82" y="1251611"/>
            <a:ext cx="8657614" cy="49020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Post-Training Positions</a:t>
            </a:r>
            <a:endParaRPr lang="en-US" sz="44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59506" y="4625787"/>
            <a:ext cx="1040036" cy="142809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99541" y="4625787"/>
            <a:ext cx="1138387" cy="142809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FEDB74-D5BB-47BB-9111-A1E18CF34795}"/>
              </a:ext>
            </a:extLst>
          </p:cNvPr>
          <p:cNvSpPr txBox="1"/>
          <p:nvPr/>
        </p:nvSpPr>
        <p:spPr>
          <a:xfrm>
            <a:off x="8893511" y="55219"/>
            <a:ext cx="3244636" cy="6740307"/>
          </a:xfrm>
          <a:prstGeom prst="rect">
            <a:avLst/>
          </a:prstGeom>
          <a:ln w="254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>
              <a:defRPr/>
            </a:pPr>
            <a:r>
              <a:rPr lang="en-US" sz="2400" dirty="0">
                <a:solidFill>
                  <a:srgbClr val="FF0000"/>
                </a:solidFill>
                <a:latin typeface="Calibri Light" panose="020F0302020204030204" pitchFamily="34" charset="0"/>
              </a:rPr>
              <a:t>8.  For trainees who completed or left the program, </a:t>
            </a:r>
            <a:r>
              <a:rPr lang="en-US" sz="2400" b="1" dirty="0">
                <a:solidFill>
                  <a:srgbClr val="FF0000"/>
                </a:solidFill>
                <a:latin typeface="Calibri Light" panose="020F0302020204030204" pitchFamily="34" charset="0"/>
              </a:rPr>
              <a:t>provide their initial and current positions</a:t>
            </a:r>
            <a:r>
              <a:rPr lang="en-US" sz="2400" dirty="0">
                <a:solidFill>
                  <a:srgbClr val="FF0000"/>
                </a:solidFill>
                <a:latin typeface="Calibri Light" panose="020F0302020204030204" pitchFamily="34" charset="0"/>
              </a:rPr>
              <a:t>, departments, and </a:t>
            </a:r>
            <a:r>
              <a:rPr lang="en-US" sz="24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institutions.</a:t>
            </a:r>
            <a:endParaRPr lang="en-US" sz="2400" dirty="0">
              <a:solidFill>
                <a:srgbClr val="FF0000"/>
              </a:solidFill>
              <a:latin typeface="Calibri Light" panose="020F0302020204030204" pitchFamily="34" charset="0"/>
            </a:endParaRPr>
          </a:p>
          <a:p>
            <a:pPr marL="0" lvl="1">
              <a:defRPr/>
            </a:pPr>
            <a:endParaRPr lang="en-US" sz="2400" dirty="0">
              <a:solidFill>
                <a:srgbClr val="FF0000"/>
              </a:solidFill>
              <a:latin typeface="Calibri Light" panose="020F0302020204030204" pitchFamily="34" charset="0"/>
            </a:endParaRPr>
          </a:p>
          <a:p>
            <a:pPr marL="0" lvl="1">
              <a:defRPr/>
            </a:pPr>
            <a:r>
              <a:rPr lang="en-US" sz="2400" dirty="0">
                <a:solidFill>
                  <a:srgbClr val="FF0000"/>
                </a:solidFill>
                <a:latin typeface="Calibri Light" panose="020F0302020204030204" pitchFamily="34" charset="0"/>
              </a:rPr>
              <a:t>Classify each position as predominantly:</a:t>
            </a:r>
          </a:p>
          <a:p>
            <a:pPr marL="342900" lvl="1" indent="-342900">
              <a:buFont typeface="+mj-lt"/>
              <a:buAutoNum type="arabicPeriod"/>
              <a:defRPr/>
            </a:pPr>
            <a:r>
              <a:rPr lang="en-US" sz="2400" dirty="0">
                <a:solidFill>
                  <a:srgbClr val="FF0000"/>
                </a:solidFill>
                <a:latin typeface="Calibri Light" panose="020F0302020204030204" pitchFamily="34" charset="0"/>
              </a:rPr>
              <a:t>Research-intensive</a:t>
            </a:r>
          </a:p>
          <a:p>
            <a:pPr marL="342900" lvl="1" indent="-342900">
              <a:buFont typeface="+mj-lt"/>
              <a:buAutoNum type="arabicPeriod"/>
              <a:defRPr/>
            </a:pPr>
            <a:r>
              <a:rPr lang="en-US" sz="2400" dirty="0">
                <a:solidFill>
                  <a:srgbClr val="FF0000"/>
                </a:solidFill>
                <a:latin typeface="Calibri Light" panose="020F0302020204030204" pitchFamily="34" charset="0"/>
              </a:rPr>
              <a:t>Research-related:</a:t>
            </a:r>
          </a:p>
          <a:p>
            <a:pPr marL="457200" lvl="2">
              <a:buFont typeface="Arial" pitchFamily="34" charset="0"/>
              <a:buChar char="•"/>
              <a:defRPr/>
            </a:pPr>
            <a:r>
              <a:rPr lang="en-US" sz="2400" i="1" dirty="0">
                <a:solidFill>
                  <a:srgbClr val="FF0000"/>
                </a:solidFill>
                <a:latin typeface="Calibri Light" panose="020F0302020204030204" pitchFamily="34" charset="0"/>
              </a:rPr>
              <a:t>Teaching</a:t>
            </a:r>
          </a:p>
          <a:p>
            <a:pPr marL="457200" lvl="2">
              <a:buFont typeface="Arial" pitchFamily="34" charset="0"/>
              <a:buChar char="•"/>
              <a:defRPr/>
            </a:pPr>
            <a:r>
              <a:rPr lang="en-US" sz="2400" i="1" dirty="0">
                <a:solidFill>
                  <a:srgbClr val="FF0000"/>
                </a:solidFill>
                <a:latin typeface="Calibri Light" panose="020F0302020204030204" pitchFamily="34" charset="0"/>
              </a:rPr>
              <a:t>Administering research</a:t>
            </a:r>
          </a:p>
          <a:p>
            <a:pPr marL="457200" lvl="2">
              <a:buFont typeface="Arial" pitchFamily="34" charset="0"/>
              <a:buChar char="•"/>
              <a:defRPr/>
            </a:pPr>
            <a:r>
              <a:rPr lang="en-US" sz="2400" i="1" dirty="0">
                <a:solidFill>
                  <a:srgbClr val="FF0000"/>
                </a:solidFill>
                <a:latin typeface="Calibri Light" panose="020F0302020204030204" pitchFamily="34" charset="0"/>
              </a:rPr>
              <a:t>Science policy</a:t>
            </a:r>
          </a:p>
          <a:p>
            <a:pPr marL="457200" lvl="2">
              <a:buFont typeface="Arial" pitchFamily="34" charset="0"/>
              <a:buChar char="•"/>
              <a:defRPr/>
            </a:pPr>
            <a:r>
              <a:rPr lang="en-US" sz="2400" i="1" dirty="0">
                <a:solidFill>
                  <a:srgbClr val="FF0000"/>
                </a:solidFill>
                <a:latin typeface="Calibri Light" panose="020F0302020204030204" pitchFamily="34" charset="0"/>
              </a:rPr>
              <a:t>Technology transfer</a:t>
            </a:r>
          </a:p>
          <a:p>
            <a:pPr marL="342900" lvl="1" indent="-342900">
              <a:buFont typeface="+mj-lt"/>
              <a:buAutoNum type="arabicPeriod"/>
              <a:defRPr/>
            </a:pPr>
            <a:r>
              <a:rPr lang="en-US" sz="2400" dirty="0">
                <a:solidFill>
                  <a:srgbClr val="FF0000"/>
                </a:solidFill>
                <a:latin typeface="Calibri Light" panose="020F0302020204030204" pitchFamily="34" charset="0"/>
              </a:rPr>
              <a:t>Further Training</a:t>
            </a:r>
          </a:p>
          <a:p>
            <a:pPr marL="342900" lvl="1" indent="-342900">
              <a:buFont typeface="+mj-lt"/>
              <a:buAutoNum type="arabicPeriod"/>
              <a:defRPr/>
            </a:pPr>
            <a:r>
              <a:rPr lang="en-US" sz="2400" dirty="0">
                <a:solidFill>
                  <a:srgbClr val="FF0000"/>
                </a:solidFill>
                <a:latin typeface="Calibri Light" panose="020F0302020204030204" pitchFamily="34" charset="0"/>
              </a:rPr>
              <a:t>Other </a:t>
            </a:r>
          </a:p>
        </p:txBody>
      </p:sp>
    </p:spTree>
    <p:extLst>
      <p:ext uri="{BB962C8B-B14F-4D97-AF65-F5344CB8AC3E}">
        <p14:creationId xmlns:p14="http://schemas.microsoft.com/office/powerpoint/2010/main" val="347563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129" r="1208" b="31313"/>
          <a:stretch/>
        </p:blipFill>
        <p:spPr>
          <a:xfrm>
            <a:off x="122853" y="1188346"/>
            <a:ext cx="8345978" cy="33235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  <a:latin typeface="Calibri Light" panose="020F0302020204030204" pitchFamily="34" charset="0"/>
              </a:rPr>
              <a:t>Subsequent Grants</a:t>
            </a:r>
          </a:p>
        </p:txBody>
      </p:sp>
      <p:sp>
        <p:nvSpPr>
          <p:cNvPr id="6" name="Oval 5"/>
          <p:cNvSpPr/>
          <p:nvPr/>
        </p:nvSpPr>
        <p:spPr>
          <a:xfrm>
            <a:off x="7514660" y="3001770"/>
            <a:ext cx="954171" cy="151014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FEDB74-D5BB-47BB-9111-A1E18CF34795}"/>
              </a:ext>
            </a:extLst>
          </p:cNvPr>
          <p:cNvSpPr txBox="1"/>
          <p:nvPr/>
        </p:nvSpPr>
        <p:spPr>
          <a:xfrm>
            <a:off x="4112962" y="4614402"/>
            <a:ext cx="4355869" cy="193899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1" indent="-342900">
              <a:defRPr/>
            </a:pPr>
            <a:r>
              <a:rPr lang="en-US" sz="2400" dirty="0">
                <a:solidFill>
                  <a:srgbClr val="FF0000"/>
                </a:solidFill>
                <a:latin typeface="Calibri Light" panose="020F0302020204030204" pitchFamily="34" charset="0"/>
              </a:rPr>
              <a:t>If applicable, list the type of</a:t>
            </a:r>
          </a:p>
          <a:p>
            <a:pPr marL="342900" lvl="1" indent="-342900">
              <a:defRPr/>
            </a:pPr>
            <a:r>
              <a:rPr lang="en-US" sz="2400" dirty="0">
                <a:solidFill>
                  <a:srgbClr val="FF0000"/>
                </a:solidFill>
                <a:latin typeface="Calibri Light" panose="020F0302020204030204" pitchFamily="34" charset="0"/>
              </a:rPr>
              <a:t>support </a:t>
            </a:r>
            <a:r>
              <a:rPr lang="en-US" sz="2400" i="1" dirty="0">
                <a:solidFill>
                  <a:srgbClr val="FF0000"/>
                </a:solidFill>
                <a:latin typeface="Calibri Light" panose="020F0302020204030204" pitchFamily="34" charset="0"/>
              </a:rPr>
              <a:t>after </a:t>
            </a:r>
            <a:r>
              <a:rPr lang="en-US" sz="2400" i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completed </a:t>
            </a:r>
            <a:r>
              <a:rPr lang="en-US" sz="24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training</a:t>
            </a:r>
            <a:r>
              <a:rPr lang="en-US" sz="2400" dirty="0">
                <a:solidFill>
                  <a:srgbClr val="FF0000"/>
                </a:solidFill>
                <a:latin typeface="Calibri Light" panose="020F0302020204030204" pitchFamily="34" charset="0"/>
              </a:rPr>
              <a:t>:</a:t>
            </a:r>
          </a:p>
          <a:p>
            <a:pPr marL="342900" lvl="1" indent="-342900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FF0000"/>
                </a:solidFill>
                <a:latin typeface="Calibri Light" panose="020F0302020204030204" pitchFamily="34" charset="0"/>
              </a:rPr>
              <a:t>Subsequent </a:t>
            </a:r>
            <a:r>
              <a:rPr lang="en-US" sz="24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fellowship (F)</a:t>
            </a:r>
            <a:endParaRPr lang="en-US" sz="2400" dirty="0">
              <a:solidFill>
                <a:srgbClr val="FF0000"/>
              </a:solidFill>
              <a:latin typeface="Calibri Light" panose="020F0302020204030204" pitchFamily="34" charset="0"/>
            </a:endParaRPr>
          </a:p>
          <a:p>
            <a:pPr marL="342900" lvl="1" indent="-342900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FF0000"/>
                </a:solidFill>
                <a:latin typeface="Calibri Light" panose="020F0302020204030204" pitchFamily="34" charset="0"/>
              </a:rPr>
              <a:t>Career </a:t>
            </a:r>
            <a:r>
              <a:rPr lang="en-US" sz="24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development (K)</a:t>
            </a:r>
            <a:endParaRPr lang="en-US" sz="2400" dirty="0">
              <a:solidFill>
                <a:srgbClr val="FF0000"/>
              </a:solidFill>
              <a:latin typeface="Calibri Light" panose="020F0302020204030204" pitchFamily="34" charset="0"/>
            </a:endParaRPr>
          </a:p>
          <a:p>
            <a:pPr marL="342900" lvl="1" indent="-342900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FF0000"/>
                </a:solidFill>
                <a:latin typeface="Calibri Light" panose="020F0302020204030204" pitchFamily="34" charset="0"/>
              </a:rPr>
              <a:t>Research grant </a:t>
            </a:r>
            <a:r>
              <a:rPr lang="en-US" sz="24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(R)</a:t>
            </a:r>
            <a:endParaRPr lang="en-US" sz="2400" dirty="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575964" y="1188346"/>
            <a:ext cx="3311236" cy="332398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-457200">
              <a:defRPr/>
            </a:pPr>
            <a:r>
              <a:rPr lang="en-US" sz="2400" dirty="0">
                <a:solidFill>
                  <a:srgbClr val="FF0000"/>
                </a:solidFill>
                <a:latin typeface="Calibri Light" panose="020F0302020204030204" pitchFamily="34" charset="0"/>
              </a:rPr>
              <a:t>The support can be </a:t>
            </a:r>
            <a:r>
              <a:rPr lang="en-US" sz="24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from </a:t>
            </a:r>
            <a:r>
              <a:rPr lang="en-US" sz="2400" dirty="0">
                <a:solidFill>
                  <a:srgbClr val="FF0000"/>
                </a:solidFill>
                <a:latin typeface="Calibri Light" panose="020F0302020204030204" pitchFamily="34" charset="0"/>
              </a:rPr>
              <a:t>any source whether as </a:t>
            </a:r>
            <a:r>
              <a:rPr lang="en-US" sz="2400" b="1" dirty="0">
                <a:solidFill>
                  <a:srgbClr val="FF0000"/>
                </a:solidFill>
                <a:latin typeface="Calibri Light" panose="020F0302020204030204" pitchFamily="34" charset="0"/>
              </a:rPr>
              <a:t>PD/PI</a:t>
            </a:r>
            <a:r>
              <a:rPr lang="en-US" sz="2400" dirty="0">
                <a:solidFill>
                  <a:srgbClr val="FF0000"/>
                </a:solidFill>
                <a:latin typeface="Calibri Light" panose="020F0302020204030204" pitchFamily="34" charset="0"/>
              </a:rPr>
              <a:t> or in </a:t>
            </a:r>
            <a:r>
              <a:rPr lang="en-US" sz="24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another </a:t>
            </a:r>
            <a:r>
              <a:rPr lang="en-US" sz="2400" b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senior</a:t>
            </a:r>
            <a:r>
              <a:rPr lang="en-US" sz="24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Calibri Light" panose="020F0302020204030204" pitchFamily="34" charset="0"/>
              </a:rPr>
              <a:t>role:</a:t>
            </a:r>
          </a:p>
          <a:p>
            <a:pPr marL="342900" lvl="1" indent="-342900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FF0000"/>
                </a:solidFill>
                <a:latin typeface="Calibri Light" panose="020F0302020204030204" pitchFamily="34" charset="0"/>
              </a:rPr>
              <a:t>Co-I</a:t>
            </a:r>
          </a:p>
          <a:p>
            <a:pPr marL="342900" lvl="1" indent="-342900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FF0000"/>
                </a:solidFill>
                <a:latin typeface="Calibri Light" panose="020F0302020204030204" pitchFamily="34" charset="0"/>
              </a:rPr>
              <a:t>Faculty collaborator</a:t>
            </a:r>
          </a:p>
          <a:p>
            <a:pPr marL="342900" lvl="1" indent="-342900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FF0000"/>
                </a:solidFill>
                <a:latin typeface="Calibri Light" panose="020F0302020204030204" pitchFamily="34" charset="0"/>
              </a:rPr>
              <a:t>Staff scientist </a:t>
            </a:r>
          </a:p>
          <a:p>
            <a:pPr marL="342900" lvl="1" indent="-342900"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Other</a:t>
            </a:r>
          </a:p>
          <a:p>
            <a:pPr marL="0" lvl="1">
              <a:defRPr/>
            </a:pPr>
            <a:endParaRPr lang="en-US" sz="2000" dirty="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75964" y="4614402"/>
            <a:ext cx="3311236" cy="83099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1" indent="-342900">
              <a:defRPr/>
            </a:pPr>
            <a:r>
              <a:rPr lang="en-US" sz="2400" dirty="0">
                <a:solidFill>
                  <a:srgbClr val="FF0000"/>
                </a:solidFill>
                <a:latin typeface="Calibri Light" panose="020F0302020204030204" pitchFamily="34" charset="0"/>
              </a:rPr>
              <a:t>Up to </a:t>
            </a:r>
            <a:r>
              <a:rPr lang="en-US" sz="2400" b="1" dirty="0">
                <a:solidFill>
                  <a:srgbClr val="FF0000"/>
                </a:solidFill>
                <a:latin typeface="Calibri Light" panose="020F0302020204030204" pitchFamily="34" charset="0"/>
              </a:rPr>
              <a:t>five</a:t>
            </a:r>
            <a:r>
              <a:rPr lang="en-US" sz="2400" dirty="0">
                <a:solidFill>
                  <a:srgbClr val="FF0000"/>
                </a:solidFill>
                <a:latin typeface="Calibri Light" panose="020F0302020204030204" pitchFamily="34" charset="0"/>
              </a:rPr>
              <a:t> grants may be </a:t>
            </a:r>
          </a:p>
          <a:p>
            <a:pPr marL="342900" lvl="1" indent="-342900">
              <a:defRPr/>
            </a:pPr>
            <a:r>
              <a:rPr lang="en-US" sz="2400" dirty="0">
                <a:solidFill>
                  <a:srgbClr val="FF0000"/>
                </a:solidFill>
                <a:latin typeface="Calibri Light" panose="020F0302020204030204" pitchFamily="34" charset="0"/>
              </a:rPr>
              <a:t>listed</a:t>
            </a:r>
          </a:p>
        </p:txBody>
      </p:sp>
    </p:spTree>
    <p:extLst>
      <p:ext uri="{BB962C8B-B14F-4D97-AF65-F5344CB8AC3E}">
        <p14:creationId xmlns:p14="http://schemas.microsoft.com/office/powerpoint/2010/main" val="109890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How do I gather this information?</a:t>
            </a:r>
            <a:endParaRPr lang="en-US" sz="44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431344"/>
            <a:ext cx="10972799" cy="5110772"/>
          </a:xfrm>
        </p:spPr>
        <p:txBody>
          <a:bodyPr>
            <a:normAutofit lnSpcReduction="10000"/>
          </a:bodyPr>
          <a:lstStyle/>
          <a:p>
            <a:pPr marL="457200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Create a group                    page for your program.  At the </a:t>
            </a:r>
            <a:r>
              <a:rPr lang="en-US" sz="3200" i="1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time of appointment</a:t>
            </a:r>
            <a:r>
              <a:rPr lang="en-US" sz="32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 be sure to have the trainee add themselves to the account and that they understand the expectation of staying in contact for the next 15 years</a:t>
            </a:r>
          </a:p>
          <a:p>
            <a:pPr marL="457200" indent="-514350">
              <a:buFont typeface="+mj-lt"/>
              <a:buAutoNum type="arabicPeriod"/>
            </a:pPr>
            <a:endParaRPr lang="en-US" sz="3200" dirty="0" smtClean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pPr marL="457200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Send out a Table 8 Annual survey</a:t>
            </a:r>
          </a:p>
          <a:p>
            <a:pPr marL="457200" indent="-514350">
              <a:buFont typeface="+mj-lt"/>
              <a:buAutoNum type="arabicPeriod"/>
            </a:pPr>
            <a:endParaRPr lang="en-US" sz="3200" dirty="0" smtClean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pPr marL="457200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Email trainees to update their </a:t>
            </a:r>
            <a:br>
              <a:rPr lang="en-US" sz="3200" dirty="0" smtClean="0">
                <a:solidFill>
                  <a:schemeClr val="tx1"/>
                </a:solidFill>
                <a:latin typeface="Calibri Light" panose="020F0302020204030204" pitchFamily="34" charset="0"/>
              </a:rPr>
            </a:br>
            <a:r>
              <a:rPr lang="en-US" sz="32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“Personal Profile” in</a:t>
            </a:r>
            <a:br>
              <a:rPr lang="en-US" sz="3200" dirty="0" smtClean="0">
                <a:solidFill>
                  <a:schemeClr val="tx1"/>
                </a:solidFill>
                <a:latin typeface="Calibri Light" panose="020F0302020204030204" pitchFamily="34" charset="0"/>
              </a:rPr>
            </a:br>
            <a:endParaRPr lang="en-US" sz="3200" dirty="0" smtClean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pPr marL="457200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Or research yourself - AKA stalking!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7558" y="2757657"/>
            <a:ext cx="4111719" cy="40005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5" r="6937" b="9294"/>
          <a:stretch/>
        </p:blipFill>
        <p:spPr>
          <a:xfrm>
            <a:off x="3573623" y="1427544"/>
            <a:ext cx="1781418" cy="4960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830" y="5046851"/>
            <a:ext cx="1252984" cy="50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32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3905597" y="2590395"/>
            <a:ext cx="3999807" cy="15244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9600" dirty="0" smtClean="0"/>
              <a:t>xTRACT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49309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692439" y="894718"/>
            <a:ext cx="11115854" cy="1147910"/>
          </a:xfrm>
          <a:custGeom>
            <a:avLst/>
            <a:gdLst>
              <a:gd name="connsiteX0" fmla="*/ 0 w 11115854"/>
              <a:gd name="connsiteY0" fmla="*/ 114791 h 1147910"/>
              <a:gd name="connsiteX1" fmla="*/ 114791 w 11115854"/>
              <a:gd name="connsiteY1" fmla="*/ 0 h 1147910"/>
              <a:gd name="connsiteX2" fmla="*/ 11001063 w 11115854"/>
              <a:gd name="connsiteY2" fmla="*/ 0 h 1147910"/>
              <a:gd name="connsiteX3" fmla="*/ 11115854 w 11115854"/>
              <a:gd name="connsiteY3" fmla="*/ 114791 h 1147910"/>
              <a:gd name="connsiteX4" fmla="*/ 11115854 w 11115854"/>
              <a:gd name="connsiteY4" fmla="*/ 1033119 h 1147910"/>
              <a:gd name="connsiteX5" fmla="*/ 11001063 w 11115854"/>
              <a:gd name="connsiteY5" fmla="*/ 1147910 h 1147910"/>
              <a:gd name="connsiteX6" fmla="*/ 114791 w 11115854"/>
              <a:gd name="connsiteY6" fmla="*/ 1147910 h 1147910"/>
              <a:gd name="connsiteX7" fmla="*/ 0 w 11115854"/>
              <a:gd name="connsiteY7" fmla="*/ 1033119 h 1147910"/>
              <a:gd name="connsiteX8" fmla="*/ 0 w 11115854"/>
              <a:gd name="connsiteY8" fmla="*/ 114791 h 114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15854" h="1147910">
                <a:moveTo>
                  <a:pt x="0" y="114791"/>
                </a:moveTo>
                <a:cubicBezTo>
                  <a:pt x="0" y="51394"/>
                  <a:pt x="51394" y="0"/>
                  <a:pt x="114791" y="0"/>
                </a:cubicBezTo>
                <a:lnTo>
                  <a:pt x="11001063" y="0"/>
                </a:lnTo>
                <a:cubicBezTo>
                  <a:pt x="11064460" y="0"/>
                  <a:pt x="11115854" y="51394"/>
                  <a:pt x="11115854" y="114791"/>
                </a:cubicBezTo>
                <a:lnTo>
                  <a:pt x="11115854" y="1033119"/>
                </a:lnTo>
                <a:cubicBezTo>
                  <a:pt x="11115854" y="1096516"/>
                  <a:pt x="11064460" y="1147910"/>
                  <a:pt x="11001063" y="1147910"/>
                </a:cubicBezTo>
                <a:lnTo>
                  <a:pt x="114791" y="1147910"/>
                </a:lnTo>
                <a:cubicBezTo>
                  <a:pt x="51394" y="1147910"/>
                  <a:pt x="0" y="1096516"/>
                  <a:pt x="0" y="1033119"/>
                </a:cubicBezTo>
                <a:lnTo>
                  <a:pt x="0" y="114791"/>
                </a:lnTo>
                <a:close/>
              </a:path>
            </a:pathLst>
          </a:custGeom>
          <a:solidFill>
            <a:srgbClr val="E58C6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1261" tIns="201261" rIns="201261" bIns="201261" numCol="1" spcCol="1270" anchor="ctr" anchorCtr="0">
            <a:noAutofit/>
          </a:bodyPr>
          <a:lstStyle/>
          <a:p>
            <a:pPr marL="0" marR="0" lvl="0" indent="0" algn="ctr" defTabSz="195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What is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xTRACT 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709174" y="2235956"/>
            <a:ext cx="1731441" cy="1243295"/>
          </a:xfrm>
          <a:custGeom>
            <a:avLst/>
            <a:gdLst>
              <a:gd name="connsiteX0" fmla="*/ 0 w 1731441"/>
              <a:gd name="connsiteY0" fmla="*/ 124330 h 1243295"/>
              <a:gd name="connsiteX1" fmla="*/ 124330 w 1731441"/>
              <a:gd name="connsiteY1" fmla="*/ 0 h 1243295"/>
              <a:gd name="connsiteX2" fmla="*/ 1607112 w 1731441"/>
              <a:gd name="connsiteY2" fmla="*/ 0 h 1243295"/>
              <a:gd name="connsiteX3" fmla="*/ 1731442 w 1731441"/>
              <a:gd name="connsiteY3" fmla="*/ 124330 h 1243295"/>
              <a:gd name="connsiteX4" fmla="*/ 1731441 w 1731441"/>
              <a:gd name="connsiteY4" fmla="*/ 1118966 h 1243295"/>
              <a:gd name="connsiteX5" fmla="*/ 1607111 w 1731441"/>
              <a:gd name="connsiteY5" fmla="*/ 1243296 h 1243295"/>
              <a:gd name="connsiteX6" fmla="*/ 124330 w 1731441"/>
              <a:gd name="connsiteY6" fmla="*/ 1243295 h 1243295"/>
              <a:gd name="connsiteX7" fmla="*/ 0 w 1731441"/>
              <a:gd name="connsiteY7" fmla="*/ 1118965 h 1243295"/>
              <a:gd name="connsiteX8" fmla="*/ 0 w 1731441"/>
              <a:gd name="connsiteY8" fmla="*/ 124330 h 1243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31441" h="1243295">
                <a:moveTo>
                  <a:pt x="0" y="124330"/>
                </a:moveTo>
                <a:cubicBezTo>
                  <a:pt x="0" y="55664"/>
                  <a:pt x="55664" y="0"/>
                  <a:pt x="124330" y="0"/>
                </a:cubicBezTo>
                <a:lnTo>
                  <a:pt x="1607112" y="0"/>
                </a:lnTo>
                <a:cubicBezTo>
                  <a:pt x="1675778" y="0"/>
                  <a:pt x="1731442" y="55664"/>
                  <a:pt x="1731442" y="124330"/>
                </a:cubicBezTo>
                <a:cubicBezTo>
                  <a:pt x="1731442" y="455875"/>
                  <a:pt x="1731441" y="787421"/>
                  <a:pt x="1731441" y="1118966"/>
                </a:cubicBezTo>
                <a:cubicBezTo>
                  <a:pt x="1731441" y="1187632"/>
                  <a:pt x="1675777" y="1243296"/>
                  <a:pt x="1607111" y="1243296"/>
                </a:cubicBezTo>
                <a:lnTo>
                  <a:pt x="124330" y="1243295"/>
                </a:lnTo>
                <a:cubicBezTo>
                  <a:pt x="55664" y="1243295"/>
                  <a:pt x="0" y="1187631"/>
                  <a:pt x="0" y="1118965"/>
                </a:cubicBezTo>
                <a:lnTo>
                  <a:pt x="0" y="124330"/>
                </a:lnTo>
                <a:close/>
              </a:path>
            </a:pathLst>
          </a:custGeom>
          <a:solidFill>
            <a:srgbClr val="EBC3D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2615" tIns="112615" rIns="112615" bIns="112615" numCol="1" spcCol="1270" anchor="ctr" anchorCtr="0">
            <a:noAutofit/>
          </a:bodyPr>
          <a:lstStyle/>
          <a:p>
            <a:pPr marL="0" marR="0" lvl="0" indent="0" algn="ctr" defTabSz="889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Extramural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2586056" y="2235956"/>
            <a:ext cx="1731441" cy="1243295"/>
          </a:xfrm>
          <a:custGeom>
            <a:avLst/>
            <a:gdLst>
              <a:gd name="connsiteX0" fmla="*/ 0 w 1731441"/>
              <a:gd name="connsiteY0" fmla="*/ 124330 h 1243295"/>
              <a:gd name="connsiteX1" fmla="*/ 124330 w 1731441"/>
              <a:gd name="connsiteY1" fmla="*/ 0 h 1243295"/>
              <a:gd name="connsiteX2" fmla="*/ 1607112 w 1731441"/>
              <a:gd name="connsiteY2" fmla="*/ 0 h 1243295"/>
              <a:gd name="connsiteX3" fmla="*/ 1731442 w 1731441"/>
              <a:gd name="connsiteY3" fmla="*/ 124330 h 1243295"/>
              <a:gd name="connsiteX4" fmla="*/ 1731441 w 1731441"/>
              <a:gd name="connsiteY4" fmla="*/ 1118966 h 1243295"/>
              <a:gd name="connsiteX5" fmla="*/ 1607111 w 1731441"/>
              <a:gd name="connsiteY5" fmla="*/ 1243296 h 1243295"/>
              <a:gd name="connsiteX6" fmla="*/ 124330 w 1731441"/>
              <a:gd name="connsiteY6" fmla="*/ 1243295 h 1243295"/>
              <a:gd name="connsiteX7" fmla="*/ 0 w 1731441"/>
              <a:gd name="connsiteY7" fmla="*/ 1118965 h 1243295"/>
              <a:gd name="connsiteX8" fmla="*/ 0 w 1731441"/>
              <a:gd name="connsiteY8" fmla="*/ 124330 h 1243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31441" h="1243295">
                <a:moveTo>
                  <a:pt x="0" y="124330"/>
                </a:moveTo>
                <a:cubicBezTo>
                  <a:pt x="0" y="55664"/>
                  <a:pt x="55664" y="0"/>
                  <a:pt x="124330" y="0"/>
                </a:cubicBezTo>
                <a:lnTo>
                  <a:pt x="1607112" y="0"/>
                </a:lnTo>
                <a:cubicBezTo>
                  <a:pt x="1675778" y="0"/>
                  <a:pt x="1731442" y="55664"/>
                  <a:pt x="1731442" y="124330"/>
                </a:cubicBezTo>
                <a:cubicBezTo>
                  <a:pt x="1731442" y="455875"/>
                  <a:pt x="1731441" y="787421"/>
                  <a:pt x="1731441" y="1118966"/>
                </a:cubicBezTo>
                <a:cubicBezTo>
                  <a:pt x="1731441" y="1187632"/>
                  <a:pt x="1675777" y="1243296"/>
                  <a:pt x="1607111" y="1243296"/>
                </a:cubicBezTo>
                <a:lnTo>
                  <a:pt x="124330" y="1243295"/>
                </a:lnTo>
                <a:cubicBezTo>
                  <a:pt x="55664" y="1243295"/>
                  <a:pt x="0" y="1187631"/>
                  <a:pt x="0" y="1118965"/>
                </a:cubicBezTo>
                <a:lnTo>
                  <a:pt x="0" y="124330"/>
                </a:lnTo>
                <a:close/>
              </a:path>
            </a:pathLst>
          </a:custGeom>
          <a:solidFill>
            <a:srgbClr val="AE5A2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2615" tIns="112615" rIns="112615" bIns="112615" numCol="1" spcCol="1270" anchor="ctr" anchorCtr="0">
            <a:noAutofit/>
          </a:bodyPr>
          <a:lstStyle/>
          <a:p>
            <a:pPr marL="0" marR="0" lvl="0" indent="0" algn="ctr" defTabSz="889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Trainee 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4462939" y="2235956"/>
            <a:ext cx="1731441" cy="1243295"/>
          </a:xfrm>
          <a:custGeom>
            <a:avLst/>
            <a:gdLst>
              <a:gd name="connsiteX0" fmla="*/ 0 w 1731441"/>
              <a:gd name="connsiteY0" fmla="*/ 124330 h 1243295"/>
              <a:gd name="connsiteX1" fmla="*/ 124330 w 1731441"/>
              <a:gd name="connsiteY1" fmla="*/ 0 h 1243295"/>
              <a:gd name="connsiteX2" fmla="*/ 1607112 w 1731441"/>
              <a:gd name="connsiteY2" fmla="*/ 0 h 1243295"/>
              <a:gd name="connsiteX3" fmla="*/ 1731442 w 1731441"/>
              <a:gd name="connsiteY3" fmla="*/ 124330 h 1243295"/>
              <a:gd name="connsiteX4" fmla="*/ 1731441 w 1731441"/>
              <a:gd name="connsiteY4" fmla="*/ 1118966 h 1243295"/>
              <a:gd name="connsiteX5" fmla="*/ 1607111 w 1731441"/>
              <a:gd name="connsiteY5" fmla="*/ 1243296 h 1243295"/>
              <a:gd name="connsiteX6" fmla="*/ 124330 w 1731441"/>
              <a:gd name="connsiteY6" fmla="*/ 1243295 h 1243295"/>
              <a:gd name="connsiteX7" fmla="*/ 0 w 1731441"/>
              <a:gd name="connsiteY7" fmla="*/ 1118965 h 1243295"/>
              <a:gd name="connsiteX8" fmla="*/ 0 w 1731441"/>
              <a:gd name="connsiteY8" fmla="*/ 124330 h 1243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31441" h="1243295">
                <a:moveTo>
                  <a:pt x="0" y="124330"/>
                </a:moveTo>
                <a:cubicBezTo>
                  <a:pt x="0" y="55664"/>
                  <a:pt x="55664" y="0"/>
                  <a:pt x="124330" y="0"/>
                </a:cubicBezTo>
                <a:lnTo>
                  <a:pt x="1607112" y="0"/>
                </a:lnTo>
                <a:cubicBezTo>
                  <a:pt x="1675778" y="0"/>
                  <a:pt x="1731442" y="55664"/>
                  <a:pt x="1731442" y="124330"/>
                </a:cubicBezTo>
                <a:cubicBezTo>
                  <a:pt x="1731442" y="455875"/>
                  <a:pt x="1731441" y="787421"/>
                  <a:pt x="1731441" y="1118966"/>
                </a:cubicBezTo>
                <a:cubicBezTo>
                  <a:pt x="1731441" y="1187632"/>
                  <a:pt x="1675777" y="1243296"/>
                  <a:pt x="1607111" y="1243296"/>
                </a:cubicBezTo>
                <a:lnTo>
                  <a:pt x="124330" y="1243295"/>
                </a:lnTo>
                <a:cubicBezTo>
                  <a:pt x="55664" y="1243295"/>
                  <a:pt x="0" y="1187631"/>
                  <a:pt x="0" y="1118965"/>
                </a:cubicBezTo>
                <a:lnTo>
                  <a:pt x="0" y="124330"/>
                </a:lnTo>
                <a:close/>
              </a:path>
            </a:pathLst>
          </a:custGeom>
          <a:solidFill>
            <a:srgbClr val="F7D2C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2615" tIns="112615" rIns="112615" bIns="112615" numCol="1" spcCol="1270" anchor="ctr" anchorCtr="0">
            <a:noAutofit/>
          </a:bodyPr>
          <a:lstStyle/>
          <a:p>
            <a:pPr marL="0" marR="0" lvl="0" indent="0" algn="ctr" defTabSz="889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Reporting</a:t>
            </a:r>
          </a:p>
        </p:txBody>
      </p:sp>
      <p:sp>
        <p:nvSpPr>
          <p:cNvPr id="14" name="Freeform 13"/>
          <p:cNvSpPr/>
          <p:nvPr/>
        </p:nvSpPr>
        <p:spPr>
          <a:xfrm>
            <a:off x="6339822" y="2235956"/>
            <a:ext cx="1731441" cy="1243295"/>
          </a:xfrm>
          <a:custGeom>
            <a:avLst/>
            <a:gdLst>
              <a:gd name="connsiteX0" fmla="*/ 0 w 1731441"/>
              <a:gd name="connsiteY0" fmla="*/ 124330 h 1243295"/>
              <a:gd name="connsiteX1" fmla="*/ 124330 w 1731441"/>
              <a:gd name="connsiteY1" fmla="*/ 0 h 1243295"/>
              <a:gd name="connsiteX2" fmla="*/ 1607112 w 1731441"/>
              <a:gd name="connsiteY2" fmla="*/ 0 h 1243295"/>
              <a:gd name="connsiteX3" fmla="*/ 1731442 w 1731441"/>
              <a:gd name="connsiteY3" fmla="*/ 124330 h 1243295"/>
              <a:gd name="connsiteX4" fmla="*/ 1731441 w 1731441"/>
              <a:gd name="connsiteY4" fmla="*/ 1118966 h 1243295"/>
              <a:gd name="connsiteX5" fmla="*/ 1607111 w 1731441"/>
              <a:gd name="connsiteY5" fmla="*/ 1243296 h 1243295"/>
              <a:gd name="connsiteX6" fmla="*/ 124330 w 1731441"/>
              <a:gd name="connsiteY6" fmla="*/ 1243295 h 1243295"/>
              <a:gd name="connsiteX7" fmla="*/ 0 w 1731441"/>
              <a:gd name="connsiteY7" fmla="*/ 1118965 h 1243295"/>
              <a:gd name="connsiteX8" fmla="*/ 0 w 1731441"/>
              <a:gd name="connsiteY8" fmla="*/ 124330 h 1243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31441" h="1243295">
                <a:moveTo>
                  <a:pt x="0" y="124330"/>
                </a:moveTo>
                <a:cubicBezTo>
                  <a:pt x="0" y="55664"/>
                  <a:pt x="55664" y="0"/>
                  <a:pt x="124330" y="0"/>
                </a:cubicBezTo>
                <a:lnTo>
                  <a:pt x="1607112" y="0"/>
                </a:lnTo>
                <a:cubicBezTo>
                  <a:pt x="1675778" y="0"/>
                  <a:pt x="1731442" y="55664"/>
                  <a:pt x="1731442" y="124330"/>
                </a:cubicBezTo>
                <a:cubicBezTo>
                  <a:pt x="1731442" y="455875"/>
                  <a:pt x="1731441" y="787421"/>
                  <a:pt x="1731441" y="1118966"/>
                </a:cubicBezTo>
                <a:cubicBezTo>
                  <a:pt x="1731441" y="1187632"/>
                  <a:pt x="1675777" y="1243296"/>
                  <a:pt x="1607111" y="1243296"/>
                </a:cubicBezTo>
                <a:lnTo>
                  <a:pt x="124330" y="1243295"/>
                </a:lnTo>
                <a:cubicBezTo>
                  <a:pt x="55664" y="1243295"/>
                  <a:pt x="0" y="1187631"/>
                  <a:pt x="0" y="1118965"/>
                </a:cubicBezTo>
                <a:lnTo>
                  <a:pt x="0" y="124330"/>
                </a:lnTo>
                <a:close/>
              </a:path>
            </a:pathLst>
          </a:custGeom>
          <a:solidFill>
            <a:srgbClr val="F3B29A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2615" tIns="112615" rIns="112615" bIns="112615" numCol="1" spcCol="1270" anchor="ctr" anchorCtr="0">
            <a:noAutofit/>
          </a:bodyPr>
          <a:lstStyle/>
          <a:p>
            <a:pPr marL="0" marR="0" lvl="0" indent="0" algn="ctr" defTabSz="889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And 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8216704" y="2235956"/>
            <a:ext cx="1731441" cy="1243295"/>
          </a:xfrm>
          <a:custGeom>
            <a:avLst/>
            <a:gdLst>
              <a:gd name="connsiteX0" fmla="*/ 0 w 1731441"/>
              <a:gd name="connsiteY0" fmla="*/ 124330 h 1243295"/>
              <a:gd name="connsiteX1" fmla="*/ 124330 w 1731441"/>
              <a:gd name="connsiteY1" fmla="*/ 0 h 1243295"/>
              <a:gd name="connsiteX2" fmla="*/ 1607112 w 1731441"/>
              <a:gd name="connsiteY2" fmla="*/ 0 h 1243295"/>
              <a:gd name="connsiteX3" fmla="*/ 1731442 w 1731441"/>
              <a:gd name="connsiteY3" fmla="*/ 124330 h 1243295"/>
              <a:gd name="connsiteX4" fmla="*/ 1731441 w 1731441"/>
              <a:gd name="connsiteY4" fmla="*/ 1118966 h 1243295"/>
              <a:gd name="connsiteX5" fmla="*/ 1607111 w 1731441"/>
              <a:gd name="connsiteY5" fmla="*/ 1243296 h 1243295"/>
              <a:gd name="connsiteX6" fmla="*/ 124330 w 1731441"/>
              <a:gd name="connsiteY6" fmla="*/ 1243295 h 1243295"/>
              <a:gd name="connsiteX7" fmla="*/ 0 w 1731441"/>
              <a:gd name="connsiteY7" fmla="*/ 1118965 h 1243295"/>
              <a:gd name="connsiteX8" fmla="*/ 0 w 1731441"/>
              <a:gd name="connsiteY8" fmla="*/ 124330 h 1243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31441" h="1243295">
                <a:moveTo>
                  <a:pt x="0" y="124330"/>
                </a:moveTo>
                <a:cubicBezTo>
                  <a:pt x="0" y="55664"/>
                  <a:pt x="55664" y="0"/>
                  <a:pt x="124330" y="0"/>
                </a:cubicBezTo>
                <a:lnTo>
                  <a:pt x="1607112" y="0"/>
                </a:lnTo>
                <a:cubicBezTo>
                  <a:pt x="1675778" y="0"/>
                  <a:pt x="1731442" y="55664"/>
                  <a:pt x="1731442" y="124330"/>
                </a:cubicBezTo>
                <a:cubicBezTo>
                  <a:pt x="1731442" y="455875"/>
                  <a:pt x="1731441" y="787421"/>
                  <a:pt x="1731441" y="1118966"/>
                </a:cubicBezTo>
                <a:cubicBezTo>
                  <a:pt x="1731441" y="1187632"/>
                  <a:pt x="1675777" y="1243296"/>
                  <a:pt x="1607111" y="1243296"/>
                </a:cubicBezTo>
                <a:lnTo>
                  <a:pt x="124330" y="1243295"/>
                </a:lnTo>
                <a:cubicBezTo>
                  <a:pt x="55664" y="1243295"/>
                  <a:pt x="0" y="1187631"/>
                  <a:pt x="0" y="1118965"/>
                </a:cubicBezTo>
                <a:lnTo>
                  <a:pt x="0" y="124330"/>
                </a:lnTo>
                <a:close/>
              </a:path>
            </a:pathLst>
          </a:custGeom>
          <a:solidFill>
            <a:srgbClr val="EBC3D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2615" tIns="112615" rIns="112615" bIns="112615" numCol="1" spcCol="1270" anchor="ctr" anchorCtr="0">
            <a:noAutofit/>
          </a:bodyPr>
          <a:lstStyle/>
          <a:p>
            <a:pPr marL="0" marR="0" lvl="0" indent="0" algn="ctr" defTabSz="889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Career </a:t>
            </a:r>
          </a:p>
        </p:txBody>
      </p:sp>
      <p:sp>
        <p:nvSpPr>
          <p:cNvPr id="16" name="Freeform 15"/>
          <p:cNvSpPr/>
          <p:nvPr/>
        </p:nvSpPr>
        <p:spPr>
          <a:xfrm>
            <a:off x="10093587" y="2235956"/>
            <a:ext cx="1731441" cy="1243295"/>
          </a:xfrm>
          <a:custGeom>
            <a:avLst/>
            <a:gdLst>
              <a:gd name="connsiteX0" fmla="*/ 0 w 1731441"/>
              <a:gd name="connsiteY0" fmla="*/ 124330 h 1243295"/>
              <a:gd name="connsiteX1" fmla="*/ 124330 w 1731441"/>
              <a:gd name="connsiteY1" fmla="*/ 0 h 1243295"/>
              <a:gd name="connsiteX2" fmla="*/ 1607112 w 1731441"/>
              <a:gd name="connsiteY2" fmla="*/ 0 h 1243295"/>
              <a:gd name="connsiteX3" fmla="*/ 1731442 w 1731441"/>
              <a:gd name="connsiteY3" fmla="*/ 124330 h 1243295"/>
              <a:gd name="connsiteX4" fmla="*/ 1731441 w 1731441"/>
              <a:gd name="connsiteY4" fmla="*/ 1118966 h 1243295"/>
              <a:gd name="connsiteX5" fmla="*/ 1607111 w 1731441"/>
              <a:gd name="connsiteY5" fmla="*/ 1243296 h 1243295"/>
              <a:gd name="connsiteX6" fmla="*/ 124330 w 1731441"/>
              <a:gd name="connsiteY6" fmla="*/ 1243295 h 1243295"/>
              <a:gd name="connsiteX7" fmla="*/ 0 w 1731441"/>
              <a:gd name="connsiteY7" fmla="*/ 1118965 h 1243295"/>
              <a:gd name="connsiteX8" fmla="*/ 0 w 1731441"/>
              <a:gd name="connsiteY8" fmla="*/ 124330 h 1243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31441" h="1243295">
                <a:moveTo>
                  <a:pt x="0" y="124330"/>
                </a:moveTo>
                <a:cubicBezTo>
                  <a:pt x="0" y="55664"/>
                  <a:pt x="55664" y="0"/>
                  <a:pt x="124330" y="0"/>
                </a:cubicBezTo>
                <a:lnTo>
                  <a:pt x="1607112" y="0"/>
                </a:lnTo>
                <a:cubicBezTo>
                  <a:pt x="1675778" y="0"/>
                  <a:pt x="1731442" y="55664"/>
                  <a:pt x="1731442" y="124330"/>
                </a:cubicBezTo>
                <a:cubicBezTo>
                  <a:pt x="1731442" y="455875"/>
                  <a:pt x="1731441" y="787421"/>
                  <a:pt x="1731441" y="1118966"/>
                </a:cubicBezTo>
                <a:cubicBezTo>
                  <a:pt x="1731441" y="1187632"/>
                  <a:pt x="1675777" y="1243296"/>
                  <a:pt x="1607111" y="1243296"/>
                </a:cubicBezTo>
                <a:lnTo>
                  <a:pt x="124330" y="1243295"/>
                </a:lnTo>
                <a:cubicBezTo>
                  <a:pt x="55664" y="1243295"/>
                  <a:pt x="0" y="1187631"/>
                  <a:pt x="0" y="1118965"/>
                </a:cubicBezTo>
                <a:lnTo>
                  <a:pt x="0" y="124330"/>
                </a:lnTo>
                <a:close/>
              </a:path>
            </a:pathLst>
          </a:custGeom>
          <a:solidFill>
            <a:srgbClr val="E58C6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2615" tIns="112615" rIns="112615" bIns="112615" numCol="1" spcCol="1270" anchor="ctr" anchorCtr="0">
            <a:noAutofit/>
          </a:bodyPr>
          <a:lstStyle/>
          <a:p>
            <a:pPr marL="0" marR="0" lvl="0" indent="0" algn="ctr" defTabSz="889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Tracking</a:t>
            </a:r>
          </a:p>
        </p:txBody>
      </p:sp>
      <p:sp>
        <p:nvSpPr>
          <p:cNvPr id="17" name="Freeform 16"/>
          <p:cNvSpPr/>
          <p:nvPr/>
        </p:nvSpPr>
        <p:spPr>
          <a:xfrm>
            <a:off x="692439" y="3623607"/>
            <a:ext cx="11115854" cy="1147910"/>
          </a:xfrm>
          <a:custGeom>
            <a:avLst/>
            <a:gdLst>
              <a:gd name="connsiteX0" fmla="*/ 0 w 11115854"/>
              <a:gd name="connsiteY0" fmla="*/ 114791 h 1147910"/>
              <a:gd name="connsiteX1" fmla="*/ 114791 w 11115854"/>
              <a:gd name="connsiteY1" fmla="*/ 0 h 1147910"/>
              <a:gd name="connsiteX2" fmla="*/ 11001063 w 11115854"/>
              <a:gd name="connsiteY2" fmla="*/ 0 h 1147910"/>
              <a:gd name="connsiteX3" fmla="*/ 11115854 w 11115854"/>
              <a:gd name="connsiteY3" fmla="*/ 114791 h 1147910"/>
              <a:gd name="connsiteX4" fmla="*/ 11115854 w 11115854"/>
              <a:gd name="connsiteY4" fmla="*/ 1033119 h 1147910"/>
              <a:gd name="connsiteX5" fmla="*/ 11001063 w 11115854"/>
              <a:gd name="connsiteY5" fmla="*/ 1147910 h 1147910"/>
              <a:gd name="connsiteX6" fmla="*/ 114791 w 11115854"/>
              <a:gd name="connsiteY6" fmla="*/ 1147910 h 1147910"/>
              <a:gd name="connsiteX7" fmla="*/ 0 w 11115854"/>
              <a:gd name="connsiteY7" fmla="*/ 1033119 h 1147910"/>
              <a:gd name="connsiteX8" fmla="*/ 0 w 11115854"/>
              <a:gd name="connsiteY8" fmla="*/ 114791 h 114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15854" h="1147910">
                <a:moveTo>
                  <a:pt x="0" y="114791"/>
                </a:moveTo>
                <a:cubicBezTo>
                  <a:pt x="0" y="51394"/>
                  <a:pt x="51394" y="0"/>
                  <a:pt x="114791" y="0"/>
                </a:cubicBezTo>
                <a:lnTo>
                  <a:pt x="11001063" y="0"/>
                </a:lnTo>
                <a:cubicBezTo>
                  <a:pt x="11064460" y="0"/>
                  <a:pt x="11115854" y="51394"/>
                  <a:pt x="11115854" y="114791"/>
                </a:cubicBezTo>
                <a:lnTo>
                  <a:pt x="11115854" y="1033119"/>
                </a:lnTo>
                <a:cubicBezTo>
                  <a:pt x="11115854" y="1096516"/>
                  <a:pt x="11064460" y="1147910"/>
                  <a:pt x="11001063" y="1147910"/>
                </a:cubicBezTo>
                <a:lnTo>
                  <a:pt x="114791" y="1147910"/>
                </a:lnTo>
                <a:cubicBezTo>
                  <a:pt x="51394" y="1147910"/>
                  <a:pt x="0" y="1096516"/>
                  <a:pt x="0" y="1033119"/>
                </a:cubicBezTo>
                <a:lnTo>
                  <a:pt x="0" y="114791"/>
                </a:lnTo>
                <a:close/>
              </a:path>
            </a:pathLst>
          </a:custGeom>
          <a:solidFill>
            <a:srgbClr val="AE5A2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1261" tIns="201261" rIns="201261" bIns="201261" numCol="1" spcCol="127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A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tool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within eRA Commons used to create data training tables for RPPR’s &amp; training grant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applications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692439" y="4915873"/>
            <a:ext cx="11115854" cy="1147910"/>
          </a:xfrm>
          <a:custGeom>
            <a:avLst/>
            <a:gdLst>
              <a:gd name="connsiteX0" fmla="*/ 0 w 11115854"/>
              <a:gd name="connsiteY0" fmla="*/ 114791 h 1147910"/>
              <a:gd name="connsiteX1" fmla="*/ 114791 w 11115854"/>
              <a:gd name="connsiteY1" fmla="*/ 0 h 1147910"/>
              <a:gd name="connsiteX2" fmla="*/ 11001063 w 11115854"/>
              <a:gd name="connsiteY2" fmla="*/ 0 h 1147910"/>
              <a:gd name="connsiteX3" fmla="*/ 11115854 w 11115854"/>
              <a:gd name="connsiteY3" fmla="*/ 114791 h 1147910"/>
              <a:gd name="connsiteX4" fmla="*/ 11115854 w 11115854"/>
              <a:gd name="connsiteY4" fmla="*/ 1033119 h 1147910"/>
              <a:gd name="connsiteX5" fmla="*/ 11001063 w 11115854"/>
              <a:gd name="connsiteY5" fmla="*/ 1147910 h 1147910"/>
              <a:gd name="connsiteX6" fmla="*/ 114791 w 11115854"/>
              <a:gd name="connsiteY6" fmla="*/ 1147910 h 1147910"/>
              <a:gd name="connsiteX7" fmla="*/ 0 w 11115854"/>
              <a:gd name="connsiteY7" fmla="*/ 1033119 h 1147910"/>
              <a:gd name="connsiteX8" fmla="*/ 0 w 11115854"/>
              <a:gd name="connsiteY8" fmla="*/ 114791 h 114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15854" h="1147910">
                <a:moveTo>
                  <a:pt x="0" y="114791"/>
                </a:moveTo>
                <a:cubicBezTo>
                  <a:pt x="0" y="51394"/>
                  <a:pt x="51394" y="0"/>
                  <a:pt x="114791" y="0"/>
                </a:cubicBezTo>
                <a:lnTo>
                  <a:pt x="11001063" y="0"/>
                </a:lnTo>
                <a:cubicBezTo>
                  <a:pt x="11064460" y="0"/>
                  <a:pt x="11115854" y="51394"/>
                  <a:pt x="11115854" y="114791"/>
                </a:cubicBezTo>
                <a:lnTo>
                  <a:pt x="11115854" y="1033119"/>
                </a:lnTo>
                <a:cubicBezTo>
                  <a:pt x="11115854" y="1096516"/>
                  <a:pt x="11064460" y="1147910"/>
                  <a:pt x="11001063" y="1147910"/>
                </a:cubicBezTo>
                <a:lnTo>
                  <a:pt x="114791" y="1147910"/>
                </a:lnTo>
                <a:cubicBezTo>
                  <a:pt x="51394" y="1147910"/>
                  <a:pt x="0" y="1096516"/>
                  <a:pt x="0" y="1033119"/>
                </a:cubicBezTo>
                <a:lnTo>
                  <a:pt x="0" y="114791"/>
                </a:lnTo>
                <a:close/>
              </a:path>
            </a:pathLst>
          </a:custGeom>
          <a:solidFill>
            <a:srgbClr val="F7D2C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1261" tIns="201261" rIns="201261" bIns="201261" numCol="1" spcCol="127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T32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, TL1, and T15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RPPRs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 are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</a:rPr>
              <a:t>required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to use xTRACT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84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3385" y="743037"/>
            <a:ext cx="10515600" cy="5458258"/>
          </a:xfrm>
          <a:prstGeom prst="rect">
            <a:avLst/>
          </a:prstGeom>
          <a:ln>
            <a:solidFill>
              <a:schemeClr val="tx1"/>
            </a:solidFill>
          </a:ln>
        </p:spPr>
      </p:sp>
      <p:sp>
        <p:nvSpPr>
          <p:cNvPr id="5" name="Freeform 4"/>
          <p:cNvSpPr/>
          <p:nvPr/>
        </p:nvSpPr>
        <p:spPr>
          <a:xfrm>
            <a:off x="763385" y="5219991"/>
            <a:ext cx="10515600" cy="979448"/>
          </a:xfrm>
          <a:custGeom>
            <a:avLst/>
            <a:gdLst>
              <a:gd name="connsiteX0" fmla="*/ 0 w 10515600"/>
              <a:gd name="connsiteY0" fmla="*/ 0 h 979448"/>
              <a:gd name="connsiteX1" fmla="*/ 10515600 w 10515600"/>
              <a:gd name="connsiteY1" fmla="*/ 0 h 979448"/>
              <a:gd name="connsiteX2" fmla="*/ 10515600 w 10515600"/>
              <a:gd name="connsiteY2" fmla="*/ 979448 h 979448"/>
              <a:gd name="connsiteX3" fmla="*/ 0 w 10515600"/>
              <a:gd name="connsiteY3" fmla="*/ 979448 h 979448"/>
              <a:gd name="connsiteX4" fmla="*/ 0 w 10515600"/>
              <a:gd name="connsiteY4" fmla="*/ 0 h 979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15600" h="979448">
                <a:moveTo>
                  <a:pt x="0" y="0"/>
                </a:moveTo>
                <a:lnTo>
                  <a:pt x="10515600" y="0"/>
                </a:lnTo>
                <a:lnTo>
                  <a:pt x="10515600" y="979448"/>
                </a:lnTo>
                <a:lnTo>
                  <a:pt x="0" y="97944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1808" tIns="241808" rIns="241808" bIns="241808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400" kern="1200" dirty="0" smtClean="0">
                <a:solidFill>
                  <a:schemeClr val="tx1"/>
                </a:solidFill>
                <a:latin typeface="+mj-lt"/>
              </a:rPr>
              <a:t>Makes RPPR’s and Table 8 </a:t>
            </a:r>
            <a:r>
              <a:rPr lang="en-US" sz="3400" i="1" kern="1200" dirty="0" smtClean="0">
                <a:solidFill>
                  <a:schemeClr val="tx1"/>
                </a:solidFill>
                <a:latin typeface="+mj-lt"/>
              </a:rPr>
              <a:t>easier</a:t>
            </a:r>
            <a:r>
              <a:rPr lang="en-US" sz="3400" kern="1200" dirty="0" smtClean="0">
                <a:solidFill>
                  <a:schemeClr val="tx1"/>
                </a:solidFill>
                <a:latin typeface="+mj-lt"/>
              </a:rPr>
              <a:t> in the long run</a:t>
            </a:r>
            <a:endParaRPr lang="en-US" sz="3400" kern="1200" dirty="0">
              <a:solidFill>
                <a:schemeClr val="tx1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763385" y="3728290"/>
            <a:ext cx="10515600" cy="1506392"/>
          </a:xfrm>
          <a:custGeom>
            <a:avLst/>
            <a:gdLst>
              <a:gd name="connsiteX0" fmla="*/ 0 w 10515600"/>
              <a:gd name="connsiteY0" fmla="*/ 527583 h 1506391"/>
              <a:gd name="connsiteX1" fmla="*/ 5069501 w 10515600"/>
              <a:gd name="connsiteY1" fmla="*/ 527583 h 1506391"/>
              <a:gd name="connsiteX2" fmla="*/ 5069501 w 10515600"/>
              <a:gd name="connsiteY2" fmla="*/ 376598 h 1506391"/>
              <a:gd name="connsiteX3" fmla="*/ 4881202 w 10515600"/>
              <a:gd name="connsiteY3" fmla="*/ 376598 h 1506391"/>
              <a:gd name="connsiteX4" fmla="*/ 5257800 w 10515600"/>
              <a:gd name="connsiteY4" fmla="*/ 0 h 1506391"/>
              <a:gd name="connsiteX5" fmla="*/ 5634398 w 10515600"/>
              <a:gd name="connsiteY5" fmla="*/ 376598 h 1506391"/>
              <a:gd name="connsiteX6" fmla="*/ 5446099 w 10515600"/>
              <a:gd name="connsiteY6" fmla="*/ 376598 h 1506391"/>
              <a:gd name="connsiteX7" fmla="*/ 5446099 w 10515600"/>
              <a:gd name="connsiteY7" fmla="*/ 527583 h 1506391"/>
              <a:gd name="connsiteX8" fmla="*/ 10515600 w 10515600"/>
              <a:gd name="connsiteY8" fmla="*/ 527583 h 1506391"/>
              <a:gd name="connsiteX9" fmla="*/ 10515600 w 10515600"/>
              <a:gd name="connsiteY9" fmla="*/ 1506391 h 1506391"/>
              <a:gd name="connsiteX10" fmla="*/ 0 w 10515600"/>
              <a:gd name="connsiteY10" fmla="*/ 1506391 h 1506391"/>
              <a:gd name="connsiteX11" fmla="*/ 0 w 10515600"/>
              <a:gd name="connsiteY11" fmla="*/ 527583 h 1506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515600" h="1506391">
                <a:moveTo>
                  <a:pt x="10515600" y="978808"/>
                </a:moveTo>
                <a:lnTo>
                  <a:pt x="5446099" y="978808"/>
                </a:lnTo>
                <a:lnTo>
                  <a:pt x="5446099" y="1129793"/>
                </a:lnTo>
                <a:lnTo>
                  <a:pt x="5634398" y="1129793"/>
                </a:lnTo>
                <a:lnTo>
                  <a:pt x="5257800" y="1506390"/>
                </a:lnTo>
                <a:lnTo>
                  <a:pt x="4881202" y="1129793"/>
                </a:lnTo>
                <a:lnTo>
                  <a:pt x="5069501" y="1129793"/>
                </a:lnTo>
                <a:lnTo>
                  <a:pt x="5069501" y="978808"/>
                </a:lnTo>
                <a:lnTo>
                  <a:pt x="0" y="978808"/>
                </a:lnTo>
                <a:lnTo>
                  <a:pt x="0" y="1"/>
                </a:lnTo>
                <a:lnTo>
                  <a:pt x="10515600" y="1"/>
                </a:lnTo>
                <a:lnTo>
                  <a:pt x="10515600" y="97880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shade val="50000"/>
              <a:hueOff val="-295587"/>
              <a:satOff val="3892"/>
              <a:lumOff val="23309"/>
              <a:alphaOff val="0"/>
            </a:schemeClr>
          </a:fillRef>
          <a:effectRef idx="0">
            <a:schemeClr val="accent2">
              <a:shade val="50000"/>
              <a:hueOff val="-295587"/>
              <a:satOff val="3892"/>
              <a:lumOff val="2330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9135" tIns="199137" rIns="199136" bIns="726719" numCol="1" spcCol="127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1200" dirty="0" smtClean="0">
                <a:solidFill>
                  <a:schemeClr val="tx1"/>
                </a:solidFill>
                <a:latin typeface="+mj-lt"/>
              </a:rPr>
              <a:t>Manual entry data is stored in xTRACT and can be re-used when preparing </a:t>
            </a:r>
            <a:r>
              <a:rPr lang="en-US" sz="2800" i="1" kern="1200" dirty="0" smtClean="0">
                <a:solidFill>
                  <a:schemeClr val="tx1"/>
                </a:solidFill>
                <a:latin typeface="+mj-lt"/>
              </a:rPr>
              <a:t>subsequent</a:t>
            </a:r>
            <a:r>
              <a:rPr lang="en-US" sz="2800" kern="1200" dirty="0" smtClean="0">
                <a:solidFill>
                  <a:schemeClr val="tx1"/>
                </a:solidFill>
                <a:latin typeface="+mj-lt"/>
              </a:rPr>
              <a:t> training table submissions</a:t>
            </a:r>
            <a:endParaRPr lang="en-US" sz="2800" kern="1200" dirty="0">
              <a:solidFill>
                <a:schemeClr val="tx1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763385" y="2236592"/>
            <a:ext cx="10515600" cy="1506392"/>
          </a:xfrm>
          <a:custGeom>
            <a:avLst/>
            <a:gdLst>
              <a:gd name="connsiteX0" fmla="*/ 0 w 10515600"/>
              <a:gd name="connsiteY0" fmla="*/ 527583 h 1506391"/>
              <a:gd name="connsiteX1" fmla="*/ 5069501 w 10515600"/>
              <a:gd name="connsiteY1" fmla="*/ 527583 h 1506391"/>
              <a:gd name="connsiteX2" fmla="*/ 5069501 w 10515600"/>
              <a:gd name="connsiteY2" fmla="*/ 376598 h 1506391"/>
              <a:gd name="connsiteX3" fmla="*/ 4881202 w 10515600"/>
              <a:gd name="connsiteY3" fmla="*/ 376598 h 1506391"/>
              <a:gd name="connsiteX4" fmla="*/ 5257800 w 10515600"/>
              <a:gd name="connsiteY4" fmla="*/ 0 h 1506391"/>
              <a:gd name="connsiteX5" fmla="*/ 5634398 w 10515600"/>
              <a:gd name="connsiteY5" fmla="*/ 376598 h 1506391"/>
              <a:gd name="connsiteX6" fmla="*/ 5446099 w 10515600"/>
              <a:gd name="connsiteY6" fmla="*/ 376598 h 1506391"/>
              <a:gd name="connsiteX7" fmla="*/ 5446099 w 10515600"/>
              <a:gd name="connsiteY7" fmla="*/ 527583 h 1506391"/>
              <a:gd name="connsiteX8" fmla="*/ 10515600 w 10515600"/>
              <a:gd name="connsiteY8" fmla="*/ 527583 h 1506391"/>
              <a:gd name="connsiteX9" fmla="*/ 10515600 w 10515600"/>
              <a:gd name="connsiteY9" fmla="*/ 1506391 h 1506391"/>
              <a:gd name="connsiteX10" fmla="*/ 0 w 10515600"/>
              <a:gd name="connsiteY10" fmla="*/ 1506391 h 1506391"/>
              <a:gd name="connsiteX11" fmla="*/ 0 w 10515600"/>
              <a:gd name="connsiteY11" fmla="*/ 527583 h 1506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515600" h="1506391">
                <a:moveTo>
                  <a:pt x="10515600" y="978808"/>
                </a:moveTo>
                <a:lnTo>
                  <a:pt x="5446099" y="978808"/>
                </a:lnTo>
                <a:lnTo>
                  <a:pt x="5446099" y="1129793"/>
                </a:lnTo>
                <a:lnTo>
                  <a:pt x="5634398" y="1129793"/>
                </a:lnTo>
                <a:lnTo>
                  <a:pt x="5257800" y="1506390"/>
                </a:lnTo>
                <a:lnTo>
                  <a:pt x="4881202" y="1129793"/>
                </a:lnTo>
                <a:lnTo>
                  <a:pt x="5069501" y="1129793"/>
                </a:lnTo>
                <a:lnTo>
                  <a:pt x="5069501" y="978808"/>
                </a:lnTo>
                <a:lnTo>
                  <a:pt x="0" y="978808"/>
                </a:lnTo>
                <a:lnTo>
                  <a:pt x="0" y="1"/>
                </a:lnTo>
                <a:lnTo>
                  <a:pt x="10515600" y="1"/>
                </a:lnTo>
                <a:lnTo>
                  <a:pt x="10515600" y="97880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shade val="50000"/>
              <a:hueOff val="-591173"/>
              <a:satOff val="7783"/>
              <a:lumOff val="46617"/>
              <a:alphaOff val="0"/>
            </a:schemeClr>
          </a:fillRef>
          <a:effectRef idx="0">
            <a:schemeClr val="accent2">
              <a:shade val="50000"/>
              <a:hueOff val="-591173"/>
              <a:satOff val="7783"/>
              <a:lumOff val="4661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4480" tIns="284480" rIns="284480" bIns="1262129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kern="1200" dirty="0" smtClean="0">
                <a:solidFill>
                  <a:schemeClr val="tx1"/>
                </a:solidFill>
                <a:latin typeface="+mj-lt"/>
              </a:rPr>
              <a:t>Able to pre-populate some training data</a:t>
            </a:r>
            <a:endParaRPr lang="en-US" sz="4000" kern="1200" dirty="0">
              <a:solidFill>
                <a:schemeClr val="tx1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763385" y="2765335"/>
            <a:ext cx="5257799" cy="450410"/>
          </a:xfrm>
          <a:custGeom>
            <a:avLst/>
            <a:gdLst>
              <a:gd name="connsiteX0" fmla="*/ 0 w 5257799"/>
              <a:gd name="connsiteY0" fmla="*/ 0 h 450410"/>
              <a:gd name="connsiteX1" fmla="*/ 5257799 w 5257799"/>
              <a:gd name="connsiteY1" fmla="*/ 0 h 450410"/>
              <a:gd name="connsiteX2" fmla="*/ 5257799 w 5257799"/>
              <a:gd name="connsiteY2" fmla="*/ 450410 h 450410"/>
              <a:gd name="connsiteX3" fmla="*/ 0 w 5257799"/>
              <a:gd name="connsiteY3" fmla="*/ 450410 h 450410"/>
              <a:gd name="connsiteX4" fmla="*/ 0 w 5257799"/>
              <a:gd name="connsiteY4" fmla="*/ 0 h 450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7799" h="450410">
                <a:moveTo>
                  <a:pt x="0" y="0"/>
                </a:moveTo>
                <a:lnTo>
                  <a:pt x="5257799" y="0"/>
                </a:lnTo>
                <a:lnTo>
                  <a:pt x="5257799" y="450410"/>
                </a:lnTo>
                <a:lnTo>
                  <a:pt x="0" y="45041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6032" tIns="45720" rIns="256032" bIns="45720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kern="1200" dirty="0" smtClean="0">
                <a:solidFill>
                  <a:schemeClr val="tx1"/>
                </a:solidFill>
                <a:latin typeface="+mj-lt"/>
              </a:rPr>
              <a:t>xTrain</a:t>
            </a:r>
            <a:endParaRPr lang="en-US" sz="3600" kern="1200" dirty="0">
              <a:solidFill>
                <a:schemeClr val="tx1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6021185" y="2765335"/>
            <a:ext cx="5257799" cy="450410"/>
          </a:xfrm>
          <a:custGeom>
            <a:avLst/>
            <a:gdLst>
              <a:gd name="connsiteX0" fmla="*/ 0 w 5257799"/>
              <a:gd name="connsiteY0" fmla="*/ 0 h 450410"/>
              <a:gd name="connsiteX1" fmla="*/ 5257799 w 5257799"/>
              <a:gd name="connsiteY1" fmla="*/ 0 h 450410"/>
              <a:gd name="connsiteX2" fmla="*/ 5257799 w 5257799"/>
              <a:gd name="connsiteY2" fmla="*/ 450410 h 450410"/>
              <a:gd name="connsiteX3" fmla="*/ 0 w 5257799"/>
              <a:gd name="connsiteY3" fmla="*/ 450410 h 450410"/>
              <a:gd name="connsiteX4" fmla="*/ 0 w 5257799"/>
              <a:gd name="connsiteY4" fmla="*/ 0 h 450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7799" h="450410">
                <a:moveTo>
                  <a:pt x="0" y="0"/>
                </a:moveTo>
                <a:lnTo>
                  <a:pt x="5257799" y="0"/>
                </a:lnTo>
                <a:lnTo>
                  <a:pt x="5257799" y="450410"/>
                </a:lnTo>
                <a:lnTo>
                  <a:pt x="0" y="45041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6032" tIns="45720" rIns="256032" bIns="45720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smtClean="0">
                <a:solidFill>
                  <a:schemeClr val="tx1"/>
                </a:solidFill>
                <a:latin typeface="+mj-lt"/>
              </a:rPr>
              <a:t>NIH </a:t>
            </a:r>
            <a:r>
              <a:rPr lang="en-US" sz="2800" kern="1200" dirty="0" err="1" smtClean="0">
                <a:solidFill>
                  <a:schemeClr val="tx1"/>
                </a:solidFill>
                <a:latin typeface="+mj-lt"/>
              </a:rPr>
              <a:t>RePORTER</a:t>
            </a:r>
            <a:r>
              <a:rPr lang="en-US" sz="2800" kern="1200" dirty="0" smtClean="0">
                <a:solidFill>
                  <a:schemeClr val="tx1"/>
                </a:solidFill>
                <a:latin typeface="+mj-lt"/>
              </a:rPr>
              <a:t> / Prior RPPR’S</a:t>
            </a:r>
            <a:endParaRPr lang="en-US" sz="2800" kern="1200" dirty="0">
              <a:solidFill>
                <a:schemeClr val="tx1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763385" y="743038"/>
            <a:ext cx="10515600" cy="1506393"/>
          </a:xfrm>
          <a:custGeom>
            <a:avLst/>
            <a:gdLst>
              <a:gd name="connsiteX0" fmla="*/ 0 w 10515600"/>
              <a:gd name="connsiteY0" fmla="*/ 527583 h 1506391"/>
              <a:gd name="connsiteX1" fmla="*/ 5069501 w 10515600"/>
              <a:gd name="connsiteY1" fmla="*/ 527583 h 1506391"/>
              <a:gd name="connsiteX2" fmla="*/ 5069501 w 10515600"/>
              <a:gd name="connsiteY2" fmla="*/ 376598 h 1506391"/>
              <a:gd name="connsiteX3" fmla="*/ 4881202 w 10515600"/>
              <a:gd name="connsiteY3" fmla="*/ 376598 h 1506391"/>
              <a:gd name="connsiteX4" fmla="*/ 5257800 w 10515600"/>
              <a:gd name="connsiteY4" fmla="*/ 0 h 1506391"/>
              <a:gd name="connsiteX5" fmla="*/ 5634398 w 10515600"/>
              <a:gd name="connsiteY5" fmla="*/ 376598 h 1506391"/>
              <a:gd name="connsiteX6" fmla="*/ 5446099 w 10515600"/>
              <a:gd name="connsiteY6" fmla="*/ 376598 h 1506391"/>
              <a:gd name="connsiteX7" fmla="*/ 5446099 w 10515600"/>
              <a:gd name="connsiteY7" fmla="*/ 527583 h 1506391"/>
              <a:gd name="connsiteX8" fmla="*/ 10515600 w 10515600"/>
              <a:gd name="connsiteY8" fmla="*/ 527583 h 1506391"/>
              <a:gd name="connsiteX9" fmla="*/ 10515600 w 10515600"/>
              <a:gd name="connsiteY9" fmla="*/ 1506391 h 1506391"/>
              <a:gd name="connsiteX10" fmla="*/ 0 w 10515600"/>
              <a:gd name="connsiteY10" fmla="*/ 1506391 h 1506391"/>
              <a:gd name="connsiteX11" fmla="*/ 0 w 10515600"/>
              <a:gd name="connsiteY11" fmla="*/ 527583 h 1506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515600" h="1506391">
                <a:moveTo>
                  <a:pt x="10515600" y="978808"/>
                </a:moveTo>
                <a:lnTo>
                  <a:pt x="5446099" y="978808"/>
                </a:lnTo>
                <a:lnTo>
                  <a:pt x="5446099" y="1129793"/>
                </a:lnTo>
                <a:lnTo>
                  <a:pt x="5634398" y="1129793"/>
                </a:lnTo>
                <a:lnTo>
                  <a:pt x="5257800" y="1506390"/>
                </a:lnTo>
                <a:lnTo>
                  <a:pt x="4881202" y="1129793"/>
                </a:lnTo>
                <a:lnTo>
                  <a:pt x="5069501" y="1129793"/>
                </a:lnTo>
                <a:lnTo>
                  <a:pt x="5069501" y="978808"/>
                </a:lnTo>
                <a:lnTo>
                  <a:pt x="0" y="978808"/>
                </a:lnTo>
                <a:lnTo>
                  <a:pt x="0" y="1"/>
                </a:lnTo>
                <a:lnTo>
                  <a:pt x="10515600" y="1"/>
                </a:lnTo>
                <a:lnTo>
                  <a:pt x="10515600" y="97880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shade val="50000"/>
              <a:hueOff val="-295587"/>
              <a:satOff val="3892"/>
              <a:lumOff val="23309"/>
              <a:alphaOff val="0"/>
            </a:schemeClr>
          </a:fillRef>
          <a:effectRef idx="0">
            <a:schemeClr val="accent2">
              <a:shade val="50000"/>
              <a:hueOff val="-295587"/>
              <a:satOff val="3892"/>
              <a:lumOff val="2330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2927" tIns="312929" rIns="312928" bIns="840512" numCol="1" spcCol="1270" anchor="ctr" anchorCtr="0">
            <a:noAutofit/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400" kern="1200" dirty="0" smtClean="0">
                <a:solidFill>
                  <a:schemeClr val="tx1"/>
                </a:solidFill>
              </a:rPr>
              <a:t>Upside of xTRACT</a:t>
            </a:r>
            <a:endParaRPr lang="en-US" sz="44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858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1416858" y="736290"/>
            <a:ext cx="1992842" cy="2846917"/>
          </a:xfrm>
          <a:custGeom>
            <a:avLst/>
            <a:gdLst>
              <a:gd name="connsiteX0" fmla="*/ 0 w 2846916"/>
              <a:gd name="connsiteY0" fmla="*/ 0 h 1992841"/>
              <a:gd name="connsiteX1" fmla="*/ 1850496 w 2846916"/>
              <a:gd name="connsiteY1" fmla="*/ 0 h 1992841"/>
              <a:gd name="connsiteX2" fmla="*/ 2846916 w 2846916"/>
              <a:gd name="connsiteY2" fmla="*/ 996421 h 1992841"/>
              <a:gd name="connsiteX3" fmla="*/ 1850496 w 2846916"/>
              <a:gd name="connsiteY3" fmla="*/ 1992841 h 1992841"/>
              <a:gd name="connsiteX4" fmla="*/ 0 w 2846916"/>
              <a:gd name="connsiteY4" fmla="*/ 1992841 h 1992841"/>
              <a:gd name="connsiteX5" fmla="*/ 996421 w 2846916"/>
              <a:gd name="connsiteY5" fmla="*/ 996421 h 1992841"/>
              <a:gd name="connsiteX6" fmla="*/ 0 w 2846916"/>
              <a:gd name="connsiteY6" fmla="*/ 0 h 1992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46916" h="1992841">
                <a:moveTo>
                  <a:pt x="2846915" y="0"/>
                </a:moveTo>
                <a:lnTo>
                  <a:pt x="2846915" y="1295347"/>
                </a:lnTo>
                <a:lnTo>
                  <a:pt x="1423457" y="1992841"/>
                </a:lnTo>
                <a:lnTo>
                  <a:pt x="1" y="1295347"/>
                </a:lnTo>
                <a:lnTo>
                  <a:pt x="1" y="0"/>
                </a:lnTo>
                <a:lnTo>
                  <a:pt x="1423457" y="697495"/>
                </a:lnTo>
                <a:lnTo>
                  <a:pt x="2846915" y="0"/>
                </a:lnTo>
                <a:close/>
              </a:path>
            </a:pathLst>
          </a:custGeom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561" tIns="1031982" rIns="35560" bIns="1031980" numCol="1" spcCol="1270" anchor="ctr" anchorCtr="0">
            <a:noAutofit/>
          </a:bodyPr>
          <a:lstStyle/>
          <a:p>
            <a:pPr lvl="0" algn="ctr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5600" kern="1200" dirty="0" smtClean="0">
                <a:solidFill>
                  <a:schemeClr val="bg1"/>
                </a:solidFill>
                <a:latin typeface="+mj-lt"/>
              </a:rPr>
              <a:t>Down</a:t>
            </a:r>
            <a:endParaRPr lang="en-US" sz="5600" kern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3409699" y="739429"/>
            <a:ext cx="7164089" cy="1850495"/>
          </a:xfrm>
          <a:custGeom>
            <a:avLst/>
            <a:gdLst>
              <a:gd name="connsiteX0" fmla="*/ 308422 w 1850495"/>
              <a:gd name="connsiteY0" fmla="*/ 0 h 7164089"/>
              <a:gd name="connsiteX1" fmla="*/ 1542073 w 1850495"/>
              <a:gd name="connsiteY1" fmla="*/ 0 h 7164089"/>
              <a:gd name="connsiteX2" fmla="*/ 1850495 w 1850495"/>
              <a:gd name="connsiteY2" fmla="*/ 308422 h 7164089"/>
              <a:gd name="connsiteX3" fmla="*/ 1850495 w 1850495"/>
              <a:gd name="connsiteY3" fmla="*/ 7164089 h 7164089"/>
              <a:gd name="connsiteX4" fmla="*/ 1850495 w 1850495"/>
              <a:gd name="connsiteY4" fmla="*/ 7164089 h 7164089"/>
              <a:gd name="connsiteX5" fmla="*/ 0 w 1850495"/>
              <a:gd name="connsiteY5" fmla="*/ 7164089 h 7164089"/>
              <a:gd name="connsiteX6" fmla="*/ 0 w 1850495"/>
              <a:gd name="connsiteY6" fmla="*/ 7164089 h 7164089"/>
              <a:gd name="connsiteX7" fmla="*/ 0 w 1850495"/>
              <a:gd name="connsiteY7" fmla="*/ 308422 h 7164089"/>
              <a:gd name="connsiteX8" fmla="*/ 308422 w 1850495"/>
              <a:gd name="connsiteY8" fmla="*/ 0 h 7164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50495" h="7164089">
                <a:moveTo>
                  <a:pt x="1850495" y="1194039"/>
                </a:moveTo>
                <a:lnTo>
                  <a:pt x="1850495" y="5970050"/>
                </a:lnTo>
                <a:cubicBezTo>
                  <a:pt x="1850495" y="6629501"/>
                  <a:pt x="1814827" y="7164089"/>
                  <a:pt x="1770829" y="7164089"/>
                </a:cubicBezTo>
                <a:lnTo>
                  <a:pt x="0" y="7164089"/>
                </a:lnTo>
                <a:lnTo>
                  <a:pt x="0" y="7164089"/>
                </a:lnTo>
                <a:lnTo>
                  <a:pt x="0" y="0"/>
                </a:lnTo>
                <a:lnTo>
                  <a:pt x="0" y="0"/>
                </a:lnTo>
                <a:lnTo>
                  <a:pt x="1770829" y="0"/>
                </a:lnTo>
                <a:cubicBezTo>
                  <a:pt x="1814827" y="0"/>
                  <a:pt x="1850495" y="534588"/>
                  <a:pt x="1850495" y="1194039"/>
                </a:cubicBezTo>
                <a:close/>
              </a:path>
            </a:pathLst>
          </a:custGeom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6032" tIns="113194" rIns="113194" bIns="113194" numCol="1" spcCol="1270" anchor="ctr" anchorCtr="0">
            <a:noAutofit/>
          </a:bodyPr>
          <a:lstStyle/>
          <a:p>
            <a:pPr marL="285750" lvl="1" indent="-285750" algn="l" defTabSz="1600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3600" kern="1200" dirty="0" smtClean="0">
                <a:latin typeface="+mj-lt"/>
              </a:rPr>
              <a:t>Requires a LOT of data entry in the beginning </a:t>
            </a:r>
            <a:endParaRPr lang="en-US" sz="3600" kern="1200" dirty="0">
              <a:latin typeface="+mj-lt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1416858" y="3304903"/>
            <a:ext cx="1992842" cy="2846917"/>
          </a:xfrm>
          <a:custGeom>
            <a:avLst/>
            <a:gdLst>
              <a:gd name="connsiteX0" fmla="*/ 0 w 2846916"/>
              <a:gd name="connsiteY0" fmla="*/ 0 h 1992841"/>
              <a:gd name="connsiteX1" fmla="*/ 1850496 w 2846916"/>
              <a:gd name="connsiteY1" fmla="*/ 0 h 1992841"/>
              <a:gd name="connsiteX2" fmla="*/ 2846916 w 2846916"/>
              <a:gd name="connsiteY2" fmla="*/ 996421 h 1992841"/>
              <a:gd name="connsiteX3" fmla="*/ 1850496 w 2846916"/>
              <a:gd name="connsiteY3" fmla="*/ 1992841 h 1992841"/>
              <a:gd name="connsiteX4" fmla="*/ 0 w 2846916"/>
              <a:gd name="connsiteY4" fmla="*/ 1992841 h 1992841"/>
              <a:gd name="connsiteX5" fmla="*/ 996421 w 2846916"/>
              <a:gd name="connsiteY5" fmla="*/ 996421 h 1992841"/>
              <a:gd name="connsiteX6" fmla="*/ 0 w 2846916"/>
              <a:gd name="connsiteY6" fmla="*/ 0 h 1992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46916" h="1992841">
                <a:moveTo>
                  <a:pt x="2846915" y="0"/>
                </a:moveTo>
                <a:lnTo>
                  <a:pt x="2846915" y="1295347"/>
                </a:lnTo>
                <a:lnTo>
                  <a:pt x="1423457" y="1992841"/>
                </a:lnTo>
                <a:lnTo>
                  <a:pt x="1" y="1295347"/>
                </a:lnTo>
                <a:lnTo>
                  <a:pt x="1" y="0"/>
                </a:lnTo>
                <a:lnTo>
                  <a:pt x="1423457" y="697495"/>
                </a:lnTo>
                <a:lnTo>
                  <a:pt x="2846915" y="0"/>
                </a:lnTo>
                <a:close/>
              </a:path>
            </a:pathLst>
          </a:custGeom>
        </p:spPr>
        <p:style>
          <a:lnRef idx="2">
            <a:schemeClr val="accent2">
              <a:shade val="80000"/>
              <a:hueOff val="-481415"/>
              <a:satOff val="10166"/>
              <a:lumOff val="27081"/>
              <a:alphaOff val="0"/>
            </a:schemeClr>
          </a:lnRef>
          <a:fillRef idx="1">
            <a:schemeClr val="accent2">
              <a:shade val="80000"/>
              <a:hueOff val="-481415"/>
              <a:satOff val="10166"/>
              <a:lumOff val="27081"/>
              <a:alphaOff val="0"/>
            </a:schemeClr>
          </a:fillRef>
          <a:effectRef idx="0">
            <a:schemeClr val="accent2">
              <a:shade val="80000"/>
              <a:hueOff val="-481415"/>
              <a:satOff val="10166"/>
              <a:lumOff val="2708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561" tIns="1031982" rIns="35560" bIns="1031980" numCol="1" spcCol="1270" anchor="ctr" anchorCtr="0">
            <a:noAutofit/>
          </a:bodyPr>
          <a:lstStyle/>
          <a:p>
            <a:pPr lvl="0" algn="ctr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5600" kern="1200" dirty="0" smtClean="0">
                <a:solidFill>
                  <a:schemeClr val="bg1"/>
                </a:solidFill>
                <a:latin typeface="+mj-lt"/>
              </a:rPr>
              <a:t>Side</a:t>
            </a:r>
            <a:endParaRPr lang="en-US" sz="5600" kern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3409699" y="3304905"/>
            <a:ext cx="7164089" cy="1850495"/>
          </a:xfrm>
          <a:custGeom>
            <a:avLst/>
            <a:gdLst>
              <a:gd name="connsiteX0" fmla="*/ 308422 w 1850495"/>
              <a:gd name="connsiteY0" fmla="*/ 0 h 7164089"/>
              <a:gd name="connsiteX1" fmla="*/ 1542073 w 1850495"/>
              <a:gd name="connsiteY1" fmla="*/ 0 h 7164089"/>
              <a:gd name="connsiteX2" fmla="*/ 1850495 w 1850495"/>
              <a:gd name="connsiteY2" fmla="*/ 308422 h 7164089"/>
              <a:gd name="connsiteX3" fmla="*/ 1850495 w 1850495"/>
              <a:gd name="connsiteY3" fmla="*/ 7164089 h 7164089"/>
              <a:gd name="connsiteX4" fmla="*/ 1850495 w 1850495"/>
              <a:gd name="connsiteY4" fmla="*/ 7164089 h 7164089"/>
              <a:gd name="connsiteX5" fmla="*/ 0 w 1850495"/>
              <a:gd name="connsiteY5" fmla="*/ 7164089 h 7164089"/>
              <a:gd name="connsiteX6" fmla="*/ 0 w 1850495"/>
              <a:gd name="connsiteY6" fmla="*/ 7164089 h 7164089"/>
              <a:gd name="connsiteX7" fmla="*/ 0 w 1850495"/>
              <a:gd name="connsiteY7" fmla="*/ 308422 h 7164089"/>
              <a:gd name="connsiteX8" fmla="*/ 308422 w 1850495"/>
              <a:gd name="connsiteY8" fmla="*/ 0 h 7164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50495" h="7164089">
                <a:moveTo>
                  <a:pt x="1850495" y="1194039"/>
                </a:moveTo>
                <a:lnTo>
                  <a:pt x="1850495" y="5970050"/>
                </a:lnTo>
                <a:cubicBezTo>
                  <a:pt x="1850495" y="6629501"/>
                  <a:pt x="1814827" y="7164089"/>
                  <a:pt x="1770829" y="7164089"/>
                </a:cubicBezTo>
                <a:lnTo>
                  <a:pt x="0" y="7164089"/>
                </a:lnTo>
                <a:lnTo>
                  <a:pt x="0" y="7164089"/>
                </a:lnTo>
                <a:lnTo>
                  <a:pt x="0" y="0"/>
                </a:lnTo>
                <a:lnTo>
                  <a:pt x="0" y="0"/>
                </a:lnTo>
                <a:lnTo>
                  <a:pt x="1770829" y="0"/>
                </a:lnTo>
                <a:cubicBezTo>
                  <a:pt x="1814827" y="0"/>
                  <a:pt x="1850495" y="534588"/>
                  <a:pt x="1850495" y="1194039"/>
                </a:cubicBezTo>
                <a:close/>
              </a:path>
            </a:pathLst>
          </a:custGeom>
        </p:spPr>
        <p:style>
          <a:lnRef idx="2">
            <a:schemeClr val="accent2">
              <a:shade val="80000"/>
              <a:hueOff val="-481415"/>
              <a:satOff val="10166"/>
              <a:lumOff val="27081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6032" tIns="113194" rIns="113194" bIns="113194" numCol="1" spcCol="1270" anchor="ctr" anchorCtr="0">
            <a:noAutofit/>
          </a:bodyPr>
          <a:lstStyle/>
          <a:p>
            <a:pPr marL="285750" lvl="1" indent="-285750" algn="l" defTabSz="1600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3600" kern="1200" dirty="0" smtClean="0">
                <a:latin typeface="+mj-lt"/>
              </a:rPr>
              <a:t>Bugs in the system that still need to be fixed by NIH</a:t>
            </a:r>
            <a:endParaRPr lang="en-US" sz="3600" kern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1522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204963"/>
            <a:ext cx="10972800" cy="958432"/>
          </a:xfrm>
        </p:spPr>
        <p:txBody>
          <a:bodyPr>
            <a:normAutofit/>
          </a:bodyPr>
          <a:lstStyle/>
          <a:p>
            <a:r>
              <a:rPr lang="en-US" sz="4400" dirty="0"/>
              <a:t>Access to xTRACT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298" y="1330521"/>
            <a:ext cx="10744200" cy="42614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>
                <a:latin typeface="+mj-lt"/>
              </a:rPr>
              <a:t>If you have the appropriate delegation you will see xTRACT on the eRA Commons toolbar, if not, you do </a:t>
            </a:r>
            <a:r>
              <a:rPr lang="en-US" sz="3200" dirty="0">
                <a:solidFill>
                  <a:srgbClr val="FFFF00"/>
                </a:solidFill>
                <a:latin typeface="+mj-lt"/>
              </a:rPr>
              <a:t>not </a:t>
            </a:r>
            <a:r>
              <a:rPr lang="en-US" sz="3200" dirty="0">
                <a:latin typeface="+mj-lt"/>
              </a:rPr>
              <a:t>have the proper access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598" y="6300628"/>
            <a:ext cx="792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000" u="sng" dirty="0">
                <a:solidFill>
                  <a:srgbClr val="FFFF00"/>
                </a:solidFill>
                <a:latin typeface="Calibri Light" panose="020F0302020204030204" pitchFamily="34" charset="0"/>
              </a:rPr>
              <a:t>https://grants.nih.gov/grants/guide/notice-files/NOT-OD-18-133.html</a:t>
            </a:r>
          </a:p>
        </p:txBody>
      </p:sp>
      <p:pic>
        <p:nvPicPr>
          <p:cNvPr id="7" name="Content Placeholder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8" y="3090202"/>
            <a:ext cx="10515600" cy="1793122"/>
          </a:xfrm>
          <a:prstGeom prst="rect">
            <a:avLst/>
          </a:prstGeom>
        </p:spPr>
      </p:pic>
      <p:cxnSp>
        <p:nvCxnSpPr>
          <p:cNvPr id="6" name="Straight Arrow Connector 5"/>
          <p:cNvCxnSpPr>
            <a:cxnSpLocks/>
          </p:cNvCxnSpPr>
          <p:nvPr/>
        </p:nvCxnSpPr>
        <p:spPr>
          <a:xfrm flipH="1">
            <a:off x="5152493" y="2955448"/>
            <a:ext cx="1594402" cy="11576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557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99" y="958977"/>
            <a:ext cx="11887200" cy="55435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204963"/>
            <a:ext cx="10972800" cy="958432"/>
          </a:xfrm>
        </p:spPr>
        <p:txBody>
          <a:bodyPr>
            <a:normAutofit/>
          </a:bodyPr>
          <a:lstStyle/>
          <a:p>
            <a:r>
              <a:rPr lang="en-US" sz="4400" dirty="0"/>
              <a:t>Search Training Grants for </a:t>
            </a:r>
            <a:r>
              <a:rPr lang="en-US" sz="4400" dirty="0" smtClean="0"/>
              <a:t>RPPR</a:t>
            </a:r>
            <a:endParaRPr lang="en-US" sz="4400" dirty="0"/>
          </a:p>
        </p:txBody>
      </p:sp>
      <p:cxnSp>
        <p:nvCxnSpPr>
          <p:cNvPr id="7" name="Straight Arrow Connector 6"/>
          <p:cNvCxnSpPr>
            <a:cxnSpLocks/>
          </p:cNvCxnSpPr>
          <p:nvPr/>
        </p:nvCxnSpPr>
        <p:spPr>
          <a:xfrm flipH="1">
            <a:off x="3956656" y="3151927"/>
            <a:ext cx="1594402" cy="11576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cxnSpLocks/>
          </p:cNvCxnSpPr>
          <p:nvPr/>
        </p:nvCxnSpPr>
        <p:spPr>
          <a:xfrm flipH="1" flipV="1">
            <a:off x="3134856" y="1618501"/>
            <a:ext cx="531888" cy="2977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0182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Today’s objective</a:t>
            </a:r>
            <a:endParaRPr lang="en-US" sz="4400" dirty="0"/>
          </a:p>
        </p:txBody>
      </p:sp>
      <p:sp>
        <p:nvSpPr>
          <p:cNvPr id="8" name="Freeform 7"/>
          <p:cNvSpPr/>
          <p:nvPr/>
        </p:nvSpPr>
        <p:spPr>
          <a:xfrm>
            <a:off x="838200" y="1951530"/>
            <a:ext cx="9767454" cy="3226450"/>
          </a:xfrm>
          <a:custGeom>
            <a:avLst/>
            <a:gdLst>
              <a:gd name="connsiteX0" fmla="*/ 0 w 2733823"/>
              <a:gd name="connsiteY0" fmla="*/ 173598 h 1735978"/>
              <a:gd name="connsiteX1" fmla="*/ 173598 w 2733823"/>
              <a:gd name="connsiteY1" fmla="*/ 0 h 1735978"/>
              <a:gd name="connsiteX2" fmla="*/ 2560225 w 2733823"/>
              <a:gd name="connsiteY2" fmla="*/ 0 h 1735978"/>
              <a:gd name="connsiteX3" fmla="*/ 2733823 w 2733823"/>
              <a:gd name="connsiteY3" fmla="*/ 173598 h 1735978"/>
              <a:gd name="connsiteX4" fmla="*/ 2733823 w 2733823"/>
              <a:gd name="connsiteY4" fmla="*/ 1562380 h 1735978"/>
              <a:gd name="connsiteX5" fmla="*/ 2560225 w 2733823"/>
              <a:gd name="connsiteY5" fmla="*/ 1735978 h 1735978"/>
              <a:gd name="connsiteX6" fmla="*/ 173598 w 2733823"/>
              <a:gd name="connsiteY6" fmla="*/ 1735978 h 1735978"/>
              <a:gd name="connsiteX7" fmla="*/ 0 w 2733823"/>
              <a:gd name="connsiteY7" fmla="*/ 1562380 h 1735978"/>
              <a:gd name="connsiteX8" fmla="*/ 0 w 2733823"/>
              <a:gd name="connsiteY8" fmla="*/ 173598 h 1735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33823" h="1735978">
                <a:moveTo>
                  <a:pt x="0" y="173598"/>
                </a:moveTo>
                <a:cubicBezTo>
                  <a:pt x="0" y="77722"/>
                  <a:pt x="77722" y="0"/>
                  <a:pt x="173598" y="0"/>
                </a:cubicBezTo>
                <a:lnTo>
                  <a:pt x="2560225" y="0"/>
                </a:lnTo>
                <a:cubicBezTo>
                  <a:pt x="2656101" y="0"/>
                  <a:pt x="2733823" y="77722"/>
                  <a:pt x="2733823" y="173598"/>
                </a:cubicBezTo>
                <a:lnTo>
                  <a:pt x="2733823" y="1562380"/>
                </a:lnTo>
                <a:cubicBezTo>
                  <a:pt x="2733823" y="1658256"/>
                  <a:pt x="2656101" y="1735978"/>
                  <a:pt x="2560225" y="1735978"/>
                </a:cubicBezTo>
                <a:lnTo>
                  <a:pt x="173598" y="1735978"/>
                </a:lnTo>
                <a:cubicBezTo>
                  <a:pt x="77722" y="1735978"/>
                  <a:pt x="0" y="1658256"/>
                  <a:pt x="0" y="1562380"/>
                </a:cubicBezTo>
                <a:lnTo>
                  <a:pt x="0" y="173598"/>
                </a:lnTo>
                <a:close/>
              </a:path>
            </a:pathLst>
          </a:custGeom>
          <a:solidFill>
            <a:srgbClr val="F7D2C6"/>
          </a:solidFill>
          <a:ln>
            <a:solidFill>
              <a:schemeClr val="bg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2765" tIns="172765" rIns="172765" bIns="172765" numCol="1" spcCol="1270" anchor="ctr" anchorCtr="0">
            <a:no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Understand how to use NIH xTRACT to create Data Table 8 for a training grant progress report - RPPR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28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64" y="1557902"/>
            <a:ext cx="12163736" cy="9592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204963"/>
            <a:ext cx="10972800" cy="958432"/>
          </a:xfrm>
        </p:spPr>
        <p:txBody>
          <a:bodyPr>
            <a:normAutofit/>
          </a:bodyPr>
          <a:lstStyle/>
          <a:p>
            <a:r>
              <a:rPr lang="en-US" sz="4400" dirty="0" smtClean="0"/>
              <a:t>Prepare for RPPR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2759" y="1557902"/>
            <a:ext cx="4705350" cy="959254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0083338" y="1893455"/>
            <a:ext cx="1313411" cy="36760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0424" y="2995127"/>
            <a:ext cx="5086281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Choose the correct reporting year</a:t>
            </a:r>
            <a:endParaRPr lang="en-US" sz="2800" dirty="0"/>
          </a:p>
        </p:txBody>
      </p:sp>
      <p:cxnSp>
        <p:nvCxnSpPr>
          <p:cNvPr id="7" name="Straight Arrow Connector 6"/>
          <p:cNvCxnSpPr>
            <a:cxnSpLocks/>
          </p:cNvCxnSpPr>
          <p:nvPr/>
        </p:nvCxnSpPr>
        <p:spPr>
          <a:xfrm flipH="1" flipV="1">
            <a:off x="1263535" y="2261063"/>
            <a:ext cx="509281" cy="40432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335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50" y="1219200"/>
            <a:ext cx="11315700" cy="441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387" y="183448"/>
            <a:ext cx="10972800" cy="958432"/>
          </a:xfrm>
        </p:spPr>
        <p:txBody>
          <a:bodyPr>
            <a:normAutofit/>
          </a:bodyPr>
          <a:lstStyle/>
          <a:p>
            <a:r>
              <a:rPr lang="en-US" sz="4400" dirty="0"/>
              <a:t>Basic Navigation</a:t>
            </a:r>
          </a:p>
        </p:txBody>
      </p:sp>
      <p:cxnSp>
        <p:nvCxnSpPr>
          <p:cNvPr id="6" name="Straight Arrow Connector 5"/>
          <p:cNvCxnSpPr>
            <a:cxnSpLocks/>
          </p:cNvCxnSpPr>
          <p:nvPr/>
        </p:nvCxnSpPr>
        <p:spPr>
          <a:xfrm flipH="1" flipV="1">
            <a:off x="2179783" y="3048001"/>
            <a:ext cx="1413162" cy="53801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38150" y="1793794"/>
            <a:ext cx="2782825" cy="35844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659077" y="3429000"/>
            <a:ext cx="5395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Input Data </a:t>
            </a:r>
            <a:r>
              <a:rPr lang="en-US" sz="2400" dirty="0">
                <a:solidFill>
                  <a:srgbClr val="FF0000"/>
                </a:solidFill>
              </a:rPr>
              <a:t>Table </a:t>
            </a:r>
            <a:r>
              <a:rPr lang="en-US" sz="2400" dirty="0" smtClean="0">
                <a:solidFill>
                  <a:srgbClr val="FF0000"/>
                </a:solidFill>
              </a:rPr>
              <a:t>8 info here for your RPPR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885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204963"/>
            <a:ext cx="10972800" cy="958432"/>
          </a:xfrm>
        </p:spPr>
        <p:txBody>
          <a:bodyPr>
            <a:normAutofit/>
          </a:bodyPr>
          <a:lstStyle/>
          <a:p>
            <a:r>
              <a:rPr lang="en-US" sz="4400" dirty="0"/>
              <a:t>Participating Trainees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39" y="1595687"/>
            <a:ext cx="9858895" cy="45319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047362" y="2091958"/>
            <a:ext cx="2064934" cy="35394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All trainee names 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previously 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appointed</a:t>
            </a:r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 to the 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TG </a:t>
            </a:r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are imported </a:t>
            </a:r>
            <a:r>
              <a:rPr lang="en-US" sz="2800" i="1" dirty="0" smtClean="0">
                <a:solidFill>
                  <a:srgbClr val="FF0000"/>
                </a:solidFill>
                <a:latin typeface="+mj-lt"/>
              </a:rPr>
              <a:t>directly from xTRAIN</a:t>
            </a:r>
            <a:endParaRPr lang="en-US" sz="2800" i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3593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8193" y="365928"/>
            <a:ext cx="7430892" cy="103808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Organizing </a:t>
            </a:r>
            <a:r>
              <a:rPr lang="en-US" sz="4400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Checklist for RPPR’s</a:t>
            </a:r>
            <a:endParaRPr lang="en-US" sz="4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370" y="1725146"/>
            <a:ext cx="11744537" cy="41241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80554" y="4324238"/>
            <a:ext cx="7430892" cy="22467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+mj-lt"/>
              </a:rPr>
              <a:t>Go to xTRAIN to find the last 15 years of </a:t>
            </a:r>
            <a:r>
              <a:rPr lang="en-US" sz="2800" dirty="0" smtClean="0">
                <a:latin typeface="+mj-lt"/>
              </a:rPr>
              <a:t>trainees </a:t>
            </a:r>
            <a:r>
              <a:rPr lang="en-US" sz="2800" dirty="0">
                <a:latin typeface="+mj-lt"/>
              </a:rPr>
              <a:t>and add them to your </a:t>
            </a:r>
            <a:r>
              <a:rPr lang="en-US" sz="2800" dirty="0" smtClean="0">
                <a:latin typeface="+mj-lt"/>
              </a:rPr>
              <a:t>spreadsheet.</a:t>
            </a:r>
            <a:endParaRPr lang="en-US" sz="2800" dirty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+mj-lt"/>
              </a:rPr>
              <a:t>Input data from those trainees into xTRACT from last year’s RPPR Data Table 8. 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+mj-lt"/>
              </a:rPr>
              <a:t>Update for current year.</a:t>
            </a:r>
          </a:p>
        </p:txBody>
      </p:sp>
    </p:spTree>
    <p:extLst>
      <p:ext uri="{BB962C8B-B14F-4D97-AF65-F5344CB8AC3E}">
        <p14:creationId xmlns:p14="http://schemas.microsoft.com/office/powerpoint/2010/main" val="2785990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" y="1014909"/>
            <a:ext cx="9789853" cy="56097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420" y="56477"/>
            <a:ext cx="10972800" cy="958432"/>
          </a:xfrm>
        </p:spPr>
        <p:txBody>
          <a:bodyPr>
            <a:normAutofit/>
          </a:bodyPr>
          <a:lstStyle/>
          <a:p>
            <a:r>
              <a:rPr lang="en-US" sz="4400" dirty="0"/>
              <a:t>Participating Trainees</a:t>
            </a:r>
          </a:p>
        </p:txBody>
      </p:sp>
      <p:cxnSp>
        <p:nvCxnSpPr>
          <p:cNvPr id="9" name="Straight Arrow Connector 8"/>
          <p:cNvCxnSpPr>
            <a:cxnSpLocks/>
          </p:cNvCxnSpPr>
          <p:nvPr/>
        </p:nvCxnSpPr>
        <p:spPr>
          <a:xfrm flipH="1">
            <a:off x="5669090" y="3492685"/>
            <a:ext cx="609601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0437" y="3329650"/>
            <a:ext cx="1051791" cy="29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202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1458"/>
          <a:stretch/>
        </p:blipFill>
        <p:spPr>
          <a:xfrm>
            <a:off x="596230" y="1372132"/>
            <a:ext cx="3153734" cy="40290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Trainee Details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3325" y="2485263"/>
            <a:ext cx="6181725" cy="39528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6528" y="224218"/>
            <a:ext cx="4781550" cy="1819275"/>
          </a:xfrm>
          <a:prstGeom prst="rect">
            <a:avLst/>
          </a:prstGeom>
        </p:spPr>
      </p:pic>
      <p:sp>
        <p:nvSpPr>
          <p:cNvPr id="27" name="5-Point Star 26"/>
          <p:cNvSpPr/>
          <p:nvPr/>
        </p:nvSpPr>
        <p:spPr>
          <a:xfrm>
            <a:off x="6096000" y="2709120"/>
            <a:ext cx="1693025" cy="960120"/>
          </a:xfrm>
          <a:prstGeom prst="star5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5-Point Star 26">
            <a:extLst>
              <a:ext uri="{FF2B5EF4-FFF2-40B4-BE49-F238E27FC236}">
                <a16:creationId xmlns:a16="http://schemas.microsoft.com/office/drawing/2014/main" id="{F2B45056-6C5C-4F15-B7D1-EE590BDE2410}"/>
              </a:ext>
            </a:extLst>
          </p:cNvPr>
          <p:cNvSpPr/>
          <p:nvPr/>
        </p:nvSpPr>
        <p:spPr>
          <a:xfrm>
            <a:off x="6358466" y="4877491"/>
            <a:ext cx="1488749" cy="960120"/>
          </a:xfrm>
          <a:prstGeom prst="star5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Arrow Connector 7"/>
          <p:cNvCxnSpPr>
            <a:cxnSpLocks/>
          </p:cNvCxnSpPr>
          <p:nvPr/>
        </p:nvCxnSpPr>
        <p:spPr>
          <a:xfrm flipV="1">
            <a:off x="3020291" y="1188826"/>
            <a:ext cx="2146069" cy="130257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cxnSpLocks/>
          </p:cNvCxnSpPr>
          <p:nvPr/>
        </p:nvCxnSpPr>
        <p:spPr>
          <a:xfrm>
            <a:off x="2741952" y="2921947"/>
            <a:ext cx="1423648" cy="80310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096000" y="882279"/>
            <a:ext cx="2317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Auto populated</a:t>
            </a:r>
          </a:p>
        </p:txBody>
      </p:sp>
      <p:sp>
        <p:nvSpPr>
          <p:cNvPr id="5" name="Rectangle 4"/>
          <p:cNvSpPr/>
          <p:nvPr/>
        </p:nvSpPr>
        <p:spPr>
          <a:xfrm>
            <a:off x="9102963" y="4295369"/>
            <a:ext cx="2908593" cy="2677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+mj-lt"/>
              </a:rPr>
              <a:t>For </a:t>
            </a:r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prior trainees, be sure to put to enter an end date or you will 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not</a:t>
            </a:r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 be able to finalize the RTD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12" name="Straight Arrow Connector 11"/>
          <p:cNvCxnSpPr>
            <a:cxnSpLocks/>
          </p:cNvCxnSpPr>
          <p:nvPr/>
        </p:nvCxnSpPr>
        <p:spPr>
          <a:xfrm flipH="1" flipV="1">
            <a:off x="7789025" y="3725049"/>
            <a:ext cx="668528" cy="606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cxnSpLocks/>
          </p:cNvCxnSpPr>
          <p:nvPr/>
        </p:nvCxnSpPr>
        <p:spPr>
          <a:xfrm flipH="1" flipV="1">
            <a:off x="10170940" y="4213108"/>
            <a:ext cx="668528" cy="606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cxnSpLocks/>
          </p:cNvCxnSpPr>
          <p:nvPr/>
        </p:nvCxnSpPr>
        <p:spPr>
          <a:xfrm flipH="1" flipV="1">
            <a:off x="7454761" y="4658638"/>
            <a:ext cx="668528" cy="606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57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6" grpId="0" animBg="1"/>
      <p:bldP spid="21" grpId="0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0109" y="1435232"/>
            <a:ext cx="6953250" cy="4076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r="1458"/>
          <a:stretch/>
        </p:blipFill>
        <p:spPr>
          <a:xfrm>
            <a:off x="596230" y="1372132"/>
            <a:ext cx="3153734" cy="40290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Trainee Details</a:t>
            </a:r>
          </a:p>
        </p:txBody>
      </p:sp>
      <p:cxnSp>
        <p:nvCxnSpPr>
          <p:cNvPr id="23" name="Straight Arrow Connector 22"/>
          <p:cNvCxnSpPr>
            <a:cxnSpLocks/>
          </p:cNvCxnSpPr>
          <p:nvPr/>
        </p:nvCxnSpPr>
        <p:spPr>
          <a:xfrm flipH="1">
            <a:off x="7577188" y="1841834"/>
            <a:ext cx="759092" cy="628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cxnSpLocks/>
          </p:cNvCxnSpPr>
          <p:nvPr/>
        </p:nvCxnSpPr>
        <p:spPr>
          <a:xfrm>
            <a:off x="2816964" y="2939140"/>
            <a:ext cx="1828927" cy="87547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4563237" y="4618182"/>
            <a:ext cx="1348036" cy="38792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66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Add Faculty Mentor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C3D1AB-B5D2-4629-947C-45F8BF5C0B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251611"/>
            <a:ext cx="10699555" cy="4727949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52968D5-C901-4DEC-A0EE-42D0CD2497F3}"/>
              </a:ext>
            </a:extLst>
          </p:cNvPr>
          <p:cNvCxnSpPr>
            <a:cxnSpLocks/>
          </p:cNvCxnSpPr>
          <p:nvPr/>
        </p:nvCxnSpPr>
        <p:spPr>
          <a:xfrm flipH="1">
            <a:off x="8578051" y="2793095"/>
            <a:ext cx="765988" cy="53827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1CB2E27-D6B0-4D1B-94A8-BC106ACD3674}"/>
              </a:ext>
            </a:extLst>
          </p:cNvPr>
          <p:cNvCxnSpPr>
            <a:cxnSpLocks/>
          </p:cNvCxnSpPr>
          <p:nvPr/>
        </p:nvCxnSpPr>
        <p:spPr>
          <a:xfrm flipH="1" flipV="1">
            <a:off x="2243347" y="5901795"/>
            <a:ext cx="685507" cy="58331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8008352" y="4490963"/>
            <a:ext cx="1717539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Up to two faculty members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6510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038" y="1326548"/>
            <a:ext cx="12003962" cy="509163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Sources </a:t>
            </a:r>
            <a:r>
              <a:rPr lang="en-US" sz="4400" dirty="0">
                <a:solidFill>
                  <a:schemeClr val="bg1"/>
                </a:solidFill>
              </a:rPr>
              <a:t>of </a:t>
            </a:r>
            <a:r>
              <a:rPr lang="en-US" sz="4400" dirty="0" smtClean="0">
                <a:solidFill>
                  <a:schemeClr val="bg1"/>
                </a:solidFill>
              </a:rPr>
              <a:t>Support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1770" y="2902695"/>
            <a:ext cx="2441472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Dropdown menu added for some fund sources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>
            <a:cxnSpLocks/>
          </p:cNvCxnSpPr>
          <p:nvPr/>
        </p:nvCxnSpPr>
        <p:spPr>
          <a:xfrm flipH="1" flipV="1">
            <a:off x="7656022" y="2992798"/>
            <a:ext cx="348532" cy="48845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6BCD279A-C520-48DC-88EB-1A2AA99E95DC}"/>
              </a:ext>
            </a:extLst>
          </p:cNvPr>
          <p:cNvSpPr/>
          <p:nvPr/>
        </p:nvSpPr>
        <p:spPr>
          <a:xfrm>
            <a:off x="10201450" y="5051340"/>
            <a:ext cx="1243584" cy="5394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431622" y="2328461"/>
            <a:ext cx="2727364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Training Years on the TG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26668" y="4157136"/>
            <a:ext cx="1237926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Same info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4929447" y="3053561"/>
            <a:ext cx="1532127" cy="1769238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6BCD279A-C520-48DC-88EB-1A2AA99E95DC}"/>
              </a:ext>
            </a:extLst>
          </p:cNvPr>
          <p:cNvSpPr/>
          <p:nvPr/>
        </p:nvSpPr>
        <p:spPr>
          <a:xfrm>
            <a:off x="188038" y="2392822"/>
            <a:ext cx="1243584" cy="108842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Arrow Connector 10"/>
          <p:cNvCxnSpPr>
            <a:cxnSpLocks/>
          </p:cNvCxnSpPr>
          <p:nvPr/>
        </p:nvCxnSpPr>
        <p:spPr>
          <a:xfrm flipH="1" flipV="1">
            <a:off x="7594670" y="3868739"/>
            <a:ext cx="348532" cy="48845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8161815" y="4106441"/>
            <a:ext cx="1921523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Imported from another RPPR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88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5" grpId="0" animBg="1"/>
      <p:bldP spid="20" grpId="0" animBg="1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53" y="1179599"/>
            <a:ext cx="11852894" cy="506813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Detailed View - NIH </a:t>
            </a:r>
            <a:r>
              <a:rPr lang="en-US" sz="4400" dirty="0">
                <a:solidFill>
                  <a:schemeClr val="bg1"/>
                </a:solidFill>
              </a:rPr>
              <a:t>TG Support or Other </a:t>
            </a:r>
            <a:r>
              <a:rPr lang="en-US" sz="4400" dirty="0" smtClean="0">
                <a:solidFill>
                  <a:schemeClr val="bg1"/>
                </a:solidFill>
              </a:rPr>
              <a:t>Sources 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99901" y="1069862"/>
            <a:ext cx="4192198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If </a:t>
            </a:r>
            <a:r>
              <a:rPr lang="en-US" sz="2000" dirty="0">
                <a:solidFill>
                  <a:srgbClr val="FF0000"/>
                </a:solidFill>
              </a:rPr>
              <a:t>they had </a:t>
            </a:r>
            <a:r>
              <a:rPr lang="en-US" sz="2000" dirty="0" smtClean="0">
                <a:solidFill>
                  <a:srgbClr val="FF0000"/>
                </a:solidFill>
              </a:rPr>
              <a:t>prior </a:t>
            </a:r>
            <a:r>
              <a:rPr lang="en-US" sz="2000" dirty="0">
                <a:solidFill>
                  <a:srgbClr val="FF0000"/>
                </a:solidFill>
              </a:rPr>
              <a:t>effort on another </a:t>
            </a:r>
            <a:r>
              <a:rPr lang="en-US" sz="2000" dirty="0" smtClean="0">
                <a:solidFill>
                  <a:srgbClr val="FF0000"/>
                </a:solidFill>
              </a:rPr>
              <a:t>grant, xTRACT should pull in that data from those prior RPPR’s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67968" y="4135624"/>
            <a:ext cx="3088126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Optional to combine duplicates.  Ability to delete and edit some entries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>
            <a:cxnSpLocks/>
          </p:cNvCxnSpPr>
          <p:nvPr/>
        </p:nvCxnSpPr>
        <p:spPr>
          <a:xfrm flipH="1" flipV="1">
            <a:off x="2103120" y="6003507"/>
            <a:ext cx="606829" cy="1490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910076" y="5803452"/>
            <a:ext cx="3956237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Add non NIH or other support here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4" name="Left Brace 13"/>
          <p:cNvSpPr/>
          <p:nvPr/>
        </p:nvSpPr>
        <p:spPr>
          <a:xfrm flipH="1">
            <a:off x="1097280" y="3084022"/>
            <a:ext cx="465512" cy="718806"/>
          </a:xfrm>
          <a:prstGeom prst="leftBrace">
            <a:avLst>
              <a:gd name="adj1" fmla="val 8333"/>
              <a:gd name="adj2" fmla="val 49007"/>
            </a:avLst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Arrow Connector 10"/>
          <p:cNvCxnSpPr>
            <a:cxnSpLocks/>
          </p:cNvCxnSpPr>
          <p:nvPr/>
        </p:nvCxnSpPr>
        <p:spPr>
          <a:xfrm flipV="1">
            <a:off x="10876798" y="3797151"/>
            <a:ext cx="338050" cy="51408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cxnSpLocks/>
          </p:cNvCxnSpPr>
          <p:nvPr/>
        </p:nvCxnSpPr>
        <p:spPr>
          <a:xfrm flipH="1">
            <a:off x="1441529" y="1799477"/>
            <a:ext cx="863222" cy="36833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2863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4109931" y="2158048"/>
            <a:ext cx="1016507" cy="1016507"/>
          </a:xfrm>
          <a:prstGeom prst="ellipse">
            <a:avLst/>
          </a:prstGeom>
          <a:solidFill>
            <a:srgbClr val="AE5A21"/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520" y="28875"/>
            <a:ext cx="10515600" cy="1325563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Presentation Outline 	</a:t>
            </a:r>
          </a:p>
        </p:txBody>
      </p:sp>
      <p:sp>
        <p:nvSpPr>
          <p:cNvPr id="10" name="Oval 9"/>
          <p:cNvSpPr/>
          <p:nvPr/>
        </p:nvSpPr>
        <p:spPr>
          <a:xfrm>
            <a:off x="1827930" y="2158048"/>
            <a:ext cx="1016507" cy="1016507"/>
          </a:xfrm>
          <a:prstGeom prst="ellipse">
            <a:avLst/>
          </a:prstGeom>
          <a:solidFill>
            <a:srgbClr val="F7D2C6"/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2" name="Freeform 11"/>
          <p:cNvSpPr/>
          <p:nvPr/>
        </p:nvSpPr>
        <p:spPr>
          <a:xfrm>
            <a:off x="1168220" y="3507798"/>
            <a:ext cx="2268196" cy="782527"/>
          </a:xfrm>
          <a:custGeom>
            <a:avLst/>
            <a:gdLst>
              <a:gd name="connsiteX0" fmla="*/ 0 w 1976574"/>
              <a:gd name="connsiteY0" fmla="*/ 0 h 782527"/>
              <a:gd name="connsiteX1" fmla="*/ 1976574 w 1976574"/>
              <a:gd name="connsiteY1" fmla="*/ 0 h 782527"/>
              <a:gd name="connsiteX2" fmla="*/ 1976574 w 1976574"/>
              <a:gd name="connsiteY2" fmla="*/ 782527 h 782527"/>
              <a:gd name="connsiteX3" fmla="*/ 0 w 1976574"/>
              <a:gd name="connsiteY3" fmla="*/ 782527 h 782527"/>
              <a:gd name="connsiteX4" fmla="*/ 0 w 1976574"/>
              <a:gd name="connsiteY4" fmla="*/ 0 h 782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6574" h="782527">
                <a:moveTo>
                  <a:pt x="0" y="0"/>
                </a:moveTo>
                <a:lnTo>
                  <a:pt x="1976574" y="0"/>
                </a:lnTo>
                <a:lnTo>
                  <a:pt x="1976574" y="782527"/>
                </a:lnTo>
                <a:lnTo>
                  <a:pt x="0" y="78252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lvl="0" algn="ctr" defTabSz="10668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defRPr cap="all"/>
            </a:pPr>
            <a:r>
              <a:rPr lang="en-US" sz="2800" kern="1200" dirty="0" smtClean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Review Data table 8 Instructions</a:t>
            </a:r>
            <a:endParaRPr lang="en-US" sz="2800" kern="1200" dirty="0">
              <a:solidFill>
                <a:schemeClr val="tx1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391932" y="2173795"/>
            <a:ext cx="1016507" cy="1016507"/>
          </a:xfrm>
          <a:prstGeom prst="ellipse">
            <a:avLst/>
          </a:prstGeom>
          <a:solidFill>
            <a:srgbClr val="E58C61"/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4" name="Rectangle 13" descr="Checklist"/>
          <p:cNvSpPr/>
          <p:nvPr/>
        </p:nvSpPr>
        <p:spPr>
          <a:xfrm>
            <a:off x="4337826" y="2374680"/>
            <a:ext cx="583242" cy="583242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Freeform 14"/>
          <p:cNvSpPr/>
          <p:nvPr/>
        </p:nvSpPr>
        <p:spPr>
          <a:xfrm>
            <a:off x="3618680" y="3507798"/>
            <a:ext cx="2110620" cy="782527"/>
          </a:xfrm>
          <a:custGeom>
            <a:avLst/>
            <a:gdLst>
              <a:gd name="connsiteX0" fmla="*/ 0 w 2110620"/>
              <a:gd name="connsiteY0" fmla="*/ 0 h 782527"/>
              <a:gd name="connsiteX1" fmla="*/ 2110620 w 2110620"/>
              <a:gd name="connsiteY1" fmla="*/ 0 h 782527"/>
              <a:gd name="connsiteX2" fmla="*/ 2110620 w 2110620"/>
              <a:gd name="connsiteY2" fmla="*/ 782527 h 782527"/>
              <a:gd name="connsiteX3" fmla="*/ 0 w 2110620"/>
              <a:gd name="connsiteY3" fmla="*/ 782527 h 782527"/>
              <a:gd name="connsiteX4" fmla="*/ 0 w 2110620"/>
              <a:gd name="connsiteY4" fmla="*/ 0 h 782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0620" h="782527">
                <a:moveTo>
                  <a:pt x="0" y="0"/>
                </a:moveTo>
                <a:lnTo>
                  <a:pt x="2110620" y="0"/>
                </a:lnTo>
                <a:lnTo>
                  <a:pt x="2110620" y="782527"/>
                </a:lnTo>
                <a:lnTo>
                  <a:pt x="0" y="78252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algn="ctr" defTabSz="1066800">
              <a:spcBef>
                <a:spcPct val="0"/>
              </a:spcBef>
              <a:spcAft>
                <a:spcPct val="35000"/>
              </a:spcAft>
              <a:defRPr cap="all"/>
            </a:pPr>
            <a:r>
              <a:rPr lang="en-US" sz="2800" cap="all" dirty="0" smtClean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xTRACT for RPPR’s</a:t>
            </a:r>
            <a:endParaRPr lang="en-US" sz="2800" cap="all" dirty="0">
              <a:solidFill>
                <a:schemeClr val="tx1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5911564" y="3507798"/>
            <a:ext cx="2019401" cy="782527"/>
          </a:xfrm>
          <a:custGeom>
            <a:avLst/>
            <a:gdLst>
              <a:gd name="connsiteX0" fmla="*/ 0 w 2019401"/>
              <a:gd name="connsiteY0" fmla="*/ 0 h 782527"/>
              <a:gd name="connsiteX1" fmla="*/ 2019401 w 2019401"/>
              <a:gd name="connsiteY1" fmla="*/ 0 h 782527"/>
              <a:gd name="connsiteX2" fmla="*/ 2019401 w 2019401"/>
              <a:gd name="connsiteY2" fmla="*/ 782527 h 782527"/>
              <a:gd name="connsiteX3" fmla="*/ 0 w 2019401"/>
              <a:gd name="connsiteY3" fmla="*/ 782527 h 782527"/>
              <a:gd name="connsiteX4" fmla="*/ 0 w 2019401"/>
              <a:gd name="connsiteY4" fmla="*/ 0 h 782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9401" h="782527">
                <a:moveTo>
                  <a:pt x="0" y="0"/>
                </a:moveTo>
                <a:lnTo>
                  <a:pt x="2019401" y="0"/>
                </a:lnTo>
                <a:lnTo>
                  <a:pt x="2019401" y="782527"/>
                </a:lnTo>
                <a:lnTo>
                  <a:pt x="0" y="78252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algn="ctr" defTabSz="1066800">
              <a:spcBef>
                <a:spcPct val="0"/>
              </a:spcBef>
              <a:spcAft>
                <a:spcPct val="35000"/>
              </a:spcAft>
              <a:defRPr cap="all"/>
            </a:pPr>
            <a:r>
              <a:rPr lang="en-US" sz="2800" cap="all" dirty="0" smtClean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xTRACT</a:t>
            </a:r>
            <a:r>
              <a:rPr lang="en-US" sz="2800" cap="all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2800" cap="all" dirty="0" smtClean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Demo</a:t>
            </a:r>
          </a:p>
        </p:txBody>
      </p:sp>
      <p:sp>
        <p:nvSpPr>
          <p:cNvPr id="19" name="Oval 18"/>
          <p:cNvSpPr/>
          <p:nvPr/>
        </p:nvSpPr>
        <p:spPr>
          <a:xfrm>
            <a:off x="8673932" y="2158048"/>
            <a:ext cx="1016507" cy="1016507"/>
          </a:xfrm>
          <a:prstGeom prst="ellipse">
            <a:avLst/>
          </a:prstGeom>
          <a:solidFill>
            <a:srgbClr val="EBC3D0"/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20" name="Rectangle 19" descr="Scales of Justice"/>
          <p:cNvSpPr/>
          <p:nvPr/>
        </p:nvSpPr>
        <p:spPr>
          <a:xfrm>
            <a:off x="6602449" y="2390428"/>
            <a:ext cx="583242" cy="583242"/>
          </a:xfrm>
          <a:prstGeom prst="rect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Freeform 20"/>
          <p:cNvSpPr/>
          <p:nvPr/>
        </p:nvSpPr>
        <p:spPr>
          <a:xfrm>
            <a:off x="8052014" y="3507798"/>
            <a:ext cx="2260344" cy="782527"/>
          </a:xfrm>
          <a:custGeom>
            <a:avLst/>
            <a:gdLst>
              <a:gd name="connsiteX0" fmla="*/ 0 w 2154546"/>
              <a:gd name="connsiteY0" fmla="*/ 0 h 782527"/>
              <a:gd name="connsiteX1" fmla="*/ 2154546 w 2154546"/>
              <a:gd name="connsiteY1" fmla="*/ 0 h 782527"/>
              <a:gd name="connsiteX2" fmla="*/ 2154546 w 2154546"/>
              <a:gd name="connsiteY2" fmla="*/ 782527 h 782527"/>
              <a:gd name="connsiteX3" fmla="*/ 0 w 2154546"/>
              <a:gd name="connsiteY3" fmla="*/ 782527 h 782527"/>
              <a:gd name="connsiteX4" fmla="*/ 0 w 2154546"/>
              <a:gd name="connsiteY4" fmla="*/ 0 h 782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4546" h="782527">
                <a:moveTo>
                  <a:pt x="0" y="0"/>
                </a:moveTo>
                <a:lnTo>
                  <a:pt x="2154546" y="0"/>
                </a:lnTo>
                <a:lnTo>
                  <a:pt x="2154546" y="782527"/>
                </a:lnTo>
                <a:lnTo>
                  <a:pt x="0" y="78252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lvl="0" algn="ctr" defTabSz="10668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defRPr cap="all"/>
            </a:pPr>
            <a:r>
              <a:rPr lang="en-US" sz="2800" kern="1200" dirty="0" smtClean="0">
                <a:solidFill>
                  <a:schemeClr val="tx1"/>
                </a:solidFill>
                <a:latin typeface="+mj-lt"/>
              </a:rPr>
              <a:t>Questions?</a:t>
            </a:r>
            <a:endParaRPr lang="en-US" sz="2800" kern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Rectangle 7" descr="User"/>
          <p:cNvSpPr/>
          <p:nvPr/>
        </p:nvSpPr>
        <p:spPr>
          <a:xfrm>
            <a:off x="2036249" y="2374680"/>
            <a:ext cx="583242" cy="583242"/>
          </a:xfrm>
          <a:prstGeom prst="rect">
            <a:avLst/>
          </a:prstGeom>
          <a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Rectangle 16" descr="Calculator"/>
          <p:cNvSpPr/>
          <p:nvPr/>
        </p:nvSpPr>
        <p:spPr>
          <a:xfrm>
            <a:off x="8898877" y="2390428"/>
            <a:ext cx="583242" cy="583242"/>
          </a:xfrm>
          <a:prstGeom prst="rect">
            <a:avLst/>
          </a:prstGeom>
          <a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78980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8" grpId="0"/>
      <p:bldP spid="2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81212"/>
            <a:ext cx="10972800" cy="958432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Searching Other Sources of Support if NON-NIH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2587" y="1139644"/>
            <a:ext cx="8886825" cy="5353050"/>
          </a:xfrm>
          <a:prstGeom prst="rect">
            <a:avLst/>
          </a:prstGeom>
        </p:spPr>
      </p:pic>
      <p:cxnSp>
        <p:nvCxnSpPr>
          <p:cNvPr id="9" name="Straight Arrow Connector 8"/>
          <p:cNvCxnSpPr>
            <a:cxnSpLocks/>
          </p:cNvCxnSpPr>
          <p:nvPr/>
        </p:nvCxnSpPr>
        <p:spPr>
          <a:xfrm flipH="1" flipV="1">
            <a:off x="3991354" y="4728487"/>
            <a:ext cx="348532" cy="48845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6BCD279A-C520-48DC-88EB-1A2AA99E95DC}"/>
              </a:ext>
            </a:extLst>
          </p:cNvPr>
          <p:cNvSpPr/>
          <p:nvPr/>
        </p:nvSpPr>
        <p:spPr>
          <a:xfrm>
            <a:off x="2152242" y="1901962"/>
            <a:ext cx="1243584" cy="5394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388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81212"/>
            <a:ext cx="10972800" cy="958432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Adding </a:t>
            </a:r>
            <a:r>
              <a:rPr lang="en-US" sz="4400" dirty="0" smtClean="0">
                <a:solidFill>
                  <a:schemeClr val="bg1"/>
                </a:solidFill>
              </a:rPr>
              <a:t>NON-NIH Sources of Support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6097" y="1021309"/>
            <a:ext cx="7888210" cy="5706365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6BCD279A-C520-48DC-88EB-1A2AA99E95DC}"/>
              </a:ext>
            </a:extLst>
          </p:cNvPr>
          <p:cNvSpPr/>
          <p:nvPr/>
        </p:nvSpPr>
        <p:spPr>
          <a:xfrm>
            <a:off x="3965511" y="2992086"/>
            <a:ext cx="2957803" cy="5394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36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949" y="1139644"/>
            <a:ext cx="10086975" cy="50387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81212"/>
            <a:ext cx="10972800" cy="958432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Create a new funding source</a:t>
            </a:r>
            <a:endParaRPr lang="en-US" sz="4400" dirty="0">
              <a:solidFill>
                <a:schemeClr val="bg1"/>
              </a:solidFill>
            </a:endParaRPr>
          </a:p>
        </p:txBody>
      </p:sp>
      <p:cxnSp>
        <p:nvCxnSpPr>
          <p:cNvPr id="9" name="Straight Arrow Connector 8"/>
          <p:cNvCxnSpPr>
            <a:cxnSpLocks/>
          </p:cNvCxnSpPr>
          <p:nvPr/>
        </p:nvCxnSpPr>
        <p:spPr>
          <a:xfrm flipH="1" flipV="1">
            <a:off x="2497283" y="3758812"/>
            <a:ext cx="348532" cy="48845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6BCD279A-C520-48DC-88EB-1A2AA99E95DC}"/>
              </a:ext>
            </a:extLst>
          </p:cNvPr>
          <p:cNvSpPr/>
          <p:nvPr/>
        </p:nvSpPr>
        <p:spPr>
          <a:xfrm>
            <a:off x="783773" y="2005388"/>
            <a:ext cx="3427021" cy="5394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08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Degree Info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130" r="781"/>
          <a:stretch/>
        </p:blipFill>
        <p:spPr>
          <a:xfrm>
            <a:off x="91440" y="1445589"/>
            <a:ext cx="11986953" cy="32310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8055" y="4789622"/>
            <a:ext cx="112758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If </a:t>
            </a:r>
            <a:r>
              <a:rPr lang="en-US" sz="2400" dirty="0">
                <a:solidFill>
                  <a:schemeClr val="bg1"/>
                </a:solidFill>
              </a:rPr>
              <a:t>they are </a:t>
            </a:r>
            <a:r>
              <a:rPr lang="en-US" sz="2400" dirty="0">
                <a:solidFill>
                  <a:srgbClr val="FF0000"/>
                </a:solidFill>
              </a:rPr>
              <a:t>NOT</a:t>
            </a:r>
            <a:r>
              <a:rPr lang="en-US" sz="2400" dirty="0">
                <a:solidFill>
                  <a:schemeClr val="bg1"/>
                </a:solidFill>
              </a:rPr>
              <a:t> a current trainee, the </a:t>
            </a:r>
            <a:r>
              <a:rPr lang="en-US" sz="2400" dirty="0" smtClean="0">
                <a:solidFill>
                  <a:schemeClr val="bg1"/>
                </a:solidFill>
              </a:rPr>
              <a:t>terminal </a:t>
            </a:r>
            <a:r>
              <a:rPr lang="en-US" sz="2400" dirty="0">
                <a:solidFill>
                  <a:schemeClr val="bg1"/>
                </a:solidFill>
              </a:rPr>
              <a:t>degree needs to be indicated 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If a predoc has graduated, click “</a:t>
            </a:r>
            <a:r>
              <a:rPr lang="en-US" sz="2400" dirty="0" smtClean="0">
                <a:solidFill>
                  <a:srgbClr val="FFFF00"/>
                </a:solidFill>
              </a:rPr>
              <a:t>received in training</a:t>
            </a:r>
            <a:r>
              <a:rPr lang="en-US" sz="2400" dirty="0" smtClean="0">
                <a:solidFill>
                  <a:schemeClr val="bg1"/>
                </a:solidFill>
              </a:rPr>
              <a:t>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If they are currently </a:t>
            </a:r>
            <a:r>
              <a:rPr lang="en-US" sz="2400" i="1" dirty="0">
                <a:solidFill>
                  <a:srgbClr val="FFFF00"/>
                </a:solidFill>
              </a:rPr>
              <a:t>in training</a:t>
            </a:r>
            <a:r>
              <a:rPr lang="en-US" sz="2400" dirty="0">
                <a:solidFill>
                  <a:schemeClr val="bg1"/>
                </a:solidFill>
              </a:rPr>
              <a:t>, list the terminal degree-to-date </a:t>
            </a:r>
          </a:p>
        </p:txBody>
      </p:sp>
      <p:sp>
        <p:nvSpPr>
          <p:cNvPr id="7" name="5-Point Star 6"/>
          <p:cNvSpPr/>
          <p:nvPr/>
        </p:nvSpPr>
        <p:spPr>
          <a:xfrm>
            <a:off x="8338190" y="1682599"/>
            <a:ext cx="2244192" cy="2365419"/>
          </a:xfrm>
          <a:prstGeom prst="star5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3A77C2F-D29A-4A42-B911-8E877A1C0887}"/>
              </a:ext>
            </a:extLst>
          </p:cNvPr>
          <p:cNvSpPr/>
          <p:nvPr/>
        </p:nvSpPr>
        <p:spPr>
          <a:xfrm>
            <a:off x="145657" y="1842386"/>
            <a:ext cx="2958968" cy="48998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Arrow Connector 9"/>
          <p:cNvCxnSpPr>
            <a:cxnSpLocks/>
          </p:cNvCxnSpPr>
          <p:nvPr/>
        </p:nvCxnSpPr>
        <p:spPr>
          <a:xfrm flipH="1">
            <a:off x="362531" y="2445059"/>
            <a:ext cx="566928" cy="64922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06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9746" y="293179"/>
            <a:ext cx="10972800" cy="958432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Editing Degrees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3731" y="129096"/>
            <a:ext cx="3848361" cy="646629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D6DFE99-7512-44DF-B887-741182EFCC90}"/>
              </a:ext>
            </a:extLst>
          </p:cNvPr>
          <p:cNvSpPr/>
          <p:nvPr/>
        </p:nvSpPr>
        <p:spPr>
          <a:xfrm>
            <a:off x="4304782" y="3440439"/>
            <a:ext cx="2977167" cy="209353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348448" y="3112064"/>
            <a:ext cx="3233952" cy="30469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If a predoc received their Ph.D while in the training (not necessarily on the TG) program, then click “received in training”          or they will not appear on the RTD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381" y="5031533"/>
            <a:ext cx="351828" cy="351828"/>
          </a:xfrm>
          <a:prstGeom prst="rect">
            <a:avLst/>
          </a:prstGeom>
        </p:spPr>
      </p:pic>
      <p:cxnSp>
        <p:nvCxnSpPr>
          <p:cNvPr id="8" name="Straight Arrow Connector 7"/>
          <p:cNvCxnSpPr>
            <a:cxnSpLocks/>
          </p:cNvCxnSpPr>
          <p:nvPr/>
        </p:nvCxnSpPr>
        <p:spPr>
          <a:xfrm>
            <a:off x="3548290" y="4628888"/>
            <a:ext cx="648619" cy="33120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413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Post-Training Positions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6597" y="5052412"/>
            <a:ext cx="90464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Be sure to differentiate between </a:t>
            </a:r>
            <a:r>
              <a:rPr lang="en-US" sz="2400" i="1" dirty="0">
                <a:solidFill>
                  <a:srgbClr val="FF0000"/>
                </a:solidFill>
              </a:rPr>
              <a:t>initial</a:t>
            </a:r>
            <a:r>
              <a:rPr lang="en-US" sz="2400" dirty="0">
                <a:solidFill>
                  <a:schemeClr val="bg1"/>
                </a:solidFill>
              </a:rPr>
              <a:t> and </a:t>
            </a:r>
            <a:r>
              <a:rPr lang="en-US" sz="2400" i="1" dirty="0">
                <a:solidFill>
                  <a:srgbClr val="FF0000"/>
                </a:solidFill>
              </a:rPr>
              <a:t>current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positions, or it could be both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597" y="1567431"/>
            <a:ext cx="11742147" cy="3169161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06597" y="3768445"/>
            <a:ext cx="1618488" cy="52009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384048" y="2891965"/>
            <a:ext cx="1618488" cy="52009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42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4335" y="82884"/>
            <a:ext cx="5020723" cy="663210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8016" y="293178"/>
            <a:ext cx="3090672" cy="5760149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Adding Post-Training Positions</a:t>
            </a:r>
          </a:p>
        </p:txBody>
      </p:sp>
      <p:cxnSp>
        <p:nvCxnSpPr>
          <p:cNvPr id="7" name="Straight Arrow Connector 6"/>
          <p:cNvCxnSpPr>
            <a:cxnSpLocks/>
          </p:cNvCxnSpPr>
          <p:nvPr/>
        </p:nvCxnSpPr>
        <p:spPr>
          <a:xfrm flipH="1">
            <a:off x="5235177" y="1228693"/>
            <a:ext cx="759092" cy="628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cxnSpLocks/>
          </p:cNvCxnSpPr>
          <p:nvPr/>
        </p:nvCxnSpPr>
        <p:spPr>
          <a:xfrm flipH="1">
            <a:off x="5371063" y="1840577"/>
            <a:ext cx="759092" cy="628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cxnSpLocks/>
          </p:cNvCxnSpPr>
          <p:nvPr/>
        </p:nvCxnSpPr>
        <p:spPr>
          <a:xfrm flipH="1">
            <a:off x="5235177" y="2452462"/>
            <a:ext cx="759092" cy="628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/>
          </p:cNvCxnSpPr>
          <p:nvPr/>
        </p:nvCxnSpPr>
        <p:spPr>
          <a:xfrm>
            <a:off x="3377231" y="2784194"/>
            <a:ext cx="520100" cy="36191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cxnSpLocks/>
          </p:cNvCxnSpPr>
          <p:nvPr/>
        </p:nvCxnSpPr>
        <p:spPr>
          <a:xfrm>
            <a:off x="3456611" y="3398935"/>
            <a:ext cx="478362" cy="31225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cxnSpLocks/>
          </p:cNvCxnSpPr>
          <p:nvPr/>
        </p:nvCxnSpPr>
        <p:spPr>
          <a:xfrm flipH="1" flipV="1">
            <a:off x="6603533" y="4532151"/>
            <a:ext cx="340020" cy="20091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cxnSpLocks/>
          </p:cNvCxnSpPr>
          <p:nvPr/>
        </p:nvCxnSpPr>
        <p:spPr>
          <a:xfrm flipH="1">
            <a:off x="5365555" y="5038712"/>
            <a:ext cx="759092" cy="628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cxnSpLocks/>
          </p:cNvCxnSpPr>
          <p:nvPr/>
        </p:nvCxnSpPr>
        <p:spPr>
          <a:xfrm flipH="1" flipV="1">
            <a:off x="5121116" y="4545532"/>
            <a:ext cx="360981" cy="18753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cxnSpLocks/>
          </p:cNvCxnSpPr>
          <p:nvPr/>
        </p:nvCxnSpPr>
        <p:spPr>
          <a:xfrm>
            <a:off x="3500946" y="3807892"/>
            <a:ext cx="478362" cy="31225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cxnSpLocks/>
          </p:cNvCxnSpPr>
          <p:nvPr/>
        </p:nvCxnSpPr>
        <p:spPr>
          <a:xfrm flipH="1">
            <a:off x="4902207" y="5691341"/>
            <a:ext cx="759092" cy="628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143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Calibri Light" panose="020F0302020204030204" pitchFamily="34" charset="0"/>
              </a:rPr>
              <a:t>Subsequent Grants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815" r="21055"/>
          <a:stretch/>
        </p:blipFill>
        <p:spPr>
          <a:xfrm>
            <a:off x="226693" y="1466215"/>
            <a:ext cx="11738614" cy="486345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773768" y="1567670"/>
            <a:ext cx="3119421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Recommend combining if possible.  Ability to edit and remove some entries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7" name="Left Brace 6"/>
          <p:cNvSpPr/>
          <p:nvPr/>
        </p:nvSpPr>
        <p:spPr>
          <a:xfrm flipH="1">
            <a:off x="1644223" y="3404450"/>
            <a:ext cx="465512" cy="718806"/>
          </a:xfrm>
          <a:prstGeom prst="leftBrace">
            <a:avLst>
              <a:gd name="adj1" fmla="val 8333"/>
              <a:gd name="adj2" fmla="val 49007"/>
            </a:avLst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25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4815" y="2921169"/>
            <a:ext cx="110023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Calibri Light" panose="020F0302020204030204" pitchFamily="34" charset="0"/>
              </a:rPr>
              <a:t>Part II.  Clearly Associated Students</a:t>
            </a:r>
            <a:endParaRPr lang="en-US" sz="60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20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  <a:latin typeface="Calibri Light" panose="020F0302020204030204" pitchFamily="34" charset="0"/>
              </a:rPr>
              <a:t>Clearly associated </a:t>
            </a:r>
            <a:r>
              <a:rPr lang="en-US" dirty="0">
                <a:solidFill>
                  <a:schemeClr val="tx1"/>
                </a:solidFill>
                <a:latin typeface="Calibri Light" panose="020F0302020204030204" pitchFamily="34" charset="0"/>
              </a:rPr>
              <a:t>is defined as:</a:t>
            </a:r>
          </a:p>
        </p:txBody>
      </p:sp>
      <p:sp>
        <p:nvSpPr>
          <p:cNvPr id="4" name="Straight Connector 3"/>
          <p:cNvSpPr/>
          <p:nvPr/>
        </p:nvSpPr>
        <p:spPr>
          <a:xfrm>
            <a:off x="838200" y="1825625"/>
            <a:ext cx="10515600" cy="0"/>
          </a:xfrm>
          <a:prstGeom prst="line">
            <a:avLst/>
          </a:prstGeom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Freeform 4"/>
          <p:cNvSpPr/>
          <p:nvPr/>
        </p:nvSpPr>
        <p:spPr>
          <a:xfrm>
            <a:off x="838200" y="1825625"/>
            <a:ext cx="10515600" cy="2175669"/>
          </a:xfrm>
          <a:custGeom>
            <a:avLst/>
            <a:gdLst>
              <a:gd name="connsiteX0" fmla="*/ 0 w 10515600"/>
              <a:gd name="connsiteY0" fmla="*/ 0 h 2175669"/>
              <a:gd name="connsiteX1" fmla="*/ 10515600 w 10515600"/>
              <a:gd name="connsiteY1" fmla="*/ 0 h 2175669"/>
              <a:gd name="connsiteX2" fmla="*/ 10515600 w 10515600"/>
              <a:gd name="connsiteY2" fmla="*/ 2175669 h 2175669"/>
              <a:gd name="connsiteX3" fmla="*/ 0 w 10515600"/>
              <a:gd name="connsiteY3" fmla="*/ 2175669 h 2175669"/>
              <a:gd name="connsiteX4" fmla="*/ 0 w 10515600"/>
              <a:gd name="connsiteY4" fmla="*/ 0 h 2175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15600" h="2175669">
                <a:moveTo>
                  <a:pt x="0" y="0"/>
                </a:moveTo>
                <a:lnTo>
                  <a:pt x="10515600" y="0"/>
                </a:lnTo>
                <a:lnTo>
                  <a:pt x="10515600" y="2175669"/>
                </a:lnTo>
                <a:lnTo>
                  <a:pt x="0" y="217566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1920" tIns="121920" rIns="121920" bIns="121920" numCol="1" spcCol="1270" anchor="t" anchorCtr="0">
            <a:noAutofit/>
          </a:bodyPr>
          <a:lstStyle/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 smtClean="0">
                <a:latin typeface="Calibri Light" panose="020F0302020204030204" pitchFamily="34" charset="0"/>
              </a:rPr>
              <a:t>A current trainee who is having a training experience </a:t>
            </a:r>
            <a:r>
              <a:rPr lang="en-US" sz="3200" kern="12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identical</a:t>
            </a:r>
            <a:r>
              <a:rPr lang="en-US" sz="3200" kern="1200" dirty="0" smtClean="0">
                <a:latin typeface="Calibri Light" panose="020F0302020204030204" pitchFamily="34" charset="0"/>
              </a:rPr>
              <a:t> to those </a:t>
            </a:r>
            <a:r>
              <a:rPr lang="en-US" sz="3200" kern="12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appointed</a:t>
            </a:r>
            <a:r>
              <a:rPr lang="en-US" sz="3200" kern="1200" dirty="0" smtClean="0">
                <a:latin typeface="Calibri Light" panose="020F0302020204030204" pitchFamily="34" charset="0"/>
              </a:rPr>
              <a:t> to this grant and they must have been or currently are funded by another HHS or NIH mechanism (fellowship, R01, even for a short time)</a:t>
            </a:r>
            <a:endParaRPr lang="en-US" sz="3200" kern="1200" dirty="0">
              <a:latin typeface="Calibri Light" panose="020F0302020204030204" pitchFamily="34" charset="0"/>
            </a:endParaRPr>
          </a:p>
        </p:txBody>
      </p:sp>
      <p:sp>
        <p:nvSpPr>
          <p:cNvPr id="6" name="Straight Connector 5"/>
          <p:cNvSpPr/>
          <p:nvPr/>
        </p:nvSpPr>
        <p:spPr>
          <a:xfrm>
            <a:off x="838200" y="4001294"/>
            <a:ext cx="10515600" cy="0"/>
          </a:xfrm>
          <a:prstGeom prst="line">
            <a:avLst/>
          </a:prstGeom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Freeform 6"/>
          <p:cNvSpPr/>
          <p:nvPr/>
        </p:nvSpPr>
        <p:spPr>
          <a:xfrm>
            <a:off x="838200" y="4001294"/>
            <a:ext cx="10515600" cy="2175669"/>
          </a:xfrm>
          <a:custGeom>
            <a:avLst/>
            <a:gdLst>
              <a:gd name="connsiteX0" fmla="*/ 0 w 10515600"/>
              <a:gd name="connsiteY0" fmla="*/ 0 h 2175669"/>
              <a:gd name="connsiteX1" fmla="*/ 10515600 w 10515600"/>
              <a:gd name="connsiteY1" fmla="*/ 0 h 2175669"/>
              <a:gd name="connsiteX2" fmla="*/ 10515600 w 10515600"/>
              <a:gd name="connsiteY2" fmla="*/ 2175669 h 2175669"/>
              <a:gd name="connsiteX3" fmla="*/ 0 w 10515600"/>
              <a:gd name="connsiteY3" fmla="*/ 2175669 h 2175669"/>
              <a:gd name="connsiteX4" fmla="*/ 0 w 10515600"/>
              <a:gd name="connsiteY4" fmla="*/ 0 h 2175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15600" h="2175669">
                <a:moveTo>
                  <a:pt x="0" y="0"/>
                </a:moveTo>
                <a:lnTo>
                  <a:pt x="10515600" y="0"/>
                </a:lnTo>
                <a:lnTo>
                  <a:pt x="10515600" y="2175669"/>
                </a:lnTo>
                <a:lnTo>
                  <a:pt x="0" y="217566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1920" tIns="121920" rIns="121920" bIns="121920" numCol="1" spcCol="1270" anchor="t" anchorCtr="0">
            <a:noAutofit/>
          </a:bodyPr>
          <a:lstStyle/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 smtClean="0">
                <a:latin typeface="Calibri Light" panose="020F0302020204030204" pitchFamily="34" charset="0"/>
              </a:rPr>
              <a:t>Eligibility to be on a TG is </a:t>
            </a:r>
            <a:r>
              <a:rPr lang="en-US" sz="3200" kern="12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NOT</a:t>
            </a:r>
            <a:r>
              <a:rPr lang="en-US" sz="3200" kern="1200" dirty="0" smtClean="0">
                <a:latin typeface="Calibri Light" panose="020F0302020204030204" pitchFamily="34" charset="0"/>
              </a:rPr>
              <a:t> a factor here 	</a:t>
            </a:r>
          </a:p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 smtClean="0">
                <a:latin typeface="Calibri Light" panose="020F0302020204030204" pitchFamily="34" charset="0"/>
              </a:rPr>
              <a:t>	e.g.  non-citizen’s can be listed if they are on HHS or NIH fund sources</a:t>
            </a:r>
            <a:endParaRPr lang="en-US" sz="3200" kern="12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21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661109" y="1219046"/>
            <a:ext cx="3921545" cy="2352927"/>
          </a:xfrm>
          <a:custGeom>
            <a:avLst/>
            <a:gdLst>
              <a:gd name="connsiteX0" fmla="*/ 0 w 3921545"/>
              <a:gd name="connsiteY0" fmla="*/ 0 h 2352927"/>
              <a:gd name="connsiteX1" fmla="*/ 3921545 w 3921545"/>
              <a:gd name="connsiteY1" fmla="*/ 0 h 2352927"/>
              <a:gd name="connsiteX2" fmla="*/ 3921545 w 3921545"/>
              <a:gd name="connsiteY2" fmla="*/ 2352927 h 2352927"/>
              <a:gd name="connsiteX3" fmla="*/ 0 w 3921545"/>
              <a:gd name="connsiteY3" fmla="*/ 2352927 h 2352927"/>
              <a:gd name="connsiteX4" fmla="*/ 0 w 3921545"/>
              <a:gd name="connsiteY4" fmla="*/ 0 h 235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21545" h="2352927">
                <a:moveTo>
                  <a:pt x="0" y="0"/>
                </a:moveTo>
                <a:lnTo>
                  <a:pt x="3921545" y="0"/>
                </a:lnTo>
                <a:lnTo>
                  <a:pt x="3921545" y="2352927"/>
                </a:lnTo>
                <a:lnTo>
                  <a:pt x="0" y="235292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Reminder, xTRACT is Mandatory for RPPRs for T32, T15 and TL1’s</a:t>
            </a:r>
            <a:endParaRPr lang="en-US" sz="2800" kern="1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5974809" y="1219046"/>
            <a:ext cx="3921545" cy="2352927"/>
          </a:xfrm>
          <a:custGeom>
            <a:avLst/>
            <a:gdLst>
              <a:gd name="connsiteX0" fmla="*/ 0 w 3921545"/>
              <a:gd name="connsiteY0" fmla="*/ 0 h 2352927"/>
              <a:gd name="connsiteX1" fmla="*/ 3921545 w 3921545"/>
              <a:gd name="connsiteY1" fmla="*/ 0 h 2352927"/>
              <a:gd name="connsiteX2" fmla="*/ 3921545 w 3921545"/>
              <a:gd name="connsiteY2" fmla="*/ 2352927 h 2352927"/>
              <a:gd name="connsiteX3" fmla="*/ 0 w 3921545"/>
              <a:gd name="connsiteY3" fmla="*/ 2352927 h 2352927"/>
              <a:gd name="connsiteX4" fmla="*/ 0 w 3921545"/>
              <a:gd name="connsiteY4" fmla="*/ 0 h 235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21545" h="2352927">
                <a:moveTo>
                  <a:pt x="0" y="0"/>
                </a:moveTo>
                <a:lnTo>
                  <a:pt x="3921545" y="0"/>
                </a:lnTo>
                <a:lnTo>
                  <a:pt x="3921545" y="2352927"/>
                </a:lnTo>
                <a:lnTo>
                  <a:pt x="0" y="235292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shade val="50000"/>
              <a:hueOff val="-295587"/>
              <a:satOff val="3892"/>
              <a:lumOff val="23309"/>
              <a:alphaOff val="0"/>
            </a:schemeClr>
          </a:fillRef>
          <a:effectRef idx="0">
            <a:schemeClr val="accent2">
              <a:shade val="50000"/>
              <a:hueOff val="-295587"/>
              <a:satOff val="3892"/>
              <a:lumOff val="2330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Changes are constantly happening within xTRACT without NIH releasing an update notice</a:t>
            </a:r>
          </a:p>
        </p:txBody>
      </p:sp>
      <p:sp>
        <p:nvSpPr>
          <p:cNvPr id="8" name="Freeform 7"/>
          <p:cNvSpPr/>
          <p:nvPr/>
        </p:nvSpPr>
        <p:spPr>
          <a:xfrm>
            <a:off x="1661109" y="3964128"/>
            <a:ext cx="3921545" cy="2352927"/>
          </a:xfrm>
          <a:custGeom>
            <a:avLst/>
            <a:gdLst>
              <a:gd name="connsiteX0" fmla="*/ 0 w 3921545"/>
              <a:gd name="connsiteY0" fmla="*/ 0 h 2352927"/>
              <a:gd name="connsiteX1" fmla="*/ 3921545 w 3921545"/>
              <a:gd name="connsiteY1" fmla="*/ 0 h 2352927"/>
              <a:gd name="connsiteX2" fmla="*/ 3921545 w 3921545"/>
              <a:gd name="connsiteY2" fmla="*/ 2352927 h 2352927"/>
              <a:gd name="connsiteX3" fmla="*/ 0 w 3921545"/>
              <a:gd name="connsiteY3" fmla="*/ 2352927 h 2352927"/>
              <a:gd name="connsiteX4" fmla="*/ 0 w 3921545"/>
              <a:gd name="connsiteY4" fmla="*/ 0 h 235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21545" h="2352927">
                <a:moveTo>
                  <a:pt x="0" y="0"/>
                </a:moveTo>
                <a:lnTo>
                  <a:pt x="3921545" y="0"/>
                </a:lnTo>
                <a:lnTo>
                  <a:pt x="3921545" y="2352927"/>
                </a:lnTo>
                <a:lnTo>
                  <a:pt x="0" y="235292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shade val="50000"/>
              <a:hueOff val="-591173"/>
              <a:satOff val="7783"/>
              <a:lumOff val="46617"/>
              <a:alphaOff val="0"/>
            </a:schemeClr>
          </a:fillRef>
          <a:effectRef idx="0">
            <a:schemeClr val="accent2">
              <a:shade val="50000"/>
              <a:hueOff val="-591173"/>
              <a:satOff val="7783"/>
              <a:lumOff val="4661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NIH admits they are not updating their user guide as changes occur</a:t>
            </a:r>
          </a:p>
        </p:txBody>
      </p:sp>
      <p:sp>
        <p:nvSpPr>
          <p:cNvPr id="9" name="Freeform 8"/>
          <p:cNvSpPr/>
          <p:nvPr/>
        </p:nvSpPr>
        <p:spPr>
          <a:xfrm>
            <a:off x="5974809" y="3964128"/>
            <a:ext cx="3921545" cy="2352927"/>
          </a:xfrm>
          <a:custGeom>
            <a:avLst/>
            <a:gdLst>
              <a:gd name="connsiteX0" fmla="*/ 0 w 3921545"/>
              <a:gd name="connsiteY0" fmla="*/ 0 h 2352927"/>
              <a:gd name="connsiteX1" fmla="*/ 3921545 w 3921545"/>
              <a:gd name="connsiteY1" fmla="*/ 0 h 2352927"/>
              <a:gd name="connsiteX2" fmla="*/ 3921545 w 3921545"/>
              <a:gd name="connsiteY2" fmla="*/ 2352927 h 2352927"/>
              <a:gd name="connsiteX3" fmla="*/ 0 w 3921545"/>
              <a:gd name="connsiteY3" fmla="*/ 2352927 h 2352927"/>
              <a:gd name="connsiteX4" fmla="*/ 0 w 3921545"/>
              <a:gd name="connsiteY4" fmla="*/ 0 h 235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21545" h="2352927">
                <a:moveTo>
                  <a:pt x="0" y="0"/>
                </a:moveTo>
                <a:lnTo>
                  <a:pt x="3921545" y="0"/>
                </a:lnTo>
                <a:lnTo>
                  <a:pt x="3921545" y="2352927"/>
                </a:lnTo>
                <a:lnTo>
                  <a:pt x="0" y="235292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shade val="50000"/>
              <a:hueOff val="-295587"/>
              <a:satOff val="3892"/>
              <a:lumOff val="23309"/>
              <a:alphaOff val="0"/>
            </a:schemeClr>
          </a:fillRef>
          <a:effectRef idx="0">
            <a:schemeClr val="accent2">
              <a:shade val="50000"/>
              <a:hueOff val="-295587"/>
              <a:satOff val="3892"/>
              <a:lumOff val="2330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We need to share our experiences, to lessen the growing pains – were all in this together!!</a:t>
            </a:r>
            <a:endParaRPr lang="en-US" sz="2800" kern="1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79825" y="313394"/>
            <a:ext cx="828143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dirty="0" smtClean="0">
                <a:latin typeface="Calibri Light" panose="020F0302020204030204" pitchFamily="34" charset="0"/>
              </a:rPr>
              <a:t>xTRACT is a learning experience!</a:t>
            </a:r>
            <a:endParaRPr lang="en-US" sz="44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79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i="1" dirty="0">
                <a:solidFill>
                  <a:schemeClr val="tx1"/>
                </a:solidFill>
                <a:latin typeface="Calibri Light" panose="020F0302020204030204" pitchFamily="34" charset="0"/>
              </a:rPr>
              <a:t>In each subsequent </a:t>
            </a:r>
            <a:r>
              <a:rPr lang="en-US" i="1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year…</a:t>
            </a:r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4" name="Straight Connector 3"/>
          <p:cNvSpPr/>
          <p:nvPr/>
        </p:nvSpPr>
        <p:spPr>
          <a:xfrm>
            <a:off x="838200" y="1825625"/>
            <a:ext cx="10515600" cy="0"/>
          </a:xfrm>
          <a:prstGeom prst="line">
            <a:avLst/>
          </a:prstGeom>
        </p:spPr>
        <p:style>
          <a:lnRef idx="2">
            <a:schemeClr val="accent2">
              <a:shade val="5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Freeform 4"/>
          <p:cNvSpPr/>
          <p:nvPr/>
        </p:nvSpPr>
        <p:spPr>
          <a:xfrm>
            <a:off x="838200" y="1825625"/>
            <a:ext cx="10515600" cy="4351338"/>
          </a:xfrm>
          <a:custGeom>
            <a:avLst/>
            <a:gdLst>
              <a:gd name="connsiteX0" fmla="*/ 0 w 10515600"/>
              <a:gd name="connsiteY0" fmla="*/ 0 h 4351338"/>
              <a:gd name="connsiteX1" fmla="*/ 10515600 w 10515600"/>
              <a:gd name="connsiteY1" fmla="*/ 0 h 4351338"/>
              <a:gd name="connsiteX2" fmla="*/ 10515600 w 10515600"/>
              <a:gd name="connsiteY2" fmla="*/ 4351338 h 4351338"/>
              <a:gd name="connsiteX3" fmla="*/ 0 w 10515600"/>
              <a:gd name="connsiteY3" fmla="*/ 4351338 h 4351338"/>
              <a:gd name="connsiteX4" fmla="*/ 0 w 10515600"/>
              <a:gd name="connsiteY4" fmla="*/ 0 h 4351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15600" h="4351338">
                <a:moveTo>
                  <a:pt x="0" y="0"/>
                </a:moveTo>
                <a:lnTo>
                  <a:pt x="10515600" y="0"/>
                </a:lnTo>
                <a:lnTo>
                  <a:pt x="10515600" y="4351338"/>
                </a:lnTo>
                <a:lnTo>
                  <a:pt x="0" y="435133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7160" tIns="137160" rIns="137160" bIns="137160" numCol="1" spcCol="1270" anchor="t" anchorCtr="0">
            <a:noAutofit/>
          </a:bodyPr>
          <a:lstStyle/>
          <a:p>
            <a:pPr lvl="0" algn="l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i="1" kern="12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Continue to </a:t>
            </a:r>
            <a:r>
              <a:rPr lang="en-US" sz="3600" i="1" kern="1200" dirty="0" smtClean="0">
                <a:solidFill>
                  <a:srgbClr val="FFFF00"/>
                </a:solidFill>
                <a:latin typeface="Calibri Light" panose="020F0302020204030204" pitchFamily="34" charset="0"/>
              </a:rPr>
              <a:t>add new entrants </a:t>
            </a:r>
            <a:r>
              <a:rPr lang="en-US" sz="3600" i="1" kern="12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and provide updated information about current and past clearly associated students until </a:t>
            </a:r>
            <a:r>
              <a:rPr lang="en-US" sz="3600" i="1" kern="1200" dirty="0" smtClean="0">
                <a:solidFill>
                  <a:srgbClr val="FFFF00"/>
                </a:solidFill>
                <a:latin typeface="Calibri Light" panose="020F0302020204030204" pitchFamily="34" charset="0"/>
              </a:rPr>
              <a:t>15</a:t>
            </a:r>
            <a:r>
              <a:rPr lang="en-US" sz="3600" i="1" kern="12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 years of data have been completed</a:t>
            </a:r>
            <a:endParaRPr lang="en-US" sz="3600" i="1" kern="12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44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530" y="270838"/>
            <a:ext cx="10515600" cy="1325563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Adding Clearly Associated Trainees</a:t>
            </a:r>
            <a:endParaRPr lang="en-US" sz="4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81949" y="4104083"/>
            <a:ext cx="3225338" cy="22725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At the bottom page of “</a:t>
            </a:r>
            <a:r>
              <a:rPr lang="en-US" dirty="0" smtClean="0">
                <a:solidFill>
                  <a:srgbClr val="FFFF00"/>
                </a:solidFill>
                <a:latin typeface="Calibri" panose="020F0502020204030204" pitchFamily="34" charset="0"/>
              </a:rPr>
              <a:t>participating trainees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” you can add (clearly associated) trainees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342" y="1596401"/>
            <a:ext cx="5696988" cy="4780231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2630853" y="5576990"/>
            <a:ext cx="793991" cy="51623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7727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847" y="1177099"/>
            <a:ext cx="11401425" cy="4467225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EACA6A91-EDCC-48FA-92E4-205B44D7C1CD}"/>
              </a:ext>
            </a:extLst>
          </p:cNvPr>
          <p:cNvCxnSpPr>
            <a:cxnSpLocks/>
          </p:cNvCxnSpPr>
          <p:nvPr/>
        </p:nvCxnSpPr>
        <p:spPr>
          <a:xfrm flipH="1">
            <a:off x="7929032" y="2751420"/>
            <a:ext cx="765988" cy="53827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0BDFF75-6171-4988-9381-657FD3BB2EA0}"/>
              </a:ext>
            </a:extLst>
          </p:cNvPr>
          <p:cNvCxnSpPr>
            <a:cxnSpLocks/>
          </p:cNvCxnSpPr>
          <p:nvPr/>
        </p:nvCxnSpPr>
        <p:spPr>
          <a:xfrm flipH="1" flipV="1">
            <a:off x="1884573" y="5501655"/>
            <a:ext cx="685507" cy="58331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A24268BA-D443-4541-BF3D-472A61C0C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93179"/>
            <a:ext cx="10972800" cy="958432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Search for a Trainee</a:t>
            </a:r>
          </a:p>
        </p:txBody>
      </p:sp>
    </p:spTree>
    <p:extLst>
      <p:ext uri="{BB962C8B-B14F-4D97-AF65-F5344CB8AC3E}">
        <p14:creationId xmlns:p14="http://schemas.microsoft.com/office/powerpoint/2010/main" val="1725923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62" y="2195512"/>
            <a:ext cx="11649075" cy="2466975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607723A8-353D-45C4-AEE1-881B544D1E43}"/>
              </a:ext>
            </a:extLst>
          </p:cNvPr>
          <p:cNvCxnSpPr>
            <a:cxnSpLocks/>
          </p:cNvCxnSpPr>
          <p:nvPr/>
        </p:nvCxnSpPr>
        <p:spPr>
          <a:xfrm flipH="1" flipV="1">
            <a:off x="10994841" y="4443604"/>
            <a:ext cx="663245" cy="43776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0BD65B05-3711-4B6C-8AA4-14A5D6CF5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93179"/>
            <a:ext cx="10972800" cy="958432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Add Trainee as a Pre or Postdoc</a:t>
            </a:r>
          </a:p>
        </p:txBody>
      </p:sp>
      <p:sp>
        <p:nvSpPr>
          <p:cNvPr id="6" name="Rectangle 5"/>
          <p:cNvSpPr/>
          <p:nvPr/>
        </p:nvSpPr>
        <p:spPr>
          <a:xfrm>
            <a:off x="355733" y="5067779"/>
            <a:ext cx="6376761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+mj-lt"/>
              </a:rPr>
              <a:t>If they don’t have a eRA Commons account, you can add them manually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71408" y="4881370"/>
            <a:ext cx="4349129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+mj-lt"/>
              </a:rPr>
              <a:t>Add as predoc or postdoc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60269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482" y="1657705"/>
            <a:ext cx="8686800" cy="40576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204963"/>
            <a:ext cx="10972800" cy="958432"/>
          </a:xfrm>
        </p:spPr>
        <p:txBody>
          <a:bodyPr>
            <a:normAutofit/>
          </a:bodyPr>
          <a:lstStyle/>
          <a:p>
            <a:r>
              <a:rPr lang="en-US" sz="4400" dirty="0" smtClean="0"/>
              <a:t>Program </a:t>
            </a:r>
            <a:r>
              <a:rPr lang="en-US" sz="4400" dirty="0"/>
              <a:t>Statistics – </a:t>
            </a:r>
            <a:r>
              <a:rPr lang="en-US" sz="4400" dirty="0">
                <a:solidFill>
                  <a:srgbClr val="FFFF00"/>
                </a:solidFill>
              </a:rPr>
              <a:t>Predocs</a:t>
            </a:r>
            <a:r>
              <a:rPr lang="en-US" sz="4400" dirty="0"/>
              <a:t> only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84270" y="1900890"/>
            <a:ext cx="2935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Data Table 8A, Part IV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63983" y="4480344"/>
            <a:ext cx="2317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NOT Auto populated</a:t>
            </a:r>
          </a:p>
        </p:txBody>
      </p:sp>
    </p:spTree>
    <p:extLst>
      <p:ext uri="{BB962C8B-B14F-4D97-AF65-F5344CB8AC3E}">
        <p14:creationId xmlns:p14="http://schemas.microsoft.com/office/powerpoint/2010/main" val="162291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204963"/>
            <a:ext cx="10972800" cy="958432"/>
          </a:xfrm>
        </p:spPr>
        <p:txBody>
          <a:bodyPr>
            <a:normAutofit/>
          </a:bodyPr>
          <a:lstStyle/>
          <a:p>
            <a:r>
              <a:rPr lang="en-US" sz="4400" dirty="0"/>
              <a:t>Preview PDF</a:t>
            </a:r>
          </a:p>
        </p:txBody>
      </p:sp>
      <p:cxnSp>
        <p:nvCxnSpPr>
          <p:cNvPr id="9" name="Straight Arrow Connector 8"/>
          <p:cNvCxnSpPr>
            <a:cxnSpLocks/>
          </p:cNvCxnSpPr>
          <p:nvPr/>
        </p:nvCxnSpPr>
        <p:spPr>
          <a:xfrm flipH="1">
            <a:off x="1930838" y="5399420"/>
            <a:ext cx="759092" cy="628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137760" y="3002757"/>
            <a:ext cx="7444639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+mj-lt"/>
              </a:rPr>
              <a:t>Cross check with your spreadsheet to make sure all your trainees are APPEARING correctly on the PDF!!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18801"/>
          <a:stretch/>
        </p:blipFill>
        <p:spPr>
          <a:xfrm>
            <a:off x="609598" y="1339663"/>
            <a:ext cx="3155577" cy="489585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53034" y="4536141"/>
            <a:ext cx="1398493" cy="53788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84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063" y="1231247"/>
            <a:ext cx="11130336" cy="52802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204963"/>
            <a:ext cx="10972800" cy="958432"/>
          </a:xfrm>
        </p:spPr>
        <p:txBody>
          <a:bodyPr>
            <a:normAutofit/>
          </a:bodyPr>
          <a:lstStyle/>
          <a:p>
            <a:r>
              <a:rPr lang="en-US" sz="4400" dirty="0"/>
              <a:t>Preview PDF</a:t>
            </a:r>
          </a:p>
        </p:txBody>
      </p:sp>
    </p:spTree>
    <p:extLst>
      <p:ext uri="{BB962C8B-B14F-4D97-AF65-F5344CB8AC3E}">
        <p14:creationId xmlns:p14="http://schemas.microsoft.com/office/powerpoint/2010/main" val="66725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747972" y="2944987"/>
            <a:ext cx="3187894" cy="958432"/>
          </a:xfrm>
        </p:spPr>
        <p:txBody>
          <a:bodyPr>
            <a:normAutofit/>
          </a:bodyPr>
          <a:lstStyle/>
          <a:p>
            <a:r>
              <a:rPr lang="en-US" sz="4400" dirty="0"/>
              <a:t>Preview </a:t>
            </a:r>
            <a:r>
              <a:rPr lang="en-US" sz="4400" dirty="0" smtClean="0"/>
              <a:t>PDF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5779" y="279656"/>
            <a:ext cx="9990379" cy="628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81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204963"/>
            <a:ext cx="10972800" cy="958432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Calibri Light" panose="020F0302020204030204" pitchFamily="34" charset="0"/>
              </a:rPr>
              <a:t>Finalizing the RTD – Almost done!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599" y="1715247"/>
            <a:ext cx="107621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You 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</a:rPr>
              <a:t>will </a:t>
            </a:r>
            <a:r>
              <a:rPr lang="en-US" sz="3600" dirty="0">
                <a:solidFill>
                  <a:srgbClr val="FF0000"/>
                </a:solidFill>
                <a:latin typeface="Calibri Light" panose="020F0302020204030204" pitchFamily="34" charset="0"/>
              </a:rPr>
              <a:t>not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</a:rPr>
              <a:t> be able to finalize the RTD if you have past trainees with </a:t>
            </a:r>
            <a:r>
              <a:rPr lang="en-US" sz="3600" dirty="0">
                <a:solidFill>
                  <a:srgbClr val="FF0000"/>
                </a:solidFill>
                <a:latin typeface="Calibri Light" panose="020F0302020204030204" pitchFamily="34" charset="0"/>
              </a:rPr>
              <a:t>no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</a:rPr>
              <a:t> end date </a:t>
            </a:r>
            <a: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</a:rPr>
              <a:t>(under </a:t>
            </a:r>
            <a:r>
              <a:rPr lang="en-US" sz="3600" i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“in trainee data”)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endParaRPr lang="en-US" sz="3600" dirty="0" smtClean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139" t="7002" r="2961" b="21765"/>
          <a:stretch/>
        </p:blipFill>
        <p:spPr>
          <a:xfrm>
            <a:off x="44823" y="3289491"/>
            <a:ext cx="12053078" cy="36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520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423" y="204963"/>
            <a:ext cx="10927975" cy="958432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Calibri Light" panose="020F0302020204030204" pitchFamily="34" charset="0"/>
              </a:rPr>
              <a:t>Finalize and Unfinalize</a:t>
            </a:r>
            <a:endParaRPr lang="en-US" sz="4400" dirty="0">
              <a:latin typeface="Calibri Light" panose="020F03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6095" t="7468" r="8485" b="15129"/>
          <a:stretch/>
        </p:blipFill>
        <p:spPr>
          <a:xfrm>
            <a:off x="2357717" y="1156452"/>
            <a:ext cx="6400801" cy="20702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4985" t="6370" r="4492" b="2854"/>
          <a:stretch/>
        </p:blipFill>
        <p:spPr>
          <a:xfrm>
            <a:off x="2357719" y="3796641"/>
            <a:ext cx="6400800" cy="203256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77627" y="1530948"/>
            <a:ext cx="2828891" cy="440120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 Light" panose="020F0302020204030204" pitchFamily="34" charset="0"/>
              </a:rPr>
              <a:t>Ignore the </a:t>
            </a:r>
            <a:r>
              <a:rPr lang="en-US" sz="28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warning, you can </a:t>
            </a:r>
            <a:r>
              <a:rPr lang="en-US" sz="2800" i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unfinalize</a:t>
            </a:r>
            <a:r>
              <a:rPr lang="en-US" sz="28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 it.  </a:t>
            </a:r>
            <a:br>
              <a:rPr lang="en-US" sz="2800" dirty="0" smtClean="0">
                <a:solidFill>
                  <a:srgbClr val="FF0000"/>
                </a:solidFill>
                <a:latin typeface="Calibri Light" panose="020F0302020204030204" pitchFamily="34" charset="0"/>
              </a:rPr>
            </a:br>
            <a:r>
              <a:rPr lang="en-US" sz="28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/>
            </a:r>
            <a:br>
              <a:rPr lang="en-US" sz="2800" dirty="0" smtClean="0">
                <a:solidFill>
                  <a:srgbClr val="FF0000"/>
                </a:solidFill>
                <a:latin typeface="Calibri Light" panose="020F0302020204030204" pitchFamily="34" charset="0"/>
              </a:rPr>
            </a:br>
            <a:r>
              <a:rPr lang="en-US" sz="28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However, once the RPPR is submitted to the NIH, you probably will no longer have that option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07723A8-353D-45C4-AEE1-881B544D1E43}"/>
              </a:ext>
            </a:extLst>
          </p:cNvPr>
          <p:cNvCxnSpPr>
            <a:cxnSpLocks/>
          </p:cNvCxnSpPr>
          <p:nvPr/>
        </p:nvCxnSpPr>
        <p:spPr>
          <a:xfrm>
            <a:off x="6526489" y="2779425"/>
            <a:ext cx="636581" cy="1404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7717" y="3289186"/>
            <a:ext cx="6395807" cy="38284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57716" y="5979599"/>
            <a:ext cx="6395807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+mj-lt"/>
              </a:rPr>
              <a:t>Anyone can finalize the RTD 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now -  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doesn’t have to necessarily by the PI</a:t>
            </a:r>
          </a:p>
        </p:txBody>
      </p:sp>
    </p:spTree>
    <p:extLst>
      <p:ext uri="{BB962C8B-B14F-4D97-AF65-F5344CB8AC3E}">
        <p14:creationId xmlns:p14="http://schemas.microsoft.com/office/powerpoint/2010/main" val="92331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Review of Data Table 8</a:t>
            </a:r>
            <a:endParaRPr lang="en-US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Part I. Those </a:t>
            </a:r>
            <a:r>
              <a:rPr lang="en-US" sz="3200" dirty="0" smtClean="0">
                <a:solidFill>
                  <a:srgbClr val="FFFF00"/>
                </a:solidFill>
                <a:latin typeface="Calibri Light" panose="020F0302020204030204" pitchFamily="34" charset="0"/>
              </a:rPr>
              <a:t>Appointed</a:t>
            </a:r>
            <a:r>
              <a:rPr lang="en-US" sz="32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 to the Training Grant </a:t>
            </a:r>
          </a:p>
          <a:p>
            <a:pPr marL="0" indent="0">
              <a:buNone/>
            </a:pPr>
            <a:endParaRPr lang="en-US" sz="3200" dirty="0" smtClean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r>
              <a:rPr lang="en-US" sz="32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Part II. Those Clearly Associated with the Training Grant </a:t>
            </a:r>
          </a:p>
          <a:p>
            <a:pPr marL="0" indent="0">
              <a:buNone/>
            </a:pPr>
            <a:endParaRPr lang="en-US" sz="3200" dirty="0" smtClean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r>
              <a:rPr lang="en-US" sz="32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Part III. Recent Graduates (only for new applications)</a:t>
            </a:r>
          </a:p>
          <a:p>
            <a:pPr marL="0" indent="0">
              <a:buNone/>
            </a:pPr>
            <a:endParaRPr lang="en-US" sz="3200" dirty="0" smtClean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r>
              <a:rPr lang="en-US" sz="32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Part IV. Program Statistics – </a:t>
            </a:r>
            <a:r>
              <a:rPr lang="en-US" sz="3200" dirty="0" smtClean="0">
                <a:solidFill>
                  <a:srgbClr val="FFFF00"/>
                </a:solidFill>
                <a:latin typeface="Calibri Light" panose="020F0302020204030204" pitchFamily="34" charset="0"/>
              </a:rPr>
              <a:t>Predocs</a:t>
            </a:r>
            <a:r>
              <a:rPr lang="en-US" sz="32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 only</a:t>
            </a:r>
            <a:endParaRPr lang="en-US" sz="32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6" name="Multiply 5"/>
          <p:cNvSpPr/>
          <p:nvPr/>
        </p:nvSpPr>
        <p:spPr>
          <a:xfrm>
            <a:off x="385481" y="3732924"/>
            <a:ext cx="5501037" cy="989045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880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1743269" y="2944986"/>
            <a:ext cx="5327780" cy="958432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Finalized and View PDF watermark removed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7276" y="370313"/>
            <a:ext cx="10437067" cy="46958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13374" r="4560" b="6188"/>
          <a:stretch/>
        </p:blipFill>
        <p:spPr>
          <a:xfrm>
            <a:off x="1598150" y="5505335"/>
            <a:ext cx="6400801" cy="658658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07723A8-353D-45C4-AEE1-881B544D1E43}"/>
              </a:ext>
            </a:extLst>
          </p:cNvPr>
          <p:cNvCxnSpPr>
            <a:cxnSpLocks/>
          </p:cNvCxnSpPr>
          <p:nvPr/>
        </p:nvCxnSpPr>
        <p:spPr>
          <a:xfrm flipH="1" flipV="1">
            <a:off x="7534018" y="5945110"/>
            <a:ext cx="663245" cy="43776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531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0268"/>
            <a:ext cx="10515600" cy="1325563"/>
          </a:xfrm>
        </p:spPr>
        <p:txBody>
          <a:bodyPr>
            <a:normAutofit/>
          </a:bodyPr>
          <a:lstStyle/>
          <a:p>
            <a:r>
              <a:rPr lang="en-US" sz="4400" dirty="0" smtClean="0"/>
              <a:t>Now onto to the RPPR module</a:t>
            </a:r>
            <a:endParaRPr lang="en-US" sz="4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173" y="1538385"/>
            <a:ext cx="11249025" cy="514350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07723A8-353D-45C4-AEE1-881B544D1E43}"/>
              </a:ext>
            </a:extLst>
          </p:cNvPr>
          <p:cNvCxnSpPr>
            <a:cxnSpLocks/>
          </p:cNvCxnSpPr>
          <p:nvPr/>
        </p:nvCxnSpPr>
        <p:spPr>
          <a:xfrm flipH="1" flipV="1">
            <a:off x="4948604" y="1765718"/>
            <a:ext cx="663245" cy="43776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07723A8-353D-45C4-AEE1-881B544D1E43}"/>
              </a:ext>
            </a:extLst>
          </p:cNvPr>
          <p:cNvCxnSpPr>
            <a:cxnSpLocks/>
          </p:cNvCxnSpPr>
          <p:nvPr/>
        </p:nvCxnSpPr>
        <p:spPr>
          <a:xfrm flipH="1">
            <a:off x="4040155" y="3729040"/>
            <a:ext cx="713279" cy="38109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07723A8-353D-45C4-AEE1-881B544D1E43}"/>
              </a:ext>
            </a:extLst>
          </p:cNvPr>
          <p:cNvCxnSpPr>
            <a:cxnSpLocks/>
          </p:cNvCxnSpPr>
          <p:nvPr/>
        </p:nvCxnSpPr>
        <p:spPr>
          <a:xfrm flipH="1">
            <a:off x="1430694" y="6064803"/>
            <a:ext cx="713279" cy="38109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1718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90688"/>
            <a:ext cx="9651338" cy="4079157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07723A8-353D-45C4-AEE1-881B544D1E43}"/>
              </a:ext>
            </a:extLst>
          </p:cNvPr>
          <p:cNvCxnSpPr>
            <a:cxnSpLocks/>
          </p:cNvCxnSpPr>
          <p:nvPr/>
        </p:nvCxnSpPr>
        <p:spPr>
          <a:xfrm flipH="1" flipV="1">
            <a:off x="3958009" y="5769845"/>
            <a:ext cx="613991" cy="61157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RPPR Menu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28952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5330" y="1101332"/>
            <a:ext cx="7377210" cy="53059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View PDF with RTD (Table 8) embedded in RPPR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63007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View PDF with RTD (Table 8) embedded in RPPR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503" y="1816193"/>
            <a:ext cx="3952875" cy="409575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07723A8-353D-45C4-AEE1-881B544D1E43}"/>
              </a:ext>
            </a:extLst>
          </p:cNvPr>
          <p:cNvCxnSpPr>
            <a:cxnSpLocks/>
          </p:cNvCxnSpPr>
          <p:nvPr/>
        </p:nvCxnSpPr>
        <p:spPr>
          <a:xfrm flipH="1">
            <a:off x="2645302" y="2840619"/>
            <a:ext cx="713279" cy="38109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9401" y="2687006"/>
            <a:ext cx="6628435" cy="2360124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07723A8-353D-45C4-AEE1-881B544D1E43}"/>
              </a:ext>
            </a:extLst>
          </p:cNvPr>
          <p:cNvCxnSpPr>
            <a:cxnSpLocks/>
          </p:cNvCxnSpPr>
          <p:nvPr/>
        </p:nvCxnSpPr>
        <p:spPr>
          <a:xfrm flipH="1">
            <a:off x="11148626" y="3594847"/>
            <a:ext cx="662673" cy="2144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6077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5237" y="2399199"/>
            <a:ext cx="5245359" cy="1325563"/>
          </a:xfrm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rgbClr val="FFFFFF"/>
                </a:solidFill>
              </a:rPr>
              <a:t>Demo &amp; </a:t>
            </a:r>
            <a:r>
              <a:rPr lang="en-US" sz="6000" dirty="0" smtClean="0"/>
              <a:t>Troubleshooting in </a:t>
            </a:r>
            <a:r>
              <a:rPr lang="en-US" sz="6000" dirty="0"/>
              <a:t>xTRACT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979929" y="4712909"/>
            <a:ext cx="275832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rgbClr val="FFFFFF"/>
                </a:solidFill>
              </a:rPr>
              <a:t>Refer to handouts on troubleshooting guide and sample Table 8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7027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Best Practices</a:t>
            </a:r>
            <a:endParaRPr lang="en-US" sz="4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+mj-lt"/>
              </a:rPr>
              <a:t>Start early </a:t>
            </a:r>
          </a:p>
          <a:p>
            <a:r>
              <a:rPr lang="en-US" sz="3600" dirty="0" smtClean="0">
                <a:latin typeface="+mj-lt"/>
              </a:rPr>
              <a:t>Be organized</a:t>
            </a:r>
          </a:p>
          <a:p>
            <a:r>
              <a:rPr lang="en-US" sz="3600" dirty="0" smtClean="0">
                <a:latin typeface="+mj-lt"/>
              </a:rPr>
              <a:t>Crosscheck </a:t>
            </a:r>
            <a:r>
              <a:rPr lang="en-US" sz="3600" dirty="0" err="1" smtClean="0">
                <a:latin typeface="+mj-lt"/>
              </a:rPr>
              <a:t>xTRACT</a:t>
            </a:r>
            <a:r>
              <a:rPr lang="en-US" sz="3600" dirty="0" smtClean="0">
                <a:latin typeface="+mj-lt"/>
              </a:rPr>
              <a:t> PDF to Checklist </a:t>
            </a:r>
          </a:p>
        </p:txBody>
      </p:sp>
    </p:spTree>
    <p:extLst>
      <p:ext uri="{BB962C8B-B14F-4D97-AF65-F5344CB8AC3E}">
        <p14:creationId xmlns:p14="http://schemas.microsoft.com/office/powerpoint/2010/main" val="276166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24891" y="5941097"/>
            <a:ext cx="11071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u="sng" dirty="0">
                <a:solidFill>
                  <a:srgbClr val="FFFF00"/>
                </a:solidFill>
                <a:latin typeface="Calibri Light" panose="020F0302020204030204" pitchFamily="34" charset="0"/>
              </a:rPr>
              <a:t>https://</a:t>
            </a:r>
            <a:r>
              <a:rPr lang="en-US" u="sng" dirty="0" smtClean="0">
                <a:solidFill>
                  <a:srgbClr val="FFFF00"/>
                </a:solidFill>
                <a:latin typeface="Calibri Light" panose="020F0302020204030204" pitchFamily="34" charset="0"/>
              </a:rPr>
              <a:t>pulse.ucsd.edu/traininggrants</a:t>
            </a:r>
            <a:endParaRPr lang="en-US" u="sng" dirty="0">
              <a:solidFill>
                <a:srgbClr val="FFFF00"/>
              </a:solidFill>
              <a:latin typeface="Calibri Light" panose="020F03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619" y="365236"/>
            <a:ext cx="10664897" cy="5354429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 rot="16200000">
            <a:off x="-2584169" y="3050165"/>
            <a:ext cx="6127528" cy="757672"/>
          </a:xfrm>
          <a:prstGeom prst="rect">
            <a:avLst/>
          </a:prstGeom>
          <a:ln w="3175" cmpd="sng">
            <a:noFill/>
          </a:ln>
        </p:spPr>
        <p:txBody>
          <a:bodyPr vert="horz" lIns="0" tIns="0" rIns="0" bIns="0" rtlCol="0" anchor="b">
            <a:normAutofit fontScale="92500"/>
          </a:bodyPr>
          <a:lstStyle>
            <a:lvl1pPr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dirty="0">
                <a:solidFill>
                  <a:prstClr val="white"/>
                </a:solidFill>
              </a:rPr>
              <a:t>Training Grant Website &amp; Resources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5922" y="2968477"/>
            <a:ext cx="3897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libri Light" panose="020F0302020204030204" pitchFamily="34" charset="0"/>
              </a:rPr>
              <a:t>Use your active directory (AD) credentials to log in</a:t>
            </a:r>
          </a:p>
        </p:txBody>
      </p:sp>
    </p:spTree>
    <p:extLst>
      <p:ext uri="{BB962C8B-B14F-4D97-AF65-F5344CB8AC3E}">
        <p14:creationId xmlns:p14="http://schemas.microsoft.com/office/powerpoint/2010/main" val="158928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587967" y="3126052"/>
            <a:ext cx="6390347" cy="757672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PPT and Handouts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5912" y="214312"/>
            <a:ext cx="9020175" cy="6429375"/>
          </a:xfrm>
          <a:prstGeom prst="rect">
            <a:avLst/>
          </a:prstGeom>
        </p:spPr>
      </p:pic>
      <p:cxnSp>
        <p:nvCxnSpPr>
          <p:cNvPr id="5" name="Straight Arrow Connector 4"/>
          <p:cNvCxnSpPr>
            <a:cxnSpLocks/>
          </p:cNvCxnSpPr>
          <p:nvPr/>
        </p:nvCxnSpPr>
        <p:spPr>
          <a:xfrm flipH="1">
            <a:off x="5186627" y="4312480"/>
            <a:ext cx="555395" cy="26896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cxnSpLocks/>
          </p:cNvCxnSpPr>
          <p:nvPr/>
        </p:nvCxnSpPr>
        <p:spPr>
          <a:xfrm flipH="1" flipV="1">
            <a:off x="10189494" y="1151802"/>
            <a:ext cx="3377" cy="66803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0374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8433" y="5662547"/>
            <a:ext cx="10907470" cy="830218"/>
          </a:xfrm>
        </p:spPr>
        <p:txBody>
          <a:bodyPr>
            <a:noAutofit/>
          </a:bodyPr>
          <a:lstStyle/>
          <a:p>
            <a:pPr marL="0" lvl="1" indent="0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more information:</a:t>
            </a:r>
            <a:b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000" u="sng" dirty="0">
                <a:solidFill>
                  <a:srgbClr val="FFFF00"/>
                </a:solidFill>
              </a:rPr>
              <a:t>https://era.nih.gov/erahelp/xtract/#xtract/intro.htm%3FTocPath%3D_____2</a:t>
            </a:r>
          </a:p>
          <a:p>
            <a:pPr marL="0" lvl="1" indent="0">
              <a:buNone/>
            </a:pPr>
            <a:r>
              <a:rPr lang="en-US" sz="2000" u="sng" dirty="0">
                <a:solidFill>
                  <a:srgbClr val="FFFF00"/>
                </a:solidFill>
              </a:rPr>
              <a:t>https://era.nih.gov/services_for_applicants/other/xTract.cfm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167519" y="184229"/>
            <a:ext cx="5442898" cy="757672"/>
          </a:xfrm>
          <a:prstGeom prst="rect">
            <a:avLst/>
          </a:prstGeom>
          <a:ln w="3175" cmpd="sng">
            <a:noFill/>
          </a:ln>
        </p:spPr>
        <p:txBody>
          <a:bodyPr vert="horz" lIns="0" tIns="0" rIns="0" bIns="0" rtlCol="0" anchor="b">
            <a:normAutofit/>
          </a:bodyPr>
          <a:lstStyle>
            <a:lvl1pPr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>
                <a:solidFill>
                  <a:prstClr val="white"/>
                </a:solidFill>
              </a:rPr>
              <a:t>NIH Website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04" y="1022414"/>
            <a:ext cx="11987963" cy="464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22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508" r="365" b="31439"/>
          <a:stretch/>
        </p:blipFill>
        <p:spPr>
          <a:xfrm>
            <a:off x="114907" y="1994994"/>
            <a:ext cx="11812555" cy="29674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69656"/>
            <a:ext cx="10972800" cy="958432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Review Data </a:t>
            </a:r>
            <a:r>
              <a:rPr lang="en-US" sz="4400" dirty="0">
                <a:solidFill>
                  <a:schemeClr val="tx1"/>
                </a:solidFill>
                <a:latin typeface="Calibri" panose="020F0502020204030204" pitchFamily="34" charset="0"/>
              </a:rPr>
              <a:t>Table 8 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609600" y="4317912"/>
            <a:ext cx="479367" cy="93074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1834995" y="1623997"/>
            <a:ext cx="427341" cy="128909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1"/>
          </p:cNvCxnSpPr>
          <p:nvPr/>
        </p:nvCxnSpPr>
        <p:spPr>
          <a:xfrm flipH="1">
            <a:off x="2676698" y="1924403"/>
            <a:ext cx="2082328" cy="214883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DFEDB74-D5BB-47BB-9111-A1E18CF34795}"/>
              </a:ext>
            </a:extLst>
          </p:cNvPr>
          <p:cNvSpPr txBox="1"/>
          <p:nvPr/>
        </p:nvSpPr>
        <p:spPr>
          <a:xfrm>
            <a:off x="4759026" y="1139573"/>
            <a:ext cx="6637072" cy="1569660"/>
          </a:xfrm>
          <a:prstGeom prst="rect">
            <a:avLst/>
          </a:prstGeom>
          <a:solidFill>
            <a:schemeClr val="tx1"/>
          </a:solidFill>
          <a:ln w="254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>
              <a:defRPr/>
            </a:pPr>
            <a:r>
              <a:rPr lang="en-US" sz="2400" dirty="0">
                <a:solidFill>
                  <a:srgbClr val="FF0000"/>
                </a:solidFill>
                <a:latin typeface="Calibri Light" panose="020F0302020204030204" pitchFamily="34" charset="0"/>
              </a:rPr>
              <a:t>The start date </a:t>
            </a:r>
            <a:r>
              <a:rPr lang="en-US" sz="24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(</a:t>
            </a:r>
            <a:r>
              <a:rPr lang="en-US" sz="2400" dirty="0">
                <a:solidFill>
                  <a:srgbClr val="FF0000"/>
                </a:solidFill>
                <a:latin typeface="Calibri Light" panose="020F0302020204030204" pitchFamily="34" charset="0"/>
              </a:rPr>
              <a:t>MM/YYYY format - no day</a:t>
            </a:r>
            <a:r>
              <a:rPr lang="en-US" sz="24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) is </a:t>
            </a:r>
            <a:r>
              <a:rPr lang="en-US" sz="2400" dirty="0">
                <a:solidFill>
                  <a:srgbClr val="FF0000"/>
                </a:solidFill>
                <a:latin typeface="Calibri Light" panose="020F0302020204030204" pitchFamily="34" charset="0"/>
              </a:rPr>
              <a:t>the </a:t>
            </a:r>
            <a:r>
              <a:rPr lang="en-US" sz="2400" i="1" dirty="0">
                <a:solidFill>
                  <a:srgbClr val="FF0000"/>
                </a:solidFill>
                <a:latin typeface="Calibri Light" panose="020F0302020204030204" pitchFamily="34" charset="0"/>
              </a:rPr>
              <a:t>first year that the trainee began graduate studies at the applicant institution</a:t>
            </a:r>
            <a:r>
              <a:rPr lang="en-US" sz="2400" dirty="0">
                <a:solidFill>
                  <a:srgbClr val="FF0000"/>
                </a:solidFill>
                <a:latin typeface="Calibri Light" panose="020F0302020204030204" pitchFamily="34" charset="0"/>
              </a:rPr>
              <a:t>, even if they did not become associated with the </a:t>
            </a:r>
            <a:r>
              <a:rPr lang="en-US" sz="2400" i="1" dirty="0">
                <a:solidFill>
                  <a:srgbClr val="FF0000"/>
                </a:solidFill>
                <a:latin typeface="Calibri Light" panose="020F0302020204030204" pitchFamily="34" charset="0"/>
              </a:rPr>
              <a:t>training program </a:t>
            </a:r>
            <a:r>
              <a:rPr lang="en-US" sz="2400" dirty="0">
                <a:solidFill>
                  <a:srgbClr val="FF0000"/>
                </a:solidFill>
                <a:latin typeface="Calibri Light" panose="020F0302020204030204" pitchFamily="34" charset="0"/>
              </a:rPr>
              <a:t>until </a:t>
            </a:r>
            <a:r>
              <a:rPr lang="en-US" sz="24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later</a:t>
            </a:r>
            <a:endParaRPr lang="en-US" sz="3200" dirty="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FEDB74-D5BB-47BB-9111-A1E18CF34795}"/>
              </a:ext>
            </a:extLst>
          </p:cNvPr>
          <p:cNvSpPr txBox="1"/>
          <p:nvPr/>
        </p:nvSpPr>
        <p:spPr>
          <a:xfrm>
            <a:off x="114907" y="5269409"/>
            <a:ext cx="1930024" cy="461665"/>
          </a:xfrm>
          <a:prstGeom prst="rect">
            <a:avLst/>
          </a:prstGeom>
          <a:solidFill>
            <a:schemeClr val="tx1"/>
          </a:solidFill>
          <a:ln w="254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>
              <a:defRPr/>
            </a:pPr>
            <a:r>
              <a:rPr lang="en-US" sz="24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Trainee Name</a:t>
            </a:r>
            <a:endParaRPr lang="en-US" sz="2400" i="1" dirty="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22402" y="1007501"/>
            <a:ext cx="2285570" cy="830997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Up to two faculty members</a:t>
            </a:r>
            <a:endParaRPr lang="en-US" sz="2400" dirty="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50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21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Upcoming Training – Save the Date!</a:t>
            </a:r>
            <a:endParaRPr lang="en-US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FFFF00"/>
                </a:solidFill>
                <a:latin typeface="Calibri Light" panose="020F0302020204030204" pitchFamily="34" charset="0"/>
              </a:rPr>
              <a:t>What: </a:t>
            </a:r>
            <a:r>
              <a:rPr lang="en-US" sz="32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Data Table Training – (2 Days)</a:t>
            </a:r>
          </a:p>
          <a:p>
            <a:pPr marL="0" indent="0">
              <a:buNone/>
            </a:pPr>
            <a:r>
              <a:rPr lang="en-US" sz="3200" b="1" dirty="0" smtClean="0">
                <a:solidFill>
                  <a:srgbClr val="FFFF00"/>
                </a:solidFill>
                <a:latin typeface="Calibri Light" panose="020F0302020204030204" pitchFamily="34" charset="0"/>
              </a:rPr>
              <a:t>Dates</a:t>
            </a:r>
            <a:r>
              <a:rPr lang="en-US" sz="3200" dirty="0">
                <a:solidFill>
                  <a:srgbClr val="FFFF00"/>
                </a:solidFill>
                <a:latin typeface="Calibri Light" panose="020F0302020204030204" pitchFamily="34" charset="0"/>
              </a:rPr>
              <a:t>:  </a:t>
            </a:r>
            <a:r>
              <a:rPr lang="en-US" sz="3200" dirty="0">
                <a:solidFill>
                  <a:schemeClr val="tx1"/>
                </a:solidFill>
                <a:latin typeface="Calibri Light" panose="020F0302020204030204" pitchFamily="34" charset="0"/>
              </a:rPr>
              <a:t>March 17th &amp; 18th, 2020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FFFF00"/>
                </a:solidFill>
                <a:latin typeface="Calibri Light" panose="020F0302020204030204" pitchFamily="34" charset="0"/>
              </a:rPr>
              <a:t>Time</a:t>
            </a:r>
            <a:r>
              <a:rPr lang="en-US" sz="3200" dirty="0">
                <a:solidFill>
                  <a:srgbClr val="FFFF00"/>
                </a:solidFill>
                <a:latin typeface="Calibri Light" panose="020F0302020204030204" pitchFamily="34" charset="0"/>
              </a:rPr>
              <a:t>:  </a:t>
            </a:r>
            <a:r>
              <a:rPr lang="en-US" sz="3200" dirty="0">
                <a:solidFill>
                  <a:schemeClr val="tx1"/>
                </a:solidFill>
                <a:latin typeface="Calibri Light" panose="020F0302020204030204" pitchFamily="34" charset="0"/>
              </a:rPr>
              <a:t>9:00-11:30am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FFFF00"/>
                </a:solidFill>
                <a:latin typeface="Calibri Light" panose="020F0302020204030204" pitchFamily="34" charset="0"/>
              </a:rPr>
              <a:t>Place</a:t>
            </a:r>
            <a:r>
              <a:rPr lang="en-US" sz="3200" dirty="0">
                <a:solidFill>
                  <a:srgbClr val="FFFF00"/>
                </a:solidFill>
                <a:latin typeface="Calibri Light" panose="020F0302020204030204" pitchFamily="34" charset="0"/>
              </a:rPr>
              <a:t>:  </a:t>
            </a:r>
            <a:r>
              <a:rPr lang="en-US" sz="3200" dirty="0">
                <a:solidFill>
                  <a:schemeClr val="tx1"/>
                </a:solidFill>
                <a:latin typeface="Calibri Light" panose="020F0302020204030204" pitchFamily="34" charset="0"/>
              </a:rPr>
              <a:t>Medical Education and Telemedicine </a:t>
            </a:r>
            <a:r>
              <a:rPr lang="en-US" sz="32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Building, Room 313 Classroom</a:t>
            </a:r>
          </a:p>
          <a:p>
            <a:pPr marL="0" indent="0">
              <a:buNone/>
            </a:pPr>
            <a:endParaRPr lang="en-US" sz="3200" dirty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Sign up on the </a:t>
            </a:r>
            <a:r>
              <a:rPr lang="en-US" sz="3200" u="sng" dirty="0" smtClean="0">
                <a:solidFill>
                  <a:srgbClr val="FFFF00"/>
                </a:solidFill>
                <a:latin typeface="Calibri Light" panose="020F0302020204030204" pitchFamily="34" charset="0"/>
                <a:hlinkClick r:id="rId3"/>
              </a:rPr>
              <a:t>website</a:t>
            </a:r>
            <a:r>
              <a:rPr lang="en-US" sz="32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!  Or watch your email!</a:t>
            </a:r>
            <a:endParaRPr lang="en-US" sz="32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61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2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4"/>
          <p:cNvSpPr txBox="1">
            <a:spLocks/>
          </p:cNvSpPr>
          <p:nvPr/>
        </p:nvSpPr>
        <p:spPr>
          <a:xfrm>
            <a:off x="3900203" y="5381581"/>
            <a:ext cx="2951747" cy="1081834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285750" marR="0" lvl="0" indent="-347472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tabLst/>
              <a:defRPr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Jill I. Weller</a:t>
            </a:r>
          </a:p>
          <a:p>
            <a:pPr marL="285750" marR="0" lvl="0" indent="-347472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tabLst/>
              <a:defRPr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Training Grant Analyst</a:t>
            </a:r>
          </a:p>
          <a:p>
            <a:pPr marL="285750" marR="0" lvl="0" indent="-347472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tabLst/>
              <a:defRPr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jweller@ucsd.edu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97072" y="355560"/>
            <a:ext cx="62997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Thank you for attending today. </a:t>
            </a:r>
            <a:br>
              <a:rPr lang="en-US" sz="3600" dirty="0" smtClean="0">
                <a:solidFill>
                  <a:schemeClr val="bg1"/>
                </a:solidFill>
                <a:latin typeface="Calibri Light" panose="020F0302020204030204" pitchFamily="34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Any feedback is greatly appreciated!</a:t>
            </a: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58132">
            <a:off x="2229983" y="1815878"/>
            <a:ext cx="7571888" cy="3907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Sources of Support</a:t>
            </a:r>
            <a:endParaRPr lang="en-US" sz="4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50510" y="1069279"/>
            <a:ext cx="834317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Provide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the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primary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 source and type of support during each 12-month period of training, using TY1 for Training Year 1, etc. 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</a:rPr>
              <a:t>If </a:t>
            </a:r>
            <a:r>
              <a:rPr kumimoji="0" lang="en-US" sz="2800" b="0" i="1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</a:rPr>
              <a:t>the trainee was listed on a prior RPPR for any </a:t>
            </a:r>
            <a:r>
              <a:rPr kumimoji="0" lang="en-US" sz="2800" b="0" i="1" u="sng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 pitchFamily="34" charset="0"/>
              </a:rPr>
              <a:t>NIH</a:t>
            </a:r>
            <a:r>
              <a:rPr kumimoji="0" lang="en-US" sz="2800" b="0" i="1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</a:rPr>
              <a:t> </a:t>
            </a:r>
            <a:r>
              <a:rPr lang="en-US" sz="2800" i="1" dirty="0" smtClean="0">
                <a:solidFill>
                  <a:prstClr val="white"/>
                </a:solidFill>
                <a:latin typeface="Calibri Light" panose="020F0302020204030204" pitchFamily="34" charset="0"/>
              </a:rPr>
              <a:t>award</a:t>
            </a:r>
            <a:r>
              <a:rPr kumimoji="0" lang="en-US" sz="2800" b="0" i="1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</a:rPr>
              <a:t>, it should appear in xTRACT automatically.  Other non-NIH fund sources will need to be manually entered.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00229" y="4468909"/>
            <a:ext cx="30618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Sources of Support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• NSF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• Other Federal (Other Fed)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• University (Univ)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• Foundation (Fdn)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• Non-US (Non-US)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• Other (Other)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70076" y="4468909"/>
            <a:ext cx="321857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Types of Support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• Research assistantship (RA)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• Teaching assistantship (TA)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• Fellowship (F)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• Training Grant (TG)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• Scholarship (S)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• Other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2155" r="1676" b="2195"/>
          <a:stretch/>
        </p:blipFill>
        <p:spPr bwMode="auto">
          <a:xfrm>
            <a:off x="1221971" y="1636138"/>
            <a:ext cx="1886989" cy="3767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2740330" y="4363726"/>
            <a:ext cx="748143" cy="44334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9626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/>
          <a:srcRect l="460" r="394" b="31295"/>
          <a:stretch/>
        </p:blipFill>
        <p:spPr>
          <a:xfrm>
            <a:off x="407324" y="1304924"/>
            <a:ext cx="11130742" cy="28015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Degrees for </a:t>
            </a:r>
            <a:r>
              <a:rPr lang="en-US" sz="44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Predocs</a:t>
            </a:r>
            <a:endParaRPr lang="en-US" sz="4400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663981" y="3621154"/>
            <a:ext cx="4" cy="49876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5166902" y="3785021"/>
            <a:ext cx="805793" cy="84604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CDFEDB74-D5BB-47BB-9111-A1E18CF34795}"/>
              </a:ext>
            </a:extLst>
          </p:cNvPr>
          <p:cNvSpPr txBox="1"/>
          <p:nvPr/>
        </p:nvSpPr>
        <p:spPr>
          <a:xfrm>
            <a:off x="2992580" y="4133345"/>
            <a:ext cx="2741115" cy="1569660"/>
          </a:xfrm>
          <a:prstGeom prst="rect">
            <a:avLst/>
          </a:prstGeom>
          <a:ln w="254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>
              <a:defRPr/>
            </a:pPr>
            <a:r>
              <a:rPr lang="en-US" sz="24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For past predocs</a:t>
            </a:r>
            <a:r>
              <a:rPr lang="en-US" sz="2400" dirty="0">
                <a:solidFill>
                  <a:srgbClr val="FF0000"/>
                </a:solidFill>
                <a:latin typeface="Calibri Light" panose="020F0302020204030204" pitchFamily="34" charset="0"/>
              </a:rPr>
              <a:t>, list the terminal degree received and </a:t>
            </a:r>
            <a:r>
              <a:rPr lang="en-US" sz="24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year awarded</a:t>
            </a:r>
            <a:endParaRPr lang="en-US" sz="2400" dirty="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DFEDB74-D5BB-47BB-9111-A1E18CF34795}"/>
              </a:ext>
            </a:extLst>
          </p:cNvPr>
          <p:cNvSpPr txBox="1"/>
          <p:nvPr/>
        </p:nvSpPr>
        <p:spPr>
          <a:xfrm>
            <a:off x="5758634" y="4119916"/>
            <a:ext cx="5372108" cy="1938992"/>
          </a:xfrm>
          <a:prstGeom prst="rect">
            <a:avLst/>
          </a:prstGeom>
          <a:ln w="254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>
              <a:defRPr/>
            </a:pPr>
            <a:r>
              <a:rPr lang="en-US" sz="2400" dirty="0">
                <a:solidFill>
                  <a:srgbClr val="FF0000"/>
                </a:solidFill>
                <a:latin typeface="Calibri Light" panose="020F0302020204030204" pitchFamily="34" charset="0"/>
              </a:rPr>
              <a:t>Trainees currently in the program should be designated “</a:t>
            </a:r>
            <a:r>
              <a:rPr lang="en-US" sz="2400" i="1" dirty="0">
                <a:solidFill>
                  <a:srgbClr val="FF0000"/>
                </a:solidFill>
                <a:latin typeface="Calibri Light" panose="020F0302020204030204" pitchFamily="34" charset="0"/>
              </a:rPr>
              <a:t>in training</a:t>
            </a:r>
            <a:r>
              <a:rPr lang="en-US" sz="24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”</a:t>
            </a:r>
            <a:br>
              <a:rPr lang="en-US" sz="2400" dirty="0" smtClean="0">
                <a:solidFill>
                  <a:srgbClr val="FF0000"/>
                </a:solidFill>
                <a:latin typeface="Calibri Light" panose="020F0302020204030204" pitchFamily="34" charset="0"/>
              </a:rPr>
            </a:br>
            <a:endParaRPr lang="en-US" sz="2400" dirty="0">
              <a:solidFill>
                <a:srgbClr val="FF0000"/>
              </a:solidFill>
              <a:latin typeface="Calibri Light" panose="020F0302020204030204" pitchFamily="34" charset="0"/>
            </a:endParaRPr>
          </a:p>
          <a:p>
            <a:pPr marL="0" lvl="1">
              <a:defRPr/>
            </a:pPr>
            <a:r>
              <a:rPr lang="en-US" sz="2400" dirty="0">
                <a:solidFill>
                  <a:srgbClr val="FF0000"/>
                </a:solidFill>
                <a:latin typeface="Calibri Light" panose="020F0302020204030204" pitchFamily="34" charset="0"/>
              </a:rPr>
              <a:t>Those who have left the graduate program without a degree, report “</a:t>
            </a:r>
            <a:r>
              <a:rPr lang="en-US" sz="2400" i="1" dirty="0">
                <a:solidFill>
                  <a:srgbClr val="FF0000"/>
                </a:solidFill>
                <a:latin typeface="Calibri Light" panose="020F0302020204030204" pitchFamily="34" charset="0"/>
              </a:rPr>
              <a:t>none</a:t>
            </a:r>
            <a:r>
              <a:rPr lang="en-US" sz="2400" dirty="0">
                <a:solidFill>
                  <a:srgbClr val="FF0000"/>
                </a:solidFill>
                <a:latin typeface="Calibri Light" panose="020F0302020204030204" pitchFamily="34" charset="0"/>
              </a:rPr>
              <a:t>.”  </a:t>
            </a:r>
          </a:p>
        </p:txBody>
      </p:sp>
    </p:spTree>
    <p:extLst>
      <p:ext uri="{BB962C8B-B14F-4D97-AF65-F5344CB8AC3E}">
        <p14:creationId xmlns:p14="http://schemas.microsoft.com/office/powerpoint/2010/main" val="2976163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70" y="1620919"/>
            <a:ext cx="10350152" cy="31755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Degrees Dates for </a:t>
            </a:r>
            <a:r>
              <a:rPr lang="en-US" sz="44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Postdocs</a:t>
            </a:r>
            <a:endParaRPr lang="en-US" sz="4400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296463" y="3622833"/>
            <a:ext cx="4" cy="49876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235421" y="3622833"/>
            <a:ext cx="4" cy="49876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DFEDB74-D5BB-47BB-9111-A1E18CF34795}"/>
              </a:ext>
            </a:extLst>
          </p:cNvPr>
          <p:cNvSpPr txBox="1"/>
          <p:nvPr/>
        </p:nvSpPr>
        <p:spPr>
          <a:xfrm>
            <a:off x="5077780" y="4942029"/>
            <a:ext cx="3534205" cy="1384995"/>
          </a:xfrm>
          <a:prstGeom prst="rect">
            <a:avLst/>
          </a:prstGeom>
          <a:ln w="254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List degree </a:t>
            </a:r>
            <a:r>
              <a:rPr lang="en-US" sz="2800" dirty="0">
                <a:solidFill>
                  <a:srgbClr val="FF0000"/>
                </a:solidFill>
                <a:latin typeface="Calibri Light" panose="020F0302020204030204" pitchFamily="34" charset="0"/>
              </a:rPr>
              <a:t>resulting from postdoc training, usually “none.”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DFEDB74-D5BB-47BB-9111-A1E18CF34795}"/>
              </a:ext>
            </a:extLst>
          </p:cNvPr>
          <p:cNvSpPr txBox="1"/>
          <p:nvPr/>
        </p:nvSpPr>
        <p:spPr>
          <a:xfrm>
            <a:off x="929670" y="4942029"/>
            <a:ext cx="3460589" cy="1384995"/>
          </a:xfrm>
          <a:prstGeom prst="rect">
            <a:avLst/>
          </a:prstGeom>
          <a:ln w="254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Since day is omitted, may cause error with overlapping dates</a:t>
            </a:r>
            <a:endParaRPr lang="en-US" sz="2800" dirty="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189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8575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E8B826"/>
      </a:accent1>
      <a:accent2>
        <a:srgbClr val="E2CA72"/>
      </a:accent2>
      <a:accent3>
        <a:srgbClr val="BD723B"/>
      </a:accent3>
      <a:accent4>
        <a:srgbClr val="AE9376"/>
      </a:accent4>
      <a:accent5>
        <a:srgbClr val="A77F41"/>
      </a:accent5>
      <a:accent6>
        <a:srgbClr val="A1AE79"/>
      </a:accent6>
      <a:hlink>
        <a:srgbClr val="F1D06A"/>
      </a:hlink>
      <a:folHlink>
        <a:srgbClr val="EDDCA8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D5CBAF11-69B7-47EA-BC01-41F77058C2A9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5F3EB03D36034DBF44E08A9D054A84" ma:contentTypeVersion="2" ma:contentTypeDescription="Create a new document." ma:contentTypeScope="" ma:versionID="18243b65d5408f57e58b253c15e60451">
  <xsd:schema xmlns:xsd="http://www.w3.org/2001/XMLSchema" xmlns:xs="http://www.w3.org/2001/XMLSchema" xmlns:p="http://schemas.microsoft.com/office/2006/metadata/properties" xmlns:ns1="http://schemas.microsoft.com/sharepoint/v3" xmlns:ns2="8e1c4a07-ed4f-4a2c-8c90-6eeba7ae777b" targetNamespace="http://schemas.microsoft.com/office/2006/metadata/properties" ma:root="true" ma:fieldsID="a607e26b7118da26796a18db1b7e18c1" ns1:_="" ns2:_="">
    <xsd:import namespace="http://schemas.microsoft.com/sharepoint/v3"/>
    <xsd:import namespace="8e1c4a07-ed4f-4a2c-8c90-6eeba7ae777b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1c4a07-ed4f-4a2c-8c90-6eeba7ae777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59FC4AC-7630-4606-8D27-57A998CE5E17}"/>
</file>

<file path=customXml/itemProps2.xml><?xml version="1.0" encoding="utf-8"?>
<ds:datastoreItem xmlns:ds="http://schemas.openxmlformats.org/officeDocument/2006/customXml" ds:itemID="{400E07AB-5A53-4B3E-B206-06D782736AAC}"/>
</file>

<file path=customXml/itemProps3.xml><?xml version="1.0" encoding="utf-8"?>
<ds:datastoreItem xmlns:ds="http://schemas.openxmlformats.org/officeDocument/2006/customXml" ds:itemID="{9C8F1D6B-43F3-4189-BA16-4824EFFE7F70}"/>
</file>

<file path=docProps/app.xml><?xml version="1.0" encoding="utf-8"?>
<Properties xmlns="http://schemas.openxmlformats.org/officeDocument/2006/extended-properties" xmlns:vt="http://schemas.openxmlformats.org/officeDocument/2006/docPropsVTypes">
  <TotalTime>3684</TotalTime>
  <Words>1579</Words>
  <Application>Microsoft Office PowerPoint</Application>
  <PresentationFormat>Widescreen</PresentationFormat>
  <Paragraphs>214</Paragraphs>
  <Slides>61</Slides>
  <Notes>61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61</vt:i4>
      </vt:variant>
    </vt:vector>
  </HeadingPairs>
  <TitlesOfParts>
    <vt:vector size="73" baseType="lpstr">
      <vt:lpstr>Arial</vt:lpstr>
      <vt:lpstr>Calibri</vt:lpstr>
      <vt:lpstr>Calibri Light</vt:lpstr>
      <vt:lpstr>Calisto MT</vt:lpstr>
      <vt:lpstr>Segoe UI</vt:lpstr>
      <vt:lpstr>Trebuchet MS</vt:lpstr>
      <vt:lpstr>Wingdings</vt:lpstr>
      <vt:lpstr>Wingdings 2</vt:lpstr>
      <vt:lpstr>Office Theme</vt:lpstr>
      <vt:lpstr>1_Office Theme</vt:lpstr>
      <vt:lpstr>Slate</vt:lpstr>
      <vt:lpstr>2_Office Theme</vt:lpstr>
      <vt:lpstr>Learn @ Lunch NIH xTRACT February 14, 2019</vt:lpstr>
      <vt:lpstr>Today’s objective</vt:lpstr>
      <vt:lpstr>Presentation Outline  </vt:lpstr>
      <vt:lpstr>PowerPoint Presentation</vt:lpstr>
      <vt:lpstr>Review of Data Table 8</vt:lpstr>
      <vt:lpstr>Review Data Table 8 </vt:lpstr>
      <vt:lpstr>Sources of Support</vt:lpstr>
      <vt:lpstr>Degrees for Predocs</vt:lpstr>
      <vt:lpstr>Degrees Dates for Postdocs</vt:lpstr>
      <vt:lpstr>Topic of Research – Predocs &amp; Postdocs</vt:lpstr>
      <vt:lpstr>Post-Training Positions</vt:lpstr>
      <vt:lpstr>Subsequent Grants</vt:lpstr>
      <vt:lpstr>How do I gather this information?</vt:lpstr>
      <vt:lpstr>PowerPoint Presentation</vt:lpstr>
      <vt:lpstr>PowerPoint Presentation</vt:lpstr>
      <vt:lpstr>PowerPoint Presentation</vt:lpstr>
      <vt:lpstr>PowerPoint Presentation</vt:lpstr>
      <vt:lpstr>Access to xTRACT</vt:lpstr>
      <vt:lpstr>Search Training Grants for RPPR</vt:lpstr>
      <vt:lpstr>Prepare for RPPR</vt:lpstr>
      <vt:lpstr>Basic Navigation</vt:lpstr>
      <vt:lpstr>Participating Trainees</vt:lpstr>
      <vt:lpstr>Organizing Checklist for RPPR’s</vt:lpstr>
      <vt:lpstr>Participating Trainees</vt:lpstr>
      <vt:lpstr>Trainee Details</vt:lpstr>
      <vt:lpstr>Trainee Details</vt:lpstr>
      <vt:lpstr>Add Faculty Mentor</vt:lpstr>
      <vt:lpstr>Sources of Support</vt:lpstr>
      <vt:lpstr>Detailed View - NIH TG Support or Other Sources </vt:lpstr>
      <vt:lpstr>Searching Other Sources of Support if NON-NIH</vt:lpstr>
      <vt:lpstr>Adding NON-NIH Sources of Support</vt:lpstr>
      <vt:lpstr>Create a new funding source</vt:lpstr>
      <vt:lpstr>Degree Info</vt:lpstr>
      <vt:lpstr>Editing Degrees</vt:lpstr>
      <vt:lpstr>Post-Training Positions</vt:lpstr>
      <vt:lpstr>Adding Post-Training Positions</vt:lpstr>
      <vt:lpstr>Subsequent Grants</vt:lpstr>
      <vt:lpstr>PowerPoint Presentation</vt:lpstr>
      <vt:lpstr>Clearly associated is defined as:</vt:lpstr>
      <vt:lpstr>In each subsequent year…</vt:lpstr>
      <vt:lpstr>Adding Clearly Associated Trainees</vt:lpstr>
      <vt:lpstr>Search for a Trainee</vt:lpstr>
      <vt:lpstr>Add Trainee as a Pre or Postdoc</vt:lpstr>
      <vt:lpstr>Program Statistics – Predocs only</vt:lpstr>
      <vt:lpstr>Preview PDF</vt:lpstr>
      <vt:lpstr>Preview PDF</vt:lpstr>
      <vt:lpstr>Preview PDF</vt:lpstr>
      <vt:lpstr>Finalizing the RTD – Almost done!</vt:lpstr>
      <vt:lpstr>Finalize and Unfinalize</vt:lpstr>
      <vt:lpstr>Finalized and View PDF watermark removed</vt:lpstr>
      <vt:lpstr>Now onto to the RPPR module</vt:lpstr>
      <vt:lpstr>RPPR Menu</vt:lpstr>
      <vt:lpstr>View PDF with RTD (Table 8) embedded in RPPR</vt:lpstr>
      <vt:lpstr>View PDF with RTD (Table 8) embedded in RPPR</vt:lpstr>
      <vt:lpstr>Demo &amp; Troubleshooting in xTRACT</vt:lpstr>
      <vt:lpstr>Best Practices</vt:lpstr>
      <vt:lpstr>PowerPoint Presentation</vt:lpstr>
      <vt:lpstr>PPT and Handouts</vt:lpstr>
      <vt:lpstr>PowerPoint Presentation</vt:lpstr>
      <vt:lpstr>Upcoming Training – Save the Date!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 @ Lunch NIH xTRACT March 28, 2019</dc:title>
  <dc:creator>jill weller</dc:creator>
  <cp:lastModifiedBy>Weller, Jill</cp:lastModifiedBy>
  <cp:revision>124</cp:revision>
  <cp:lastPrinted>2020-02-14T18:25:32Z</cp:lastPrinted>
  <dcterms:created xsi:type="dcterms:W3CDTF">2019-03-28T04:07:31Z</dcterms:created>
  <dcterms:modified xsi:type="dcterms:W3CDTF">2020-02-14T18:26:50Z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0x010100B15F3EB03D36034DBF44E08A9D054A84</vt:lpwstr>
  </property>
</Properties>
</file>