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4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0" r:id="rId2"/>
    <p:sldId id="271" r:id="rId3"/>
    <p:sldId id="272" r:id="rId4"/>
    <p:sldId id="291" r:id="rId5"/>
    <p:sldId id="292" r:id="rId6"/>
    <p:sldId id="258" r:id="rId7"/>
    <p:sldId id="276" r:id="rId8"/>
    <p:sldId id="259" r:id="rId9"/>
    <p:sldId id="260" r:id="rId10"/>
    <p:sldId id="297" r:id="rId11"/>
    <p:sldId id="282" r:id="rId12"/>
    <p:sldId id="261" r:id="rId13"/>
    <p:sldId id="262" r:id="rId14"/>
    <p:sldId id="263" r:id="rId15"/>
    <p:sldId id="264" r:id="rId16"/>
    <p:sldId id="266" r:id="rId17"/>
    <p:sldId id="277" r:id="rId18"/>
    <p:sldId id="283" r:id="rId19"/>
    <p:sldId id="287" r:id="rId20"/>
    <p:sldId id="280" r:id="rId21"/>
    <p:sldId id="284" r:id="rId22"/>
    <p:sldId id="285" r:id="rId23"/>
    <p:sldId id="265" r:id="rId24"/>
    <p:sldId id="293" r:id="rId25"/>
    <p:sldId id="267" r:id="rId26"/>
    <p:sldId id="298" r:id="rId27"/>
    <p:sldId id="281" r:id="rId28"/>
    <p:sldId id="295" r:id="rId29"/>
    <p:sldId id="286" r:id="rId30"/>
    <p:sldId id="279" r:id="rId31"/>
    <p:sldId id="296" r:id="rId32"/>
    <p:sldId id="288" r:id="rId33"/>
    <p:sldId id="289" r:id="rId34"/>
    <p:sldId id="268" r:id="rId35"/>
    <p:sldId id="300" r:id="rId36"/>
    <p:sldId id="302" r:id="rId37"/>
    <p:sldId id="301" r:id="rId38"/>
    <p:sldId id="299" r:id="rId39"/>
    <p:sldId id="273" r:id="rId40"/>
    <p:sldId id="274" r:id="rId41"/>
    <p:sldId id="27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B492A-04A8-4766-9713-FB4E8E4D6CAB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1431-9215-4893-BB6F-5F31A2056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9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107273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need to remember one thing.. Its</a:t>
            </a:r>
            <a:r>
              <a:rPr lang="en-US" baseline="0" dirty="0" smtClean="0"/>
              <a:t> the TG website.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176738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238259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0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1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8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9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5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1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0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0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5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1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5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47CDE-35DC-4DAF-B474-595C2A0C901A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BFF3-0522-4A82-9EE3-7216EDD00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647263" y="595474"/>
            <a:ext cx="5077394" cy="23752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NIH </a:t>
            </a:r>
            <a:r>
              <a:rPr lang="en-US" dirty="0" smtClean="0">
                <a:latin typeface="+mj-lt"/>
              </a:rPr>
              <a:t>xTRAIN </a:t>
            </a:r>
            <a:r>
              <a:rPr lang="en-US" dirty="0" smtClean="0">
                <a:latin typeface="+mj-lt"/>
              </a:rPr>
              <a:t>Terminations</a:t>
            </a:r>
            <a:endParaRPr lang="en-US" sz="4400" dirty="0">
              <a:latin typeface="+mj-lt"/>
            </a:endParaRP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4495800" y="5347997"/>
            <a:ext cx="3200400" cy="11563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Jill I. Vampola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Training Grant Analyst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Research Service Core</a:t>
            </a:r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9335" y="6421993"/>
            <a:ext cx="157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August 3, 2023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2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7" y="1567630"/>
            <a:ext cx="8848725" cy="40481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726598" y="4896834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3542" y="283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Initiating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a Termination notice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957" y="5734814"/>
            <a:ext cx="641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Click hyperlink to view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Trainee Roster</a:t>
            </a:r>
            <a:endParaRPr lang="en-US" sz="3200" dirty="0">
              <a:solidFill>
                <a:srgbClr val="FFFF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53"/>
          <a:stretch/>
        </p:blipFill>
        <p:spPr>
          <a:xfrm>
            <a:off x="669130" y="1550142"/>
            <a:ext cx="10872787" cy="35052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129324" y="4173855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69131" y="22457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Initiating a Termination notice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130" y="5574558"/>
            <a:ext cx="10872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Trainee Roster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under the ellipsis, click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“initiate termination notice”</a:t>
            </a:r>
            <a:endParaRPr lang="en-US" sz="3200" dirty="0">
              <a:solidFill>
                <a:srgbClr val="FFFF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18116" y="2773406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11" r="505" b="-1"/>
          <a:stretch/>
        </p:blipFill>
        <p:spPr>
          <a:xfrm>
            <a:off x="933449" y="120535"/>
            <a:ext cx="8264063" cy="545701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986580" y="2354580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3588351" y="2437561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055295" y="3421675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33448" y="5577547"/>
            <a:ext cx="8264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Confirm termination date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Add business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official (BO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Confirm stipend amount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3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24210"/>
          <a:stretch/>
        </p:blipFill>
        <p:spPr>
          <a:xfrm>
            <a:off x="669131" y="1393276"/>
            <a:ext cx="10824156" cy="491797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13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Initiating a Termination notice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5152" y="1631746"/>
            <a:ext cx="5937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Trainee will fill add scientific report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38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1" r="653" b="902"/>
          <a:stretch/>
        </p:blipFill>
        <p:spPr>
          <a:xfrm>
            <a:off x="314325" y="257175"/>
            <a:ext cx="11506200" cy="52292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7815880" y="4535805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4325" y="5576108"/>
            <a:ext cx="10610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Either save as a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draft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or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route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termination to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trainee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1968" y="2871787"/>
            <a:ext cx="6210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Trainee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should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add employment info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02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09" t="56269" r="1285" b="823"/>
          <a:stretch/>
        </p:blipFill>
        <p:spPr>
          <a:xfrm>
            <a:off x="1350105" y="409574"/>
            <a:ext cx="9014665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698" r="63005" b="52469"/>
          <a:stretch/>
        </p:blipFill>
        <p:spPr>
          <a:xfrm>
            <a:off x="1476375" y="3544478"/>
            <a:ext cx="3284161" cy="29128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3454778"/>
            <a:ext cx="6044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Add comments and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route to trainee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242850" y="2516505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3470575" y="4644391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18" t="58617" b="-1"/>
          <a:stretch/>
        </p:blipFill>
        <p:spPr>
          <a:xfrm>
            <a:off x="6450924" y="4353987"/>
            <a:ext cx="4241246" cy="168162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0242850" y="5227320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1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20" y="683847"/>
            <a:ext cx="10482262" cy="447653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345066" y="862086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4407835" y="2572379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00620" y="5496610"/>
            <a:ext cx="105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The status of the termination is changed to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 In-Progress</a:t>
            </a:r>
            <a:r>
              <a:rPr lang="en-US" sz="3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Trainee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76973" y="999246"/>
            <a:ext cx="499621" cy="5467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63864" y="2627801"/>
            <a:ext cx="3885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View routing history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8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0192" y="2297620"/>
            <a:ext cx="3931763" cy="1325563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Trainee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45953" y="2277917"/>
            <a:ext cx="3434938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Trainee View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407" y="3157515"/>
            <a:ext cx="5019675" cy="34671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096391" y="5629088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407" y="267064"/>
            <a:ext cx="7403969" cy="2760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22210" y="3619894"/>
            <a:ext cx="335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Trainee receives email and logs into eRA Commons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0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322"/>
          <a:stretch/>
        </p:blipFill>
        <p:spPr>
          <a:xfrm>
            <a:off x="1971675" y="88377"/>
            <a:ext cx="8229600" cy="572796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237303" y="4658168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 rot="16200000">
            <a:off x="-445953" y="2277917"/>
            <a:ext cx="3434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Trainee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3572" y="5965875"/>
            <a:ext cx="10867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The trainee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reviews and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completes the scientific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33850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Today’s Objective		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Recap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NIH xTRAIN </a:t>
            </a:r>
            <a:r>
              <a:rPr lang="en-US" sz="3600" i="1" dirty="0" smtClean="0">
                <a:solidFill>
                  <a:srgbClr val="FFFF00"/>
                </a:solidFill>
                <a:latin typeface="+mj-lt"/>
              </a:rPr>
              <a:t>appointments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from last week</a:t>
            </a:r>
            <a:endParaRPr lang="en-US" sz="3600" dirty="0" smtClean="0">
              <a:solidFill>
                <a:schemeClr val="bg1"/>
              </a:solidFill>
              <a:latin typeface="+mj-lt"/>
            </a:endParaRPr>
          </a:p>
          <a:p>
            <a:endParaRPr lang="en-US" sz="3600" dirty="0">
              <a:solidFill>
                <a:schemeClr val="bg1"/>
              </a:solidFill>
              <a:latin typeface="+mj-lt"/>
            </a:endParaRPr>
          </a:p>
          <a:p>
            <a:r>
              <a:rPr lang="en-US" sz="3600" i="1" dirty="0" smtClean="0">
                <a:solidFill>
                  <a:schemeClr val="bg1"/>
                </a:solidFill>
                <a:latin typeface="+mj-lt"/>
              </a:rPr>
              <a:t>NIH xTRAIN </a:t>
            </a:r>
            <a:r>
              <a:rPr lang="en-US" sz="3200" i="1" dirty="0" smtClean="0">
                <a:solidFill>
                  <a:srgbClr val="FFFF00"/>
                </a:solidFill>
                <a:latin typeface="+mj-lt"/>
              </a:rPr>
              <a:t>Terminations</a:t>
            </a:r>
          </a:p>
        </p:txBody>
      </p:sp>
    </p:spTree>
    <p:extLst>
      <p:ext uri="{BB962C8B-B14F-4D97-AF65-F5344CB8AC3E}">
        <p14:creationId xmlns:p14="http://schemas.microsoft.com/office/powerpoint/2010/main" val="37092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1788"/>
          <a:stretch/>
        </p:blipFill>
        <p:spPr>
          <a:xfrm>
            <a:off x="2072276" y="829559"/>
            <a:ext cx="8162925" cy="47039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715339" y="3285104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163514" y="3193664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42034" y="2164964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 rot="16200000">
            <a:off x="-445953" y="2277917"/>
            <a:ext cx="3434938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Trainee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641" y="5689146"/>
            <a:ext cx="11804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If known, the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Trainee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should also provide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Post Award employment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11386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35" y="1475354"/>
            <a:ext cx="7658100" cy="3619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300995" y="4142943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701601" y="3004520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 rot="16200000">
            <a:off x="-293553" y="2430317"/>
            <a:ext cx="3434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Trainee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134" y="5407820"/>
            <a:ext cx="10610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trainee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can save as a draft or route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termination </a:t>
            </a:r>
            <a:r>
              <a:rPr lang="en-US" sz="3200" i="1" dirty="0" smtClean="0">
                <a:solidFill>
                  <a:srgbClr val="FFFF00"/>
                </a:solidFill>
                <a:latin typeface="+mj-lt"/>
              </a:rPr>
              <a:t>back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to the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PD/PI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41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24" y="229844"/>
            <a:ext cx="9944100" cy="56292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0573613" y="4859380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42424" y="5863456"/>
            <a:ext cx="9976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The Trainee’s electronic signature is recorded and the status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is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changed to 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In-Progress PI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-737827" y="2290110"/>
            <a:ext cx="3434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Trainee View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5837" y="2392152"/>
            <a:ext cx="9305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If the Trainee does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not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route the Termination Notice to the PD/PI within 14 days, the system will automatically route the Termination Notice to back to the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PD/PI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35837" y="451940"/>
            <a:ext cx="8766002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if a Trainee doesn’t respond?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4166" y="2644170"/>
            <a:ext cx="1403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+mj-lt"/>
              </a:rPr>
              <a:t>PI</a:t>
            </a: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25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791" y="3005093"/>
            <a:ext cx="4686300" cy="37909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959024" y="4485897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575654" y="301657"/>
            <a:ext cx="3864371" cy="888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PD/PI View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590613"/>
            <a:ext cx="11651389" cy="12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02"/>
          <a:stretch/>
        </p:blipFill>
        <p:spPr>
          <a:xfrm>
            <a:off x="339364" y="1278450"/>
            <a:ext cx="11609551" cy="18764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041028" y="2424052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5654" y="3154875"/>
            <a:ext cx="11373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The PD/PI reviews the form and if everything is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OK,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clicks the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Save &amp;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Route to BO button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to send the form to the Business Official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79" y="4232093"/>
            <a:ext cx="6603135" cy="254023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7756374" y="5971358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75654" y="301657"/>
            <a:ext cx="3864371" cy="888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PD/PI View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7" y="1807529"/>
            <a:ext cx="11410950" cy="14097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235030" y="2851469"/>
            <a:ext cx="207271" cy="6609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56652" y="3736863"/>
            <a:ext cx="6010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Status is changed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to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 In Progress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BO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52204" y="2512379"/>
            <a:ext cx="414780" cy="4053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5654" y="301657"/>
            <a:ext cx="3864371" cy="888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PD/PI View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2766219"/>
            <a:ext cx="8229600" cy="1325563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Business Official 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19435" y="175523"/>
            <a:ext cx="5240342" cy="1323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Business Official View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4" y="1975347"/>
            <a:ext cx="11910389" cy="191364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111438" y="3210259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9121" y="4456961"/>
            <a:ext cx="10491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Click the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hyperlinked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trainee name to display the Termination Notices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screen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68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185" y="201873"/>
            <a:ext cx="10515600" cy="8870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xTrain?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45"/>
          <a:stretch/>
        </p:blipFill>
        <p:spPr>
          <a:xfrm>
            <a:off x="922185" y="1088893"/>
            <a:ext cx="6068063" cy="5071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34054" y="1602632"/>
            <a:ext cx="45060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xTrain is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used to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electronically prepare and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submit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appointments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terminations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associated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with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NIH training grants or fellowships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4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88" y="352326"/>
            <a:ext cx="8229600" cy="6172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16200000">
            <a:off x="-867655" y="2766218"/>
            <a:ext cx="3827281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Business Official </a:t>
            </a:r>
            <a:r>
              <a:rPr lang="en-US" dirty="0" smtClean="0">
                <a:solidFill>
                  <a:schemeClr val="bg1"/>
                </a:solidFill>
              </a:rPr>
              <a:t>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231116" y="3525624"/>
            <a:ext cx="1159497" cy="763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16200000">
            <a:off x="-1141031" y="2651526"/>
            <a:ext cx="3827281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Business </a:t>
            </a:r>
            <a:r>
              <a:rPr lang="en-US" dirty="0" smtClean="0">
                <a:solidFill>
                  <a:schemeClr val="bg1"/>
                </a:solidFill>
              </a:rPr>
              <a:t>Official </a:t>
            </a:r>
            <a:r>
              <a:rPr lang="en-US" dirty="0">
                <a:solidFill>
                  <a:schemeClr val="bg1"/>
                </a:solidFill>
              </a:rPr>
              <a:t>View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79" y="492491"/>
            <a:ext cx="9865669" cy="44705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052767" y="4293752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1384956" y="3765851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42779" y="5407057"/>
            <a:ext cx="7816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Compare the DOPE to the amount in xTRAIN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51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5221"/>
          <a:stretch/>
        </p:blipFill>
        <p:spPr>
          <a:xfrm>
            <a:off x="3902697" y="1177216"/>
            <a:ext cx="4223208" cy="53787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014301" y="2992853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2989" y="154993"/>
            <a:ext cx="550564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Business </a:t>
            </a:r>
            <a:r>
              <a:rPr lang="en-US" dirty="0" smtClean="0">
                <a:solidFill>
                  <a:schemeClr val="bg1"/>
                </a:solidFill>
              </a:rPr>
              <a:t>Official View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2989" y="154993"/>
            <a:ext cx="5863860" cy="8065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Business Official </a:t>
            </a:r>
            <a:r>
              <a:rPr lang="en-US" dirty="0" smtClean="0">
                <a:solidFill>
                  <a:schemeClr val="bg1"/>
                </a:solidFill>
              </a:rPr>
              <a:t>View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9" y="896538"/>
            <a:ext cx="9915525" cy="40957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9824980" y="4227765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557"/>
          <a:stretch/>
        </p:blipFill>
        <p:spPr>
          <a:xfrm>
            <a:off x="272989" y="5139822"/>
            <a:ext cx="11101781" cy="11880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91374" y="5733833"/>
            <a:ext cx="631596" cy="342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26713" y="6327844"/>
            <a:ext cx="7273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Status is changed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to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 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Pending agency review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5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Status Types for Terminations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In Progress PI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In Progress Trainee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Progress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BO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Pending Agency Review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On hold by agency </a:t>
            </a:r>
            <a:endParaRPr lang="en-US" sz="2800" i="1" dirty="0">
              <a:solidFill>
                <a:schemeClr val="bg1"/>
              </a:solidFill>
              <a:latin typeface="+mj-lt"/>
            </a:endParaRP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22007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Other xTRAIN Features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20" y="1765503"/>
            <a:ext cx="3686175" cy="3314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36145" y="15110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If necessary, you can recall a termination form that has been routed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onward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to make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edits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2836626"/>
            <a:ext cx="7286884" cy="279131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80559" y="4653179"/>
            <a:ext cx="1845425" cy="342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eappointments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271213"/>
            <a:ext cx="10515600" cy="2324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Trainees whose appointments are coming to an end can be reappointed to grants that have future award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years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Similar process to appointments but much of the info is already in xTRAIN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554" y="2883247"/>
            <a:ext cx="6012180" cy="3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Amendments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Once an appointment is accepted by the Agency, an amendment is required in order to change any of the following items:</a:t>
            </a: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  <a:latin typeface="+mj-lt"/>
              </a:rPr>
              <a:t>Name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+mj-lt"/>
              </a:rPr>
              <a:t>Permanent Mailing Address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+mj-lt"/>
              </a:rPr>
              <a:t>Appointment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Period (early termination)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  <a:latin typeface="+mj-lt"/>
              </a:rPr>
              <a:t>Support from the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Grant (stipend amounts)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6127234"/>
            <a:ext cx="592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Must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be a PD/PI or Delegate (ASST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) to amend an appointment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841"/>
          <a:stretch/>
        </p:blipFill>
        <p:spPr>
          <a:xfrm>
            <a:off x="7774360" y="2856320"/>
            <a:ext cx="4188254" cy="29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80498" y="2949784"/>
            <a:ext cx="6013700" cy="958432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NRSA Termination Process</a:t>
            </a:r>
            <a:endParaRPr lang="en-US" sz="4000" b="0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645" y="802888"/>
            <a:ext cx="10909069" cy="528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01524" y="305015"/>
            <a:ext cx="223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In Progress PI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1222" y="6137738"/>
            <a:ext cx="258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In Progress by BO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80012" y="305015"/>
            <a:ext cx="284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In Progress Trainee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0123" y="6020351"/>
            <a:ext cx="22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Pending Agency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40474" y="6123392"/>
            <a:ext cx="138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31329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494"/>
          <a:stretch/>
        </p:blipFill>
        <p:spPr>
          <a:xfrm>
            <a:off x="1846246" y="107874"/>
            <a:ext cx="8191500" cy="593470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44970" y="6118935"/>
            <a:ext cx="5885507" cy="608817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+mj-lt"/>
              </a:rPr>
              <a:t>https://</a:t>
            </a:r>
            <a:r>
              <a:rPr lang="en-US" sz="2800" u="sng" dirty="0" smtClean="0">
                <a:solidFill>
                  <a:schemeClr val="bg1"/>
                </a:solidFill>
                <a:latin typeface="+mj-lt"/>
              </a:rPr>
              <a:t>pulse.ucsd.edu/traininggrants</a:t>
            </a:r>
            <a:br>
              <a:rPr lang="en-US" sz="2800" u="sng" dirty="0" smtClean="0">
                <a:solidFill>
                  <a:schemeClr val="bg1"/>
                </a:solidFill>
                <a:latin typeface="+mj-lt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AD credentials required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26996" y="4931542"/>
            <a:ext cx="415000" cy="336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 rot="16200000">
            <a:off x="-2085625" y="2948571"/>
            <a:ext cx="5885507" cy="803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Resources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4" y="239998"/>
            <a:ext cx="12099780" cy="534944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170416" y="3058607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719056" y="3898145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56264" y="4035305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687"/>
            <a:ext cx="10515600" cy="2986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Coming up Next Week</a:t>
            </a:r>
            <a:r>
              <a:rPr lang="en-US" sz="6000" dirty="0">
                <a:solidFill>
                  <a:schemeClr val="bg1"/>
                </a:solidFill>
                <a:latin typeface="+mj-lt"/>
              </a:rPr>
              <a:t>	</a:t>
            </a:r>
            <a:endParaRPr lang="en-US" sz="6000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8/10/23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*TG Financial Award Policy*</a:t>
            </a:r>
            <a:endParaRPr lang="en-US" sz="6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2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1878" y="2944626"/>
            <a:ext cx="1579546" cy="78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Q &amp; A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65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78018" y="2883958"/>
            <a:ext cx="4718115" cy="1090084"/>
          </a:xfrm>
        </p:spPr>
        <p:txBody>
          <a:bodyPr>
            <a:no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Appointment Process</a:t>
            </a:r>
            <a:endParaRPr lang="en-US" b="0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006" y="762724"/>
            <a:ext cx="10655432" cy="533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3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Termination notices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NRSA - T32, T34, T35, F30, F31, F32 &amp; F33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Only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the BO can submit a Termination Notice (TN) to the Agency 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Business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Official (BO) will need to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verify stipend amounts and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c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heck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against UCSD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financial/payroll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Career or research education series - K12, KL2, R25, R90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+mj-lt"/>
              </a:rPr>
              <a:t>Only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the PD/PI can submit a Termination 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Notice</a:t>
            </a:r>
          </a:p>
          <a:p>
            <a:pPr marL="0" indent="0">
              <a:buNone/>
            </a:pPr>
            <a:endParaRPr lang="en-US" i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BO is 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not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involved</a:t>
            </a:r>
          </a:p>
        </p:txBody>
      </p:sp>
    </p:spTree>
    <p:extLst>
      <p:ext uri="{BB962C8B-B14F-4D97-AF65-F5344CB8AC3E}">
        <p14:creationId xmlns:p14="http://schemas.microsoft.com/office/powerpoint/2010/main" val="38773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Initiating a Termination 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General Rule ~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Should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be </a:t>
            </a:r>
            <a:r>
              <a:rPr lang="en-US" sz="3200" i="1" dirty="0">
                <a:solidFill>
                  <a:srgbClr val="FFFF00"/>
                </a:solidFill>
                <a:latin typeface="+mj-lt"/>
              </a:rPr>
              <a:t>initiated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within 30 days of the end of the appointment </a:t>
            </a:r>
          </a:p>
        </p:txBody>
      </p:sp>
    </p:spTree>
    <p:extLst>
      <p:ext uri="{BB962C8B-B14F-4D97-AF65-F5344CB8AC3E}">
        <p14:creationId xmlns:p14="http://schemas.microsoft.com/office/powerpoint/2010/main" val="3951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80498" y="2949784"/>
            <a:ext cx="6013700" cy="958432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NRSA Termination Process</a:t>
            </a:r>
            <a:endParaRPr lang="en-US" sz="4000" b="0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645" y="802888"/>
            <a:ext cx="10909069" cy="528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01524" y="305015"/>
            <a:ext cx="223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In Progress PI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5584" y="6086707"/>
            <a:ext cx="258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In Progress by BO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80012" y="305015"/>
            <a:ext cx="284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In Progress Trainee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0123" y="6020351"/>
            <a:ext cx="22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Pending Agency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40474" y="6123392"/>
            <a:ext cx="138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2572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16" r="111" b="1929"/>
          <a:stretch/>
        </p:blipFill>
        <p:spPr>
          <a:xfrm>
            <a:off x="643542" y="2442718"/>
            <a:ext cx="10066713" cy="22979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8740140" y="3454533"/>
            <a:ext cx="54864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3541" y="5113096"/>
            <a:ext cx="100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Pull up grant by PI last name or grant number</a:t>
            </a:r>
            <a:endParaRPr lang="en-US" sz="3200" dirty="0">
              <a:solidFill>
                <a:srgbClr val="FFFF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3542" y="283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Initiating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a Termination notice</a:t>
            </a:r>
          </a:p>
        </p:txBody>
      </p:sp>
    </p:spTree>
    <p:extLst>
      <p:ext uri="{BB962C8B-B14F-4D97-AF65-F5344CB8AC3E}">
        <p14:creationId xmlns:p14="http://schemas.microsoft.com/office/powerpoint/2010/main" val="13697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F3EB03D36034DBF44E08A9D054A84" ma:contentTypeVersion="2" ma:contentTypeDescription="Create a new document." ma:contentTypeScope="" ma:versionID="18243b65d5408f57e58b253c15e60451">
  <xsd:schema xmlns:xsd="http://www.w3.org/2001/XMLSchema" xmlns:xs="http://www.w3.org/2001/XMLSchema" xmlns:p="http://schemas.microsoft.com/office/2006/metadata/properties" xmlns:ns1="http://schemas.microsoft.com/sharepoint/v3" xmlns:ns2="8e1c4a07-ed4f-4a2c-8c90-6eeba7ae777b" targetNamespace="http://schemas.microsoft.com/office/2006/metadata/properties" ma:root="true" ma:fieldsID="a607e26b7118da26796a18db1b7e18c1" ns1:_="" ns2:_="">
    <xsd:import namespace="http://schemas.microsoft.com/sharepoint/v3"/>
    <xsd:import namespace="8e1c4a07-ed4f-4a2c-8c90-6eeba7ae77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c4a07-ed4f-4a2c-8c90-6eeba7ae7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7E7805-3908-475B-B9DD-58710563BA4D}"/>
</file>

<file path=customXml/itemProps2.xml><?xml version="1.0" encoding="utf-8"?>
<ds:datastoreItem xmlns:ds="http://schemas.openxmlformats.org/officeDocument/2006/customXml" ds:itemID="{FA16E685-A895-42A7-9E3D-366A324C4D8D}"/>
</file>

<file path=customXml/itemProps3.xml><?xml version="1.0" encoding="utf-8"?>
<ds:datastoreItem xmlns:ds="http://schemas.openxmlformats.org/officeDocument/2006/customXml" ds:itemID="{A6692BEF-E271-406B-A849-645FE1406F72}"/>
</file>

<file path=docProps/app.xml><?xml version="1.0" encoding="utf-8"?>
<Properties xmlns="http://schemas.openxmlformats.org/officeDocument/2006/extended-properties" xmlns:vt="http://schemas.openxmlformats.org/officeDocument/2006/docPropsVTypes">
  <TotalTime>3836</TotalTime>
  <Words>658</Words>
  <Application>Microsoft Office PowerPoint</Application>
  <PresentationFormat>Widescreen</PresentationFormat>
  <Paragraphs>113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Segoe UI</vt:lpstr>
      <vt:lpstr>Office Theme</vt:lpstr>
      <vt:lpstr>NIH xTRAIN Terminations</vt:lpstr>
      <vt:lpstr>Today’s Objective   </vt:lpstr>
      <vt:lpstr>What is xTrain?</vt:lpstr>
      <vt:lpstr>PowerPoint Presentation</vt:lpstr>
      <vt:lpstr>Appointment Process</vt:lpstr>
      <vt:lpstr>Termination notices</vt:lpstr>
      <vt:lpstr>Initiating a Termination notice</vt:lpstr>
      <vt:lpstr> NRSA Termination Process</vt:lpstr>
      <vt:lpstr>Initiating a Termination notice</vt:lpstr>
      <vt:lpstr>Initiating a Termination notice</vt:lpstr>
      <vt:lpstr>Initiating a Termination notice</vt:lpstr>
      <vt:lpstr>PowerPoint Presentation</vt:lpstr>
      <vt:lpstr>Initiating a Termination notice</vt:lpstr>
      <vt:lpstr>PowerPoint Presentation</vt:lpstr>
      <vt:lpstr>PowerPoint Presentation</vt:lpstr>
      <vt:lpstr>PowerPoint Presentation</vt:lpstr>
      <vt:lpstr>Trainee</vt:lpstr>
      <vt:lpstr>Trainee View</vt:lpstr>
      <vt:lpstr>PowerPoint Presentation</vt:lpstr>
      <vt:lpstr>Trainee View</vt:lpstr>
      <vt:lpstr>PowerPoint Presentation</vt:lpstr>
      <vt:lpstr>PowerPoint Presentation</vt:lpstr>
      <vt:lpstr>What if a Trainee doesn’t respond?</vt:lpstr>
      <vt:lpstr>PowerPoint Presentation</vt:lpstr>
      <vt:lpstr>PowerPoint Presentation</vt:lpstr>
      <vt:lpstr>PowerPoint Presentation</vt:lpstr>
      <vt:lpstr>PowerPoint Presentation</vt:lpstr>
      <vt:lpstr>Business Official </vt:lpstr>
      <vt:lpstr>PowerPoint Presentation</vt:lpstr>
      <vt:lpstr>Business Official  View</vt:lpstr>
      <vt:lpstr>Business Official View </vt:lpstr>
      <vt:lpstr>Business Official View  </vt:lpstr>
      <vt:lpstr>Business Official View</vt:lpstr>
      <vt:lpstr>Status Types for Terminations</vt:lpstr>
      <vt:lpstr>Other xTRAIN Features</vt:lpstr>
      <vt:lpstr>Reappointments </vt:lpstr>
      <vt:lpstr>Amendments</vt:lpstr>
      <vt:lpstr> NRSA Termination Process</vt:lpstr>
      <vt:lpstr>https://pulse.ucsd.edu/traininggrants AD credentials required</vt:lpstr>
      <vt:lpstr>PowerPoint Presentation</vt:lpstr>
      <vt:lpstr>PowerPoint Presentation</vt:lpstr>
    </vt:vector>
  </TitlesOfParts>
  <Company>UC San Diego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Weller, Jill</dc:creator>
  <cp:lastModifiedBy>Weller, Jill</cp:lastModifiedBy>
  <cp:revision>46</cp:revision>
  <dcterms:created xsi:type="dcterms:W3CDTF">2023-07-26T21:28:56Z</dcterms:created>
  <dcterms:modified xsi:type="dcterms:W3CDTF">2023-08-03T18:54:28Z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0x010100B15F3EB03D36034DBF44E08A9D054A84</vt:lpwstr>
  </property>
</Properties>
</file>